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e0b65dda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e0b65dda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e0b65dda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e0b65dda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each county</a:t>
            </a:r>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28cc756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28cc756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e0b65dda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e0b65dda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each county</a:t>
            </a:r>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e0b65dda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e0b65dda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2864083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2864083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d77ccb3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d77ccb3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lnSpc>
                <a:spcPct val="107916"/>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“Our mission is to curate log cabins that speaks to the refined tastes of those who demand nothing less than perfection. Together, we shape a future imbued with enduring elegance, sophistication, and unmatched craftsmanship."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d77ccb33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d77ccb33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Founded in 1991 by CEO Time Burr, Arborist Elite has grown into a premier supplier of high-quality pine logs, rooted in tradition and innovation. As a fourth-generation lumberjack, Burr inherited a deep appreciation for the art of forestry, learning to wield an axe with precision from an early age.</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In the early 1990s, he turned his passion into a business, setting out to source the finest pine trees from the New Jersey Pinelands. Armed with his iconic gold-plated axe, Burr felled 100 pine trees in the company’s first year, building Arborist Elite’s foundation and constructing its first warehouse, the "Garden State Manor."</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Over the past 33 years, the company has branched out across New Jersey and now proudly supplies pine logs to all 48 continental states. To meet the demands of a growing market, Burr introduced data-driven systems to streamline and optimize the supply chain, ensuring efficiency without compromising quality. Despite embracing modern technological advancements, Arborist Elite honors its heritage by felling trees the old-fashioned way—with an arsenal of gold-plated axes.</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d77ccb3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d77ccb3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Gathering data: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Includes sources and the types of data collected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Speaker notes: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Arborist Elite inventory is </a:t>
            </a:r>
            <a:r>
              <a:rPr lang="en" sz="1200">
                <a:solidFill>
                  <a:schemeClr val="dk1"/>
                </a:solidFill>
                <a:latin typeface="Calibri"/>
                <a:ea typeface="Calibri"/>
                <a:cs typeface="Calibri"/>
                <a:sym typeface="Calibri"/>
              </a:rPr>
              <a:t>comprised</a:t>
            </a:r>
            <a:r>
              <a:rPr lang="en" sz="1200">
                <a:solidFill>
                  <a:schemeClr val="dk1"/>
                </a:solidFill>
                <a:latin typeface="Calibri"/>
                <a:ea typeface="Calibri"/>
                <a:cs typeface="Calibri"/>
                <a:sym typeface="Calibri"/>
              </a:rPr>
              <a:t> of trees sourced from iNaturalist and the USDA FIA Datamart. iNaturalist trees consist of research grade pine trees located within the state of New Jersey between 1998-2025.  USDA trees consist New Jersey pine trees inventoried by the USDA FIA between 1987-2021. We combined elements of each dataset to create our company’s inventory of 8790 pine trees.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Each inventoried tree has its own unique ID, a timestamp and coordinates of when and where it was </a:t>
            </a:r>
            <a:r>
              <a:rPr lang="en" sz="1200">
                <a:solidFill>
                  <a:schemeClr val="dk1"/>
                </a:solidFill>
                <a:latin typeface="Calibri"/>
                <a:ea typeface="Calibri"/>
                <a:cs typeface="Calibri"/>
                <a:sym typeface="Calibri"/>
              </a:rPr>
              <a:t>harvested</a:t>
            </a:r>
            <a:r>
              <a:rPr lang="en" sz="1200">
                <a:solidFill>
                  <a:schemeClr val="dk1"/>
                </a:solidFill>
                <a:latin typeface="Calibri"/>
                <a:ea typeface="Calibri"/>
                <a:cs typeface="Calibri"/>
                <a:sym typeface="Calibri"/>
              </a:rPr>
              <a:t>, county where it is being held, and its species, diameter, and total net volume of board feet (uesd to calculate the trees cost.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data that we completely made up for the use of this project were pricing information for each species of wood and the customer dataset which was generated using mockaroo. </a:t>
            </a: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d77ccb33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d77ccb33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cleaning:</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accuracy is ensured with mentioned quality checks at specific stages </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Additional data cleaning details including handling duplicates, when the data is cleaned (ETL/ELT), rules, etc.</a:t>
            </a:r>
            <a:endParaRPr sz="1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front end software used by loggers has built-in checks to ensure data quality. For example date fields are yyyy-mm-dd, fields like county or scientific name are picked from a drop down to avoid typos, or currency amounts are listed in ‘0.00’ format. This helps ensure consistency in formatting</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rPr lang="en" sz="1300">
                <a:solidFill>
                  <a:schemeClr val="dk1"/>
                </a:solidFill>
                <a:latin typeface="Calibri"/>
                <a:ea typeface="Calibri"/>
                <a:cs typeface="Calibri"/>
                <a:sym typeface="Calibri"/>
              </a:rPr>
              <a:t>Data is gathered on-site when trees are felled. Loggers take count of the tree’s diameter and height and upload this data, along with a timestamp and GPS coordinates, to our company servers via smartphones. Python is then used to calculate the volume of wood within each tree and verify data entries are complete. Data is integrated into the warehouse following an ETL (extract, transform, load) method. Since the data </a:t>
            </a:r>
            <a:r>
              <a:rPr lang="en" sz="1300">
                <a:solidFill>
                  <a:schemeClr val="dk1"/>
                </a:solidFill>
                <a:latin typeface="Calibri"/>
                <a:ea typeface="Calibri"/>
                <a:cs typeface="Calibri"/>
                <a:sym typeface="Calibri"/>
              </a:rPr>
              <a:t>itself</a:t>
            </a:r>
            <a:r>
              <a:rPr lang="en" sz="1300">
                <a:solidFill>
                  <a:schemeClr val="dk1"/>
                </a:solidFill>
                <a:latin typeface="Calibri"/>
                <a:ea typeface="Calibri"/>
                <a:cs typeface="Calibri"/>
                <a:sym typeface="Calibri"/>
              </a:rPr>
              <a:t> is manageable to evaluate, our inhouse data scientist reviews the data inflow daily. Once the data is </a:t>
            </a:r>
            <a:r>
              <a:rPr lang="en" sz="1300">
                <a:solidFill>
                  <a:schemeClr val="dk1"/>
                </a:solidFill>
                <a:latin typeface="Calibri"/>
                <a:ea typeface="Calibri"/>
                <a:cs typeface="Calibri"/>
                <a:sym typeface="Calibri"/>
              </a:rPr>
              <a:t>verified</a:t>
            </a:r>
            <a:r>
              <a:rPr lang="en" sz="1300">
                <a:solidFill>
                  <a:schemeClr val="dk1"/>
                </a:solidFill>
                <a:latin typeface="Calibri"/>
                <a:ea typeface="Calibri"/>
                <a:cs typeface="Calibri"/>
                <a:sym typeface="Calibri"/>
              </a:rPr>
              <a:t> complete, it is uploaded to our cloud based data warehouse using Amazon web services.</a:t>
            </a:r>
            <a:endParaRPr sz="13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d77ccb33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d77ccb33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Locally stored on the company server, on a MySQL database and accessed on MySQL Workbench, with cloud based archived files for backup.</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The Backups are done from the MySQL workbench to an AWS cloud service. This is done by automation at the end of the day.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If the data ever needs to be recovered it can be downloaded from the cloud and restored onto the MySQL server. Since the backups are done daily in the event of a recovery only the current day data would be lost/need re-entering. </a:t>
            </a:r>
            <a:endParaRPr b="1"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77ccb33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77ccb33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Design</a:t>
            </a:r>
            <a:endParaRPr sz="1200">
              <a:solidFill>
                <a:schemeClr val="dk1"/>
              </a:solidFill>
              <a:latin typeface="Calibri"/>
              <a:ea typeface="Calibri"/>
              <a:cs typeface="Calibri"/>
              <a:sym typeface="Calibri"/>
            </a:endParaRPr>
          </a:p>
          <a:p>
            <a:pPr indent="457200" lvl="0" marL="0" rtl="0" algn="l">
              <a:spcBef>
                <a:spcPts val="0"/>
              </a:spcBef>
              <a:spcAft>
                <a:spcPts val="0"/>
              </a:spcAft>
              <a:buNone/>
            </a:pPr>
            <a:r>
              <a:rPr lang="en" sz="1200">
                <a:solidFill>
                  <a:schemeClr val="dk1"/>
                </a:solidFill>
                <a:latin typeface="Calibri"/>
                <a:ea typeface="Calibri"/>
                <a:cs typeface="Calibri"/>
                <a:sym typeface="Calibri"/>
              </a:rPr>
              <a:t>Database Schema model </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Fact/dimension tables, primary keys, foreign keys, relationships between entities are defined in the diagram</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d77ccb33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77ccb33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past 5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a:t>
            </a:r>
            <a:r>
              <a:rPr lang="en" sz="1300">
                <a:solidFill>
                  <a:schemeClr val="dk1"/>
                </a:solidFill>
                <a:latin typeface="Calibri"/>
                <a:ea typeface="Calibri"/>
                <a:cs typeface="Calibri"/>
                <a:sym typeface="Calibri"/>
              </a:rPr>
              <a:t>each warehouse</a:t>
            </a:r>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e0b65dda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e0b65dda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Database Storage, </a:t>
            </a:r>
            <a:r>
              <a:rPr b="1" lang="en" sz="1300">
                <a:solidFill>
                  <a:schemeClr val="dk1"/>
                </a:solidFill>
                <a:latin typeface="Calibri"/>
                <a:ea typeface="Calibri"/>
                <a:cs typeface="Calibri"/>
                <a:sym typeface="Calibri"/>
              </a:rPr>
              <a:t>Access and Analysis</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rPr lang="en" sz="1200">
                <a:solidFill>
                  <a:schemeClr val="dk1"/>
                </a:solidFill>
                <a:latin typeface="Calibri"/>
                <a:ea typeface="Calibri"/>
                <a:cs typeface="Calibri"/>
                <a:sym typeface="Calibri"/>
              </a:rPr>
              <a:t>Database storage and management discussed such as users, back up, recovery plans, encryption, etc.</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Data question example and query relevant to your mission</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year did Arborist Elite have the highest revenue?</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select</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right(s.sales_date,4) as sales_year,</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    sum(s.sales_price) as Total_Sales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from sales s</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group by right(s.sales_date,4) </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300">
                <a:solidFill>
                  <a:schemeClr val="dk1"/>
                </a:solidFill>
                <a:latin typeface="Calibri"/>
                <a:ea typeface="Calibri"/>
                <a:cs typeface="Calibri"/>
                <a:sym typeface="Calibri"/>
              </a:rPr>
              <a:t>order by sales_year desc;</a:t>
            </a:r>
            <a:endParaRPr sz="13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Which State has the most in sales over the years.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800"/>
              </a:spcAft>
              <a:buClr>
                <a:schemeClr val="dk1"/>
              </a:buClr>
              <a:buSzPts val="1300"/>
              <a:buFont typeface="Calibri"/>
              <a:buChar char="●"/>
            </a:pPr>
            <a:r>
              <a:rPr lang="en" sz="1300">
                <a:solidFill>
                  <a:schemeClr val="dk1"/>
                </a:solidFill>
                <a:latin typeface="Calibri"/>
                <a:ea typeface="Calibri"/>
                <a:cs typeface="Calibri"/>
                <a:sym typeface="Calibri"/>
              </a:rPr>
              <a:t>Which inventory do we have on hand in each county</a:t>
            </a:r>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Arborist Elite of Garden State Manor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New Jersey’s Premier Log Cabin Suppliers</a:t>
            </a:r>
            <a:endParaRPr/>
          </a:p>
        </p:txBody>
      </p:sp>
      <p:sp>
        <p:nvSpPr>
          <p:cNvPr id="56" name="Google Shape;56;p13"/>
          <p:cNvSpPr txBox="1"/>
          <p:nvPr/>
        </p:nvSpPr>
        <p:spPr>
          <a:xfrm>
            <a:off x="3271000" y="3626725"/>
            <a:ext cx="498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Michael Flanagan &amp; Andrew Morales</a:t>
            </a:r>
            <a:endParaRPr sz="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152400"/>
            <a:ext cx="8610600"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a:t>
            </a:r>
            <a:endParaRPr/>
          </a:p>
        </p:txBody>
      </p:sp>
      <p:pic>
        <p:nvPicPr>
          <p:cNvPr id="125" name="Google Shape;125;p23"/>
          <p:cNvPicPr preferRelativeResize="0"/>
          <p:nvPr/>
        </p:nvPicPr>
        <p:blipFill>
          <a:blip r:embed="rId3">
            <a:alphaModFix/>
          </a:blip>
          <a:stretch>
            <a:fillRect/>
          </a:stretch>
        </p:blipFill>
        <p:spPr>
          <a:xfrm>
            <a:off x="966400" y="924225"/>
            <a:ext cx="6907300" cy="406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52400" y="152400"/>
            <a:ext cx="8625475"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 </a:t>
            </a:r>
            <a:endParaRPr/>
          </a:p>
        </p:txBody>
      </p:sp>
      <p:sp>
        <p:nvSpPr>
          <p:cNvPr id="136" name="Google Shape;136;p25"/>
          <p:cNvSpPr txBox="1"/>
          <p:nvPr>
            <p:ph idx="1" type="body"/>
          </p:nvPr>
        </p:nvSpPr>
        <p:spPr>
          <a:xfrm>
            <a:off x="218400" y="1183275"/>
            <a:ext cx="435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5"/>
          <p:cNvSpPr txBox="1"/>
          <p:nvPr>
            <p:ph idx="2" type="body"/>
          </p:nvPr>
        </p:nvSpPr>
        <p:spPr>
          <a:xfrm>
            <a:off x="5373700" y="1152475"/>
            <a:ext cx="3518700" cy="246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rotWithShape="1">
          <a:blip r:embed="rId3">
            <a:alphaModFix/>
          </a:blip>
          <a:srcRect b="0" l="3401" r="6847" t="0"/>
          <a:stretch/>
        </p:blipFill>
        <p:spPr>
          <a:xfrm>
            <a:off x="218400" y="1183275"/>
            <a:ext cx="3965424" cy="3531600"/>
          </a:xfrm>
          <a:prstGeom prst="rect">
            <a:avLst/>
          </a:prstGeom>
          <a:noFill/>
          <a:ln>
            <a:noFill/>
          </a:ln>
        </p:spPr>
      </p:pic>
      <p:pic>
        <p:nvPicPr>
          <p:cNvPr id="139" name="Google Shape;139;p25"/>
          <p:cNvPicPr preferRelativeResize="0"/>
          <p:nvPr/>
        </p:nvPicPr>
        <p:blipFill>
          <a:blip r:embed="rId4">
            <a:alphaModFix/>
          </a:blip>
          <a:stretch>
            <a:fillRect/>
          </a:stretch>
        </p:blipFill>
        <p:spPr>
          <a:xfrm>
            <a:off x="4491850" y="1183275"/>
            <a:ext cx="4400550" cy="361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1586349" y="0"/>
            <a:ext cx="5971310"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1419250" y="232275"/>
            <a:ext cx="5998800" cy="6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Arborist Elite GitHub</a:t>
            </a:r>
            <a:endParaRPr sz="2500"/>
          </a:p>
        </p:txBody>
      </p:sp>
      <p:pic>
        <p:nvPicPr>
          <p:cNvPr id="150" name="Google Shape;150;p27"/>
          <p:cNvPicPr preferRelativeResize="0"/>
          <p:nvPr/>
        </p:nvPicPr>
        <p:blipFill>
          <a:blip r:embed="rId3">
            <a:alphaModFix/>
          </a:blip>
          <a:stretch>
            <a:fillRect/>
          </a:stretch>
        </p:blipFill>
        <p:spPr>
          <a:xfrm>
            <a:off x="2609113" y="909900"/>
            <a:ext cx="3925775" cy="392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 Statement: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ctr">
              <a:lnSpc>
                <a:spcPct val="107916"/>
              </a:lnSpc>
              <a:spcBef>
                <a:spcPts val="0"/>
              </a:spcBef>
              <a:spcAft>
                <a:spcPts val="0"/>
              </a:spcAft>
              <a:buClr>
                <a:schemeClr val="dk1"/>
              </a:buClr>
              <a:buSzPts val="1100"/>
              <a:buFont typeface="Arial"/>
              <a:buNone/>
            </a:pPr>
            <a:r>
              <a:rPr lang="en" sz="1900">
                <a:solidFill>
                  <a:schemeClr val="dk1"/>
                </a:solidFill>
                <a:latin typeface="Calibri"/>
                <a:ea typeface="Calibri"/>
                <a:cs typeface="Calibri"/>
                <a:sym typeface="Calibri"/>
              </a:rPr>
              <a:t>“Our mission is to curate log cabins that speaks to the refined tastes of those who demand nothing less than perfection. Together, we shape a future imbued with enduring elegance, sophistication, and unmatched craftsmanship."</a:t>
            </a:r>
            <a:endParaRPr sz="2500"/>
          </a:p>
        </p:txBody>
      </p:sp>
      <p:pic>
        <p:nvPicPr>
          <p:cNvPr id="63" name="Google Shape;63;p14"/>
          <p:cNvPicPr preferRelativeResize="0"/>
          <p:nvPr/>
        </p:nvPicPr>
        <p:blipFill>
          <a:blip r:embed="rId3">
            <a:alphaModFix/>
          </a:blip>
          <a:stretch>
            <a:fillRect/>
          </a:stretch>
        </p:blipFill>
        <p:spPr>
          <a:xfrm>
            <a:off x="1714500" y="3238500"/>
            <a:ext cx="571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Company</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Founded in 1991 by CEO Tim Burr</a:t>
            </a:r>
            <a:endParaRPr/>
          </a:p>
          <a:p>
            <a:pPr indent="-342900" lvl="0" marL="457200" rtl="0" algn="l">
              <a:lnSpc>
                <a:spcPct val="200000"/>
              </a:lnSpc>
              <a:spcBef>
                <a:spcPts val="0"/>
              </a:spcBef>
              <a:spcAft>
                <a:spcPts val="0"/>
              </a:spcAft>
              <a:buSzPts val="1800"/>
              <a:buChar char="●"/>
            </a:pPr>
            <a:r>
              <a:rPr lang="en"/>
              <a:t>Felling trees the old fashioned way</a:t>
            </a:r>
            <a:endParaRPr/>
          </a:p>
          <a:p>
            <a:pPr indent="-342900" lvl="0" marL="457200" rtl="0" algn="l">
              <a:lnSpc>
                <a:spcPct val="200000"/>
              </a:lnSpc>
              <a:spcBef>
                <a:spcPts val="0"/>
              </a:spcBef>
              <a:spcAft>
                <a:spcPts val="0"/>
              </a:spcAft>
              <a:buSzPts val="1800"/>
              <a:buChar char="●"/>
            </a:pPr>
            <a:r>
              <a:rPr lang="en"/>
              <a:t>Modern technology and a time honored tradition</a:t>
            </a:r>
            <a:endParaRPr/>
          </a:p>
        </p:txBody>
      </p:sp>
      <p:pic>
        <p:nvPicPr>
          <p:cNvPr id="70" name="Google Shape;70;p15"/>
          <p:cNvPicPr preferRelativeResize="0"/>
          <p:nvPr/>
        </p:nvPicPr>
        <p:blipFill>
          <a:blip r:embed="rId3">
            <a:alphaModFix/>
          </a:blip>
          <a:stretch>
            <a:fillRect/>
          </a:stretch>
        </p:blipFill>
        <p:spPr>
          <a:xfrm>
            <a:off x="6381589" y="0"/>
            <a:ext cx="2762422" cy="5143500"/>
          </a:xfrm>
          <a:prstGeom prst="rect">
            <a:avLst/>
          </a:prstGeom>
          <a:noFill/>
          <a:ln>
            <a:noFill/>
          </a:ln>
        </p:spPr>
      </p:pic>
      <p:pic>
        <p:nvPicPr>
          <p:cNvPr id="71" name="Google Shape;71;p15"/>
          <p:cNvPicPr preferRelativeResize="0"/>
          <p:nvPr/>
        </p:nvPicPr>
        <p:blipFill>
          <a:blip r:embed="rId4">
            <a:alphaModFix/>
          </a:blip>
          <a:stretch>
            <a:fillRect/>
          </a:stretch>
        </p:blipFill>
        <p:spPr>
          <a:xfrm>
            <a:off x="56225" y="2703874"/>
            <a:ext cx="4102650" cy="262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USDA FIA Datamart (1987-2021)</a:t>
            </a:r>
            <a:endParaRPr/>
          </a:p>
          <a:p>
            <a:pPr indent="0" lvl="0" marL="0" rtl="0" algn="l">
              <a:spcBef>
                <a:spcPts val="1200"/>
              </a:spcBef>
              <a:spcAft>
                <a:spcPts val="0"/>
              </a:spcAft>
              <a:buNone/>
            </a:pPr>
            <a:r>
              <a:rPr lang="en"/>
              <a:t>iNaturalist (1998-2025)</a:t>
            </a:r>
            <a:endParaRPr/>
          </a:p>
          <a:p>
            <a:pPr indent="0" lvl="0" marL="0" rtl="0" algn="l">
              <a:spcBef>
                <a:spcPts val="1200"/>
              </a:spcBef>
              <a:spcAft>
                <a:spcPts val="0"/>
              </a:spcAft>
              <a:buNone/>
            </a:pPr>
            <a:r>
              <a:rPr lang="en"/>
              <a:t>Mockaroo</a:t>
            </a:r>
            <a:endParaRPr/>
          </a:p>
          <a:p>
            <a:pPr indent="0" lvl="0" marL="0" rtl="0" algn="l">
              <a:spcBef>
                <a:spcPts val="1200"/>
              </a:spcBef>
              <a:spcAft>
                <a:spcPts val="0"/>
              </a:spcAft>
              <a:buNone/>
            </a:pPr>
            <a:r>
              <a:rPr lang="en"/>
              <a:t>Mike &amp; Andrew’s made up data</a:t>
            </a:r>
            <a:endParaRPr/>
          </a:p>
          <a:p>
            <a:pPr indent="0" lvl="0" marL="0" rtl="0" algn="l">
              <a:spcBef>
                <a:spcPts val="120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4173500" y="445025"/>
            <a:ext cx="4876800" cy="2381250"/>
          </a:xfrm>
          <a:prstGeom prst="rect">
            <a:avLst/>
          </a:prstGeom>
          <a:noFill/>
          <a:ln>
            <a:noFill/>
          </a:ln>
        </p:spPr>
      </p:pic>
      <p:pic>
        <p:nvPicPr>
          <p:cNvPr id="79" name="Google Shape;79;p16"/>
          <p:cNvPicPr preferRelativeResize="0"/>
          <p:nvPr/>
        </p:nvPicPr>
        <p:blipFill>
          <a:blip r:embed="rId4">
            <a:alphaModFix/>
          </a:blip>
          <a:stretch>
            <a:fillRect/>
          </a:stretch>
        </p:blipFill>
        <p:spPr>
          <a:xfrm>
            <a:off x="5745125" y="2169125"/>
            <a:ext cx="1733550" cy="1885950"/>
          </a:xfrm>
          <a:prstGeom prst="rect">
            <a:avLst/>
          </a:prstGeom>
          <a:noFill/>
          <a:ln>
            <a:noFill/>
          </a:ln>
        </p:spPr>
      </p:pic>
      <p:pic>
        <p:nvPicPr>
          <p:cNvPr id="80" name="Google Shape;80;p16"/>
          <p:cNvPicPr preferRelativeResize="0"/>
          <p:nvPr/>
        </p:nvPicPr>
        <p:blipFill>
          <a:blip r:embed="rId5">
            <a:alphaModFix/>
          </a:blip>
          <a:stretch>
            <a:fillRect/>
          </a:stretch>
        </p:blipFill>
        <p:spPr>
          <a:xfrm>
            <a:off x="3043775" y="2989150"/>
            <a:ext cx="2381250" cy="238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311700" y="616037"/>
            <a:ext cx="8832298" cy="4054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overview:</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a:p>
          <a:p>
            <a:pPr indent="0" lvl="0" marL="457200" rtl="0" algn="l">
              <a:spcBef>
                <a:spcPts val="1200"/>
              </a:spcBef>
              <a:spcAft>
                <a:spcPts val="0"/>
              </a:spcAft>
              <a:buNone/>
            </a:pPr>
            <a:r>
              <a:rPr lang="en"/>
              <a:t> </a:t>
            </a:r>
            <a:endParaRPr/>
          </a:p>
          <a:p>
            <a:pPr indent="-317182" lvl="0" marL="457200" rtl="0" algn="l">
              <a:spcBef>
                <a:spcPts val="1200"/>
              </a:spcBef>
              <a:spcAft>
                <a:spcPts val="0"/>
              </a:spcAft>
              <a:buSzPct val="100000"/>
              <a:buChar char="●"/>
            </a:pPr>
            <a:r>
              <a:rPr lang="en"/>
              <a:t>Locally stored on the company server, accessed via MySQL Workbench, with cloud-based archived files maintained for backup.</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The Backups are done from the MySQL workbench to an AWS cloud service. This is done by automation at the end of the day. </a:t>
            </a:r>
            <a:endParaRPr/>
          </a:p>
          <a:p>
            <a:pPr indent="0" lvl="0" marL="457200" rtl="0" algn="l">
              <a:spcBef>
                <a:spcPts val="1200"/>
              </a:spcBef>
              <a:spcAft>
                <a:spcPts val="0"/>
              </a:spcAft>
              <a:buNone/>
            </a:pPr>
            <a:r>
              <a:rPr lang="en"/>
              <a:t> </a:t>
            </a:r>
            <a:endParaRPr/>
          </a:p>
          <a:p>
            <a:pPr indent="-317182" lvl="0" marL="457200" rtl="0" algn="l">
              <a:spcBef>
                <a:spcPts val="1200"/>
              </a:spcBef>
              <a:spcAft>
                <a:spcPts val="0"/>
              </a:spcAft>
              <a:buSzPct val="100000"/>
              <a:buChar char="●"/>
            </a:pPr>
            <a:r>
              <a:rPr lang="en"/>
              <a:t>Data can be recovered from the </a:t>
            </a:r>
            <a:r>
              <a:rPr lang="en"/>
              <a:t>cloud to the </a:t>
            </a:r>
            <a:r>
              <a:rPr lang="en"/>
              <a:t> MySQL server.</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6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a:t>
            </a:r>
            <a:endParaRPr/>
          </a:p>
        </p:txBody>
      </p:sp>
      <p:pic>
        <p:nvPicPr>
          <p:cNvPr id="99" name="Google Shape;99;p19"/>
          <p:cNvPicPr preferRelativeResize="0"/>
          <p:nvPr/>
        </p:nvPicPr>
        <p:blipFill>
          <a:blip r:embed="rId3">
            <a:alphaModFix/>
          </a:blip>
          <a:stretch>
            <a:fillRect/>
          </a:stretch>
        </p:blipFill>
        <p:spPr>
          <a:xfrm>
            <a:off x="1491575" y="739050"/>
            <a:ext cx="5595999" cy="429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5" name="Google Shape;105;p20"/>
          <p:cNvSpPr txBox="1"/>
          <p:nvPr>
            <p:ph idx="1" type="body"/>
          </p:nvPr>
        </p:nvSpPr>
        <p:spPr>
          <a:xfrm>
            <a:off x="357900" y="1075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Questions:</a:t>
            </a:r>
            <a:r>
              <a:rPr lang="en"/>
              <a:t> </a:t>
            </a:r>
            <a:endParaRPr/>
          </a:p>
          <a:p>
            <a:pPr indent="-342900" lvl="0" marL="457200" rtl="0" algn="l">
              <a:spcBef>
                <a:spcPts val="1200"/>
              </a:spcBef>
              <a:spcAft>
                <a:spcPts val="0"/>
              </a:spcAft>
              <a:buSzPts val="1800"/>
              <a:buAutoNum type="arabicParenR"/>
            </a:pPr>
            <a:r>
              <a:rPr lang="en"/>
              <a:t>What year did Arborist Elite have the highest revenue?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In the past 5 years, Which 3  States had the highest sales. How are those states trending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Which type of inventory do we have on hand in each warehouse/county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 </a:t>
            </a:r>
            <a:endParaRPr/>
          </a:p>
        </p:txBody>
      </p:sp>
      <p:sp>
        <p:nvSpPr>
          <p:cNvPr id="111" name="Google Shape;111;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311700" y="1152475"/>
            <a:ext cx="3999900" cy="34164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832400" y="1148600"/>
            <a:ext cx="3770775" cy="318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