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66" r:id="rId4"/>
    <p:sldId id="265" r:id="rId5"/>
    <p:sldId id="264" r:id="rId6"/>
    <p:sldId id="259" r:id="rId7"/>
    <p:sldId id="269" r:id="rId8"/>
    <p:sldId id="261" r:id="rId9"/>
    <p:sldId id="271" r:id="rId10"/>
    <p:sldId id="262" r:id="rId11"/>
    <p:sldId id="272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29" autoAdjust="0"/>
  </p:normalViewPr>
  <p:slideViewPr>
    <p:cSldViewPr>
      <p:cViewPr varScale="1">
        <p:scale>
          <a:sx n="90" d="100"/>
          <a:sy n="90" d="100"/>
        </p:scale>
        <p:origin x="-22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24E5D-421B-4F40-94E1-8EE6383618D5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0A303-0D36-407A-B90C-B3C8E0AB6D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015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0A303-0D36-407A-B90C-B3C8E0AB6D4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4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0A303-0D36-407A-B90C-B3C8E0AB6D4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007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Headline features:</a:t>
            </a:r>
          </a:p>
          <a:p>
            <a:r>
              <a:rPr lang="en-ZA" dirty="0" smtClean="0"/>
              <a:t>        - Elegant dependency tracking:  Observable pattern, subscription notification, dependency chain management.</a:t>
            </a:r>
          </a:p>
          <a:p>
            <a:r>
              <a:rPr lang="en-ZA" dirty="0" smtClean="0"/>
              <a:t>        - Declarative bindings:         Data-* html 5 attribute dedicated to knockout. Data-bind.</a:t>
            </a:r>
          </a:p>
          <a:p>
            <a:r>
              <a:rPr lang="en-ZA" dirty="0" smtClean="0"/>
              <a:t>        - Trivially extensible:         Just plain old </a:t>
            </a:r>
            <a:r>
              <a:rPr lang="en-ZA" dirty="0" err="1" smtClean="0"/>
              <a:t>javascript</a:t>
            </a:r>
            <a:r>
              <a:rPr lang="en-ZA" dirty="0" smtClean="0"/>
              <a:t>. </a:t>
            </a:r>
            <a:r>
              <a:rPr lang="en-ZA" dirty="0" err="1" smtClean="0"/>
              <a:t>Customiseable</a:t>
            </a:r>
            <a:r>
              <a:rPr lang="en-ZA" dirty="0" smtClean="0"/>
              <a:t> framework, yes, but no mandate on how to design your classes.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0A303-0D36-407A-B90C-B3C8E0AB6D4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190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Focusing</a:t>
            </a:r>
            <a:r>
              <a:rPr lang="en-ZA" baseline="0" dirty="0" smtClean="0"/>
              <a:t> on the two highlighted areas.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0A303-0D36-407A-B90C-B3C8E0AB6D4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330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97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32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88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47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61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2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03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4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3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929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48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4F38-8CC3-4D1F-971E-713E06941448}" type="datetimeFigureOut">
              <a:rPr lang="en-ZA" smtClean="0"/>
              <a:t>2013/06/28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8713-BCB0-40C5-BEF6-7EDF4E768D3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0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abbr.net/" TargetMode="External"/><Relationship Id="rId3" Type="http://schemas.openxmlformats.org/officeDocument/2006/relationships/hyperlink" Target="https://github.com/mikegeyser/knockout-in-the-engine-roo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mikegeyser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217024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676456" cy="1143000"/>
          </a:xfrm>
        </p:spPr>
        <p:txBody>
          <a:bodyPr>
            <a:noAutofit/>
          </a:bodyPr>
          <a:lstStyle/>
          <a:p>
            <a:pPr algn="l"/>
            <a:r>
              <a:rPr lang="en-ZA" sz="4000" dirty="0" smtClean="0">
                <a:latin typeface="Special Elite" pitchFamily="2" charset="0"/>
              </a:rPr>
              <a:t>Part 3: </a:t>
            </a:r>
            <a:r>
              <a:rPr lang="en-ZA" sz="4000" dirty="0">
                <a:latin typeface="Special Elite" pitchFamily="2" charset="0"/>
              </a:rPr>
              <a:t>Custom binding </a:t>
            </a:r>
            <a:r>
              <a:rPr lang="en-ZA" sz="4000" dirty="0" smtClean="0">
                <a:latin typeface="Special Elite" pitchFamily="2" charset="0"/>
              </a:rPr>
              <a:t>handler</a:t>
            </a:r>
            <a:endParaRPr lang="en-ZA" sz="4000" dirty="0">
              <a:latin typeface="Special Eli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Foreach</a:t>
            </a:r>
            <a:r>
              <a:rPr lang="en-ZA" dirty="0" smtClean="0"/>
              <a:t> and non-trivial template </a:t>
            </a:r>
            <a:r>
              <a:rPr lang="en-ZA" dirty="0" err="1" smtClean="0"/>
              <a:t>markup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Computed result sets</a:t>
            </a:r>
          </a:p>
          <a:p>
            <a:endParaRPr lang="en-ZA" dirty="0" smtClean="0"/>
          </a:p>
          <a:p>
            <a:r>
              <a:rPr lang="en-ZA" dirty="0" smtClean="0"/>
              <a:t>Custom binding handler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2160" y="5301208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 smtClean="0">
                <a:latin typeface="Special Elite" pitchFamily="2" charset="0"/>
              </a:rPr>
              <a:t>DEMO</a:t>
            </a:r>
            <a:endParaRPr lang="en-ZA" sz="7200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676456" cy="1143000"/>
          </a:xfrm>
        </p:spPr>
        <p:txBody>
          <a:bodyPr>
            <a:noAutofit/>
          </a:bodyPr>
          <a:lstStyle/>
          <a:p>
            <a:pPr algn="l"/>
            <a:r>
              <a:rPr lang="en-ZA" sz="4000" dirty="0" smtClean="0">
                <a:latin typeface="Special Elite" pitchFamily="2" charset="0"/>
              </a:rPr>
              <a:t>Part 3: </a:t>
            </a:r>
            <a:r>
              <a:rPr lang="en-ZA" sz="4000" dirty="0">
                <a:latin typeface="Special Elite" pitchFamily="2" charset="0"/>
              </a:rPr>
              <a:t>Custom binding </a:t>
            </a:r>
            <a:r>
              <a:rPr lang="en-ZA" sz="4000" dirty="0" smtClean="0">
                <a:latin typeface="Special Elite" pitchFamily="2" charset="0"/>
              </a:rPr>
              <a:t>handler</a:t>
            </a:r>
            <a:endParaRPr lang="en-ZA" sz="4000" dirty="0">
              <a:latin typeface="Special Eli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 err="1" smtClean="0"/>
              <a:t>Templating</a:t>
            </a:r>
            <a:r>
              <a:rPr lang="en-ZA" b="1" dirty="0" smtClean="0"/>
              <a:t>:</a:t>
            </a:r>
          </a:p>
          <a:p>
            <a:pPr lvl="1"/>
            <a:r>
              <a:rPr lang="en-ZA" dirty="0" smtClean="0"/>
              <a:t>Can be expensive, even if model manipulation if efficient.</a:t>
            </a:r>
          </a:p>
          <a:p>
            <a:pPr lvl="1"/>
            <a:r>
              <a:rPr lang="en-ZA" dirty="0" smtClean="0"/>
              <a:t>UI </a:t>
            </a:r>
            <a:r>
              <a:rPr lang="en-ZA" b="1" dirty="0" smtClean="0"/>
              <a:t>will</a:t>
            </a:r>
            <a:r>
              <a:rPr lang="en-ZA" dirty="0" smtClean="0"/>
              <a:t> become complex.</a:t>
            </a:r>
          </a:p>
          <a:p>
            <a:endParaRPr lang="en-ZA" dirty="0" smtClean="0"/>
          </a:p>
          <a:p>
            <a:r>
              <a:rPr lang="en-ZA" b="1" dirty="0" smtClean="0"/>
              <a:t>Custom binding handlers:</a:t>
            </a:r>
          </a:p>
          <a:p>
            <a:pPr lvl="1"/>
            <a:r>
              <a:rPr lang="en-ZA" dirty="0" smtClean="0"/>
              <a:t>Not just for reuse.</a:t>
            </a:r>
          </a:p>
          <a:p>
            <a:pPr lvl="1"/>
            <a:r>
              <a:rPr lang="en-ZA" dirty="0" smtClean="0"/>
              <a:t>Separation of concerns.</a:t>
            </a:r>
          </a:p>
          <a:p>
            <a:pPr lvl="1"/>
            <a:r>
              <a:rPr lang="en-ZA" dirty="0" smtClean="0"/>
              <a:t>Keeping </a:t>
            </a:r>
            <a:r>
              <a:rPr lang="en-ZA" dirty="0" err="1" smtClean="0"/>
              <a:t>markup</a:t>
            </a:r>
            <a:r>
              <a:rPr lang="en-ZA" dirty="0" smtClean="0"/>
              <a:t> out of the model.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85800"/>
            <a:ext cx="8676456" cy="1143000"/>
          </a:xfrm>
        </p:spPr>
        <p:txBody>
          <a:bodyPr>
            <a:noAutofit/>
          </a:bodyPr>
          <a:lstStyle/>
          <a:p>
            <a:pPr algn="l"/>
            <a:r>
              <a:rPr lang="en-ZA" sz="4000" dirty="0" smtClean="0">
                <a:latin typeface="Special Elite" pitchFamily="2" charset="0"/>
              </a:rPr>
              <a:t>Well? Is that it?</a:t>
            </a:r>
            <a:endParaRPr lang="en-ZA" sz="4000" dirty="0">
              <a:latin typeface="Special Elit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 smtClean="0"/>
              <a:t>Knockout can be </a:t>
            </a:r>
            <a:r>
              <a:rPr lang="en-ZA" b="1" dirty="0" err="1" smtClean="0"/>
              <a:t>performant</a:t>
            </a:r>
            <a:r>
              <a:rPr lang="en-ZA" b="1" dirty="0" smtClean="0"/>
              <a:t>:</a:t>
            </a:r>
          </a:p>
          <a:p>
            <a:pPr lvl="1"/>
            <a:r>
              <a:rPr lang="en-ZA" dirty="0" smtClean="0"/>
              <a:t>Not trivial.</a:t>
            </a:r>
          </a:p>
          <a:p>
            <a:pPr lvl="1"/>
            <a:r>
              <a:rPr lang="en-ZA" dirty="0" smtClean="0"/>
              <a:t>Not hacky.</a:t>
            </a:r>
          </a:p>
          <a:p>
            <a:pPr lvl="1"/>
            <a:r>
              <a:rPr lang="en-ZA" dirty="0" smtClean="0"/>
              <a:t>Solid approach and foundation.</a:t>
            </a:r>
          </a:p>
          <a:p>
            <a:endParaRPr lang="en-ZA" dirty="0" smtClean="0"/>
          </a:p>
          <a:p>
            <a:r>
              <a:rPr lang="en-ZA" b="1" dirty="0" smtClean="0"/>
              <a:t>More:</a:t>
            </a:r>
          </a:p>
          <a:p>
            <a:pPr lvl="1"/>
            <a:r>
              <a:rPr lang="en-ZA" dirty="0" smtClean="0"/>
              <a:t>extends({}), </a:t>
            </a:r>
            <a:r>
              <a:rPr lang="en-ZA" dirty="0" err="1" smtClean="0"/>
              <a:t>fn</a:t>
            </a:r>
            <a:r>
              <a:rPr lang="en-ZA" dirty="0" smtClean="0"/>
              <a:t>, </a:t>
            </a:r>
            <a:r>
              <a:rPr lang="en-ZA" dirty="0" err="1" smtClean="0"/>
              <a:t>utils</a:t>
            </a:r>
            <a:r>
              <a:rPr lang="en-ZA" dirty="0" smtClean="0"/>
              <a:t>, custom observables.</a:t>
            </a:r>
          </a:p>
          <a:p>
            <a:pPr lvl="1"/>
            <a:r>
              <a:rPr lang="en-ZA" dirty="0" smtClean="0"/>
              <a:t>Plain old </a:t>
            </a:r>
            <a:r>
              <a:rPr lang="en-ZA" dirty="0" err="1" smtClean="0"/>
              <a:t>javascript</a:t>
            </a:r>
            <a:r>
              <a:rPr lang="en-ZA" dirty="0" smtClean="0"/>
              <a:t>. </a:t>
            </a:r>
          </a:p>
          <a:p>
            <a:pPr lvl="1"/>
            <a:r>
              <a:rPr lang="en-ZA" dirty="0" smtClean="0"/>
              <a:t>Still have a server.</a:t>
            </a:r>
          </a:p>
          <a:p>
            <a:endParaRPr lang="en-ZA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248.e.akamai.net/assets.github.com/images/modules/logos_page/GitHub-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801" y="4653135"/>
            <a:ext cx="1872208" cy="18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4581128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ZA" sz="2000" dirty="0" smtClean="0">
                <a:hlinkClick r:id="rId3"/>
              </a:rPr>
              <a:t>https://github.com/mikegeyser/knockout-in-the-engine-room</a:t>
            </a:r>
            <a:endParaRPr lang="en-ZA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8728" y="5517232"/>
            <a:ext cx="6425520" cy="816496"/>
          </a:xfrm>
        </p:spPr>
        <p:txBody>
          <a:bodyPr>
            <a:normAutofit fontScale="92500" lnSpcReduction="10000"/>
          </a:bodyPr>
          <a:lstStyle/>
          <a:p>
            <a:r>
              <a:rPr lang="en-ZA" sz="2800" dirty="0" smtClean="0"/>
              <a:t>For full code, </a:t>
            </a:r>
            <a:r>
              <a:rPr lang="en-ZA" sz="2800" dirty="0" smtClean="0"/>
              <a:t>notes, instructions and references.</a:t>
            </a:r>
            <a:endParaRPr lang="en-ZA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pic>
        <p:nvPicPr>
          <p:cNvPr id="1028" name="Picture 4" descr="https://si0.twimg.com/profile_images/1442101364/gea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30" y="2200697"/>
            <a:ext cx="1297310" cy="12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1628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sz="2000" dirty="0" smtClean="0">
                <a:hlinkClick r:id="rId6"/>
              </a:rPr>
              <a:t>https://twitter.com/mikegeyser</a:t>
            </a:r>
            <a:endParaRPr lang="en-ZA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0168" y="2555404"/>
            <a:ext cx="6612632" cy="816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For comments, criticisms, rude gestures and cat pictures.</a:t>
            </a:r>
            <a:endParaRPr lang="en-ZA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dirty="0" smtClean="0">
                <a:latin typeface="Special Elite" pitchFamily="2" charset="0"/>
              </a:rPr>
              <a:t>Thanks!</a:t>
            </a:r>
            <a:endParaRPr lang="en-ZA" dirty="0">
              <a:latin typeface="Special Elite" pitchFamily="2" charset="0"/>
            </a:endParaRPr>
          </a:p>
        </p:txBody>
      </p:sp>
      <p:pic>
        <p:nvPicPr>
          <p:cNvPr id="4" name="Picture 2" descr="https://github.com/JabbR/JabbR/blob/master/JabbR/Content/images/big-logo.png?raw=tr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3700091"/>
            <a:ext cx="1039961" cy="10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23528" y="30689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ZA" sz="2000" dirty="0">
                <a:hlinkClick r:id="rId8"/>
              </a:rPr>
              <a:t>https://jabbr.net/#/rooms/knockoutjs</a:t>
            </a:r>
            <a:endParaRPr lang="en-ZA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199" y="3995564"/>
            <a:ext cx="6505601" cy="816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dirty="0" smtClean="0"/>
              <a:t>For </a:t>
            </a:r>
            <a:r>
              <a:rPr lang="en-ZA" sz="2800" dirty="0" smtClean="0"/>
              <a:t>great help, heated argument, and :</a:t>
            </a:r>
            <a:r>
              <a:rPr lang="en-ZA" sz="2800" dirty="0" err="1" smtClean="0"/>
              <a:t>trollface</a:t>
            </a:r>
            <a:r>
              <a:rPr lang="en-ZA" sz="2800" dirty="0" smtClean="0"/>
              <a:t>:</a:t>
            </a:r>
            <a:r>
              <a:rPr lang="en-ZA" sz="2800" dirty="0"/>
              <a:t>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6029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ZA" dirty="0" smtClean="0">
                <a:latin typeface="Special Elite" pitchFamily="2" charset="0"/>
              </a:rPr>
              <a:t>What is </a:t>
            </a:r>
            <a:r>
              <a:rPr lang="en-ZA" dirty="0" err="1" smtClean="0">
                <a:latin typeface="Special Elite" pitchFamily="2" charset="0"/>
              </a:rPr>
              <a:t>KnockoutJS</a:t>
            </a:r>
            <a:r>
              <a:rPr lang="en-ZA" dirty="0" smtClean="0">
                <a:latin typeface="Special Elite" pitchFamily="2" charset="0"/>
              </a:rPr>
              <a:t>?</a:t>
            </a:r>
            <a:endParaRPr lang="en-ZA" dirty="0">
              <a:latin typeface="Special Elite" pitchFamily="2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ZA" b="1" dirty="0"/>
              <a:t>Model-View-View Model (MVVM</a:t>
            </a:r>
            <a:r>
              <a:rPr lang="en-ZA" b="1" dirty="0" smtClean="0"/>
              <a:t>)</a:t>
            </a:r>
          </a:p>
          <a:p>
            <a:pPr lvl="1"/>
            <a:r>
              <a:rPr lang="en-ZA" b="1" dirty="0" smtClean="0"/>
              <a:t>Model:</a:t>
            </a:r>
            <a:r>
              <a:rPr lang="en-ZA" dirty="0" smtClean="0"/>
              <a:t> 	Data, domain. and state</a:t>
            </a:r>
          </a:p>
          <a:p>
            <a:pPr marL="457200" lvl="1" indent="0">
              <a:buNone/>
            </a:pPr>
            <a:r>
              <a:rPr lang="en-ZA" i="1" dirty="0" smtClean="0"/>
              <a:t>			(Web server. Database.)</a:t>
            </a:r>
          </a:p>
          <a:p>
            <a:pPr marL="457200" lvl="1" indent="0">
              <a:buNone/>
            </a:pPr>
            <a:endParaRPr lang="en-ZA" i="1" dirty="0" smtClean="0"/>
          </a:p>
          <a:p>
            <a:pPr lvl="1"/>
            <a:r>
              <a:rPr lang="en-ZA" b="1" dirty="0" smtClean="0"/>
              <a:t>View: 	</a:t>
            </a:r>
            <a:r>
              <a:rPr lang="en-ZA" dirty="0" smtClean="0"/>
              <a:t>	Display.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smtClean="0"/>
              <a:t>		(</a:t>
            </a:r>
            <a:r>
              <a:rPr lang="en-ZA" i="1" dirty="0" smtClean="0"/>
              <a:t>Html. CSS.)</a:t>
            </a:r>
          </a:p>
          <a:p>
            <a:pPr marL="457200" lvl="1" indent="0">
              <a:buNone/>
            </a:pPr>
            <a:endParaRPr lang="en-ZA" i="1" dirty="0" smtClean="0"/>
          </a:p>
          <a:p>
            <a:pPr lvl="1"/>
            <a:r>
              <a:rPr lang="en-ZA" b="1" dirty="0" smtClean="0"/>
              <a:t>View Model:</a:t>
            </a:r>
            <a:r>
              <a:rPr lang="en-ZA" dirty="0" smtClean="0"/>
              <a:t> 	Data, operations, behaviour.</a:t>
            </a:r>
          </a:p>
          <a:p>
            <a:pPr marL="457200" lvl="1" indent="0">
              <a:buNone/>
            </a:pPr>
            <a:r>
              <a:rPr lang="en-ZA" dirty="0"/>
              <a:t>	</a:t>
            </a:r>
            <a:r>
              <a:rPr lang="en-ZA" dirty="0" smtClean="0"/>
              <a:t>		</a:t>
            </a:r>
            <a:r>
              <a:rPr lang="en-ZA" i="1" dirty="0" smtClean="0"/>
              <a:t>(</a:t>
            </a:r>
            <a:r>
              <a:rPr lang="en-ZA" i="1" dirty="0" err="1" smtClean="0"/>
              <a:t>Javascript</a:t>
            </a:r>
            <a:r>
              <a:rPr lang="en-ZA" i="1" dirty="0" smtClean="0"/>
              <a:t> + Data bindings.)</a:t>
            </a:r>
          </a:p>
        </p:txBody>
      </p:sp>
    </p:spTree>
    <p:extLst>
      <p:ext uri="{BB962C8B-B14F-4D97-AF65-F5344CB8AC3E}">
        <p14:creationId xmlns:p14="http://schemas.microsoft.com/office/powerpoint/2010/main" val="20676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ZA" b="1" dirty="0" smtClean="0"/>
              <a:t>Headline features:</a:t>
            </a:r>
          </a:p>
          <a:p>
            <a:pPr lvl="1"/>
            <a:r>
              <a:rPr lang="en-ZA" b="1" dirty="0" smtClean="0"/>
              <a:t>Elegant </a:t>
            </a:r>
            <a:r>
              <a:rPr lang="en-ZA" b="1" dirty="0"/>
              <a:t>dependency </a:t>
            </a:r>
            <a:r>
              <a:rPr lang="en-ZA" b="1" dirty="0" smtClean="0"/>
              <a:t>tracking:</a:t>
            </a:r>
          </a:p>
          <a:p>
            <a:pPr lvl="2"/>
            <a:r>
              <a:rPr lang="en-ZA" dirty="0" smtClean="0"/>
              <a:t>Observable pattern, subscriptions.</a:t>
            </a:r>
          </a:p>
          <a:p>
            <a:pPr lvl="2"/>
            <a:endParaRPr lang="en-ZA" dirty="0" smtClean="0"/>
          </a:p>
          <a:p>
            <a:pPr lvl="1"/>
            <a:r>
              <a:rPr lang="en-ZA" b="1" dirty="0" smtClean="0"/>
              <a:t>Declarative bindings:</a:t>
            </a:r>
          </a:p>
          <a:p>
            <a:pPr lvl="2"/>
            <a:r>
              <a:rPr lang="en-ZA" dirty="0" smtClean="0"/>
              <a:t>Data-bind attribute.</a:t>
            </a:r>
          </a:p>
          <a:p>
            <a:pPr lvl="2"/>
            <a:endParaRPr lang="en-ZA" dirty="0"/>
          </a:p>
          <a:p>
            <a:pPr lvl="1"/>
            <a:r>
              <a:rPr lang="en-ZA" b="1" dirty="0"/>
              <a:t>Trivially </a:t>
            </a:r>
            <a:r>
              <a:rPr lang="en-ZA" b="1" dirty="0" smtClean="0"/>
              <a:t>extensible:</a:t>
            </a:r>
          </a:p>
          <a:p>
            <a:pPr lvl="2"/>
            <a:r>
              <a:rPr lang="en-ZA" dirty="0" smtClean="0"/>
              <a:t>Just plain old </a:t>
            </a:r>
            <a:r>
              <a:rPr lang="en-ZA" dirty="0" err="1" smtClean="0"/>
              <a:t>javascript</a:t>
            </a:r>
            <a:r>
              <a:rPr lang="en-ZA" dirty="0" smtClean="0"/>
              <a:t>.</a:t>
            </a:r>
            <a:endParaRPr lang="en-ZA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mtClean="0">
                <a:latin typeface="Special Elite" pitchFamily="2" charset="0"/>
              </a:rPr>
              <a:t>What is KnockoutJS?</a:t>
            </a:r>
            <a:endParaRPr lang="en-ZA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Model-View-View Model (MVVM</a:t>
            </a:r>
            <a:r>
              <a:rPr lang="en-Z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Z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</a:p>
          <a:p>
            <a:pPr lvl="1"/>
            <a:r>
              <a:rPr lang="en-ZA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</a:p>
          <a:p>
            <a:pPr lvl="1"/>
            <a:r>
              <a:rPr lang="en-ZA" b="1" i="1" dirty="0" smtClean="0"/>
              <a:t>View Model</a:t>
            </a:r>
            <a:endParaRPr lang="en-ZA" b="1" dirty="0" smtClean="0"/>
          </a:p>
          <a:p>
            <a:r>
              <a:rPr lang="en-Z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Headline features: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b="1" dirty="0" smtClean="0"/>
              <a:t>Elegant </a:t>
            </a:r>
            <a:r>
              <a:rPr lang="en-ZA" b="1" dirty="0"/>
              <a:t>dependency </a:t>
            </a:r>
            <a:r>
              <a:rPr lang="en-ZA" b="1" dirty="0" smtClean="0"/>
              <a:t>tracking</a:t>
            </a:r>
            <a:endParaRPr lang="en-ZA" b="1" dirty="0"/>
          </a:p>
          <a:p>
            <a:pPr marL="971550" lvl="1" indent="-514350">
              <a:buFont typeface="+mj-lt"/>
              <a:buAutoNum type="arabicPeriod"/>
            </a:pPr>
            <a:r>
              <a:rPr lang="en-Z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 bindings</a:t>
            </a:r>
            <a:endParaRPr lang="en-ZA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Trivially </a:t>
            </a:r>
            <a:r>
              <a:rPr lang="en-Z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extensible</a:t>
            </a:r>
            <a:endParaRPr lang="en-Z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83568" y="3212976"/>
            <a:ext cx="5544616" cy="504056"/>
          </a:xfrm>
          <a:prstGeom prst="roundRect">
            <a:avLst/>
          </a:prstGeom>
          <a:noFill/>
          <a:ln w="28575">
            <a:solidFill>
              <a:srgbClr val="6E02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3568" y="4293096"/>
            <a:ext cx="5544616" cy="504056"/>
          </a:xfrm>
          <a:prstGeom prst="roundRect">
            <a:avLst/>
          </a:prstGeom>
          <a:noFill/>
          <a:ln w="28575">
            <a:solidFill>
              <a:srgbClr val="6E02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itle 8"/>
          <p:cNvSpPr txBox="1">
            <a:spLocks/>
          </p:cNvSpPr>
          <p:nvPr/>
        </p:nvSpPr>
        <p:spPr>
          <a:xfrm>
            <a:off x="0" y="47667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ZA" dirty="0" smtClean="0">
                <a:latin typeface="Special Elite" pitchFamily="2" charset="0"/>
              </a:rPr>
              <a:t>Wait, what is this talk actually about?</a:t>
            </a:r>
            <a:endParaRPr lang="en-ZA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01" y="1600200"/>
            <a:ext cx="5159597" cy="4525963"/>
          </a:xfrm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0" y="485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ZA" dirty="0" smtClean="0">
                <a:latin typeface="Special Elite" pitchFamily="2" charset="0"/>
              </a:rPr>
              <a:t>Wait, what is this talk actually about?</a:t>
            </a:r>
            <a:endParaRPr lang="en-ZA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ZA" dirty="0" smtClean="0">
                <a:latin typeface="Special Elite" pitchFamily="2" charset="0"/>
              </a:rPr>
              <a:t>Part </a:t>
            </a:r>
            <a:r>
              <a:rPr lang="en-ZA" dirty="0">
                <a:latin typeface="Special Elite" pitchFamily="2" charset="0"/>
              </a:rPr>
              <a:t>1: Subscriptions </a:t>
            </a:r>
            <a:r>
              <a:rPr lang="en-ZA" dirty="0" smtClean="0">
                <a:latin typeface="Special Elite" pitchFamily="2" charset="0"/>
              </a:rPr>
              <a:t>basics</a:t>
            </a:r>
            <a:endParaRPr lang="en-ZA" dirty="0">
              <a:latin typeface="Special Elit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Explicit manual subscriptions</a:t>
            </a:r>
          </a:p>
          <a:p>
            <a:endParaRPr lang="en-ZA" dirty="0" smtClean="0"/>
          </a:p>
          <a:p>
            <a:r>
              <a:rPr lang="en-ZA" dirty="0" smtClean="0"/>
              <a:t>Bindings</a:t>
            </a:r>
          </a:p>
          <a:p>
            <a:endParaRPr lang="en-ZA" dirty="0" smtClean="0"/>
          </a:p>
          <a:p>
            <a:r>
              <a:rPr lang="en-ZA" dirty="0" smtClean="0"/>
              <a:t>Computed observables</a:t>
            </a:r>
          </a:p>
          <a:p>
            <a:endParaRPr lang="en-ZA" dirty="0" smtClean="0"/>
          </a:p>
          <a:p>
            <a:r>
              <a:rPr lang="en-ZA" dirty="0" smtClean="0"/>
              <a:t>Dependency chain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5301208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 smtClean="0">
                <a:latin typeface="Special Elite" pitchFamily="2" charset="0"/>
              </a:rPr>
              <a:t>DEMO</a:t>
            </a:r>
            <a:endParaRPr lang="en-ZA" sz="7200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ZA" dirty="0" smtClean="0">
                <a:latin typeface="Special Elite" pitchFamily="2" charset="0"/>
              </a:rPr>
              <a:t>Part </a:t>
            </a:r>
            <a:r>
              <a:rPr lang="en-ZA" dirty="0">
                <a:latin typeface="Special Elite" pitchFamily="2" charset="0"/>
              </a:rPr>
              <a:t>1: Subscriptions </a:t>
            </a:r>
            <a:r>
              <a:rPr lang="en-ZA" dirty="0" smtClean="0">
                <a:latin typeface="Special Elite" pitchFamily="2" charset="0"/>
              </a:rPr>
              <a:t>basics</a:t>
            </a:r>
            <a:endParaRPr lang="en-ZA" dirty="0">
              <a:latin typeface="Special Elit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b="1" dirty="0" smtClean="0"/>
              <a:t>Every observable access is a subscription</a:t>
            </a:r>
            <a:r>
              <a:rPr lang="en-ZA" dirty="0" smtClean="0"/>
              <a:t>:</a:t>
            </a:r>
          </a:p>
          <a:p>
            <a:pPr lvl="1"/>
            <a:r>
              <a:rPr lang="en-ZA" dirty="0" smtClean="0"/>
              <a:t>Manual, data-bind, computed.</a:t>
            </a:r>
          </a:p>
          <a:p>
            <a:endParaRPr lang="en-ZA" dirty="0" smtClean="0"/>
          </a:p>
          <a:p>
            <a:r>
              <a:rPr lang="en-ZA" b="1" dirty="0" smtClean="0"/>
              <a:t>Lots of little pieces</a:t>
            </a:r>
          </a:p>
          <a:p>
            <a:pPr lvl="1"/>
            <a:r>
              <a:rPr lang="en-ZA" dirty="0" smtClean="0"/>
              <a:t>Good way to build complex SPAs</a:t>
            </a:r>
          </a:p>
          <a:p>
            <a:pPr lvl="1"/>
            <a:r>
              <a:rPr lang="en-ZA" dirty="0" smtClean="0"/>
              <a:t>Can quickly escalate – leading to performance problems.</a:t>
            </a:r>
          </a:p>
          <a:p>
            <a:pPr lvl="1"/>
            <a:endParaRPr lang="en-ZA" dirty="0" smtClean="0"/>
          </a:p>
          <a:p>
            <a:pPr marL="0" indent="0">
              <a:buNone/>
            </a:pPr>
            <a:r>
              <a:rPr lang="en-ZA" sz="2800" i="1" dirty="0" smtClean="0"/>
              <a:t>"The secret to building large apps is never build large apps. Break your applications into small pieces. Then, assemble those testable, bite-sized pieces into your big application" </a:t>
            </a:r>
          </a:p>
          <a:p>
            <a:pPr marL="0" indent="0">
              <a:buNone/>
            </a:pPr>
            <a:r>
              <a:rPr lang="en-ZA" sz="2800" i="1" dirty="0"/>
              <a:t>	</a:t>
            </a:r>
            <a:r>
              <a:rPr lang="en-ZA" sz="2800" i="1" dirty="0" smtClean="0"/>
              <a:t>		- Justin Meyer, author </a:t>
            </a:r>
            <a:r>
              <a:rPr lang="en-ZA" sz="2800" i="1" dirty="0" err="1" smtClean="0"/>
              <a:t>JavaScriptMVC</a:t>
            </a:r>
            <a:r>
              <a:rPr lang="en-ZA" sz="28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7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A" dirty="0" smtClean="0">
                <a:latin typeface="Special Elite" pitchFamily="2" charset="0"/>
              </a:rPr>
              <a:t>Part 2: </a:t>
            </a:r>
            <a:r>
              <a:rPr lang="en-ZA" dirty="0">
                <a:latin typeface="Special Elite" pitchFamily="2" charset="0"/>
              </a:rPr>
              <a:t>Array </a:t>
            </a:r>
            <a:r>
              <a:rPr lang="en-ZA" dirty="0" smtClean="0">
                <a:latin typeface="Special Elite" pitchFamily="2" charset="0"/>
              </a:rPr>
              <a:t>handling</a:t>
            </a:r>
            <a:endParaRPr lang="en-ZA" dirty="0">
              <a:latin typeface="Special Elite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Foreach</a:t>
            </a:r>
            <a:r>
              <a:rPr lang="en-ZA" dirty="0" smtClean="0"/>
              <a:t> template binding</a:t>
            </a:r>
          </a:p>
          <a:p>
            <a:endParaRPr lang="en-ZA" dirty="0" smtClean="0"/>
          </a:p>
          <a:p>
            <a:r>
              <a:rPr lang="en-ZA" dirty="0" smtClean="0"/>
              <a:t>Array manipulation</a:t>
            </a:r>
          </a:p>
          <a:p>
            <a:endParaRPr lang="en-ZA" dirty="0" smtClean="0"/>
          </a:p>
          <a:p>
            <a:r>
              <a:rPr lang="en-ZA" dirty="0" smtClean="0"/>
              <a:t>Controlling subscription notifications</a:t>
            </a:r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2160" y="5301208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200" dirty="0" smtClean="0">
                <a:latin typeface="Special Elite" pitchFamily="2" charset="0"/>
              </a:rPr>
              <a:t>DEMO</a:t>
            </a:r>
            <a:endParaRPr lang="en-ZA" sz="7200" dirty="0">
              <a:latin typeface="Special El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ZA" dirty="0" smtClean="0">
                <a:latin typeface="Special Elite" pitchFamily="2" charset="0"/>
              </a:rPr>
              <a:t>Part 2: </a:t>
            </a:r>
            <a:r>
              <a:rPr lang="en-ZA" dirty="0">
                <a:latin typeface="Special Elite" pitchFamily="2" charset="0"/>
              </a:rPr>
              <a:t>Array </a:t>
            </a:r>
            <a:r>
              <a:rPr lang="en-ZA" dirty="0" smtClean="0">
                <a:latin typeface="Special Elite" pitchFamily="2" charset="0"/>
              </a:rPr>
              <a:t>handling</a:t>
            </a:r>
            <a:endParaRPr lang="en-ZA" dirty="0">
              <a:latin typeface="Special Elite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b="1" dirty="0" smtClean="0"/>
              <a:t>Naïve usage:</a:t>
            </a:r>
          </a:p>
          <a:p>
            <a:pPr lvl="1"/>
            <a:r>
              <a:rPr lang="en-ZA" dirty="0" smtClean="0"/>
              <a:t>Potential for lots of </a:t>
            </a:r>
            <a:r>
              <a:rPr lang="en-ZA" dirty="0" err="1" smtClean="0"/>
              <a:t>callbacks</a:t>
            </a:r>
            <a:r>
              <a:rPr lang="en-ZA" dirty="0" smtClean="0"/>
              <a:t>.</a:t>
            </a:r>
          </a:p>
          <a:p>
            <a:pPr lvl="1"/>
            <a:r>
              <a:rPr lang="en-ZA" dirty="0" smtClean="0"/>
              <a:t>Certain performance problems.</a:t>
            </a:r>
          </a:p>
          <a:p>
            <a:endParaRPr lang="en-ZA" dirty="0" smtClean="0"/>
          </a:p>
          <a:p>
            <a:r>
              <a:rPr lang="en-ZA" b="1" dirty="0" smtClean="0"/>
              <a:t>Manual notification:</a:t>
            </a:r>
          </a:p>
          <a:p>
            <a:pPr lvl="1"/>
            <a:r>
              <a:rPr lang="en-ZA" dirty="0" smtClean="0"/>
              <a:t>Explicitly control notification.</a:t>
            </a:r>
          </a:p>
          <a:p>
            <a:pPr lvl="1"/>
            <a:r>
              <a:rPr lang="en-ZA" dirty="0" smtClean="0"/>
              <a:t>Ability to have granular control.</a:t>
            </a:r>
          </a:p>
          <a:p>
            <a:pPr lvl="1"/>
            <a:r>
              <a:rPr lang="en-ZA" dirty="0" smtClean="0"/>
              <a:t>Embrace the reference semantics.</a:t>
            </a:r>
          </a:p>
          <a:p>
            <a:pPr lvl="1"/>
            <a:endParaRPr lang="en-ZA" dirty="0"/>
          </a:p>
          <a:p>
            <a:r>
              <a:rPr lang="en-ZA" b="1" dirty="0" smtClean="0"/>
              <a:t>Contrived example:</a:t>
            </a:r>
          </a:p>
          <a:p>
            <a:pPr lvl="1"/>
            <a:r>
              <a:rPr lang="en-ZA" dirty="0" smtClean="0"/>
              <a:t>AJAX data loading. Multiple insert/delete.</a:t>
            </a:r>
            <a:endParaRPr lang="en-ZA" dirty="0"/>
          </a:p>
          <a:p>
            <a:pPr marL="457200" lvl="1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4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443</Words>
  <Application>Microsoft Office PowerPoint</Application>
  <PresentationFormat>On-screen Show (4:3)</PresentationFormat>
  <Paragraphs>111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What is KnockoutJS?</vt:lpstr>
      <vt:lpstr>PowerPoint Presentation</vt:lpstr>
      <vt:lpstr>PowerPoint Presentation</vt:lpstr>
      <vt:lpstr>PowerPoint Presentation</vt:lpstr>
      <vt:lpstr>Part 1: Subscriptions basics</vt:lpstr>
      <vt:lpstr>Part 1: Subscriptions basics</vt:lpstr>
      <vt:lpstr>Part 2: Array handling</vt:lpstr>
      <vt:lpstr>Part 2: Array handling</vt:lpstr>
      <vt:lpstr>Part 3: Custom binding handler</vt:lpstr>
      <vt:lpstr>Part 3: Custom binding handler</vt:lpstr>
      <vt:lpstr>Well? Is that it?</vt:lpstr>
      <vt:lpstr>https://github.com/mikegeyser/knockout-in-the-engine-room</vt:lpstr>
    </vt:vector>
  </TitlesOfParts>
  <Company>BBD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Geyser</dc:creator>
  <cp:lastModifiedBy>Michael Geyser</cp:lastModifiedBy>
  <cp:revision>60</cp:revision>
  <dcterms:created xsi:type="dcterms:W3CDTF">2013-06-26T13:17:12Z</dcterms:created>
  <dcterms:modified xsi:type="dcterms:W3CDTF">2013-06-28T17:41:49Z</dcterms:modified>
</cp:coreProperties>
</file>