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58" r:id="rId6"/>
    <p:sldId id="259" r:id="rId7"/>
    <p:sldId id="266" r:id="rId8"/>
    <p:sldId id="260" r:id="rId9"/>
    <p:sldId id="261" r:id="rId10"/>
    <p:sldId id="262" r:id="rId11"/>
    <p:sldId id="263" r:id="rId12"/>
    <p:sldId id="264" r:id="rId13"/>
    <p:sldId id="265"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p:cViewPr varScale="1">
        <p:scale>
          <a:sx n="161" d="100"/>
          <a:sy n="161" d="100"/>
        </p:scale>
        <p:origin x="150" y="18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4/2/2018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Refactoring</a:t>
            </a:r>
          </a:p>
        </p:txBody>
      </p:sp>
      <p:sp>
        <p:nvSpPr>
          <p:cNvPr id="5" name="Subtitle 4"/>
          <p:cNvSpPr>
            <a:spLocks noGrp="1"/>
          </p:cNvSpPr>
          <p:nvPr>
            <p:ph type="subTitle" idx="1"/>
          </p:nvPr>
        </p:nvSpPr>
        <p:spPr/>
        <p:txBody>
          <a:bodyPr/>
          <a:lstStyle/>
          <a:p>
            <a:r>
              <a:rPr lang="en-US" dirty="0"/>
              <a:t>By: Mike Gregory</a:t>
            </a:r>
          </a:p>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D22E-90B9-4994-8ADE-70595F1B7FE5}"/>
              </a:ext>
            </a:extLst>
          </p:cNvPr>
          <p:cNvSpPr>
            <a:spLocks noGrp="1"/>
          </p:cNvSpPr>
          <p:nvPr>
            <p:ph type="title"/>
          </p:nvPr>
        </p:nvSpPr>
        <p:spPr/>
        <p:txBody>
          <a:bodyPr/>
          <a:lstStyle/>
          <a:p>
            <a:r>
              <a:rPr lang="en-US" dirty="0"/>
              <a:t>Use the tools at your disposal!</a:t>
            </a:r>
          </a:p>
        </p:txBody>
      </p:sp>
      <p:sp>
        <p:nvSpPr>
          <p:cNvPr id="3" name="Content Placeholder 2">
            <a:extLst>
              <a:ext uri="{FF2B5EF4-FFF2-40B4-BE49-F238E27FC236}">
                <a16:creationId xmlns:a16="http://schemas.microsoft.com/office/drawing/2014/main" id="{510D86B0-E064-4AB4-9683-C18C562C24AF}"/>
              </a:ext>
            </a:extLst>
          </p:cNvPr>
          <p:cNvSpPr>
            <a:spLocks noGrp="1"/>
          </p:cNvSpPr>
          <p:nvPr>
            <p:ph idx="1"/>
          </p:nvPr>
        </p:nvSpPr>
        <p:spPr/>
        <p:txBody>
          <a:bodyPr/>
          <a:lstStyle/>
          <a:p>
            <a:r>
              <a:rPr lang="en-US" dirty="0"/>
              <a:t>Manual refactoring – while possible to do, makes it difficult to ensure you have found all possible uses of what you are refactoring</a:t>
            </a:r>
          </a:p>
          <a:p>
            <a:r>
              <a:rPr lang="en-US" dirty="0"/>
              <a:t>Visual Studio and </a:t>
            </a:r>
            <a:r>
              <a:rPr lang="en-US" dirty="0" err="1"/>
              <a:t>Resharper</a:t>
            </a:r>
            <a:r>
              <a:rPr lang="en-US" dirty="0"/>
              <a:t> provide tons of useful refactoring tools and handle all the reference tracing for you. They can provide very useful ways to do simple common refactoring tasks such as:</a:t>
            </a:r>
          </a:p>
          <a:p>
            <a:pPr lvl="1"/>
            <a:r>
              <a:rPr lang="en-US" dirty="0"/>
              <a:t>Extract method</a:t>
            </a:r>
          </a:p>
          <a:p>
            <a:pPr lvl="1"/>
            <a:r>
              <a:rPr lang="en-US" dirty="0"/>
              <a:t>Extract interface</a:t>
            </a:r>
          </a:p>
          <a:p>
            <a:pPr lvl="1"/>
            <a:r>
              <a:rPr lang="en-US" dirty="0"/>
              <a:t>Rename member</a:t>
            </a:r>
          </a:p>
          <a:p>
            <a:pPr lvl="1"/>
            <a:r>
              <a:rPr lang="en-US"/>
              <a:t>Moving code</a:t>
            </a:r>
            <a:endParaRPr lang="en-US" dirty="0"/>
          </a:p>
          <a:p>
            <a:endParaRPr lang="en-US" dirty="0"/>
          </a:p>
        </p:txBody>
      </p:sp>
    </p:spTree>
    <p:extLst>
      <p:ext uri="{BB962C8B-B14F-4D97-AF65-F5344CB8AC3E}">
        <p14:creationId xmlns:p14="http://schemas.microsoft.com/office/powerpoint/2010/main" val="205308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8220-5978-402B-8BBE-3270CEEA5197}"/>
              </a:ext>
            </a:extLst>
          </p:cNvPr>
          <p:cNvSpPr>
            <a:spLocks noGrp="1"/>
          </p:cNvSpPr>
          <p:nvPr>
            <p:ph type="title"/>
          </p:nvPr>
        </p:nvSpPr>
        <p:spPr/>
        <p:txBody>
          <a:bodyPr>
            <a:normAutofit/>
          </a:bodyPr>
          <a:lstStyle/>
          <a:p>
            <a:r>
              <a:rPr lang="en-US" dirty="0"/>
              <a:t>What is refactoring?</a:t>
            </a:r>
          </a:p>
        </p:txBody>
      </p:sp>
      <p:sp>
        <p:nvSpPr>
          <p:cNvPr id="3" name="Content Placeholder 2">
            <a:extLst>
              <a:ext uri="{FF2B5EF4-FFF2-40B4-BE49-F238E27FC236}">
                <a16:creationId xmlns:a16="http://schemas.microsoft.com/office/drawing/2014/main" id="{D2A463B8-C5DF-4D13-A1CD-29BD2C0CD3C9}"/>
              </a:ext>
            </a:extLst>
          </p:cNvPr>
          <p:cNvSpPr>
            <a:spLocks noGrp="1"/>
          </p:cNvSpPr>
          <p:nvPr>
            <p:ph idx="1"/>
          </p:nvPr>
        </p:nvSpPr>
        <p:spPr/>
        <p:txBody>
          <a:bodyPr/>
          <a:lstStyle/>
          <a:p>
            <a:pPr marL="0" indent="0">
              <a:buNone/>
            </a:pPr>
            <a:r>
              <a:rPr lang="en-US" dirty="0"/>
              <a:t>Refactoring is the process of restructuring and reworking code in such a way that the code is changed to simplify and reduce duplication but externally the functionality does not change.</a:t>
            </a:r>
          </a:p>
        </p:txBody>
      </p:sp>
    </p:spTree>
    <p:extLst>
      <p:ext uri="{BB962C8B-B14F-4D97-AF65-F5344CB8AC3E}">
        <p14:creationId xmlns:p14="http://schemas.microsoft.com/office/powerpoint/2010/main" val="22195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BDF2-1A7E-4EAA-8DFC-A09528B2BE8E}"/>
              </a:ext>
            </a:extLst>
          </p:cNvPr>
          <p:cNvSpPr>
            <a:spLocks noGrp="1"/>
          </p:cNvSpPr>
          <p:nvPr>
            <p:ph type="title"/>
          </p:nvPr>
        </p:nvSpPr>
        <p:spPr/>
        <p:txBody>
          <a:bodyPr/>
          <a:lstStyle/>
          <a:p>
            <a:r>
              <a:rPr lang="en-US" dirty="0"/>
              <a:t>What does refactoring provide?</a:t>
            </a:r>
          </a:p>
        </p:txBody>
      </p:sp>
      <p:sp>
        <p:nvSpPr>
          <p:cNvPr id="3" name="Content Placeholder 2">
            <a:extLst>
              <a:ext uri="{FF2B5EF4-FFF2-40B4-BE49-F238E27FC236}">
                <a16:creationId xmlns:a16="http://schemas.microsoft.com/office/drawing/2014/main" id="{E699476E-9F9B-4A0B-81AF-EAD21921233B}"/>
              </a:ext>
            </a:extLst>
          </p:cNvPr>
          <p:cNvSpPr>
            <a:spLocks noGrp="1"/>
          </p:cNvSpPr>
          <p:nvPr>
            <p:ph idx="1"/>
          </p:nvPr>
        </p:nvSpPr>
        <p:spPr/>
        <p:txBody>
          <a:bodyPr/>
          <a:lstStyle/>
          <a:p>
            <a:r>
              <a:rPr lang="en-US" dirty="0"/>
              <a:t>Maintainability – over time code becomes more and more complex, duplication becomes more prevalent, readability decreases. Refactoring allows the developer to address these issues over time</a:t>
            </a:r>
          </a:p>
          <a:p>
            <a:r>
              <a:rPr lang="en-US" dirty="0"/>
              <a:t>Extensibility – A properly designed and maintained codebase is easier to add new functionality and extend existing functionality. As code ages, refactoring allows you to rework it in such a way that it does not change the functionality but makes it more easy to maintain and rework/add pieces of functionality</a:t>
            </a:r>
          </a:p>
          <a:p>
            <a:r>
              <a:rPr lang="en-US" dirty="0"/>
              <a:t>Overall reduction in code “smells”</a:t>
            </a:r>
          </a:p>
        </p:txBody>
      </p:sp>
    </p:spTree>
    <p:extLst>
      <p:ext uri="{BB962C8B-B14F-4D97-AF65-F5344CB8AC3E}">
        <p14:creationId xmlns:p14="http://schemas.microsoft.com/office/powerpoint/2010/main" val="267673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CAEF-C0A0-4902-83F6-7247514AD558}"/>
              </a:ext>
            </a:extLst>
          </p:cNvPr>
          <p:cNvSpPr>
            <a:spLocks noGrp="1"/>
          </p:cNvSpPr>
          <p:nvPr>
            <p:ph type="title"/>
          </p:nvPr>
        </p:nvSpPr>
        <p:spPr/>
        <p:txBody>
          <a:bodyPr/>
          <a:lstStyle/>
          <a:p>
            <a:r>
              <a:rPr lang="en-US" dirty="0"/>
              <a:t>Code “Smells”</a:t>
            </a:r>
          </a:p>
        </p:txBody>
      </p:sp>
      <p:sp>
        <p:nvSpPr>
          <p:cNvPr id="3" name="Content Placeholder 2">
            <a:extLst>
              <a:ext uri="{FF2B5EF4-FFF2-40B4-BE49-F238E27FC236}">
                <a16:creationId xmlns:a16="http://schemas.microsoft.com/office/drawing/2014/main" id="{3E277278-46DF-4C42-BC02-F18473D51036}"/>
              </a:ext>
            </a:extLst>
          </p:cNvPr>
          <p:cNvSpPr>
            <a:spLocks noGrp="1"/>
          </p:cNvSpPr>
          <p:nvPr>
            <p:ph idx="1"/>
          </p:nvPr>
        </p:nvSpPr>
        <p:spPr/>
        <p:txBody>
          <a:bodyPr>
            <a:normAutofit fontScale="92500" lnSpcReduction="20000"/>
          </a:bodyPr>
          <a:lstStyle/>
          <a:p>
            <a:pPr marL="0" indent="0">
              <a:buNone/>
            </a:pPr>
            <a:r>
              <a:rPr lang="en-US" dirty="0"/>
              <a:t>“Smelly” code is code that exhibits one or more of some common behaviors, that taken in small quantities are not necessarily bad. As code is maintained and added to, these “smells” typically accumulate over time and ultimately result in code that is difficult to maintain. Similar to a single piece of garbage not being noticeable, but when it accumulates you end up with a stinky pile of it.</a:t>
            </a:r>
          </a:p>
          <a:p>
            <a:r>
              <a:rPr lang="en-US" dirty="0"/>
              <a:t>Some common smelly behaviors:</a:t>
            </a:r>
          </a:p>
          <a:p>
            <a:pPr lvl="1"/>
            <a:r>
              <a:rPr lang="en-US" dirty="0"/>
              <a:t>Long methods</a:t>
            </a:r>
          </a:p>
          <a:p>
            <a:pPr lvl="1"/>
            <a:r>
              <a:rPr lang="en-US" dirty="0"/>
              <a:t>Large Classes</a:t>
            </a:r>
          </a:p>
          <a:p>
            <a:pPr lvl="1"/>
            <a:r>
              <a:rPr lang="en-US" dirty="0"/>
              <a:t>Parameter Chains</a:t>
            </a:r>
          </a:p>
          <a:p>
            <a:pPr lvl="1"/>
            <a:r>
              <a:rPr lang="en-US" dirty="0"/>
              <a:t>Classes without interfaces</a:t>
            </a:r>
          </a:p>
          <a:p>
            <a:pPr lvl="1"/>
            <a:r>
              <a:rPr lang="en-US" dirty="0"/>
              <a:t>Duplicate/dead code</a:t>
            </a:r>
          </a:p>
          <a:p>
            <a:pPr lvl="1"/>
            <a:r>
              <a:rPr lang="en-US" dirty="0"/>
              <a:t>Message chaining</a:t>
            </a:r>
          </a:p>
        </p:txBody>
      </p:sp>
    </p:spTree>
    <p:extLst>
      <p:ext uri="{BB962C8B-B14F-4D97-AF65-F5344CB8AC3E}">
        <p14:creationId xmlns:p14="http://schemas.microsoft.com/office/powerpoint/2010/main" val="57406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EDB4-E606-418B-9DF9-AE17724DD07B}"/>
              </a:ext>
            </a:extLst>
          </p:cNvPr>
          <p:cNvSpPr>
            <a:spLocks noGrp="1"/>
          </p:cNvSpPr>
          <p:nvPr>
            <p:ph type="title"/>
          </p:nvPr>
        </p:nvSpPr>
        <p:spPr/>
        <p:txBody>
          <a:bodyPr/>
          <a:lstStyle/>
          <a:p>
            <a:r>
              <a:rPr lang="en-US" dirty="0"/>
              <a:t>Key component of TDD</a:t>
            </a:r>
          </a:p>
        </p:txBody>
      </p:sp>
      <p:sp>
        <p:nvSpPr>
          <p:cNvPr id="3" name="Content Placeholder 2">
            <a:extLst>
              <a:ext uri="{FF2B5EF4-FFF2-40B4-BE49-F238E27FC236}">
                <a16:creationId xmlns:a16="http://schemas.microsoft.com/office/drawing/2014/main" id="{C3EBC58F-9782-4E91-BD88-AECBD585AF45}"/>
              </a:ext>
            </a:extLst>
          </p:cNvPr>
          <p:cNvSpPr>
            <a:spLocks noGrp="1"/>
          </p:cNvSpPr>
          <p:nvPr>
            <p:ph idx="1"/>
          </p:nvPr>
        </p:nvSpPr>
        <p:spPr/>
        <p:txBody>
          <a:bodyPr/>
          <a:lstStyle/>
          <a:p>
            <a:r>
              <a:rPr lang="en-US" dirty="0"/>
              <a:t>Refactoring is an ongoing process and is a key component of Test Driven Development:</a:t>
            </a:r>
          </a:p>
          <a:p>
            <a:pPr lvl="1"/>
            <a:r>
              <a:rPr lang="en-US" dirty="0"/>
              <a:t>Write Test</a:t>
            </a:r>
          </a:p>
          <a:p>
            <a:pPr lvl="1"/>
            <a:r>
              <a:rPr lang="en-US" dirty="0"/>
              <a:t>Write Simplest Code</a:t>
            </a:r>
          </a:p>
          <a:p>
            <a:pPr lvl="1"/>
            <a:r>
              <a:rPr lang="en-US" dirty="0"/>
              <a:t>Pass Test</a:t>
            </a:r>
          </a:p>
          <a:p>
            <a:pPr lvl="1"/>
            <a:r>
              <a:rPr lang="en-US" b="1" u="sng" dirty="0"/>
              <a:t>Refactor Code</a:t>
            </a:r>
          </a:p>
          <a:p>
            <a:pPr lvl="1"/>
            <a:r>
              <a:rPr lang="en-US" dirty="0"/>
              <a:t>Pass Test</a:t>
            </a:r>
          </a:p>
        </p:txBody>
      </p:sp>
    </p:spTree>
    <p:extLst>
      <p:ext uri="{BB962C8B-B14F-4D97-AF65-F5344CB8AC3E}">
        <p14:creationId xmlns:p14="http://schemas.microsoft.com/office/powerpoint/2010/main" val="405566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C0BF-E2E3-4C00-93DC-0A56A73E346B}"/>
              </a:ext>
            </a:extLst>
          </p:cNvPr>
          <p:cNvSpPr>
            <a:spLocks noGrp="1"/>
          </p:cNvSpPr>
          <p:nvPr>
            <p:ph type="title"/>
          </p:nvPr>
        </p:nvSpPr>
        <p:spPr/>
        <p:txBody>
          <a:bodyPr/>
          <a:lstStyle/>
          <a:p>
            <a:r>
              <a:rPr lang="en-US" dirty="0"/>
              <a:t>Key Concepts of Refactoring	</a:t>
            </a:r>
          </a:p>
        </p:txBody>
      </p:sp>
      <p:sp>
        <p:nvSpPr>
          <p:cNvPr id="3" name="Content Placeholder 2">
            <a:extLst>
              <a:ext uri="{FF2B5EF4-FFF2-40B4-BE49-F238E27FC236}">
                <a16:creationId xmlns:a16="http://schemas.microsoft.com/office/drawing/2014/main" id="{39E6901A-CBA8-41C9-9035-FA63B73D711A}"/>
              </a:ext>
            </a:extLst>
          </p:cNvPr>
          <p:cNvSpPr>
            <a:spLocks noGrp="1"/>
          </p:cNvSpPr>
          <p:nvPr>
            <p:ph idx="1"/>
          </p:nvPr>
        </p:nvSpPr>
        <p:spPr/>
        <p:txBody>
          <a:bodyPr>
            <a:normAutofit lnSpcReduction="10000"/>
          </a:bodyPr>
          <a:lstStyle/>
          <a:p>
            <a:r>
              <a:rPr lang="en-US" dirty="0"/>
              <a:t>A strong suite of tests to evaluate the existing functionality before refactoring has taken place. This ensures that after you refactor the system behaves the exact same way it did before.</a:t>
            </a:r>
          </a:p>
          <a:p>
            <a:r>
              <a:rPr lang="en-US" dirty="0"/>
              <a:t>Smaller is better – refactor code in small units (where possible). </a:t>
            </a:r>
          </a:p>
          <a:p>
            <a:r>
              <a:rPr lang="en-US" dirty="0"/>
              <a:t>Iterative Process – don’t fall into the trap of refactoring everything at once. Refactoring can and does well with an iterative process. Refactor only the smallest piece of work that you need to at a time. Avoid complete overhaul when possible. Often refactoring will introduce additional places that can be refactored!</a:t>
            </a:r>
          </a:p>
          <a:p>
            <a:r>
              <a:rPr lang="en-US" dirty="0"/>
              <a:t>The end result should be reusable and easily tested.</a:t>
            </a:r>
          </a:p>
        </p:txBody>
      </p:sp>
    </p:spTree>
    <p:extLst>
      <p:ext uri="{BB962C8B-B14F-4D97-AF65-F5344CB8AC3E}">
        <p14:creationId xmlns:p14="http://schemas.microsoft.com/office/powerpoint/2010/main" val="285222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63EB-4665-4002-A024-CE570D0EC610}"/>
              </a:ext>
            </a:extLst>
          </p:cNvPr>
          <p:cNvSpPr>
            <a:spLocks noGrp="1"/>
          </p:cNvSpPr>
          <p:nvPr>
            <p:ph type="title"/>
          </p:nvPr>
        </p:nvSpPr>
        <p:spPr/>
        <p:txBody>
          <a:bodyPr/>
          <a:lstStyle/>
          <a:p>
            <a:r>
              <a:rPr lang="en-US" dirty="0"/>
              <a:t>Refactoring Techniques: Abstraction</a:t>
            </a:r>
          </a:p>
        </p:txBody>
      </p:sp>
      <p:sp>
        <p:nvSpPr>
          <p:cNvPr id="3" name="Content Placeholder 2">
            <a:extLst>
              <a:ext uri="{FF2B5EF4-FFF2-40B4-BE49-F238E27FC236}">
                <a16:creationId xmlns:a16="http://schemas.microsoft.com/office/drawing/2014/main" id="{D6F1F92D-C852-4A9A-B11C-5188E8F6A21E}"/>
              </a:ext>
            </a:extLst>
          </p:cNvPr>
          <p:cNvSpPr>
            <a:spLocks noGrp="1"/>
          </p:cNvSpPr>
          <p:nvPr>
            <p:ph idx="1"/>
          </p:nvPr>
        </p:nvSpPr>
        <p:spPr/>
        <p:txBody>
          <a:bodyPr/>
          <a:lstStyle/>
          <a:p>
            <a:r>
              <a:rPr lang="en-US" dirty="0"/>
              <a:t>Encapsulation – hide members behind methods to access them</a:t>
            </a:r>
          </a:p>
          <a:p>
            <a:r>
              <a:rPr lang="en-US" dirty="0"/>
              <a:t>Polymorphism – use interfaces and inheritance to define behaviors of common implementations.</a:t>
            </a:r>
          </a:p>
        </p:txBody>
      </p:sp>
    </p:spTree>
    <p:extLst>
      <p:ext uri="{BB962C8B-B14F-4D97-AF65-F5344CB8AC3E}">
        <p14:creationId xmlns:p14="http://schemas.microsoft.com/office/powerpoint/2010/main" val="162325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8C90-93F3-4507-B36C-0AD0B14BA703}"/>
              </a:ext>
            </a:extLst>
          </p:cNvPr>
          <p:cNvSpPr>
            <a:spLocks noGrp="1"/>
          </p:cNvSpPr>
          <p:nvPr>
            <p:ph type="title"/>
          </p:nvPr>
        </p:nvSpPr>
        <p:spPr/>
        <p:txBody>
          <a:bodyPr/>
          <a:lstStyle/>
          <a:p>
            <a:r>
              <a:rPr lang="en-US" dirty="0"/>
              <a:t>Refactoring Techniques: Extraction</a:t>
            </a:r>
          </a:p>
        </p:txBody>
      </p:sp>
      <p:sp>
        <p:nvSpPr>
          <p:cNvPr id="3" name="Content Placeholder 2">
            <a:extLst>
              <a:ext uri="{FF2B5EF4-FFF2-40B4-BE49-F238E27FC236}">
                <a16:creationId xmlns:a16="http://schemas.microsoft.com/office/drawing/2014/main" id="{19B6217B-9E5D-407D-B05D-0808B2E2131C}"/>
              </a:ext>
            </a:extLst>
          </p:cNvPr>
          <p:cNvSpPr>
            <a:spLocks noGrp="1"/>
          </p:cNvSpPr>
          <p:nvPr>
            <p:ph idx="1"/>
          </p:nvPr>
        </p:nvSpPr>
        <p:spPr/>
        <p:txBody>
          <a:bodyPr/>
          <a:lstStyle/>
          <a:p>
            <a:r>
              <a:rPr lang="en-US" dirty="0"/>
              <a:t>Move common behaviors out into a common class or base class when possible. </a:t>
            </a:r>
          </a:p>
          <a:p>
            <a:r>
              <a:rPr lang="en-US" dirty="0"/>
              <a:t>Simplify – Move long-running complex code into smaller, independent methods that can be tested separately and reused by other pieces of code requiring similar functionality</a:t>
            </a:r>
          </a:p>
          <a:p>
            <a:endParaRPr lang="en-US" dirty="0"/>
          </a:p>
        </p:txBody>
      </p:sp>
    </p:spTree>
    <p:extLst>
      <p:ext uri="{BB962C8B-B14F-4D97-AF65-F5344CB8AC3E}">
        <p14:creationId xmlns:p14="http://schemas.microsoft.com/office/powerpoint/2010/main" val="131924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3936-9674-4E08-9F8D-086C30E4F154}"/>
              </a:ext>
            </a:extLst>
          </p:cNvPr>
          <p:cNvSpPr>
            <a:spLocks noGrp="1"/>
          </p:cNvSpPr>
          <p:nvPr>
            <p:ph type="title"/>
          </p:nvPr>
        </p:nvSpPr>
        <p:spPr/>
        <p:txBody>
          <a:bodyPr/>
          <a:lstStyle/>
          <a:p>
            <a:r>
              <a:rPr lang="en-US" dirty="0"/>
              <a:t>Refactoring Techniques: Renaming</a:t>
            </a:r>
          </a:p>
        </p:txBody>
      </p:sp>
      <p:sp>
        <p:nvSpPr>
          <p:cNvPr id="3" name="Content Placeholder 2">
            <a:extLst>
              <a:ext uri="{FF2B5EF4-FFF2-40B4-BE49-F238E27FC236}">
                <a16:creationId xmlns:a16="http://schemas.microsoft.com/office/drawing/2014/main" id="{8FBA3365-E622-467B-BC4A-C63AFD7903CB}"/>
              </a:ext>
            </a:extLst>
          </p:cNvPr>
          <p:cNvSpPr>
            <a:spLocks noGrp="1"/>
          </p:cNvSpPr>
          <p:nvPr>
            <p:ph idx="1"/>
          </p:nvPr>
        </p:nvSpPr>
        <p:spPr/>
        <p:txBody>
          <a:bodyPr/>
          <a:lstStyle/>
          <a:p>
            <a:r>
              <a:rPr lang="en-US" dirty="0"/>
              <a:t>Not all refactoring means moving code around. Simply renaming a variable/method/class to have a more meaningful and descriptive name is a form of refactoring.</a:t>
            </a:r>
          </a:p>
        </p:txBody>
      </p:sp>
    </p:spTree>
    <p:extLst>
      <p:ext uri="{BB962C8B-B14F-4D97-AF65-F5344CB8AC3E}">
        <p14:creationId xmlns:p14="http://schemas.microsoft.com/office/powerpoint/2010/main" val="1382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137</TotalTime>
  <Words>560</Words>
  <Application>Microsoft Office PowerPoint</Application>
  <PresentationFormat>Custom</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Tech 16x9</vt:lpstr>
      <vt:lpstr>Refactoring</vt:lpstr>
      <vt:lpstr>What is refactoring?</vt:lpstr>
      <vt:lpstr>What does refactoring provide?</vt:lpstr>
      <vt:lpstr>Code “Smells”</vt:lpstr>
      <vt:lpstr>Key component of TDD</vt:lpstr>
      <vt:lpstr>Key Concepts of Refactoring </vt:lpstr>
      <vt:lpstr>Refactoring Techniques: Abstraction</vt:lpstr>
      <vt:lpstr>Refactoring Techniques: Extraction</vt:lpstr>
      <vt:lpstr>Refactoring Techniques: Renaming</vt:lpstr>
      <vt:lpstr>Use the tools at your disposal!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Mike Gregory</dc:creator>
  <cp:lastModifiedBy>Mike Gregory</cp:lastModifiedBy>
  <cp:revision>7</cp:revision>
  <dcterms:created xsi:type="dcterms:W3CDTF">2018-04-02T13:21:35Z</dcterms:created>
  <dcterms:modified xsi:type="dcterms:W3CDTF">2018-04-02T15:39:24Z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