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3/9/2018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3/9/2018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F71BB-3887-4DDE-9963-251F6F05BAE5}"/>
              </a:ext>
            </a:extLst>
          </p:cNvPr>
          <p:cNvSpPr>
            <a:spLocks noGrp="1"/>
          </p:cNvSpPr>
          <p:nvPr>
            <p:ph type="ctrTitle"/>
          </p:nvPr>
        </p:nvSpPr>
        <p:spPr/>
        <p:txBody>
          <a:bodyPr/>
          <a:lstStyle/>
          <a:p>
            <a:r>
              <a:rPr lang="en-US" dirty="0"/>
              <a:t>TDD</a:t>
            </a:r>
          </a:p>
        </p:txBody>
      </p:sp>
      <p:sp>
        <p:nvSpPr>
          <p:cNvPr id="3" name="Subtitle 2">
            <a:extLst>
              <a:ext uri="{FF2B5EF4-FFF2-40B4-BE49-F238E27FC236}">
                <a16:creationId xmlns:a16="http://schemas.microsoft.com/office/drawing/2014/main" id="{D3D423F0-940F-4C42-9B26-B3742C06E193}"/>
              </a:ext>
            </a:extLst>
          </p:cNvPr>
          <p:cNvSpPr>
            <a:spLocks noGrp="1"/>
          </p:cNvSpPr>
          <p:nvPr>
            <p:ph type="subTitle" idx="1"/>
          </p:nvPr>
        </p:nvSpPr>
        <p:spPr/>
        <p:txBody>
          <a:bodyPr/>
          <a:lstStyle/>
          <a:p>
            <a:r>
              <a:rPr lang="en-US" dirty="0"/>
              <a:t>Test Driven Development</a:t>
            </a:r>
          </a:p>
          <a:p>
            <a:endParaRPr lang="en-US" dirty="0"/>
          </a:p>
        </p:txBody>
      </p:sp>
    </p:spTree>
    <p:extLst>
      <p:ext uri="{BB962C8B-B14F-4D97-AF65-F5344CB8AC3E}">
        <p14:creationId xmlns:p14="http://schemas.microsoft.com/office/powerpoint/2010/main" val="3167754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08499-0287-41E0-B139-5CE4085F20C9}"/>
              </a:ext>
            </a:extLst>
          </p:cNvPr>
          <p:cNvSpPr>
            <a:spLocks noGrp="1"/>
          </p:cNvSpPr>
          <p:nvPr>
            <p:ph type="title"/>
          </p:nvPr>
        </p:nvSpPr>
        <p:spPr>
          <a:xfrm>
            <a:off x="684213" y="685800"/>
            <a:ext cx="10058400" cy="1409330"/>
          </a:xfrm>
        </p:spPr>
        <p:txBody>
          <a:bodyPr/>
          <a:lstStyle/>
          <a:p>
            <a:r>
              <a:rPr lang="en-US" dirty="0" err="1"/>
              <a:t>Tdd</a:t>
            </a:r>
            <a:r>
              <a:rPr lang="en-US" dirty="0"/>
              <a:t> (Test Driven Development)</a:t>
            </a:r>
          </a:p>
        </p:txBody>
      </p:sp>
      <p:sp>
        <p:nvSpPr>
          <p:cNvPr id="3" name="Text Placeholder 2">
            <a:extLst>
              <a:ext uri="{FF2B5EF4-FFF2-40B4-BE49-F238E27FC236}">
                <a16:creationId xmlns:a16="http://schemas.microsoft.com/office/drawing/2014/main" id="{AE34B3A6-FC98-443E-9128-15BBD1548884}"/>
              </a:ext>
            </a:extLst>
          </p:cNvPr>
          <p:cNvSpPr>
            <a:spLocks noGrp="1"/>
          </p:cNvSpPr>
          <p:nvPr>
            <p:ph type="body" idx="1"/>
          </p:nvPr>
        </p:nvSpPr>
        <p:spPr>
          <a:xfrm>
            <a:off x="684213" y="1873188"/>
            <a:ext cx="8535988" cy="2894121"/>
          </a:xfrm>
        </p:spPr>
        <p:txBody>
          <a:bodyPr>
            <a:noAutofit/>
          </a:bodyPr>
          <a:lstStyle/>
          <a:p>
            <a:r>
              <a:rPr lang="en-US" sz="2400" dirty="0"/>
              <a:t>TDD is a development methodology where requirements for stories are turned into very specific tests that are written first (causing the newly added tests to fail). Then the changes to the software are added to allow only those new tests to pass (all existing tests should also pass). </a:t>
            </a:r>
          </a:p>
        </p:txBody>
      </p:sp>
    </p:spTree>
    <p:extLst>
      <p:ext uri="{BB962C8B-B14F-4D97-AF65-F5344CB8AC3E}">
        <p14:creationId xmlns:p14="http://schemas.microsoft.com/office/powerpoint/2010/main" val="1878141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55E96-527F-421E-AF25-DDE3518C544E}"/>
              </a:ext>
            </a:extLst>
          </p:cNvPr>
          <p:cNvSpPr>
            <a:spLocks noGrp="1"/>
          </p:cNvSpPr>
          <p:nvPr>
            <p:ph type="title"/>
          </p:nvPr>
        </p:nvSpPr>
        <p:spPr>
          <a:xfrm>
            <a:off x="684213" y="685800"/>
            <a:ext cx="10058400" cy="903303"/>
          </a:xfrm>
        </p:spPr>
        <p:txBody>
          <a:bodyPr/>
          <a:lstStyle/>
          <a:p>
            <a:r>
              <a:rPr lang="en-US" dirty="0"/>
              <a:t>Basic methodology</a:t>
            </a:r>
          </a:p>
        </p:txBody>
      </p:sp>
      <p:sp>
        <p:nvSpPr>
          <p:cNvPr id="3" name="Text Placeholder 2">
            <a:extLst>
              <a:ext uri="{FF2B5EF4-FFF2-40B4-BE49-F238E27FC236}">
                <a16:creationId xmlns:a16="http://schemas.microsoft.com/office/drawing/2014/main" id="{4942E909-86C3-4EB4-A5B4-A8AA01EB669A}"/>
              </a:ext>
            </a:extLst>
          </p:cNvPr>
          <p:cNvSpPr>
            <a:spLocks noGrp="1"/>
          </p:cNvSpPr>
          <p:nvPr>
            <p:ph type="body" idx="1"/>
          </p:nvPr>
        </p:nvSpPr>
        <p:spPr>
          <a:xfrm>
            <a:off x="684212" y="1677880"/>
            <a:ext cx="8535988" cy="4316520"/>
          </a:xfrm>
        </p:spPr>
        <p:txBody>
          <a:bodyPr/>
          <a:lstStyle/>
          <a:p>
            <a:pPr marL="457200" indent="-457200">
              <a:buFont typeface="+mj-lt"/>
              <a:buAutoNum type="arabicPeriod"/>
            </a:pPr>
            <a:r>
              <a:rPr lang="en-US" dirty="0"/>
              <a:t>Turn a requirement into a test and add the test</a:t>
            </a:r>
          </a:p>
          <a:p>
            <a:pPr marL="457200" indent="-457200">
              <a:buFont typeface="+mj-lt"/>
              <a:buAutoNum type="arabicPeriod"/>
            </a:pPr>
            <a:r>
              <a:rPr lang="en-US" dirty="0"/>
              <a:t>Run Tests (only your new test should fail)</a:t>
            </a:r>
          </a:p>
          <a:p>
            <a:pPr marL="457200" indent="-457200">
              <a:buFont typeface="+mj-lt"/>
              <a:buAutoNum type="arabicPeriod"/>
            </a:pPr>
            <a:r>
              <a:rPr lang="en-US" dirty="0"/>
              <a:t>write minimal code so that the new test passes</a:t>
            </a:r>
          </a:p>
          <a:p>
            <a:pPr marL="457200" indent="-457200">
              <a:buFont typeface="+mj-lt"/>
              <a:buAutoNum type="arabicPeriod"/>
            </a:pPr>
            <a:r>
              <a:rPr lang="en-US" dirty="0"/>
              <a:t>Run all tests again (all should now pass)</a:t>
            </a:r>
          </a:p>
          <a:p>
            <a:pPr marL="457200" indent="-457200">
              <a:buFont typeface="+mj-lt"/>
              <a:buAutoNum type="arabicPeriod"/>
            </a:pPr>
            <a:r>
              <a:rPr lang="en-US" dirty="0"/>
              <a:t>Refactor and cleanup the code to be organized and to remove duplication</a:t>
            </a:r>
          </a:p>
          <a:p>
            <a:pPr marL="457200" indent="-457200">
              <a:buFont typeface="+mj-lt"/>
              <a:buAutoNum type="arabicPeriod"/>
            </a:pPr>
            <a:r>
              <a:rPr lang="en-US" dirty="0"/>
              <a:t>repeat</a:t>
            </a:r>
          </a:p>
        </p:txBody>
      </p:sp>
      <p:pic>
        <p:nvPicPr>
          <p:cNvPr id="1026" name="Picture 2" descr="http://www.agiledata.org/images/tddSteps.jpg">
            <a:extLst>
              <a:ext uri="{FF2B5EF4-FFF2-40B4-BE49-F238E27FC236}">
                <a16:creationId xmlns:a16="http://schemas.microsoft.com/office/drawing/2014/main" id="{A9785551-FD47-4849-A859-C0CDAB6770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8152" y="600075"/>
            <a:ext cx="2957411" cy="569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8034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9E539-5DF6-4829-B9B5-0A342C82D060}"/>
              </a:ext>
            </a:extLst>
          </p:cNvPr>
          <p:cNvSpPr>
            <a:spLocks noGrp="1"/>
          </p:cNvSpPr>
          <p:nvPr>
            <p:ph type="title"/>
          </p:nvPr>
        </p:nvSpPr>
        <p:spPr>
          <a:xfrm>
            <a:off x="684213" y="685800"/>
            <a:ext cx="10058400" cy="601462"/>
          </a:xfrm>
        </p:spPr>
        <p:txBody>
          <a:bodyPr/>
          <a:lstStyle/>
          <a:p>
            <a:r>
              <a:rPr lang="en-US" dirty="0"/>
              <a:t>Pros</a:t>
            </a:r>
          </a:p>
        </p:txBody>
      </p:sp>
      <p:sp>
        <p:nvSpPr>
          <p:cNvPr id="3" name="Text Placeholder 2">
            <a:extLst>
              <a:ext uri="{FF2B5EF4-FFF2-40B4-BE49-F238E27FC236}">
                <a16:creationId xmlns:a16="http://schemas.microsoft.com/office/drawing/2014/main" id="{52DD3B38-D6FF-4C6C-849C-F32A16095561}"/>
              </a:ext>
            </a:extLst>
          </p:cNvPr>
          <p:cNvSpPr>
            <a:spLocks noGrp="1"/>
          </p:cNvSpPr>
          <p:nvPr>
            <p:ph type="body" idx="1"/>
          </p:nvPr>
        </p:nvSpPr>
        <p:spPr>
          <a:xfrm>
            <a:off x="684212" y="1393794"/>
            <a:ext cx="8535988" cy="4600606"/>
          </a:xfrm>
        </p:spPr>
        <p:txBody>
          <a:bodyPr/>
          <a:lstStyle/>
          <a:p>
            <a:pPr marL="342900" indent="-342900">
              <a:buFont typeface="Arial" panose="020B0604020202020204" pitchFamily="34" charset="0"/>
              <a:buChar char="•"/>
            </a:pPr>
            <a:r>
              <a:rPr lang="en-US" dirty="0"/>
              <a:t>Enforces well-defined requirements</a:t>
            </a:r>
          </a:p>
          <a:p>
            <a:pPr marL="342900" indent="-342900">
              <a:buFont typeface="Arial" panose="020B0604020202020204" pitchFamily="34" charset="0"/>
              <a:buChar char="•"/>
            </a:pPr>
            <a:r>
              <a:rPr lang="en-US" dirty="0"/>
              <a:t>Smaller units of work for faster turn arounds</a:t>
            </a:r>
          </a:p>
          <a:p>
            <a:pPr marL="342900" indent="-342900">
              <a:buFont typeface="Arial" panose="020B0604020202020204" pitchFamily="34" charset="0"/>
              <a:buChar char="•"/>
            </a:pPr>
            <a:r>
              <a:rPr lang="en-US" dirty="0"/>
              <a:t>Reduced coverage gaps</a:t>
            </a:r>
          </a:p>
          <a:p>
            <a:pPr marL="342900" indent="-342900">
              <a:buFont typeface="Arial" panose="020B0604020202020204" pitchFamily="34" charset="0"/>
              <a:buChar char="•"/>
            </a:pPr>
            <a:r>
              <a:rPr lang="en-US" dirty="0"/>
              <a:t>Small changes result in quicker fixes.</a:t>
            </a:r>
          </a:p>
          <a:p>
            <a:pPr marL="342900" indent="-342900">
              <a:buFont typeface="Arial" panose="020B0604020202020204" pitchFamily="34" charset="0"/>
              <a:buChar char="•"/>
            </a:pPr>
            <a:r>
              <a:rPr lang="en-US" dirty="0"/>
              <a:t>Code produced should be simpler and easier to understand</a:t>
            </a:r>
          </a:p>
          <a:p>
            <a:endParaRPr lang="en-US" dirty="0"/>
          </a:p>
        </p:txBody>
      </p:sp>
    </p:spTree>
    <p:extLst>
      <p:ext uri="{BB962C8B-B14F-4D97-AF65-F5344CB8AC3E}">
        <p14:creationId xmlns:p14="http://schemas.microsoft.com/office/powerpoint/2010/main" val="732761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76A61-4E9E-44C2-9658-4FE06F04D451}"/>
              </a:ext>
            </a:extLst>
          </p:cNvPr>
          <p:cNvSpPr>
            <a:spLocks noGrp="1"/>
          </p:cNvSpPr>
          <p:nvPr>
            <p:ph type="title"/>
          </p:nvPr>
        </p:nvSpPr>
        <p:spPr>
          <a:xfrm>
            <a:off x="684213" y="685800"/>
            <a:ext cx="10058400" cy="716872"/>
          </a:xfrm>
        </p:spPr>
        <p:txBody>
          <a:bodyPr/>
          <a:lstStyle/>
          <a:p>
            <a:r>
              <a:rPr lang="en-US" dirty="0"/>
              <a:t>Cons</a:t>
            </a:r>
          </a:p>
        </p:txBody>
      </p:sp>
      <p:sp>
        <p:nvSpPr>
          <p:cNvPr id="3" name="Text Placeholder 2">
            <a:extLst>
              <a:ext uri="{FF2B5EF4-FFF2-40B4-BE49-F238E27FC236}">
                <a16:creationId xmlns:a16="http://schemas.microsoft.com/office/drawing/2014/main" id="{7C8845F8-1C2F-40D8-81B9-D4882AA26F4E}"/>
              </a:ext>
            </a:extLst>
          </p:cNvPr>
          <p:cNvSpPr>
            <a:spLocks noGrp="1"/>
          </p:cNvSpPr>
          <p:nvPr>
            <p:ph type="body" idx="1"/>
          </p:nvPr>
        </p:nvSpPr>
        <p:spPr>
          <a:xfrm>
            <a:off x="684212" y="1500327"/>
            <a:ext cx="8535988" cy="4494074"/>
          </a:xfrm>
        </p:spPr>
        <p:txBody>
          <a:bodyPr>
            <a:normAutofit fontScale="92500"/>
          </a:bodyPr>
          <a:lstStyle/>
          <a:p>
            <a:pPr marL="342900" indent="-342900">
              <a:buFont typeface="Arial" panose="020B0604020202020204" pitchFamily="34" charset="0"/>
              <a:buChar char="•"/>
            </a:pPr>
            <a:r>
              <a:rPr lang="en-US" dirty="0"/>
              <a:t>Lots of code refactoring</a:t>
            </a:r>
          </a:p>
          <a:p>
            <a:pPr marL="342900" indent="-342900">
              <a:buFont typeface="Arial" panose="020B0604020202020204" pitchFamily="34" charset="0"/>
              <a:buChar char="•"/>
            </a:pPr>
            <a:r>
              <a:rPr lang="en-US" dirty="0"/>
              <a:t>Doesn't handle integrated testing well</a:t>
            </a:r>
          </a:p>
          <a:p>
            <a:pPr marL="342900" indent="-342900">
              <a:buFont typeface="Arial" panose="020B0604020202020204" pitchFamily="34" charset="0"/>
              <a:buChar char="•"/>
            </a:pPr>
            <a:r>
              <a:rPr lang="en-US" dirty="0"/>
              <a:t>Large number of tests</a:t>
            </a:r>
          </a:p>
          <a:p>
            <a:pPr marL="800100" lvl="1" indent="-342900">
              <a:buFont typeface="Arial" panose="020B0604020202020204" pitchFamily="34" charset="0"/>
              <a:buChar char="•"/>
            </a:pPr>
            <a:r>
              <a:rPr lang="en-US" dirty="0"/>
              <a:t>maintenance of these tests over time grows</a:t>
            </a:r>
          </a:p>
          <a:p>
            <a:pPr marL="1257300" lvl="2" indent="-342900">
              <a:buFont typeface="Arial" panose="020B0604020202020204" pitchFamily="34" charset="0"/>
              <a:buChar char="•"/>
            </a:pPr>
            <a:r>
              <a:rPr lang="en-US" dirty="0"/>
              <a:t>new features get added and can break hundreds of tests.</a:t>
            </a:r>
          </a:p>
          <a:p>
            <a:pPr marL="342900" indent="-342900">
              <a:buFont typeface="Arial" panose="020B0604020202020204" pitchFamily="34" charset="0"/>
              <a:buChar char="•"/>
            </a:pPr>
            <a:r>
              <a:rPr lang="en-US" dirty="0"/>
              <a:t>false sense of security. </a:t>
            </a:r>
          </a:p>
          <a:p>
            <a:pPr marL="800100" lvl="1" indent="-342900">
              <a:buFont typeface="Arial" panose="020B0604020202020204" pitchFamily="34" charset="0"/>
              <a:buChar char="•"/>
            </a:pPr>
            <a:r>
              <a:rPr lang="en-US" dirty="0"/>
              <a:t>typically the developer writing the tests is also writing the code, in this case if the developer misinterprets the requirement, both the test and code will be wrong, and incorrectly show that the test passes</a:t>
            </a:r>
          </a:p>
          <a:p>
            <a:pPr marL="342900" indent="-342900">
              <a:buFont typeface="Arial" panose="020B0604020202020204" pitchFamily="34" charset="0"/>
              <a:buChar char="•"/>
            </a:pPr>
            <a:r>
              <a:rPr lang="en-US" dirty="0"/>
              <a:t>Narrow focus can sometimes create overall design issues over time.</a:t>
            </a:r>
          </a:p>
          <a:p>
            <a:pPr marL="342900" indent="-342900">
              <a:buFont typeface="Arial" panose="020B0604020202020204" pitchFamily="34" charset="0"/>
              <a:buChar char="•"/>
            </a:pPr>
            <a:r>
              <a:rPr lang="en-US" dirty="0"/>
              <a:t>Lots of context switching, change in thinking patterns</a:t>
            </a:r>
          </a:p>
          <a:p>
            <a:endParaRPr lang="en-US" dirty="0"/>
          </a:p>
        </p:txBody>
      </p:sp>
    </p:spTree>
    <p:extLst>
      <p:ext uri="{BB962C8B-B14F-4D97-AF65-F5344CB8AC3E}">
        <p14:creationId xmlns:p14="http://schemas.microsoft.com/office/powerpoint/2010/main" val="1483096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FA2C7-53C8-4E83-A7DE-844C7FBA9A21}"/>
              </a:ext>
            </a:extLst>
          </p:cNvPr>
          <p:cNvSpPr>
            <a:spLocks noGrp="1"/>
          </p:cNvSpPr>
          <p:nvPr>
            <p:ph type="title"/>
          </p:nvPr>
        </p:nvSpPr>
        <p:spPr>
          <a:xfrm>
            <a:off x="684213" y="685800"/>
            <a:ext cx="10058400" cy="610340"/>
          </a:xfrm>
        </p:spPr>
        <p:txBody>
          <a:bodyPr/>
          <a:lstStyle/>
          <a:p>
            <a:r>
              <a:rPr lang="en-US" dirty="0"/>
              <a:t>Example</a:t>
            </a:r>
          </a:p>
        </p:txBody>
      </p:sp>
      <p:sp>
        <p:nvSpPr>
          <p:cNvPr id="3" name="Text Placeholder 2">
            <a:extLst>
              <a:ext uri="{FF2B5EF4-FFF2-40B4-BE49-F238E27FC236}">
                <a16:creationId xmlns:a16="http://schemas.microsoft.com/office/drawing/2014/main" id="{13EBC42F-1E4F-495A-94DA-CB70DA4E4CD4}"/>
              </a:ext>
            </a:extLst>
          </p:cNvPr>
          <p:cNvSpPr>
            <a:spLocks noGrp="1"/>
          </p:cNvSpPr>
          <p:nvPr>
            <p:ph type="body" idx="1"/>
          </p:nvPr>
        </p:nvSpPr>
        <p:spPr>
          <a:xfrm>
            <a:off x="684212" y="1438183"/>
            <a:ext cx="8535988" cy="4556217"/>
          </a:xfrm>
        </p:spPr>
        <p:txBody>
          <a:bodyPr anchor="t"/>
          <a:lstStyle/>
          <a:p>
            <a:r>
              <a:rPr lang="en-US" sz="2800" b="1" u="sng" dirty="0"/>
              <a:t>User Info</a:t>
            </a:r>
          </a:p>
          <a:p>
            <a:pPr marL="342900" indent="-342900">
              <a:buFont typeface="Arial" panose="020B0604020202020204" pitchFamily="34" charset="0"/>
              <a:buChar char="•"/>
            </a:pPr>
            <a:r>
              <a:rPr lang="en-US" dirty="0" err="1"/>
              <a:t>GetUserId</a:t>
            </a:r>
            <a:r>
              <a:rPr lang="en-US" dirty="0"/>
              <a:t>  should return the string “</a:t>
            </a:r>
            <a:r>
              <a:rPr lang="en-US" dirty="0" err="1"/>
              <a:t>mgregory</a:t>
            </a:r>
            <a:r>
              <a:rPr lang="en-US" dirty="0"/>
              <a:t>”</a:t>
            </a:r>
          </a:p>
          <a:p>
            <a:pPr marL="342900" indent="-342900">
              <a:buFont typeface="Arial" panose="020B0604020202020204" pitchFamily="34" charset="0"/>
              <a:buChar char="•"/>
            </a:pPr>
            <a:r>
              <a:rPr lang="en-US" dirty="0" err="1"/>
              <a:t>GetPassword</a:t>
            </a:r>
            <a:r>
              <a:rPr lang="en-US" dirty="0"/>
              <a:t> for the User should return “password123”</a:t>
            </a:r>
          </a:p>
          <a:p>
            <a:r>
              <a:rPr lang="en-US" dirty="0"/>
              <a:t>	</a:t>
            </a:r>
          </a:p>
        </p:txBody>
      </p:sp>
    </p:spTree>
    <p:extLst>
      <p:ext uri="{BB962C8B-B14F-4D97-AF65-F5344CB8AC3E}">
        <p14:creationId xmlns:p14="http://schemas.microsoft.com/office/powerpoint/2010/main" val="227156596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12</TotalTime>
  <Words>262</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Slice</vt:lpstr>
      <vt:lpstr>TDD</vt:lpstr>
      <vt:lpstr>Tdd (Test Driven Development)</vt:lpstr>
      <vt:lpstr>Basic methodology</vt:lpstr>
      <vt:lpstr>Pros</vt:lpstr>
      <vt:lpstr>Cons</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TDD</dc:title>
  <dc:creator>Mike Gregory</dc:creator>
  <cp:lastModifiedBy>Mike Gregory</cp:lastModifiedBy>
  <cp:revision>5</cp:revision>
  <dcterms:created xsi:type="dcterms:W3CDTF">2018-03-05T17:10:09Z</dcterms:created>
  <dcterms:modified xsi:type="dcterms:W3CDTF">2018-03-09T13:13:27Z</dcterms:modified>
</cp:coreProperties>
</file>