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75" d="100"/>
          <a:sy n="75" d="100"/>
        </p:scale>
        <p:origin x="9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503" y="982452"/>
            <a:ext cx="5400355" cy="736282"/>
          </a:xfrm>
        </p:spPr>
        <p:txBody>
          <a:bodyPr lIns="91440" rIns="91440" anchor="ctr">
            <a:normAutofit/>
          </a:bodyPr>
          <a:lstStyle>
            <a:lvl1pPr marL="0" indent="0" algn="ctr">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327503" y="1718734"/>
            <a:ext cx="5400355"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4623" y="982452"/>
            <a:ext cx="5400355" cy="736282"/>
          </a:xfrm>
        </p:spPr>
        <p:txBody>
          <a:bodyPr lIns="91440" rIns="91440" anchor="ctr">
            <a:normAutofit/>
          </a:bodyPr>
          <a:lstStyle>
            <a:lvl1pPr marL="0" indent="0" algn="ctr">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494622" y="1761067"/>
            <a:ext cx="5400355"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Title Placeholder 1">
            <a:extLst>
              <a:ext uri="{FF2B5EF4-FFF2-40B4-BE49-F238E27FC236}">
                <a16:creationId xmlns:a16="http://schemas.microsoft.com/office/drawing/2014/main" id="{EB6D1157-3C6C-4B48-9104-E0E7CF8B55E8}"/>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p>
            <a:r>
              <a:rPr lang="en-US"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C39B41-D8B5-4052-B551-9B5525EAA8B6}"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6" name="TextBox 5">
            <a:extLst>
              <a:ext uri="{FF2B5EF4-FFF2-40B4-BE49-F238E27FC236}">
                <a16:creationId xmlns:a16="http://schemas.microsoft.com/office/drawing/2014/main" id="{B351CB8A-403D-42D1-A53B-BDE42E0E187E}"/>
              </a:ext>
            </a:extLst>
          </p:cNvPr>
          <p:cNvSpPr txBox="1"/>
          <p:nvPr userDrawn="1"/>
        </p:nvSpPr>
        <p:spPr>
          <a:xfrm>
            <a:off x="300038" y="1041466"/>
            <a:ext cx="11495722" cy="3277820"/>
          </a:xfrm>
          <a:prstGeom prst="rect">
            <a:avLst/>
          </a:prstGeom>
          <a:noFill/>
        </p:spPr>
        <p:txBody>
          <a:bodyPr wrap="square" rtlCol="0">
            <a:spAutoFit/>
          </a:bodyPr>
          <a:lstStyle/>
          <a:p>
            <a:r>
              <a:rPr lang="en-US" sz="1150" dirty="0">
                <a:solidFill>
                  <a:prstClr val="black"/>
                </a:solidFill>
                <a:latin typeface="Amasis MT Pro Light" panose="02040304050005020304" pitchFamily="18" charset="0"/>
              </a:rPr>
              <a:t>The information contained in the following Offering Memorandum is proprietary and strictly confidential. It is intended to be reviewed only by the party receiving it from E.F. Hucks Consulting, LLC and should not be made available to any other person or entity without the written consent of E.F. Hucks Consulting, LLC .</a:t>
            </a:r>
          </a:p>
          <a:p>
            <a:endParaRPr lang="en-US" sz="1150" dirty="0">
              <a:solidFill>
                <a:prstClr val="black"/>
              </a:solidFill>
              <a:latin typeface="Amasis MT Pro Light" panose="02040304050005020304" pitchFamily="18" charset="0"/>
            </a:endParaRPr>
          </a:p>
          <a:p>
            <a:r>
              <a:rPr lang="en-US" sz="1150" dirty="0">
                <a:solidFill>
                  <a:prstClr val="black"/>
                </a:solidFill>
                <a:latin typeface="Amasis MT Pro Light" panose="02040304050005020304" pitchFamily="18" charset="0"/>
              </a:rPr>
              <a:t>This Offering Memorandum has been prepared to provide summary, unverified information to prospective purchasers, and to establish only a preliminary level of interest in the subject property.</a:t>
            </a:r>
          </a:p>
          <a:p>
            <a:endParaRPr lang="en-US" sz="1150" dirty="0">
              <a:solidFill>
                <a:prstClr val="black"/>
              </a:solidFill>
              <a:latin typeface="Amasis MT Pro Light" panose="02040304050005020304" pitchFamily="18" charset="0"/>
            </a:endParaRPr>
          </a:p>
          <a:p>
            <a:r>
              <a:rPr lang="en-US" sz="1150" dirty="0">
                <a:solidFill>
                  <a:prstClr val="black"/>
                </a:solidFill>
                <a:latin typeface="Amasis MT Pro Light" panose="02040304050005020304" pitchFamily="18" charset="0"/>
              </a:rPr>
              <a:t>The information contained herein is not a substitute for a thorough due diligence investigation, and makes no warranty or representation, with respect to the income or expenses for the subject property, the future projected financial performance of the property, the size and square footage of the property and improvements, the presence or absence of contaminating substances, PCB’s or asbestos, the compliance with State and Federal regulations, the physical condition of the improvements thereon, or the financial condition or business prospects of any tenant, or any tenant’s plans or intentions to continue its occupancy of the subject property.</a:t>
            </a:r>
          </a:p>
          <a:p>
            <a:endParaRPr lang="en-US" sz="1150" dirty="0">
              <a:solidFill>
                <a:prstClr val="black"/>
              </a:solidFill>
              <a:latin typeface="Amasis MT Pro Light" panose="02040304050005020304" pitchFamily="18" charset="0"/>
            </a:endParaRPr>
          </a:p>
          <a:p>
            <a:r>
              <a:rPr lang="en-US" sz="1150" dirty="0">
                <a:solidFill>
                  <a:prstClr val="black"/>
                </a:solidFill>
                <a:latin typeface="Amasis MT Pro Light" panose="02040304050005020304" pitchFamily="18" charset="0"/>
              </a:rPr>
              <a:t>The information contained in this Offering Memorandum has been obtained from sources we believe to be reliable; however, E.F. Hucks Consulting, LLC,  has not verified, and will not verify, any of the information contained herein, nor has E.F. Hucks Consulting, LLC conducted any investigation regarding these matters and makes no warranty or representation whatsoever regarding the accuracy or completeness of the information provided. All potential buyers must take appropriate measures to verify all of the information set forth herein.</a:t>
            </a:r>
          </a:p>
          <a:p>
            <a:endParaRPr lang="en-US" sz="1150" dirty="0">
              <a:solidFill>
                <a:prstClr val="black"/>
              </a:solidFill>
              <a:latin typeface="Amasis MT Pro Light" panose="02040304050005020304" pitchFamily="18" charset="0"/>
            </a:endParaRPr>
          </a:p>
          <a:p>
            <a:r>
              <a:rPr lang="en-US" sz="1150" dirty="0">
                <a:solidFill>
                  <a:prstClr val="black"/>
                </a:solidFill>
                <a:latin typeface="Amasis MT Pro Light" panose="02040304050005020304" pitchFamily="18" charset="0"/>
              </a:rPr>
              <a:t>By receipt of this Memorandum, you agree that this Memorandum and its contents are of confidential nature, that you will hold and treat it in the strictest confidence and that you will not disclose its contents in any manner detrimental to the interest of the Owner. You also agree that by accepting this Memorandum you agree to release E.F. Hucks Consulting, LLC and hold it harmless from any kind of claim, cost, expense, or liability arising out of your investigation and/or purchase of this property.</a:t>
            </a:r>
          </a:p>
        </p:txBody>
      </p:sp>
      <p:sp>
        <p:nvSpPr>
          <p:cNvPr id="7" name="Rectangle 6">
            <a:extLst>
              <a:ext uri="{FF2B5EF4-FFF2-40B4-BE49-F238E27FC236}">
                <a16:creationId xmlns:a16="http://schemas.microsoft.com/office/drawing/2014/main" id="{58196C19-653A-47D8-B4EE-F3544D496FB4}"/>
              </a:ext>
            </a:extLst>
          </p:cNvPr>
          <p:cNvSpPr/>
          <p:nvPr userDrawn="1"/>
        </p:nvSpPr>
        <p:spPr>
          <a:xfrm>
            <a:off x="86521" y="5243474"/>
            <a:ext cx="12018958" cy="22907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34936"/>
                </a:solidFill>
                <a:effectLst>
                  <a:outerShdw blurRad="38100" dist="38100" dir="2700000" algn="tl">
                    <a:srgbClr val="000000">
                      <a:alpha val="43137"/>
                    </a:srgbClr>
                  </a:outerShdw>
                </a:effectLst>
                <a:uLnTx/>
                <a:uFillTx/>
                <a:latin typeface="Amasis MT Pro Light" panose="02040304050005020304" pitchFamily="18" charset="0"/>
                <a:ea typeface="+mn-ea"/>
                <a:cs typeface="+mn-cs"/>
              </a:rPr>
              <a:t>Contact Information</a:t>
            </a:r>
          </a:p>
        </p:txBody>
      </p:sp>
      <p:sp>
        <p:nvSpPr>
          <p:cNvPr id="8" name="TextBox 7">
            <a:extLst>
              <a:ext uri="{FF2B5EF4-FFF2-40B4-BE49-F238E27FC236}">
                <a16:creationId xmlns:a16="http://schemas.microsoft.com/office/drawing/2014/main" id="{0143B50E-AAE8-45A7-8A2D-950A8A21DAC6}"/>
              </a:ext>
            </a:extLst>
          </p:cNvPr>
          <p:cNvSpPr txBox="1"/>
          <p:nvPr userDrawn="1"/>
        </p:nvSpPr>
        <p:spPr>
          <a:xfrm>
            <a:off x="311662" y="5505633"/>
            <a:ext cx="2161789" cy="600164"/>
          </a:xfrm>
          <a:prstGeom prst="rect">
            <a:avLst/>
          </a:prstGeom>
          <a:noFill/>
        </p:spPr>
        <p:txBody>
          <a:bodyPr wrap="square" rtlCol="0">
            <a:spAutoFit/>
          </a:bodyPr>
          <a:lstStyle/>
          <a:p>
            <a:pPr algn="ctr"/>
            <a:r>
              <a:rPr lang="en-US" sz="1100" dirty="0">
                <a:solidFill>
                  <a:prstClr val="black"/>
                </a:solidFill>
                <a:latin typeface="Amasis MT Pro Light" panose="02040304050005020304" pitchFamily="18" charset="0"/>
              </a:rPr>
              <a:t>Dave Curry, CCIM</a:t>
            </a:r>
          </a:p>
          <a:p>
            <a:pPr algn="ctr"/>
            <a:r>
              <a:rPr lang="en-US" sz="1100" dirty="0">
                <a:solidFill>
                  <a:prstClr val="black"/>
                </a:solidFill>
                <a:latin typeface="Amasis MT Pro Light" panose="02040304050005020304" pitchFamily="18" charset="0"/>
              </a:rPr>
              <a:t>843.222.8707</a:t>
            </a:r>
          </a:p>
          <a:p>
            <a:pPr algn="ctr"/>
            <a:r>
              <a:rPr lang="en-US" sz="1100" dirty="0">
                <a:solidFill>
                  <a:prstClr val="black"/>
                </a:solidFill>
                <a:latin typeface="Amasis MT Pro Light" panose="02040304050005020304" pitchFamily="18" charset="0"/>
              </a:rPr>
              <a:t>Davec@efhucksinc.com</a:t>
            </a:r>
          </a:p>
        </p:txBody>
      </p:sp>
      <p:sp>
        <p:nvSpPr>
          <p:cNvPr id="9" name="TextBox 8">
            <a:extLst>
              <a:ext uri="{FF2B5EF4-FFF2-40B4-BE49-F238E27FC236}">
                <a16:creationId xmlns:a16="http://schemas.microsoft.com/office/drawing/2014/main" id="{C2801BC3-2252-4B15-9B3D-EE8A9E095A86}"/>
              </a:ext>
            </a:extLst>
          </p:cNvPr>
          <p:cNvSpPr txBox="1"/>
          <p:nvPr userDrawn="1"/>
        </p:nvSpPr>
        <p:spPr>
          <a:xfrm>
            <a:off x="5086397" y="5505633"/>
            <a:ext cx="2299437" cy="600164"/>
          </a:xfrm>
          <a:prstGeom prst="rect">
            <a:avLst/>
          </a:prstGeom>
          <a:noFill/>
        </p:spPr>
        <p:txBody>
          <a:bodyPr wrap="square" rtlCol="0">
            <a:spAutoFit/>
          </a:bodyPr>
          <a:lstStyle/>
          <a:p>
            <a:pPr algn="ctr"/>
            <a:r>
              <a:rPr lang="en-US" sz="1100" dirty="0">
                <a:solidFill>
                  <a:prstClr val="black"/>
                </a:solidFill>
                <a:latin typeface="Amasis MT Pro Light" panose="02040304050005020304" pitchFamily="18" charset="0"/>
              </a:rPr>
              <a:t>Buddy Hucks</a:t>
            </a:r>
          </a:p>
          <a:p>
            <a:pPr algn="ctr"/>
            <a:r>
              <a:rPr lang="en-US" sz="1100" dirty="0">
                <a:solidFill>
                  <a:prstClr val="black"/>
                </a:solidFill>
                <a:latin typeface="Amasis MT Pro Light" panose="02040304050005020304" pitchFamily="18" charset="0"/>
              </a:rPr>
              <a:t>843.241.4000</a:t>
            </a:r>
          </a:p>
          <a:p>
            <a:pPr algn="ctr"/>
            <a:r>
              <a:rPr lang="en-US" sz="1100" dirty="0">
                <a:solidFill>
                  <a:prstClr val="black"/>
                </a:solidFill>
                <a:latin typeface="Amasis MT Pro Light" panose="02040304050005020304" pitchFamily="18" charset="0"/>
              </a:rPr>
              <a:t>Efhucks@efhucksinc.com</a:t>
            </a:r>
          </a:p>
        </p:txBody>
      </p:sp>
      <p:sp>
        <p:nvSpPr>
          <p:cNvPr id="10" name="TextBox 9">
            <a:extLst>
              <a:ext uri="{FF2B5EF4-FFF2-40B4-BE49-F238E27FC236}">
                <a16:creationId xmlns:a16="http://schemas.microsoft.com/office/drawing/2014/main" id="{B9767A8C-913B-4420-8576-232CF462AB99}"/>
              </a:ext>
            </a:extLst>
          </p:cNvPr>
          <p:cNvSpPr txBox="1"/>
          <p:nvPr userDrawn="1"/>
        </p:nvSpPr>
        <p:spPr>
          <a:xfrm>
            <a:off x="9998780" y="5505905"/>
            <a:ext cx="2106699" cy="600164"/>
          </a:xfrm>
          <a:prstGeom prst="rect">
            <a:avLst/>
          </a:prstGeom>
          <a:noFill/>
        </p:spPr>
        <p:txBody>
          <a:bodyPr wrap="square" rtlCol="0">
            <a:spAutoFit/>
          </a:bodyPr>
          <a:lstStyle/>
          <a:p>
            <a:pPr algn="ctr"/>
            <a:r>
              <a:rPr lang="en-US" sz="1100" dirty="0">
                <a:solidFill>
                  <a:prstClr val="black"/>
                </a:solidFill>
                <a:latin typeface="Amasis MT Pro Light" panose="02040304050005020304" pitchFamily="18" charset="0"/>
              </a:rPr>
              <a:t>Ben Woolcock</a:t>
            </a:r>
          </a:p>
          <a:p>
            <a:pPr algn="ctr"/>
            <a:r>
              <a:rPr lang="en-US" sz="1100" dirty="0">
                <a:solidFill>
                  <a:prstClr val="black"/>
                </a:solidFill>
                <a:latin typeface="Amasis MT Pro Light" panose="02040304050005020304" pitchFamily="18" charset="0"/>
              </a:rPr>
              <a:t>843.902.3800</a:t>
            </a:r>
          </a:p>
          <a:p>
            <a:pPr algn="ctr"/>
            <a:r>
              <a:rPr lang="en-US" sz="1100" dirty="0">
                <a:solidFill>
                  <a:prstClr val="black"/>
                </a:solidFill>
                <a:latin typeface="Amasis MT Pro Light" panose="02040304050005020304" pitchFamily="18" charset="0"/>
              </a:rPr>
              <a:t>Benw@efhucksinc.com</a:t>
            </a:r>
          </a:p>
        </p:txBody>
      </p:sp>
      <p:sp>
        <p:nvSpPr>
          <p:cNvPr id="11" name="TextBox 10">
            <a:extLst>
              <a:ext uri="{FF2B5EF4-FFF2-40B4-BE49-F238E27FC236}">
                <a16:creationId xmlns:a16="http://schemas.microsoft.com/office/drawing/2014/main" id="{00DC27B1-1B4A-4A89-922C-0D5842C2E482}"/>
              </a:ext>
            </a:extLst>
          </p:cNvPr>
          <p:cNvSpPr txBox="1"/>
          <p:nvPr userDrawn="1"/>
        </p:nvSpPr>
        <p:spPr>
          <a:xfrm>
            <a:off x="311662" y="128183"/>
            <a:ext cx="9687118" cy="759813"/>
          </a:xfrm>
          <a:prstGeom prst="rect">
            <a:avLst/>
          </a:prstGeom>
          <a:noFill/>
        </p:spPr>
        <p:txBody>
          <a:bodyPr wrap="square" rtlCol="0">
            <a:spAutoFit/>
          </a:bodyPr>
          <a:lstStyle/>
          <a:p>
            <a:r>
              <a:rPr lang="en-US" sz="4800" dirty="0">
                <a:latin typeface="+mj-lt"/>
              </a:rPr>
              <a:t>E.F. </a:t>
            </a:r>
            <a:r>
              <a:rPr lang="en-US" sz="4800" dirty="0" err="1">
                <a:latin typeface="+mj-lt"/>
              </a:rPr>
              <a:t>Hucks</a:t>
            </a:r>
            <a:r>
              <a:rPr lang="en-US" sz="4800" dirty="0">
                <a:latin typeface="+mj-lt"/>
              </a:rPr>
              <a:t> Consulting, LLC</a:t>
            </a:r>
          </a:p>
        </p:txBody>
      </p:sp>
    </p:spTree>
    <p:extLst>
      <p:ext uri="{BB962C8B-B14F-4D97-AF65-F5344CB8AC3E}">
        <p14:creationId xmlns:p14="http://schemas.microsoft.com/office/powerpoint/2010/main" val="50235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Picture 9">
            <a:extLst>
              <a:ext uri="{FF2B5EF4-FFF2-40B4-BE49-F238E27FC236}">
                <a16:creationId xmlns:a16="http://schemas.microsoft.com/office/drawing/2014/main" id="{6D8A38BD-F448-4D53-A7C1-0B2A71D56F82}"/>
              </a:ext>
            </a:extLst>
          </p:cNvPr>
          <p:cNvPicPr>
            <a:picLocks noChangeAspect="1"/>
          </p:cNvPicPr>
          <p:nvPr userDrawn="1"/>
        </p:nvPicPr>
        <p:blipFill>
          <a:blip r:embed="rId2"/>
          <a:stretch>
            <a:fillRect/>
          </a:stretch>
        </p:blipFill>
        <p:spPr>
          <a:xfrm>
            <a:off x="-15" y="0"/>
            <a:ext cx="12188824" cy="530811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145" y="903047"/>
            <a:ext cx="11693769" cy="4966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7" name="Title Placeholder 1">
            <a:extLst>
              <a:ext uri="{FF2B5EF4-FFF2-40B4-BE49-F238E27FC236}">
                <a16:creationId xmlns:a16="http://schemas.microsoft.com/office/drawing/2014/main" id="{EB4860F6-D5FA-4FA3-AA4D-1DCA61DF2113}"/>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9791" y="961814"/>
            <a:ext cx="5624322"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5792" y="961815"/>
            <a:ext cx="5624322"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9791" y="961814"/>
            <a:ext cx="5624322"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5792" y="961815"/>
            <a:ext cx="5624322"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159681E-CA8B-455D-BA79-9FA08E05D331}"/>
              </a:ext>
            </a:extLst>
          </p:cNvPr>
          <p:cNvCxnSpPr>
            <a:cxnSpLocks/>
          </p:cNvCxnSpPr>
          <p:nvPr userDrawn="1"/>
        </p:nvCxnSpPr>
        <p:spPr>
          <a:xfrm flipV="1">
            <a:off x="4746720" y="961814"/>
            <a:ext cx="0" cy="51358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6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9791" y="961814"/>
            <a:ext cx="5624322"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5792" y="961815"/>
            <a:ext cx="5624322"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159681E-CA8B-455D-BA79-9FA08E05D331}"/>
              </a:ext>
            </a:extLst>
          </p:cNvPr>
          <p:cNvCxnSpPr>
            <a:cxnSpLocks/>
          </p:cNvCxnSpPr>
          <p:nvPr userDrawn="1"/>
        </p:nvCxnSpPr>
        <p:spPr>
          <a:xfrm flipV="1">
            <a:off x="6164040" y="961814"/>
            <a:ext cx="0" cy="51358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46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405792" y="4556759"/>
            <a:ext cx="5624322" cy="1556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sp>
        <p:nvSpPr>
          <p:cNvPr id="8" name="Content Placeholder 2">
            <a:extLst>
              <a:ext uri="{FF2B5EF4-FFF2-40B4-BE49-F238E27FC236}">
                <a16:creationId xmlns:a16="http://schemas.microsoft.com/office/drawing/2014/main" id="{0A0EC773-A4C0-4CE4-B8C5-106F270E5861}"/>
              </a:ext>
            </a:extLst>
          </p:cNvPr>
          <p:cNvSpPr>
            <a:spLocks noGrp="1"/>
          </p:cNvSpPr>
          <p:nvPr>
            <p:ph sz="half" idx="13"/>
          </p:nvPr>
        </p:nvSpPr>
        <p:spPr>
          <a:xfrm>
            <a:off x="324016" y="1138160"/>
            <a:ext cx="11706098" cy="322047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E9C4F76B-FF56-4CC5-87E9-2312DFA4F083}"/>
              </a:ext>
            </a:extLst>
          </p:cNvPr>
          <p:cNvSpPr>
            <a:spLocks noGrp="1"/>
          </p:cNvSpPr>
          <p:nvPr>
            <p:ph sz="half" idx="14"/>
          </p:nvPr>
        </p:nvSpPr>
        <p:spPr>
          <a:xfrm>
            <a:off x="324016" y="4556759"/>
            <a:ext cx="5624322" cy="1556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783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sp>
        <p:nvSpPr>
          <p:cNvPr id="23" name="Rectangle 22">
            <a:extLst>
              <a:ext uri="{FF2B5EF4-FFF2-40B4-BE49-F238E27FC236}">
                <a16:creationId xmlns:a16="http://schemas.microsoft.com/office/drawing/2014/main" id="{4E4EC282-DA58-4EB5-9C6F-F1228757C4FA}"/>
              </a:ext>
            </a:extLst>
          </p:cNvPr>
          <p:cNvSpPr/>
          <p:nvPr userDrawn="1"/>
        </p:nvSpPr>
        <p:spPr>
          <a:xfrm>
            <a:off x="339256" y="4677727"/>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4" name="Rectangle 23">
            <a:extLst>
              <a:ext uri="{FF2B5EF4-FFF2-40B4-BE49-F238E27FC236}">
                <a16:creationId xmlns:a16="http://schemas.microsoft.com/office/drawing/2014/main" id="{19E018D5-73F8-4002-B885-6EC4069DEBD8}"/>
              </a:ext>
            </a:extLst>
          </p:cNvPr>
          <p:cNvSpPr/>
          <p:nvPr userDrawn="1"/>
        </p:nvSpPr>
        <p:spPr>
          <a:xfrm>
            <a:off x="4495966" y="4677727"/>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5" name="Rectangle 24">
            <a:extLst>
              <a:ext uri="{FF2B5EF4-FFF2-40B4-BE49-F238E27FC236}">
                <a16:creationId xmlns:a16="http://schemas.microsoft.com/office/drawing/2014/main" id="{0CAFBFEC-A1CC-4076-9381-913EBE4D8A01}"/>
              </a:ext>
            </a:extLst>
          </p:cNvPr>
          <p:cNvSpPr/>
          <p:nvPr userDrawn="1"/>
        </p:nvSpPr>
        <p:spPr>
          <a:xfrm>
            <a:off x="8652676" y="4677727"/>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6" name="Rectangle 25">
            <a:extLst>
              <a:ext uri="{FF2B5EF4-FFF2-40B4-BE49-F238E27FC236}">
                <a16:creationId xmlns:a16="http://schemas.microsoft.com/office/drawing/2014/main" id="{FEE5D505-2182-464E-85EE-8B7A21DD37AF}"/>
              </a:ext>
            </a:extLst>
          </p:cNvPr>
          <p:cNvSpPr/>
          <p:nvPr userDrawn="1"/>
        </p:nvSpPr>
        <p:spPr>
          <a:xfrm>
            <a:off x="339256" y="2992529"/>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7" name="Rectangle 26">
            <a:extLst>
              <a:ext uri="{FF2B5EF4-FFF2-40B4-BE49-F238E27FC236}">
                <a16:creationId xmlns:a16="http://schemas.microsoft.com/office/drawing/2014/main" id="{53F4F218-EF61-461C-A8D6-EFE65B11D41F}"/>
              </a:ext>
            </a:extLst>
          </p:cNvPr>
          <p:cNvSpPr/>
          <p:nvPr userDrawn="1"/>
        </p:nvSpPr>
        <p:spPr>
          <a:xfrm>
            <a:off x="4495966" y="2992529"/>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8" name="Rectangle 27">
            <a:extLst>
              <a:ext uri="{FF2B5EF4-FFF2-40B4-BE49-F238E27FC236}">
                <a16:creationId xmlns:a16="http://schemas.microsoft.com/office/drawing/2014/main" id="{A0602F94-EAFC-4759-B772-88BF098EE7DE}"/>
              </a:ext>
            </a:extLst>
          </p:cNvPr>
          <p:cNvSpPr/>
          <p:nvPr userDrawn="1"/>
        </p:nvSpPr>
        <p:spPr>
          <a:xfrm>
            <a:off x="8652676" y="2992529"/>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9" name="Rectangle 28">
            <a:extLst>
              <a:ext uri="{FF2B5EF4-FFF2-40B4-BE49-F238E27FC236}">
                <a16:creationId xmlns:a16="http://schemas.microsoft.com/office/drawing/2014/main" id="{CC10AF7E-7220-404A-A272-D476E319A762}"/>
              </a:ext>
            </a:extLst>
          </p:cNvPr>
          <p:cNvSpPr/>
          <p:nvPr userDrawn="1"/>
        </p:nvSpPr>
        <p:spPr>
          <a:xfrm>
            <a:off x="339256" y="1307332"/>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30" name="Rectangle 29">
            <a:extLst>
              <a:ext uri="{FF2B5EF4-FFF2-40B4-BE49-F238E27FC236}">
                <a16:creationId xmlns:a16="http://schemas.microsoft.com/office/drawing/2014/main" id="{4E91DBB1-075F-4182-B5C9-845DDBA42DE7}"/>
              </a:ext>
            </a:extLst>
          </p:cNvPr>
          <p:cNvSpPr/>
          <p:nvPr userDrawn="1"/>
        </p:nvSpPr>
        <p:spPr>
          <a:xfrm>
            <a:off x="4495966" y="1307332"/>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31" name="Rectangle 30">
            <a:extLst>
              <a:ext uri="{FF2B5EF4-FFF2-40B4-BE49-F238E27FC236}">
                <a16:creationId xmlns:a16="http://schemas.microsoft.com/office/drawing/2014/main" id="{FC395CC4-14F2-4918-BA1D-9CD4A38B5FC0}"/>
              </a:ext>
            </a:extLst>
          </p:cNvPr>
          <p:cNvSpPr/>
          <p:nvPr userDrawn="1"/>
        </p:nvSpPr>
        <p:spPr>
          <a:xfrm>
            <a:off x="8652676" y="1307332"/>
            <a:ext cx="325526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Tree>
    <p:extLst>
      <p:ext uri="{BB962C8B-B14F-4D97-AF65-F5344CB8AC3E}">
        <p14:creationId xmlns:p14="http://schemas.microsoft.com/office/powerpoint/2010/main" val="162428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AB4D41-86C1-4908-B66A-0B50CEB3BF29}"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Title Placeholder 1">
            <a:extLst>
              <a:ext uri="{FF2B5EF4-FFF2-40B4-BE49-F238E27FC236}">
                <a16:creationId xmlns:a16="http://schemas.microsoft.com/office/drawing/2014/main" id="{7EB096DE-33DD-4091-B0CC-5B865EEB2C2A}"/>
              </a:ext>
            </a:extLst>
          </p:cNvPr>
          <p:cNvSpPr>
            <a:spLocks noGrp="1"/>
          </p:cNvSpPr>
          <p:nvPr>
            <p:ph type="title"/>
          </p:nvPr>
        </p:nvSpPr>
        <p:spPr>
          <a:xfrm>
            <a:off x="290145" y="233852"/>
            <a:ext cx="10865535" cy="557458"/>
          </a:xfrm>
          <a:prstGeom prst="rect">
            <a:avLst/>
          </a:prstGeom>
        </p:spPr>
        <p:txBody>
          <a:bodyPr vert="horz" lIns="91440" tIns="45720" rIns="91440" bIns="45720" rtlCol="0" anchor="b">
            <a:normAutofit/>
          </a:bodyPr>
          <a:lstStyle>
            <a:lvl1pPr>
              <a:defRPr/>
            </a:lvl1pPr>
          </a:lstStyle>
          <a:p>
            <a:r>
              <a:rPr lang="en-US" dirty="0"/>
              <a:t>Click to edit Master title style</a:t>
            </a:r>
          </a:p>
        </p:txBody>
      </p:sp>
      <p:sp>
        <p:nvSpPr>
          <p:cNvPr id="23" name="Rectangle 22">
            <a:extLst>
              <a:ext uri="{FF2B5EF4-FFF2-40B4-BE49-F238E27FC236}">
                <a16:creationId xmlns:a16="http://schemas.microsoft.com/office/drawing/2014/main" id="{4E4EC282-DA58-4EB5-9C6F-F1228757C4FA}"/>
              </a:ext>
            </a:extLst>
          </p:cNvPr>
          <p:cNvSpPr/>
          <p:nvPr userDrawn="1"/>
        </p:nvSpPr>
        <p:spPr>
          <a:xfrm>
            <a:off x="339256" y="4677727"/>
            <a:ext cx="575674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6" name="Rectangle 25">
            <a:extLst>
              <a:ext uri="{FF2B5EF4-FFF2-40B4-BE49-F238E27FC236}">
                <a16:creationId xmlns:a16="http://schemas.microsoft.com/office/drawing/2014/main" id="{FEE5D505-2182-464E-85EE-8B7A21DD37AF}"/>
              </a:ext>
            </a:extLst>
          </p:cNvPr>
          <p:cNvSpPr/>
          <p:nvPr userDrawn="1"/>
        </p:nvSpPr>
        <p:spPr>
          <a:xfrm>
            <a:off x="339256" y="2992529"/>
            <a:ext cx="575674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9" name="Rectangle 28">
            <a:extLst>
              <a:ext uri="{FF2B5EF4-FFF2-40B4-BE49-F238E27FC236}">
                <a16:creationId xmlns:a16="http://schemas.microsoft.com/office/drawing/2014/main" id="{CC10AF7E-7220-404A-A272-D476E319A762}"/>
              </a:ext>
            </a:extLst>
          </p:cNvPr>
          <p:cNvSpPr/>
          <p:nvPr userDrawn="1"/>
        </p:nvSpPr>
        <p:spPr>
          <a:xfrm>
            <a:off x="339256" y="1307332"/>
            <a:ext cx="564331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15" name="Rectangle 14">
            <a:extLst>
              <a:ext uri="{FF2B5EF4-FFF2-40B4-BE49-F238E27FC236}">
                <a16:creationId xmlns:a16="http://schemas.microsoft.com/office/drawing/2014/main" id="{F715EFDB-26A7-4913-A28B-28A157E621A0}"/>
              </a:ext>
            </a:extLst>
          </p:cNvPr>
          <p:cNvSpPr/>
          <p:nvPr userDrawn="1"/>
        </p:nvSpPr>
        <p:spPr>
          <a:xfrm>
            <a:off x="1456021" y="1084698"/>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
        <p:nvSpPr>
          <p:cNvPr id="17" name="Rectangle 16">
            <a:extLst>
              <a:ext uri="{FF2B5EF4-FFF2-40B4-BE49-F238E27FC236}">
                <a16:creationId xmlns:a16="http://schemas.microsoft.com/office/drawing/2014/main" id="{E5D4D9AC-8B7A-4E68-A8FC-72539A9ED5D7}"/>
              </a:ext>
            </a:extLst>
          </p:cNvPr>
          <p:cNvSpPr/>
          <p:nvPr userDrawn="1"/>
        </p:nvSpPr>
        <p:spPr>
          <a:xfrm>
            <a:off x="1456021" y="2823244"/>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
        <p:nvSpPr>
          <p:cNvPr id="18" name="Rectangle 17">
            <a:extLst>
              <a:ext uri="{FF2B5EF4-FFF2-40B4-BE49-F238E27FC236}">
                <a16:creationId xmlns:a16="http://schemas.microsoft.com/office/drawing/2014/main" id="{5CBC47BC-16D5-45FB-81B7-674DC58C8F80}"/>
              </a:ext>
            </a:extLst>
          </p:cNvPr>
          <p:cNvSpPr/>
          <p:nvPr userDrawn="1"/>
        </p:nvSpPr>
        <p:spPr>
          <a:xfrm>
            <a:off x="1456021" y="4494388"/>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
        <p:nvSpPr>
          <p:cNvPr id="19" name="Rectangle 18">
            <a:extLst>
              <a:ext uri="{FF2B5EF4-FFF2-40B4-BE49-F238E27FC236}">
                <a16:creationId xmlns:a16="http://schemas.microsoft.com/office/drawing/2014/main" id="{ED2E83B8-CAFC-4BD3-981E-5035A1A51ABE}"/>
              </a:ext>
            </a:extLst>
          </p:cNvPr>
          <p:cNvSpPr/>
          <p:nvPr userDrawn="1"/>
        </p:nvSpPr>
        <p:spPr>
          <a:xfrm>
            <a:off x="6328576" y="4677727"/>
            <a:ext cx="575674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0" name="Rectangle 19">
            <a:extLst>
              <a:ext uri="{FF2B5EF4-FFF2-40B4-BE49-F238E27FC236}">
                <a16:creationId xmlns:a16="http://schemas.microsoft.com/office/drawing/2014/main" id="{9D0A5495-5947-4F44-9120-7F86D722765E}"/>
              </a:ext>
            </a:extLst>
          </p:cNvPr>
          <p:cNvSpPr/>
          <p:nvPr userDrawn="1"/>
        </p:nvSpPr>
        <p:spPr>
          <a:xfrm>
            <a:off x="6328576" y="2992529"/>
            <a:ext cx="575674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1" name="Rectangle 20">
            <a:extLst>
              <a:ext uri="{FF2B5EF4-FFF2-40B4-BE49-F238E27FC236}">
                <a16:creationId xmlns:a16="http://schemas.microsoft.com/office/drawing/2014/main" id="{D41991B1-9829-4CE9-BDE8-74DBD4CD819A}"/>
              </a:ext>
            </a:extLst>
          </p:cNvPr>
          <p:cNvSpPr/>
          <p:nvPr userDrawn="1"/>
        </p:nvSpPr>
        <p:spPr>
          <a:xfrm>
            <a:off x="6328576" y="1307332"/>
            <a:ext cx="5643314" cy="1394615"/>
          </a:xfrm>
          <a:prstGeom prst="rect">
            <a:avLst/>
          </a:prstGeom>
          <a:solidFill>
            <a:schemeClr val="bg1"/>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XXX</a:t>
            </a:r>
          </a:p>
        </p:txBody>
      </p:sp>
      <p:sp>
        <p:nvSpPr>
          <p:cNvPr id="22" name="Rectangle 21">
            <a:extLst>
              <a:ext uri="{FF2B5EF4-FFF2-40B4-BE49-F238E27FC236}">
                <a16:creationId xmlns:a16="http://schemas.microsoft.com/office/drawing/2014/main" id="{F294DA41-350F-48FC-A262-8DE644B3949D}"/>
              </a:ext>
            </a:extLst>
          </p:cNvPr>
          <p:cNvSpPr/>
          <p:nvPr userDrawn="1"/>
        </p:nvSpPr>
        <p:spPr>
          <a:xfrm>
            <a:off x="7445341" y="1084698"/>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
        <p:nvSpPr>
          <p:cNvPr id="32" name="Rectangle 31">
            <a:extLst>
              <a:ext uri="{FF2B5EF4-FFF2-40B4-BE49-F238E27FC236}">
                <a16:creationId xmlns:a16="http://schemas.microsoft.com/office/drawing/2014/main" id="{1567ADB7-1FE5-4C67-9452-A1B824FD7192}"/>
              </a:ext>
            </a:extLst>
          </p:cNvPr>
          <p:cNvSpPr/>
          <p:nvPr userDrawn="1"/>
        </p:nvSpPr>
        <p:spPr>
          <a:xfrm>
            <a:off x="7445341" y="2823244"/>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
        <p:nvSpPr>
          <p:cNvPr id="33" name="Rectangle 32">
            <a:extLst>
              <a:ext uri="{FF2B5EF4-FFF2-40B4-BE49-F238E27FC236}">
                <a16:creationId xmlns:a16="http://schemas.microsoft.com/office/drawing/2014/main" id="{514778FC-58D1-4AA9-97FD-12CD9ADB56BE}"/>
              </a:ext>
            </a:extLst>
          </p:cNvPr>
          <p:cNvSpPr/>
          <p:nvPr userDrawn="1"/>
        </p:nvSpPr>
        <p:spPr>
          <a:xfrm>
            <a:off x="7445341" y="4494388"/>
            <a:ext cx="3409784" cy="445268"/>
          </a:xfrm>
          <a:prstGeom prst="rect">
            <a:avLst/>
          </a:prstGeom>
          <a:solidFill>
            <a:schemeClr val="bg2"/>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XXX</a:t>
            </a:r>
          </a:p>
        </p:txBody>
      </p:sp>
    </p:spTree>
    <p:extLst>
      <p:ext uri="{BB962C8B-B14F-4D97-AF65-F5344CB8AC3E}">
        <p14:creationId xmlns:p14="http://schemas.microsoft.com/office/powerpoint/2010/main" val="413539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3207" y="209436"/>
            <a:ext cx="10865535" cy="56272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90145" y="903047"/>
            <a:ext cx="11693769" cy="496604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63" r:id="rId5"/>
    <p:sldLayoutId id="2147483664" r:id="rId6"/>
    <p:sldLayoutId id="2147483665" r:id="rId7"/>
    <p:sldLayoutId id="2147483661" r:id="rId8"/>
    <p:sldLayoutId id="2147483662" r:id="rId9"/>
    <p:sldLayoutId id="2147483653" r:id="rId10"/>
    <p:sldLayoutId id="2147483654" r:id="rId11"/>
    <p:sldLayoutId id="2147483667" r:id="rId12"/>
    <p:sldLayoutId id="2147483655" r:id="rId13"/>
    <p:sldLayoutId id="2147483656" r:id="rId14"/>
    <p:sldLayoutId id="2147483657" r:id="rId15"/>
    <p:sldLayoutId id="2147483658" r:id="rId16"/>
    <p:sldLayoutId id="2147483659" r:id="rId17"/>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Amasis MT Pro Light</vt:lpstr>
      <vt:lpstr>Calibri</vt:lpstr>
      <vt:lpstr>Calibri Light</vt:lpstr>
      <vt:lpstr>Retrospect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Lin</dc:creator>
  <cp:lastModifiedBy>Mike Gustafson</cp:lastModifiedBy>
  <cp:revision>6</cp:revision>
  <dcterms:created xsi:type="dcterms:W3CDTF">2024-12-10T19:09:29Z</dcterms:created>
  <dcterms:modified xsi:type="dcterms:W3CDTF">2024-12-12T17:38:05Z</dcterms:modified>
</cp:coreProperties>
</file>