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401" r:id="rId2"/>
    <p:sldId id="531" r:id="rId3"/>
    <p:sldId id="514" r:id="rId4"/>
    <p:sldId id="515" r:id="rId5"/>
    <p:sldId id="516" r:id="rId6"/>
    <p:sldId id="532" r:id="rId7"/>
    <p:sldId id="541" r:id="rId8"/>
    <p:sldId id="474" r:id="rId9"/>
    <p:sldId id="502" r:id="rId10"/>
    <p:sldId id="521" r:id="rId11"/>
    <p:sldId id="522" r:id="rId12"/>
    <p:sldId id="543" r:id="rId13"/>
    <p:sldId id="545" r:id="rId14"/>
    <p:sldId id="544" r:id="rId15"/>
    <p:sldId id="526" r:id="rId16"/>
    <p:sldId id="533" r:id="rId17"/>
    <p:sldId id="535" r:id="rId18"/>
    <p:sldId id="546" r:id="rId19"/>
    <p:sldId id="460" r:id="rId20"/>
    <p:sldId id="458" r:id="rId21"/>
    <p:sldId id="536" r:id="rId22"/>
    <p:sldId id="534" r:id="rId23"/>
    <p:sldId id="537" r:id="rId24"/>
    <p:sldId id="547" r:id="rId25"/>
    <p:sldId id="339" r:id="rId26"/>
    <p:sldId id="527" r:id="rId27"/>
    <p:sldId id="530" r:id="rId28"/>
    <p:sldId id="528" r:id="rId29"/>
    <p:sldId id="529" r:id="rId30"/>
    <p:sldId id="538" r:id="rId31"/>
    <p:sldId id="439" r:id="rId32"/>
    <p:sldId id="489" r:id="rId33"/>
    <p:sldId id="539" r:id="rId34"/>
    <p:sldId id="484" r:id="rId35"/>
    <p:sldId id="470" r:id="rId36"/>
    <p:sldId id="518" r:id="rId37"/>
    <p:sldId id="519" r:id="rId38"/>
    <p:sldId id="520" r:id="rId39"/>
    <p:sldId id="524" r:id="rId40"/>
    <p:sldId id="390" r:id="rId41"/>
    <p:sldId id="540" r:id="rId42"/>
    <p:sldId id="465" r:id="rId43"/>
    <p:sldId id="467" r:id="rId44"/>
    <p:sldId id="452" r:id="rId45"/>
    <p:sldId id="391" r:id="rId46"/>
    <p:sldId id="351" r:id="rId47"/>
  </p:sldIdLst>
  <p:sldSz cx="9144000" cy="6858000" type="screen4x3"/>
  <p:notesSz cx="7008813" cy="9294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99FF"/>
    <a:srgbClr val="EAEAEA"/>
    <a:srgbClr val="000118"/>
    <a:srgbClr val="00FF00"/>
    <a:srgbClr val="99FF66"/>
    <a:srgbClr val="00025E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7" autoAdjust="0"/>
    <p:restoredTop sz="99180" autoAdjust="0"/>
  </p:normalViewPr>
  <p:slideViewPr>
    <p:cSldViewPr snapToGrid="0">
      <p:cViewPr>
        <p:scale>
          <a:sx n="60" d="100"/>
          <a:sy n="60" d="100"/>
        </p:scale>
        <p:origin x="-30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14DF71-CB66-4E6A-BF1B-EBCDD35D2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5025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0287A-DC46-4929-9DC9-196785711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12DFD-4693-4510-A3AC-D686ED3C2D6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E75ED9-9CE8-4FA0-A22E-83E692DDE53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(Hrepic, Zollman, Rebello). I thought you might be interested that the full paper was accepted for publication in Journal of Science Education and Technology and it is currently in print.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8AB72-8F5C-4E3B-B1C1-14B45012C00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71494-D393-46C5-9C00-79D8184AADD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8A9F9-7FD9-4DA0-9AC6-2782EF49DF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8D396-F005-42A2-8D1C-7C8B993F160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20A919-D16A-4A6A-950A-E88761C1FC4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A9DAA1-F52F-4F28-91FD-110B3C594E6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319521-E970-495E-94B4-29752F871F1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62F1F-994E-4E8E-A807-152F1BA79F0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0C34C-0883-4DC7-B321-F7635621BE5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47CC7-9EB5-41F8-AE2C-7F6D38FC03F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CA18-4B37-4E50-81BF-63885258153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59C2A-9ED7-4A75-9B4B-28952E5D945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Putting research into practice in classroom</a:t>
            </a:r>
          </a:p>
          <a:p>
            <a:pPr eaLnBrk="1" hangingPunct="1"/>
            <a:r>
              <a:rPr lang="en-US" smtClean="0"/>
              <a:t> (and homework, and exams, etc.)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Knowing what students are thinking in classroom and connecting to that. </a:t>
            </a:r>
          </a:p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Enhanced communication and feedback.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 about more quizes/test… not just because more alert.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Clickers provide powerful psychological combination: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personal accountability/commitment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peer anonymity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1. Feedback to instructor. </a:t>
            </a:r>
          </a:p>
          <a:p>
            <a:pPr eaLnBrk="1" hangingPunct="1"/>
            <a:r>
              <a:rPr lang="en-US" b="1" smtClean="0"/>
              <a:t>2. Feedback to students.</a:t>
            </a:r>
          </a:p>
          <a:p>
            <a:pPr eaLnBrk="1" hangingPunct="1"/>
            <a:r>
              <a:rPr lang="en-US" b="1" smtClean="0"/>
              <a:t>3. Students intellectually active-- a dialogue.</a:t>
            </a:r>
            <a:endParaRPr lang="en-US" i="1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Using clickers for max benefits</a:t>
            </a:r>
          </a:p>
          <a:p>
            <a:pPr eaLnBrk="1" hangingPunct="1"/>
            <a:r>
              <a:rPr lang="en-US" b="1" u="sng" smtClean="0">
                <a:solidFill>
                  <a:schemeClr val="accent2"/>
                </a:solidFill>
              </a:rPr>
              <a:t>communication system</a:t>
            </a:r>
          </a:p>
          <a:p>
            <a:pPr eaLnBrk="1" hangingPunct="1"/>
            <a:endParaRPr lang="en-US" b="1" u="sng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Class built around series of questions to students: challenging concepts or applications, predictions or explanations of demonstration experiments, ...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Small group discussion ("peer instruct."), consensus answers</a:t>
            </a:r>
          </a:p>
          <a:p>
            <a:pPr eaLnBrk="1" hangingPunct="1"/>
            <a:r>
              <a:rPr lang="en-US" smtClean="0"/>
              <a:t>Explicit focus on novice/expert views, reasoning, problem solving.</a:t>
            </a:r>
          </a:p>
          <a:p>
            <a:pPr eaLnBrk="1" hangingPunct="1"/>
            <a:r>
              <a:rPr lang="en-US" smtClean="0"/>
              <a:t>Collaborative problem solving/scientific discourse, self-monitoring.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3E25E-31DF-41DE-9B91-11317121362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course-specific, Short – 10 minutes, Give online, score readily in excel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Reliability and validity tested, Statistically robust belief categories</a:t>
            </a: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Score agree or disagree with expert view </a:t>
            </a:r>
          </a:p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(% favorable or % unfavorable)</a:t>
            </a:r>
          </a:p>
          <a:p>
            <a:pPr eaLnBrk="1" hangingPunct="1">
              <a:defRPr/>
            </a:pPr>
            <a:endParaRPr lang="en-US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7F90F-D955-442D-89F3-6028E7322E7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DC981-FF19-4266-8620-CE52B18EA104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0C34C-0883-4DC7-B321-F7635621BE5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A960-6653-420B-BC1B-0D448546B75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5DA17-7B87-4781-8FB8-A533EF18EBE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A107C-7600-428E-AE28-A09EABCE773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40D13-3069-4829-90CC-0094CBCEE3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1A6A0-CECE-4BB8-97CD-1BD2D3BE299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67077F-CF2C-40C7-9E36-1D96A41315E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286759" name="Rectangle 3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1692275"/>
            <a:ext cx="7772400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6760" name="Rectangle 4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16F8F-680D-4475-9655-2B6AC98EA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E6A0B-483F-4E90-9A25-0CEFCEB9E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D041D-6AED-4712-949B-E79412C41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4F769-E799-4C38-9C75-C3092BC6E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8143-B953-410E-A140-ADF3E77E2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28230-BC61-4BCC-8F96-4923DA33D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53A09-DAF8-40C8-9DBE-C8827FE72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B757A-8D0B-4A6B-8447-D607967C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3AAA1-E39A-4DBF-8223-4FB7E5146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F7FA-BFB3-4CE6-9F2F-22EBB16E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B71F1-8F8A-48CF-B0EE-F8E86B117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E16C8-98CD-40B1-94BE-31905B29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79D5-78A7-4FA1-8BAE-AF10EDF8A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118"/>
            </a:gs>
            <a:gs pos="100000">
              <a:srgbClr val="0000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856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grpSp>
          <p:nvGrpSpPr>
            <p:cNvPr id="5129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57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2857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1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grpSp>
          <p:nvGrpSpPr>
            <p:cNvPr id="514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85728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29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30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31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285732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28573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28573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/>
            </a:p>
          </p:txBody>
        </p:sp>
      </p:grpSp>
      <p:sp>
        <p:nvSpPr>
          <p:cNvPr id="28573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36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57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29A4DB5-3C96-48D4-AA5C-54B5898D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hyperlink" Target="http://data1.blog.de/blog/h/horse1/img/dustbin.jp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wmf"/><Relationship Id="rId5" Type="http://schemas.openxmlformats.org/officeDocument/2006/relationships/image" Target="../media/image21.jpeg"/><Relationship Id="rId4" Type="http://schemas.openxmlformats.org/officeDocument/2006/relationships/hyperlink" Target="http://www.thetube.com/content/metro/01/0111/27/einstein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upload.wikimedia.org/wikipedia/commons/7/79/Smilodon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images.google.ca/imgres?imgurl=http://beertalking.files.wordpress.com/2008/08/the-peach.jpg&amp;imgrefurl=http://beertalking.wordpress.com/2008/08/24/home-brewing-peach-wine/&amp;usg=__t7yC2EW7qFuur7c-XML7oAE-dVg=&amp;h=382&amp;w=387&amp;sz=150&amp;hl=en&amp;start=1&amp;tbnid=ocaq4FvOBW1UhM:&amp;tbnh=121&amp;tbnw=123&amp;prev=/images?q=peach&amp;gbv=2&amp;hl=e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WordArt 3"/>
          <p:cNvSpPr>
            <a:spLocks noChangeArrowheads="1" noChangeShapeType="1" noTextEdit="1"/>
          </p:cNvSpPr>
          <p:nvPr/>
        </p:nvSpPr>
        <p:spPr bwMode="auto">
          <a:xfrm rot="489874">
            <a:off x="0" y="0"/>
            <a:ext cx="8359775" cy="2986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860000" scaled="1"/>
                </a:gradFill>
                <a:latin typeface="Impact"/>
              </a:rPr>
              <a:t>Science Education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860000" scaled="1"/>
                </a:gradFill>
                <a:latin typeface="Impact"/>
              </a:rPr>
              <a:t> for the 21st Century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860000" scaled="1"/>
                </a:gradFill>
                <a:latin typeface="Impact"/>
              </a:rPr>
              <a:t> </a:t>
            </a:r>
            <a:endParaRPr lang="en-CA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860000" scaled="1"/>
              </a:gradFill>
              <a:latin typeface="Impact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932113" y="2890838"/>
            <a:ext cx="3124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>
                <a:solidFill>
                  <a:schemeClr val="accent2"/>
                </a:solidFill>
                <a:latin typeface="Times New Roman" pitchFamily="18" charset="0"/>
              </a:rPr>
              <a:t>Carl Wieman   UBC &amp; </a:t>
            </a:r>
            <a:r>
              <a:rPr lang="en-US" sz="1800" i="1">
                <a:solidFill>
                  <a:schemeClr val="accent2"/>
                </a:solidFill>
                <a:latin typeface="Times New Roman" pitchFamily="18" charset="0"/>
              </a:rPr>
              <a:t>CU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377825" y="5476875"/>
            <a:ext cx="8355013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Times New Roman" pitchFamily="18" charset="0"/>
              </a:rPr>
              <a:t>Colorado physics &amp; chem education research group: </a:t>
            </a:r>
          </a:p>
          <a:p>
            <a:r>
              <a:rPr lang="en-US" sz="1800" b="1" u="sng">
                <a:solidFill>
                  <a:schemeClr val="accent2"/>
                </a:solidFill>
                <a:latin typeface="Times New Roman" pitchFamily="18" charset="0"/>
              </a:rPr>
              <a:t>W. Adams, K. Perkins,</a:t>
            </a:r>
            <a:r>
              <a:rPr lang="en-US" sz="1800">
                <a:latin typeface="Times New Roman" pitchFamily="18" charset="0"/>
              </a:rPr>
              <a:t> K. Gray, L. Koch, J. Barbera, S. McKagan, N. Finkelstein, S. Pollock, R. Lemaster, S. Reid, C. Malley, M. Dubson... $$ NSF,  Hewlett)</a:t>
            </a: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477838" y="1716088"/>
            <a:ext cx="8666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Using the insights of science to teach/learn science 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935538" y="3473450"/>
            <a:ext cx="1693862" cy="947738"/>
            <a:chOff x="3053" y="2104"/>
            <a:chExt cx="1067" cy="597"/>
          </a:xfrm>
        </p:grpSpPr>
        <p:sp>
          <p:nvSpPr>
            <p:cNvPr id="19470" name="Text Box 11"/>
            <p:cNvSpPr txBox="1">
              <a:spLocks noChangeArrowheads="1"/>
            </p:cNvSpPr>
            <p:nvPr/>
          </p:nvSpPr>
          <p:spPr bwMode="auto">
            <a:xfrm>
              <a:off x="3233" y="2254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Data!!</a:t>
              </a:r>
            </a:p>
          </p:txBody>
        </p:sp>
        <p:sp>
          <p:nvSpPr>
            <p:cNvPr id="193548" name="AutoShape 12"/>
            <p:cNvSpPr>
              <a:spLocks noChangeArrowheads="1"/>
            </p:cNvSpPr>
            <p:nvPr/>
          </p:nvSpPr>
          <p:spPr bwMode="auto">
            <a:xfrm>
              <a:off x="3119" y="2521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49" name="AutoShape 13"/>
            <p:cNvSpPr>
              <a:spLocks noChangeArrowheads="1"/>
            </p:cNvSpPr>
            <p:nvPr/>
          </p:nvSpPr>
          <p:spPr bwMode="auto">
            <a:xfrm>
              <a:off x="3388" y="2552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0" name="AutoShape 14"/>
            <p:cNvSpPr>
              <a:spLocks noChangeArrowheads="1"/>
            </p:cNvSpPr>
            <p:nvPr/>
          </p:nvSpPr>
          <p:spPr bwMode="auto">
            <a:xfrm>
              <a:off x="3642" y="2532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1" name="AutoShape 15"/>
            <p:cNvSpPr>
              <a:spLocks noChangeArrowheads="1"/>
            </p:cNvSpPr>
            <p:nvPr/>
          </p:nvSpPr>
          <p:spPr bwMode="auto">
            <a:xfrm>
              <a:off x="3867" y="2539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2" name="AutoShape 16"/>
            <p:cNvSpPr>
              <a:spLocks noChangeArrowheads="1"/>
            </p:cNvSpPr>
            <p:nvPr/>
          </p:nvSpPr>
          <p:spPr bwMode="auto">
            <a:xfrm>
              <a:off x="3971" y="2359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3" name="AutoShape 17"/>
            <p:cNvSpPr>
              <a:spLocks noChangeArrowheads="1"/>
            </p:cNvSpPr>
            <p:nvPr/>
          </p:nvSpPr>
          <p:spPr bwMode="auto">
            <a:xfrm>
              <a:off x="3911" y="2164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4" name="AutoShape 18"/>
            <p:cNvSpPr>
              <a:spLocks noChangeArrowheads="1"/>
            </p:cNvSpPr>
            <p:nvPr/>
          </p:nvSpPr>
          <p:spPr bwMode="auto">
            <a:xfrm>
              <a:off x="3670" y="2104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5" name="AutoShape 19"/>
            <p:cNvSpPr>
              <a:spLocks noChangeArrowheads="1"/>
            </p:cNvSpPr>
            <p:nvPr/>
          </p:nvSpPr>
          <p:spPr bwMode="auto">
            <a:xfrm>
              <a:off x="3462" y="2110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6" name="AutoShape 20"/>
            <p:cNvSpPr>
              <a:spLocks noChangeArrowheads="1"/>
            </p:cNvSpPr>
            <p:nvPr/>
          </p:nvSpPr>
          <p:spPr bwMode="auto">
            <a:xfrm>
              <a:off x="3251" y="2116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7" name="AutoShape 21"/>
            <p:cNvSpPr>
              <a:spLocks noChangeArrowheads="1"/>
            </p:cNvSpPr>
            <p:nvPr/>
          </p:nvSpPr>
          <p:spPr bwMode="auto">
            <a:xfrm>
              <a:off x="3054" y="2129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193558" name="AutoShape 22"/>
            <p:cNvSpPr>
              <a:spLocks noChangeArrowheads="1"/>
            </p:cNvSpPr>
            <p:nvPr/>
          </p:nvSpPr>
          <p:spPr bwMode="auto">
            <a:xfrm>
              <a:off x="3053" y="2317"/>
              <a:ext cx="149" cy="149"/>
            </a:xfrm>
            <a:prstGeom prst="star5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923925" y="3028950"/>
            <a:ext cx="1687513" cy="1735138"/>
            <a:chOff x="673" y="1900"/>
            <a:chExt cx="1063" cy="1093"/>
          </a:xfrm>
        </p:grpSpPr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862" y="2230"/>
              <a:ext cx="73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Nobel </a:t>
              </a:r>
            </a:p>
            <a:p>
              <a:r>
                <a:rPr lang="en-US"/>
                <a:t>Prize</a:t>
              </a:r>
            </a:p>
          </p:txBody>
        </p:sp>
        <p:sp>
          <p:nvSpPr>
            <p:cNvPr id="19468" name="Oval 23"/>
            <p:cNvSpPr>
              <a:spLocks noChangeArrowheads="1"/>
            </p:cNvSpPr>
            <p:nvPr/>
          </p:nvSpPr>
          <p:spPr bwMode="auto">
            <a:xfrm>
              <a:off x="673" y="1900"/>
              <a:ext cx="1063" cy="1093"/>
            </a:xfrm>
            <a:prstGeom prst="ellips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469" name="Line 24"/>
            <p:cNvSpPr>
              <a:spLocks noChangeShapeType="1"/>
            </p:cNvSpPr>
            <p:nvPr/>
          </p:nvSpPr>
          <p:spPr bwMode="auto">
            <a:xfrm>
              <a:off x="734" y="1945"/>
              <a:ext cx="965" cy="99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39775" y="2178050"/>
            <a:ext cx="3884613" cy="1674813"/>
            <a:chOff x="466" y="1372"/>
            <a:chExt cx="2447" cy="1055"/>
          </a:xfrm>
        </p:grpSpPr>
        <p:pic>
          <p:nvPicPr>
            <p:cNvPr id="28682" name="Picture 3" descr="file_cabinet_final"/>
            <p:cNvPicPr>
              <a:picLocks noChangeAspect="1" noChangeArrowheads="1"/>
            </p:cNvPicPr>
            <p:nvPr/>
          </p:nvPicPr>
          <p:blipFill>
            <a:blip r:embed="rId3" cstate="print"/>
            <a:srcRect l="10968" r="13242" b="3824"/>
            <a:stretch>
              <a:fillRect/>
            </a:stretch>
          </p:blipFill>
          <p:spPr bwMode="auto">
            <a:xfrm>
              <a:off x="2358" y="1372"/>
              <a:ext cx="555" cy="1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83" name="Group 4"/>
            <p:cNvGrpSpPr>
              <a:grpSpLocks/>
            </p:cNvGrpSpPr>
            <p:nvPr/>
          </p:nvGrpSpPr>
          <p:grpSpPr bwMode="auto">
            <a:xfrm>
              <a:off x="466" y="1402"/>
              <a:ext cx="1284" cy="991"/>
              <a:chOff x="81" y="1823"/>
              <a:chExt cx="1209" cy="954"/>
            </a:xfrm>
          </p:grpSpPr>
          <p:pic>
            <p:nvPicPr>
              <p:cNvPr id="28685" name="Picture 5" descr="clutdesk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1" y="1823"/>
                <a:ext cx="1209" cy="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86" name="Rectangle 6"/>
              <p:cNvSpPr>
                <a:spLocks noChangeArrowheads="1"/>
              </p:cNvSpPr>
              <p:nvPr/>
            </p:nvSpPr>
            <p:spPr bwMode="auto">
              <a:xfrm>
                <a:off x="500" y="2647"/>
                <a:ext cx="326" cy="12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1859" y="1760"/>
              <a:ext cx="5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 ? </a:t>
              </a:r>
            </a:p>
          </p:txBody>
        </p:sp>
      </p:grp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06388" y="93980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Expert competence =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factual knowledge</a:t>
            </a:r>
          </a:p>
          <a:p>
            <a:pPr>
              <a:buFontTx/>
              <a:buChar char="•"/>
            </a:pPr>
            <a:r>
              <a:rPr lang="en-US" b="1">
                <a:latin typeface="Arial Unicode MS" pitchFamily="34" charset="-128"/>
              </a:rPr>
              <a:t>Organizational framework </a:t>
            </a:r>
            <a:r>
              <a:rPr lang="en-US">
                <a:latin typeface="Arial Unicode MS" pitchFamily="34" charset="-128"/>
                <a:sym typeface="Symbol" pitchFamily="18" charset="2"/>
              </a:rPr>
              <a:t> effective </a:t>
            </a:r>
            <a:r>
              <a:rPr lang="en-US">
                <a:latin typeface="Arial Unicode MS" pitchFamily="34" charset="-128"/>
              </a:rPr>
              <a:t>retrieval and application 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1260475" y="0"/>
            <a:ext cx="5821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  <a:r>
              <a:rPr lang="en-US" sz="2800" u="sng"/>
              <a:t>Expert competence research* 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03213" y="3954463"/>
            <a:ext cx="61499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b="1">
                <a:latin typeface="Arial Unicode MS" pitchFamily="34" charset="-128"/>
              </a:rPr>
              <a:t>Ability to monitor own thinking and learning</a:t>
            </a:r>
          </a:p>
          <a:p>
            <a:r>
              <a:rPr lang="en-US">
                <a:latin typeface="Arial Unicode MS" pitchFamily="34" charset="-128"/>
              </a:rPr>
              <a:t>("Do I understand this? How can I check?")</a:t>
            </a: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314325" y="4867275"/>
            <a:ext cx="86375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New ways of thinking--  require MANY hours of intense practice with guidance/reflection.  Change brain “wiring”</a:t>
            </a:r>
          </a:p>
          <a:p>
            <a:endParaRPr lang="en-US" sz="1200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2555875" y="6545263"/>
            <a:ext cx="663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*Cambridge Handbook on Expertise and Expert Performance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16488" y="2327275"/>
            <a:ext cx="40528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patterns, associations, 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scientific concepts</a:t>
            </a:r>
            <a:endParaRPr lang="en-CA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93675" y="507781"/>
            <a:ext cx="92623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historians, scientists, chess players, </a:t>
            </a:r>
            <a:r>
              <a:rPr lang="en-US" dirty="0" smtClean="0"/>
              <a:t>software engineers,...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274638" y="5137150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8463" indent="-398463">
              <a:buFont typeface="Wingdings" pitchFamily="2" charset="2"/>
              <a:buNone/>
              <a:tabLst>
                <a:tab pos="398463" algn="l"/>
              </a:tabLst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On average learn &lt;30% of concepts did not already know.</a:t>
            </a:r>
          </a:p>
          <a:p>
            <a:pPr marL="398463" indent="-398463">
              <a:buFont typeface="Wingdings" pitchFamily="2" charset="2"/>
              <a:buNone/>
              <a:tabLst>
                <a:tab pos="398463" algn="l"/>
              </a:tabLst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Lecturer quality, class size, institution,...doesn't matter!</a:t>
            </a:r>
          </a:p>
          <a:p>
            <a:pPr marL="398463" indent="-398463">
              <a:buFont typeface="Wingdings" pitchFamily="2" charset="2"/>
              <a:buNone/>
              <a:tabLst>
                <a:tab pos="398463" algn="l"/>
              </a:tabLst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Similar data for conceptual learning in other courses.</a:t>
            </a:r>
          </a:p>
        </p:txBody>
      </p:sp>
      <p:sp>
        <p:nvSpPr>
          <p:cNvPr id="348163" name="Text Box 3"/>
          <p:cNvSpPr txBox="1">
            <a:spLocks noChangeArrowheads="1"/>
          </p:cNvSpPr>
          <p:nvPr/>
        </p:nvSpPr>
        <p:spPr bwMode="auto">
          <a:xfrm>
            <a:off x="1162050" y="6494463"/>
            <a:ext cx="691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folHlink"/>
                </a:solidFill>
                <a:latin typeface="Arial Unicode MS" pitchFamily="34" charset="-128"/>
              </a:rPr>
              <a:t>R. Hake, ”…A six-thousand-student survey…” AJP 66, 64-74 (‘98).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204788" y="622300"/>
            <a:ext cx="8574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Force Concept Inventory- 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basic concepts of force and motion 1</a:t>
            </a:r>
            <a:r>
              <a:rPr lang="en-US" baseline="30000" dirty="0">
                <a:solidFill>
                  <a:schemeClr val="accent2"/>
                </a:solidFill>
                <a:latin typeface="Tahoma" pitchFamily="34" charset="0"/>
              </a:rPr>
              <a:t>st</a:t>
            </a: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 semester physics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79425" y="2355850"/>
            <a:ext cx="5553075" cy="2740025"/>
            <a:chOff x="302" y="1484"/>
            <a:chExt cx="3498" cy="172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 l="2295" t="9926" r="9895" b="19853"/>
            <a:stretch>
              <a:fillRect/>
            </a:stretch>
          </p:blipFill>
          <p:spPr bwMode="auto">
            <a:xfrm>
              <a:off x="304" y="1484"/>
              <a:ext cx="3455" cy="1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9" name="Text Box 17"/>
            <p:cNvSpPr txBox="1">
              <a:spLocks noChangeArrowheads="1"/>
            </p:cNvSpPr>
            <p:nvPr/>
          </p:nvSpPr>
          <p:spPr bwMode="auto">
            <a:xfrm>
              <a:off x="302" y="2960"/>
              <a:ext cx="3498" cy="2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00025E"/>
                  </a:solidFill>
                  <a:latin typeface="Arial" charset="0"/>
                </a:rPr>
                <a:t>Fraction of unknown basic concepts learned</a:t>
              </a:r>
            </a:p>
          </p:txBody>
        </p:sp>
        <p:sp>
          <p:nvSpPr>
            <p:cNvPr id="29710" name="Text Box 18"/>
            <p:cNvSpPr txBox="1">
              <a:spLocks noChangeArrowheads="1"/>
            </p:cNvSpPr>
            <p:nvPr/>
          </p:nvSpPr>
          <p:spPr bwMode="auto">
            <a:xfrm>
              <a:off x="1608" y="1620"/>
              <a:ext cx="2077" cy="63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Average learned/course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 16 traditional Lecture </a:t>
              </a:r>
            </a:p>
            <a:p>
              <a:r>
                <a:rPr lang="en-US" sz="2000">
                  <a:solidFill>
                    <a:srgbClr val="FF0000"/>
                  </a:solidFill>
                </a:rPr>
                <a:t>courses</a:t>
              </a:r>
            </a:p>
          </p:txBody>
        </p:sp>
        <p:grpSp>
          <p:nvGrpSpPr>
            <p:cNvPr id="29711" name="Group 19"/>
            <p:cNvGrpSpPr>
              <a:grpSpLocks/>
            </p:cNvGrpSpPr>
            <p:nvPr/>
          </p:nvGrpSpPr>
          <p:grpSpPr bwMode="auto">
            <a:xfrm>
              <a:off x="1239" y="2340"/>
              <a:ext cx="2254" cy="430"/>
              <a:chOff x="1728" y="2087"/>
              <a:chExt cx="3192" cy="735"/>
            </a:xfrm>
          </p:grpSpPr>
          <p:sp>
            <p:nvSpPr>
              <p:cNvPr id="29712" name="Rectangle 20"/>
              <p:cNvSpPr>
                <a:spLocks noChangeArrowheads="1"/>
              </p:cNvSpPr>
              <p:nvPr/>
            </p:nvSpPr>
            <p:spPr bwMode="auto">
              <a:xfrm>
                <a:off x="1728" y="2681"/>
                <a:ext cx="118" cy="13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3" name="Rectangle 21"/>
              <p:cNvSpPr>
                <a:spLocks noChangeArrowheads="1"/>
              </p:cNvSpPr>
              <p:nvPr/>
            </p:nvSpPr>
            <p:spPr bwMode="auto">
              <a:xfrm>
                <a:off x="1980" y="2335"/>
                <a:ext cx="118" cy="48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4" name="Rectangle 22"/>
              <p:cNvSpPr>
                <a:spLocks noChangeArrowheads="1"/>
              </p:cNvSpPr>
              <p:nvPr/>
            </p:nvSpPr>
            <p:spPr bwMode="auto">
              <a:xfrm>
                <a:off x="2261" y="2455"/>
                <a:ext cx="96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5" name="Rectangle 23"/>
              <p:cNvSpPr>
                <a:spLocks noChangeArrowheads="1"/>
              </p:cNvSpPr>
              <p:nvPr/>
            </p:nvSpPr>
            <p:spPr bwMode="auto">
              <a:xfrm>
                <a:off x="2512" y="2456"/>
                <a:ext cx="96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6" name="Rectangle 24"/>
              <p:cNvSpPr>
                <a:spLocks noChangeArrowheads="1"/>
              </p:cNvSpPr>
              <p:nvPr/>
            </p:nvSpPr>
            <p:spPr bwMode="auto">
              <a:xfrm>
                <a:off x="2771" y="2456"/>
                <a:ext cx="96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3200">
                  <a:latin typeface="Tahoma" pitchFamily="34" charset="0"/>
                </a:endParaRPr>
              </a:p>
            </p:txBody>
          </p:sp>
          <p:sp>
            <p:nvSpPr>
              <p:cNvPr id="29717" name="Rectangle 25"/>
              <p:cNvSpPr>
                <a:spLocks noChangeArrowheads="1"/>
              </p:cNvSpPr>
              <p:nvPr/>
            </p:nvSpPr>
            <p:spPr bwMode="auto">
              <a:xfrm>
                <a:off x="3023" y="2457"/>
                <a:ext cx="96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8" name="Rectangle 26"/>
              <p:cNvSpPr>
                <a:spLocks noChangeArrowheads="1"/>
              </p:cNvSpPr>
              <p:nvPr/>
            </p:nvSpPr>
            <p:spPr bwMode="auto">
              <a:xfrm>
                <a:off x="3267" y="2347"/>
                <a:ext cx="111" cy="47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19" name="Rectangle 27"/>
              <p:cNvSpPr>
                <a:spLocks noChangeArrowheads="1"/>
              </p:cNvSpPr>
              <p:nvPr/>
            </p:nvSpPr>
            <p:spPr bwMode="auto">
              <a:xfrm>
                <a:off x="3524" y="2360"/>
                <a:ext cx="111" cy="45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20" name="Rectangle 28"/>
              <p:cNvSpPr>
                <a:spLocks noChangeArrowheads="1"/>
              </p:cNvSpPr>
              <p:nvPr/>
            </p:nvSpPr>
            <p:spPr bwMode="auto">
              <a:xfrm>
                <a:off x="3776" y="2264"/>
                <a:ext cx="118" cy="55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21" name="Rectangle 29"/>
              <p:cNvSpPr>
                <a:spLocks noChangeArrowheads="1"/>
              </p:cNvSpPr>
              <p:nvPr/>
            </p:nvSpPr>
            <p:spPr bwMode="auto">
              <a:xfrm>
                <a:off x="4041" y="2435"/>
                <a:ext cx="103" cy="38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22" name="Rectangle 30"/>
              <p:cNvSpPr>
                <a:spLocks noChangeArrowheads="1"/>
              </p:cNvSpPr>
              <p:nvPr/>
            </p:nvSpPr>
            <p:spPr bwMode="auto">
              <a:xfrm>
                <a:off x="4299" y="2087"/>
                <a:ext cx="96" cy="73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23" name="Rectangle 31"/>
              <p:cNvSpPr>
                <a:spLocks noChangeArrowheads="1"/>
              </p:cNvSpPr>
              <p:nvPr/>
            </p:nvSpPr>
            <p:spPr bwMode="auto">
              <a:xfrm>
                <a:off x="4544" y="2449"/>
                <a:ext cx="111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724" name="Rectangle 32"/>
              <p:cNvSpPr>
                <a:spLocks noChangeArrowheads="1"/>
              </p:cNvSpPr>
              <p:nvPr/>
            </p:nvSpPr>
            <p:spPr bwMode="auto">
              <a:xfrm>
                <a:off x="4802" y="2457"/>
                <a:ext cx="118" cy="36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29702" name="Text Box 33"/>
          <p:cNvSpPr txBox="1">
            <a:spLocks noChangeArrowheads="1"/>
          </p:cNvSpPr>
          <p:nvPr/>
        </p:nvSpPr>
        <p:spPr bwMode="auto">
          <a:xfrm>
            <a:off x="1477963" y="127000"/>
            <a:ext cx="5262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Measuring conceptual mastery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207963" y="1482725"/>
            <a:ext cx="56975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Ask at start and end of semester--</a:t>
            </a:r>
          </a:p>
          <a:p>
            <a:r>
              <a:rPr lang="en-US" i="1"/>
              <a:t>What % learned? </a:t>
            </a:r>
            <a:r>
              <a:rPr lang="en-US" sz="2000" i="1"/>
              <a:t>(100’s of courses)</a:t>
            </a:r>
          </a:p>
          <a:p>
            <a:endParaRPr lang="en-US" i="1"/>
          </a:p>
        </p:txBody>
      </p:sp>
      <p:pic>
        <p:nvPicPr>
          <p:cNvPr id="29704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0475" y="1355725"/>
            <a:ext cx="2319338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677025" y="3121025"/>
            <a:ext cx="16335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improved</a:t>
            </a:r>
          </a:p>
          <a:p>
            <a:r>
              <a:rPr lang="en-US"/>
              <a:t>methods</a:t>
            </a:r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759200" y="3700463"/>
            <a:ext cx="1611313" cy="26193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4992688" y="3255963"/>
            <a:ext cx="1625600" cy="373062"/>
          </a:xfrm>
          <a:custGeom>
            <a:avLst/>
            <a:gdLst>
              <a:gd name="connsiteX0" fmla="*/ 1625600 w 1625600"/>
              <a:gd name="connsiteY0" fmla="*/ 227390 h 372532"/>
              <a:gd name="connsiteX1" fmla="*/ 885372 w 1625600"/>
              <a:gd name="connsiteY1" fmla="*/ 24190 h 372532"/>
              <a:gd name="connsiteX2" fmla="*/ 0 w 1625600"/>
              <a:gd name="connsiteY2" fmla="*/ 372532 h 372532"/>
              <a:gd name="connsiteX3" fmla="*/ 0 w 1625600"/>
              <a:gd name="connsiteY3" fmla="*/ 372532 h 37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00" h="372532">
                <a:moveTo>
                  <a:pt x="1625600" y="227390"/>
                </a:moveTo>
                <a:cubicBezTo>
                  <a:pt x="1390952" y="113695"/>
                  <a:pt x="1156305" y="0"/>
                  <a:pt x="885372" y="24190"/>
                </a:cubicBezTo>
                <a:cubicBezTo>
                  <a:pt x="614439" y="48380"/>
                  <a:pt x="0" y="372532"/>
                  <a:pt x="0" y="372532"/>
                </a:cubicBezTo>
                <a:lnTo>
                  <a:pt x="0" y="372532"/>
                </a:lnTo>
              </a:path>
            </a:pathLst>
          </a:custGeom>
          <a:ln w="15875">
            <a:solidFill>
              <a:srgbClr val="00FF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  <p:bldP spid="348163" grpId="0"/>
      <p:bldP spid="348194" grpId="0"/>
      <p:bldP spid="27" grpId="0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290" y="898125"/>
            <a:ext cx="7947324" cy="30162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In plain English, explain what the following segment of </a:t>
            </a:r>
            <a:r>
              <a:rPr lang="en-US" i="1" dirty="0" smtClean="0"/>
              <a:t>Java </a:t>
            </a:r>
            <a:r>
              <a:rPr lang="en-CA" i="1" dirty="0" smtClean="0"/>
              <a:t>code </a:t>
            </a:r>
            <a:r>
              <a:rPr lang="en-CA" i="1" dirty="0"/>
              <a:t>does:</a:t>
            </a:r>
          </a:p>
          <a:p>
            <a:endParaRPr lang="en-CA" sz="1000" i="1" dirty="0" smtClean="0"/>
          </a:p>
          <a:p>
            <a:r>
              <a:rPr lang="en-CA" sz="2200" i="1" dirty="0" err="1" smtClean="0"/>
              <a:t>bool</a:t>
            </a:r>
            <a:r>
              <a:rPr lang="en-CA" sz="2200" i="1" dirty="0" smtClean="0"/>
              <a:t> </a:t>
            </a:r>
            <a:r>
              <a:rPr lang="en-CA" sz="2200" i="1" dirty="0" err="1"/>
              <a:t>bValid</a:t>
            </a:r>
            <a:r>
              <a:rPr lang="en-CA" sz="2200" i="1" dirty="0"/>
              <a:t> = true;</a:t>
            </a:r>
          </a:p>
          <a:p>
            <a:r>
              <a:rPr lang="nn-NO" sz="2200" i="1" dirty="0"/>
              <a:t>for (int i = 0; i &lt; iMAX-1; i++)</a:t>
            </a:r>
          </a:p>
          <a:p>
            <a:r>
              <a:rPr lang="en-CA" sz="2200" i="1" dirty="0"/>
              <a:t>{</a:t>
            </a:r>
          </a:p>
          <a:p>
            <a:r>
              <a:rPr lang="en-CA" sz="2200" i="1" dirty="0"/>
              <a:t>if (</a:t>
            </a:r>
            <a:r>
              <a:rPr lang="en-CA" sz="2200" i="1" dirty="0" err="1"/>
              <a:t>iNumbers</a:t>
            </a:r>
            <a:r>
              <a:rPr lang="en-CA" sz="2200" i="1" dirty="0"/>
              <a:t>[</a:t>
            </a:r>
            <a:r>
              <a:rPr lang="en-CA" sz="2200" i="1" dirty="0" err="1"/>
              <a:t>i</a:t>
            </a:r>
            <a:r>
              <a:rPr lang="en-CA" sz="2200" i="1" dirty="0"/>
              <a:t>] &gt; </a:t>
            </a:r>
            <a:r>
              <a:rPr lang="en-CA" sz="2200" i="1" dirty="0" err="1"/>
              <a:t>iNumbers</a:t>
            </a:r>
            <a:r>
              <a:rPr lang="en-CA" sz="2200" i="1" dirty="0"/>
              <a:t>[i+1])</a:t>
            </a:r>
          </a:p>
          <a:p>
            <a:r>
              <a:rPr lang="en-CA" sz="2200" i="1" dirty="0" err="1"/>
              <a:t>bValid</a:t>
            </a:r>
            <a:r>
              <a:rPr lang="en-CA" sz="2200" i="1" dirty="0"/>
              <a:t> = false;</a:t>
            </a:r>
          </a:p>
          <a:p>
            <a:r>
              <a:rPr lang="en-CA" sz="2200" i="1" dirty="0" smtClean="0"/>
              <a:t>}</a:t>
            </a:r>
            <a:endParaRPr lang="en-CA" sz="2200" i="1" dirty="0"/>
          </a:p>
        </p:txBody>
      </p:sp>
      <p:sp>
        <p:nvSpPr>
          <p:cNvPr id="3" name="Rectangle 2"/>
          <p:cNvSpPr/>
          <p:nvPr/>
        </p:nvSpPr>
        <p:spPr>
          <a:xfrm>
            <a:off x="935566" y="0"/>
            <a:ext cx="76881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Lister, Simon, Thompson, </a:t>
            </a:r>
            <a:r>
              <a:rPr lang="en-CA" dirty="0" err="1" smtClean="0"/>
              <a:t>Whalley</a:t>
            </a:r>
            <a:r>
              <a:rPr lang="en-CA" dirty="0" smtClean="0"/>
              <a:t>, Prasad, </a:t>
            </a:r>
          </a:p>
          <a:p>
            <a:r>
              <a:rPr lang="it-IT" sz="2000" i="1" dirty="0"/>
              <a:t>ITiCSE'06, June 26–28, 2006, Bologna, Italy</a:t>
            </a:r>
            <a:r>
              <a:rPr lang="it-IT" sz="2000" i="1" dirty="0" smtClean="0"/>
              <a:t>. pg 118</a:t>
            </a:r>
            <a:r>
              <a:rPr lang="en-CA" sz="2000" dirty="0" smtClean="0"/>
              <a:t> 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3447" y="4021687"/>
            <a:ext cx="8572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scientist-- see in terms of overall function.  </a:t>
            </a:r>
          </a:p>
          <a:p>
            <a:r>
              <a:rPr lang="en-US" i="1" dirty="0" smtClean="0"/>
              <a:t>“The code checks whether the array is sorted.” </a:t>
            </a:r>
          </a:p>
          <a:p>
            <a:endParaRPr lang="en-US" sz="1200" dirty="0" smtClean="0"/>
          </a:p>
          <a:p>
            <a:r>
              <a:rPr lang="en-US" dirty="0" smtClean="0"/>
              <a:t>Students completed CS course--</a:t>
            </a:r>
          </a:p>
          <a:p>
            <a:r>
              <a:rPr lang="en-US" dirty="0" smtClean="0"/>
              <a:t> &lt;1/3 see in terms of this coherent overall structure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88276" y="5927834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success in courses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  <a:sym typeface="Symbol"/>
              </a:rPr>
              <a:t> thinking like expert</a:t>
            </a:r>
            <a:endParaRPr lang="en-CA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476" y="630621"/>
            <a:ext cx="595348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Perceptions about subject</a:t>
            </a:r>
          </a:p>
          <a:p>
            <a:endParaRPr lang="en-US" dirty="0" smtClean="0"/>
          </a:p>
          <a:p>
            <a:r>
              <a:rPr lang="en-US" dirty="0" smtClean="0"/>
              <a:t>highly relevant to:</a:t>
            </a:r>
          </a:p>
          <a:p>
            <a:endParaRPr lang="en-CA" sz="8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interest/recruitment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retention in major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attracting under-represented groups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public literacy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87425" y="599298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>
                <a:latin typeface="Times New Roman" pitchFamily="18" charset="0"/>
              </a:rPr>
              <a:t>Novice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010400" y="523098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>
                <a:latin typeface="Times New Roman" pitchFamily="18" charset="0"/>
              </a:rPr>
              <a:t>Expert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236538" y="1206875"/>
            <a:ext cx="41433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Content: isolated pieces of information to be memorized.</a:t>
            </a:r>
          </a:p>
          <a:p>
            <a:endParaRPr lang="en-US" sz="1400" b="1" dirty="0">
              <a:latin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</a:rPr>
              <a:t>Handed down by an authority. Unrelated to world.</a:t>
            </a:r>
          </a:p>
          <a:p>
            <a:endParaRPr lang="en-US" sz="1400" b="1" dirty="0">
              <a:latin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</a:rPr>
              <a:t>Problem solving: pattern matching to memorized  recipes</a:t>
            </a:r>
            <a:r>
              <a:rPr lang="en-US" b="1" dirty="0" smtClean="0">
                <a:latin typeface="Times New Roman" pitchFamily="18" charset="0"/>
              </a:rPr>
              <a:t>.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995965" y="142600"/>
            <a:ext cx="69813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2"/>
                </a:solidFill>
                <a:latin typeface="Arial" charset="0"/>
              </a:rPr>
              <a:t> Experts in </a:t>
            </a:r>
            <a:r>
              <a:rPr lang="en-US" b="1" dirty="0" smtClean="0">
                <a:solidFill>
                  <a:schemeClr val="accent2"/>
                </a:solidFill>
                <a:latin typeface="Arial" charset="0"/>
              </a:rPr>
              <a:t>a science have </a:t>
            </a:r>
            <a:r>
              <a:rPr lang="en-US" b="1" dirty="0">
                <a:solidFill>
                  <a:schemeClr val="accent2"/>
                </a:solidFill>
                <a:latin typeface="Arial" charset="0"/>
              </a:rPr>
              <a:t>unique </a:t>
            </a:r>
            <a:r>
              <a:rPr lang="en-US" b="1" dirty="0" smtClean="0">
                <a:solidFill>
                  <a:schemeClr val="accent2"/>
                </a:solidFill>
                <a:latin typeface="Arial" charset="0"/>
              </a:rPr>
              <a:t>perception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5013325" y="1143811"/>
            <a:ext cx="3843338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</a:rPr>
              <a:t>Content: coherent structure of  concepts.</a:t>
            </a:r>
          </a:p>
          <a:p>
            <a:endParaRPr lang="en-US" sz="1400" b="1">
              <a:latin typeface="Times New Roman" pitchFamily="18" charset="0"/>
            </a:endParaRPr>
          </a:p>
          <a:p>
            <a:r>
              <a:rPr lang="en-US" b="1">
                <a:latin typeface="Times New Roman" pitchFamily="18" charset="0"/>
              </a:rPr>
              <a:t>Describes nature, established by experiment.</a:t>
            </a:r>
          </a:p>
          <a:p>
            <a:endParaRPr lang="en-US" sz="1400" b="1">
              <a:latin typeface="Times New Roman" pitchFamily="18" charset="0"/>
            </a:endParaRPr>
          </a:p>
          <a:p>
            <a:r>
              <a:rPr lang="en-US" b="1">
                <a:latin typeface="Times New Roman" pitchFamily="18" charset="0"/>
              </a:rPr>
              <a:t>Prob. Solving:  Systematic concept-based strategies.  Widely applicable.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832475" y="6491288"/>
            <a:ext cx="3284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*adapted from D. Hammer</a:t>
            </a:r>
          </a:p>
        </p:txBody>
      </p:sp>
      <p:pic>
        <p:nvPicPr>
          <p:cNvPr id="8" name="Picture 8" descr="j00787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4819" y="4728522"/>
            <a:ext cx="396875" cy="8302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62063" y="4888969"/>
            <a:ext cx="0" cy="6651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278688" y="4869919"/>
            <a:ext cx="0" cy="6651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602038" y="4922307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20717" y="4193617"/>
            <a:ext cx="676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measure student perceptions with surveys</a:t>
            </a:r>
            <a:endParaRPr lang="en-CA" i="1" dirty="0">
              <a:solidFill>
                <a:schemeClr val="accent2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8741" y="5442157"/>
            <a:ext cx="52485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intro physics </a:t>
            </a:r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 </a:t>
            </a:r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1" i="1" u="sng" dirty="0">
                <a:solidFill>
                  <a:schemeClr val="accent2"/>
                </a:solidFill>
                <a:latin typeface="Comic Sans MS" pitchFamily="66" charset="0"/>
              </a:rPr>
              <a:t>more</a:t>
            </a:r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</a:rPr>
              <a:t>novice</a:t>
            </a:r>
            <a:endParaRPr lang="en-US" sz="28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8289" y="5486379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chem. &amp; bio as bad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83779" y="5975120"/>
            <a:ext cx="51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understand why, how to change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9371E-6 C -0.0158 -0.06638 -0.03108 -0.13206 -0.05087 -0.1494 C -0.07049 -0.16675 -0.10521 -0.13344 -0.11823 -0.10407 C -0.13108 -0.07493 -0.12743 0.00485 -0.12934 0.02659 " pathEditMode="relative" rAng="0" ptsTypes="aaaA">
                                      <p:cBhvr>
                                        <p:cTn id="3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9"/>
          <p:cNvSpPr txBox="1">
            <a:spLocks noChangeArrowheads="1"/>
          </p:cNvSpPr>
          <p:nvPr/>
        </p:nvSpPr>
        <p:spPr bwMode="auto">
          <a:xfrm>
            <a:off x="2138363" y="233363"/>
            <a:ext cx="4884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 Model 2-- scientific approach </a:t>
            </a:r>
            <a:endParaRPr lang="en-CA" u="sng"/>
          </a:p>
        </p:txBody>
      </p:sp>
      <p:sp>
        <p:nvSpPr>
          <p:cNvPr id="32771" name="TextBox 30"/>
          <p:cNvSpPr txBox="1">
            <a:spLocks noChangeArrowheads="1"/>
          </p:cNvSpPr>
          <p:nvPr/>
        </p:nvSpPr>
        <p:spPr bwMode="auto">
          <a:xfrm>
            <a:off x="315913" y="1355725"/>
            <a:ext cx="8628062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	</a:t>
            </a:r>
            <a:r>
              <a:rPr lang="en-US" u="sng"/>
              <a:t>What has been learned?</a:t>
            </a:r>
          </a:p>
          <a:p>
            <a:endParaRPr lang="en-US" sz="1400"/>
          </a:p>
          <a:p>
            <a:r>
              <a:rPr lang="en-US"/>
              <a:t>1. Identifying components of expertise,</a:t>
            </a:r>
          </a:p>
          <a:p>
            <a:r>
              <a:rPr lang="en-US"/>
              <a:t>and how expertise developed.</a:t>
            </a:r>
          </a:p>
          <a:p>
            <a:endParaRPr lang="en-US" sz="1400"/>
          </a:p>
          <a:p>
            <a:r>
              <a:rPr lang="en-US"/>
              <a:t>2. How to measure components of science expertise.</a:t>
            </a:r>
          </a:p>
          <a:p>
            <a:r>
              <a:rPr lang="en-US" i="1"/>
              <a:t>(and what traditional exams have been missing)</a:t>
            </a:r>
          </a:p>
          <a:p>
            <a:endParaRPr lang="en-US" sz="1400" i="1"/>
          </a:p>
          <a:p>
            <a:r>
              <a:rPr lang="en-US" b="1">
                <a:sym typeface="Symbol" pitchFamily="18" charset="2"/>
              </a:rPr>
              <a:t></a:t>
            </a:r>
            <a:r>
              <a:rPr lang="en-US" b="1"/>
              <a:t>3. Components of effective teaching and learning.</a:t>
            </a:r>
          </a:p>
          <a:p>
            <a:r>
              <a:rPr lang="en-US"/>
              <a:t>  </a:t>
            </a:r>
            <a:endParaRPr lang="en-CA"/>
          </a:p>
        </p:txBody>
      </p:sp>
      <p:sp>
        <p:nvSpPr>
          <p:cNvPr id="4" name="Left Bracket 3"/>
          <p:cNvSpPr/>
          <p:nvPr/>
        </p:nvSpPr>
        <p:spPr>
          <a:xfrm>
            <a:off x="234950" y="2298700"/>
            <a:ext cx="73025" cy="9144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4175" y="255588"/>
            <a:ext cx="8759825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u="sng" dirty="0">
                <a:latin typeface="+mn-lt"/>
              </a:rPr>
              <a:t>Components of effective </a:t>
            </a:r>
            <a:r>
              <a:rPr lang="en-US" sz="2800" u="sng" dirty="0" smtClean="0">
                <a:latin typeface="+mn-lt"/>
              </a:rPr>
              <a:t>learning/teaching </a:t>
            </a:r>
            <a:endParaRPr lang="en-US" sz="2800" u="sng" dirty="0"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apply to all levels, all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settings, all subjects</a:t>
            </a:r>
            <a:endParaRPr lang="en-CA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</a:t>
            </a:r>
            <a:r>
              <a:rPr lang="en-US" dirty="0" smtClean="0"/>
              <a:t>Motivation </a:t>
            </a:r>
            <a:r>
              <a:rPr lang="en-US" i="1" dirty="0" smtClean="0"/>
              <a:t>(essential &amp; often neglected)</a:t>
            </a:r>
            <a:endParaRPr lang="en-US" i="1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dirty="0"/>
              <a:t>2. Connect with and build on prior thinking</a:t>
            </a:r>
          </a:p>
          <a:p>
            <a:pPr>
              <a:defRPr/>
            </a:pPr>
            <a:r>
              <a:rPr lang="en-US" sz="1800" dirty="0"/>
              <a:t> </a:t>
            </a:r>
          </a:p>
          <a:p>
            <a:pPr>
              <a:defRPr/>
            </a:pPr>
            <a:r>
              <a:rPr lang="en-US" dirty="0" smtClean="0"/>
              <a:t>*3</a:t>
            </a:r>
            <a:r>
              <a:rPr lang="en-US" dirty="0"/>
              <a:t>. </a:t>
            </a:r>
            <a:r>
              <a:rPr lang="en-US" dirty="0" smtClean="0"/>
              <a:t>Apply what is known about memory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*4. Explicit </a:t>
            </a:r>
            <a:r>
              <a:rPr lang="en-US" dirty="0"/>
              <a:t>authentic </a:t>
            </a:r>
            <a:r>
              <a:rPr lang="en-US" dirty="0" smtClean="0"/>
              <a:t>practice </a:t>
            </a:r>
            <a:r>
              <a:rPr lang="en-US" dirty="0"/>
              <a:t>of expert thinking. Extended &amp; strenuous </a:t>
            </a:r>
            <a:endParaRPr lang="en-US" dirty="0" smtClean="0"/>
          </a:p>
          <a:p>
            <a:pPr>
              <a:defRPr/>
            </a:pP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(</a:t>
            </a:r>
            <a:r>
              <a:rPr lang="en-US" i="1" dirty="0" smtClean="0">
                <a:latin typeface="Comic Sans MS" pitchFamily="66" charset="0"/>
              </a:rPr>
              <a:t>brain development </a:t>
            </a:r>
            <a:r>
              <a:rPr lang="en-US" i="1" dirty="0">
                <a:latin typeface="Comic Sans MS" pitchFamily="66" charset="0"/>
              </a:rPr>
              <a:t>like </a:t>
            </a:r>
            <a:r>
              <a:rPr lang="en-US" i="1" dirty="0" smtClean="0">
                <a:latin typeface="Comic Sans MS" pitchFamily="66" charset="0"/>
              </a:rPr>
              <a:t>muscle development)</a:t>
            </a:r>
            <a:endParaRPr lang="en-US" i="1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289" y="4729655"/>
            <a:ext cx="544411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/>
                </a:solidFill>
                <a:latin typeface="Comic Sans MS" pitchFamily="66" charset="0"/>
              </a:rPr>
              <a:t>Research provides guidance on all.</a:t>
            </a:r>
          </a:p>
          <a:p>
            <a:r>
              <a:rPr lang="en-US" sz="2600" dirty="0" smtClean="0">
                <a:solidFill>
                  <a:schemeClr val="accent2"/>
                </a:solidFill>
                <a:latin typeface="Comic Sans MS" pitchFamily="66" charset="0"/>
              </a:rPr>
              <a:t>Today just those with </a:t>
            </a:r>
            <a:r>
              <a:rPr lang="en-US" sz="2600" dirty="0" smtClean="0">
                <a:solidFill>
                  <a:schemeClr val="accent2"/>
                </a:solidFill>
                <a:latin typeface="Comic Sans MS" pitchFamily="66" charset="0"/>
              </a:rPr>
              <a:t>*. </a:t>
            </a:r>
            <a:endParaRPr lang="en-US" sz="26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sz="26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2600" dirty="0" smtClean="0">
                <a:solidFill>
                  <a:schemeClr val="accent2"/>
                </a:solidFill>
                <a:latin typeface="Comic Sans MS" pitchFamily="66" charset="0"/>
              </a:rPr>
              <a:t>Principle + example application</a:t>
            </a:r>
            <a:endParaRPr lang="en-CA" sz="26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4175" y="255588"/>
            <a:ext cx="8759825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u="sng" dirty="0">
                <a:latin typeface="+mn-lt"/>
              </a:rPr>
              <a:t>Components of effective teaching/learning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apply to all levels, all </a:t>
            </a:r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settings, all sciences</a:t>
            </a:r>
            <a:endParaRPr lang="en-CA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</a:t>
            </a:r>
            <a:r>
              <a:rPr lang="en-US" dirty="0" smtClean="0"/>
              <a:t>Motivation</a:t>
            </a:r>
            <a:endParaRPr lang="en-US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dirty="0"/>
              <a:t>2. Connect with and build on prior thinking</a:t>
            </a:r>
          </a:p>
          <a:p>
            <a:pPr>
              <a:defRPr/>
            </a:pPr>
            <a:r>
              <a:rPr lang="en-US" sz="1800" dirty="0"/>
              <a:t> </a:t>
            </a:r>
          </a:p>
          <a:p>
            <a:pPr>
              <a:defRPr/>
            </a:pPr>
            <a:r>
              <a:rPr lang="en-US" b="1" dirty="0"/>
              <a:t>3. </a:t>
            </a:r>
            <a:r>
              <a:rPr lang="en-US" b="1" dirty="0" smtClean="0"/>
              <a:t>Apply what is known about memory</a:t>
            </a:r>
          </a:p>
          <a:p>
            <a:pPr>
              <a:defRPr/>
            </a:pPr>
            <a:r>
              <a:rPr lang="en-US" b="1" dirty="0"/>
              <a:t>	</a:t>
            </a:r>
            <a:r>
              <a:rPr lang="en-US" b="1" dirty="0" smtClean="0"/>
              <a:t>a. achieving long term retention </a:t>
            </a:r>
          </a:p>
          <a:p>
            <a:pPr>
              <a:defRPr/>
            </a:pPr>
            <a:r>
              <a:rPr lang="en-US" b="1" dirty="0"/>
              <a:t>	</a:t>
            </a:r>
            <a:r>
              <a:rPr lang="en-US" b="1" dirty="0" smtClean="0"/>
              <a:t>b. short term limitations</a:t>
            </a:r>
            <a:endParaRPr lang="en-US" dirty="0" smtClean="0"/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dirty="0" smtClean="0"/>
              <a:t>4. Explicit </a:t>
            </a:r>
            <a:r>
              <a:rPr lang="en-US" dirty="0"/>
              <a:t>authentic </a:t>
            </a:r>
            <a:r>
              <a:rPr lang="en-US" dirty="0" smtClean="0"/>
              <a:t>practice </a:t>
            </a:r>
            <a:r>
              <a:rPr lang="en-US" dirty="0"/>
              <a:t>of expert thinking. Extended &amp; strenuous </a:t>
            </a:r>
            <a:endParaRPr lang="en-US" dirty="0" smtClean="0"/>
          </a:p>
          <a:p>
            <a:pPr>
              <a:defRPr/>
            </a:pP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i="1" dirty="0">
                <a:latin typeface="Comic Sans MS" pitchFamily="66" charset="0"/>
              </a:rPr>
              <a:t>(</a:t>
            </a:r>
            <a:r>
              <a:rPr lang="en-US" i="1" dirty="0" smtClean="0">
                <a:latin typeface="Comic Sans MS" pitchFamily="66" charset="0"/>
              </a:rPr>
              <a:t>brain development </a:t>
            </a:r>
            <a:r>
              <a:rPr lang="en-US" i="1" dirty="0">
                <a:latin typeface="Comic Sans MS" pitchFamily="66" charset="0"/>
              </a:rPr>
              <a:t>like </a:t>
            </a:r>
            <a:r>
              <a:rPr lang="en-US" i="1" dirty="0" smtClean="0">
                <a:latin typeface="Comic Sans MS" pitchFamily="66" charset="0"/>
              </a:rPr>
              <a:t>muscle development)</a:t>
            </a:r>
            <a:endParaRPr lang="en-US" i="1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/>
              <a:t>	</a:t>
            </a:r>
            <a:endParaRPr lang="en-US" sz="1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800" dirty="0" smtClean="0"/>
              <a:t> </a:t>
            </a:r>
            <a:endParaRPr lang="en-US" sz="800" dirty="0"/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0883" y="267997"/>
            <a:ext cx="73100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a. Long term memory retention</a:t>
            </a:r>
          </a:p>
          <a:p>
            <a:r>
              <a:rPr lang="en-US" i="1" dirty="0" smtClean="0"/>
              <a:t>(R. Bjork-- accessible summaries of research)</a:t>
            </a:r>
            <a:endParaRPr lang="en-CA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41435" y="1481942"/>
            <a:ext cx="8403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finding-- Must retrieve and apply (“test”)</a:t>
            </a:r>
          </a:p>
          <a:p>
            <a:r>
              <a:rPr lang="en-US" dirty="0" smtClean="0"/>
              <a:t>Do repeatedly, spaced in time.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6028" y="2695887"/>
            <a:ext cx="600241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Relevant common teaching error: </a:t>
            </a:r>
          </a:p>
          <a:p>
            <a:r>
              <a:rPr lang="en-US" b="1" dirty="0" smtClean="0"/>
              <a:t>exams mostly what counts</a:t>
            </a:r>
          </a:p>
          <a:p>
            <a:endParaRPr lang="en-US" b="1" dirty="0" smtClean="0"/>
          </a:p>
          <a:p>
            <a:r>
              <a:rPr lang="en-US" dirty="0" smtClean="0">
                <a:sym typeface="Symbol"/>
              </a:rPr>
              <a:t> encourages cramming for exams.  </a:t>
            </a:r>
          </a:p>
          <a:p>
            <a:r>
              <a:rPr lang="en-US" dirty="0" smtClean="0">
                <a:sym typeface="Symbol"/>
              </a:rPr>
              <a:t>Maximizes performance on exam,</a:t>
            </a:r>
          </a:p>
          <a:p>
            <a:r>
              <a:rPr lang="en-US" dirty="0" smtClean="0">
                <a:sym typeface="Symbol"/>
              </a:rPr>
              <a:t> </a:t>
            </a:r>
            <a:r>
              <a:rPr lang="en-US" b="1" u="sng" dirty="0" smtClean="0">
                <a:sym typeface="Symbol"/>
              </a:rPr>
              <a:t>but terrible long term retention.</a:t>
            </a:r>
          </a:p>
          <a:p>
            <a:endParaRPr lang="en-US" sz="14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6" name="Picture 4" descr="lars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0" y="1544638"/>
            <a:ext cx="3463925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57150" y="5773738"/>
            <a:ext cx="5195888" cy="8223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118"/>
                </a:solidFill>
              </a:rPr>
              <a:t>Mr Anderson, May I be excused?</a:t>
            </a:r>
          </a:p>
          <a:p>
            <a:r>
              <a:rPr lang="en-US">
                <a:solidFill>
                  <a:srgbClr val="000118"/>
                </a:solidFill>
              </a:rPr>
              <a:t>My brain is full.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4632325" y="3306763"/>
            <a:ext cx="4000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MUCH less than in </a:t>
            </a:r>
          </a:p>
          <a:p>
            <a:r>
              <a:rPr lang="en-US" b="1"/>
              <a:t>typical science lecture</a:t>
            </a:r>
          </a:p>
          <a:p>
            <a:endParaRPr lang="en-US" b="1"/>
          </a:p>
        </p:txBody>
      </p:sp>
      <p:sp>
        <p:nvSpPr>
          <p:cNvPr id="34821" name="Text Box 11"/>
          <p:cNvSpPr txBox="1">
            <a:spLocks noChangeArrowheads="1"/>
          </p:cNvSpPr>
          <p:nvPr/>
        </p:nvSpPr>
        <p:spPr bwMode="auto">
          <a:xfrm>
            <a:off x="568325" y="209550"/>
            <a:ext cx="82534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 smtClean="0"/>
              <a:t>b. Limits </a:t>
            </a:r>
            <a:r>
              <a:rPr lang="en-US" b="1" u="sng" dirty="0"/>
              <a:t>on working memory</a:t>
            </a:r>
            <a:r>
              <a:rPr lang="en-US" dirty="0"/>
              <a:t>--best established, most ignored result from cognitive science</a:t>
            </a:r>
          </a:p>
        </p:txBody>
      </p:sp>
      <p:sp>
        <p:nvSpPr>
          <p:cNvPr id="366604" name="Text Box 12"/>
          <p:cNvSpPr txBox="1">
            <a:spLocks noChangeArrowheads="1"/>
          </p:cNvSpPr>
          <p:nvPr/>
        </p:nvSpPr>
        <p:spPr bwMode="auto">
          <a:xfrm>
            <a:off x="4249738" y="1473200"/>
            <a:ext cx="42195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Working memory capacity</a:t>
            </a:r>
          </a:p>
          <a:p>
            <a:r>
              <a:rPr lang="en-US" b="1"/>
              <a:t>VERY LIMITED!</a:t>
            </a:r>
          </a:p>
          <a:p>
            <a:r>
              <a:rPr lang="en-US" i="1"/>
              <a:t>(remember &amp; process</a:t>
            </a:r>
          </a:p>
          <a:p>
            <a:r>
              <a:rPr lang="en-US" i="1"/>
              <a:t>&lt;7 distinct new items)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79413" y="220663"/>
            <a:ext cx="8575675" cy="197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b="1" u="sng">
                <a:latin typeface="Arial" charset="0"/>
                <a:ea typeface="Calibri" pitchFamily="34" charset="0"/>
                <a:cs typeface="Times New Roman" pitchFamily="18" charset="0"/>
              </a:rPr>
              <a:t>The Vision</a:t>
            </a:r>
          </a:p>
          <a:p>
            <a:endParaRPr lang="en-US" sz="1000">
              <a:latin typeface="Arial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800">
                <a:latin typeface="Arial" charset="0"/>
                <a:ea typeface="Calibri" pitchFamily="34" charset="0"/>
                <a:cs typeface="Times New Roman" pitchFamily="18" charset="0"/>
              </a:rPr>
              <a:t>Guided by research on learning</a:t>
            </a:r>
          </a:p>
          <a:p>
            <a:r>
              <a:rPr lang="en-US" sz="2800" u="sng">
                <a:latin typeface="Arial" charset="0"/>
                <a:ea typeface="Calibri" pitchFamily="34" charset="0"/>
                <a:cs typeface="Times New Roman" pitchFamily="18" charset="0"/>
              </a:rPr>
              <a:t>All</a:t>
            </a:r>
            <a:r>
              <a:rPr lang="en-US" sz="2800">
                <a:latin typeface="Arial" charset="0"/>
                <a:ea typeface="Calibri" pitchFamily="34" charset="0"/>
                <a:cs typeface="Times New Roman" pitchFamily="18" charset="0"/>
              </a:rPr>
              <a:t> students much better educated.</a:t>
            </a:r>
          </a:p>
          <a:p>
            <a:r>
              <a:rPr lang="en-US" sz="2800">
                <a:latin typeface="Arial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 many </a:t>
            </a:r>
            <a:r>
              <a:rPr lang="en-US" sz="2800">
                <a:latin typeface="Arial" charset="0"/>
                <a:ea typeface="Calibri" pitchFamily="34" charset="0"/>
                <a:cs typeface="Times New Roman" pitchFamily="18" charset="0"/>
              </a:rPr>
              <a:t>benefits to society.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3700" y="5454650"/>
            <a:ext cx="84661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  <a:ea typeface="Calibri" pitchFamily="34" charset="0"/>
                <a:cs typeface="Times New Roman" pitchFamily="18" charset="0"/>
              </a:rPr>
              <a:t>T</a:t>
            </a:r>
            <a:r>
              <a:rPr lang="en-US" sz="2800" dirty="0">
                <a:latin typeface="Arial" charset="0"/>
                <a:ea typeface="Calibri" pitchFamily="34" charset="0"/>
                <a:cs typeface="Times New Roman" pitchFamily="18" charset="0"/>
              </a:rPr>
              <a:t>eaching more effective </a:t>
            </a:r>
            <a:r>
              <a:rPr lang="en-US" sz="2800" u="sng" dirty="0">
                <a:latin typeface="Arial" charset="0"/>
                <a:ea typeface="Calibri" pitchFamily="34" charset="0"/>
                <a:cs typeface="Times New Roman" pitchFamily="18" charset="0"/>
              </a:rPr>
              <a:t>and</a:t>
            </a:r>
            <a:r>
              <a:rPr lang="en-US" sz="2800" dirty="0">
                <a:latin typeface="Arial" charset="0"/>
                <a:ea typeface="Calibri" pitchFamily="34" charset="0"/>
                <a:cs typeface="Times New Roman" pitchFamily="18" charset="0"/>
              </a:rPr>
              <a:t> more efficient and rewarding for the teacher.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163" y="2557463"/>
            <a:ext cx="287178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Scientifically literate public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Modern economy</a:t>
            </a:r>
          </a:p>
          <a:p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4" descr="j00787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900" y="2316163"/>
            <a:ext cx="1801813" cy="1177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3" descr="j0132997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1538" y="3840163"/>
            <a:ext cx="1377950" cy="13652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346075" y="182563"/>
            <a:ext cx="86090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 processing and retention from lecture tiny</a:t>
            </a:r>
          </a:p>
          <a:p>
            <a:pPr>
              <a:defRPr/>
            </a:pPr>
            <a:r>
              <a:rPr lang="en-US" dirty="0">
                <a:sym typeface="Symbol"/>
              </a:rPr>
              <a:t>     (for novice)</a:t>
            </a:r>
            <a:r>
              <a:rPr 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5844" name="TextBox 6"/>
          <p:cNvSpPr txBox="1">
            <a:spLocks noChangeArrowheads="1"/>
          </p:cNvSpPr>
          <p:nvPr/>
        </p:nvSpPr>
        <p:spPr bwMode="auto">
          <a:xfrm>
            <a:off x="444500" y="1277938"/>
            <a:ext cx="48590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repeatedly shown in research</a:t>
            </a:r>
            <a:endParaRPr lang="en-CA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63175" y="2114058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mic Sans MS" pitchFamily="66" charset="0"/>
              </a:rPr>
              <a:t>Also true in technical talks!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6" y="362607"/>
            <a:ext cx="892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“Curse of knowledge” common teaching mistake </a:t>
            </a:r>
            <a:endParaRPr lang="en-CA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3426" y="1198174"/>
            <a:ext cx="87656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1-- teach all the pieces of background knowledge</a:t>
            </a:r>
          </a:p>
          <a:p>
            <a:r>
              <a:rPr lang="en-US" dirty="0" smtClean="0"/>
              <a:t>and math procedures.</a:t>
            </a:r>
          </a:p>
          <a:p>
            <a:endParaRPr lang="en-US" sz="1000" dirty="0" smtClean="0"/>
          </a:p>
          <a:p>
            <a:r>
              <a:rPr lang="en-US" dirty="0" smtClean="0"/>
              <a:t>step 2-- give problem and </a:t>
            </a:r>
            <a:r>
              <a:rPr lang="en-US" dirty="0"/>
              <a:t>s</a:t>
            </a:r>
            <a:r>
              <a:rPr lang="en-US" dirty="0" smtClean="0"/>
              <a:t>how how pieces are put together to solve.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99554" y="3026975"/>
            <a:ext cx="8882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Makes sense only if already know subject!</a:t>
            </a:r>
          </a:p>
          <a:p>
            <a:r>
              <a:rPr lang="en-US" dirty="0" smtClean="0"/>
              <a:t>For student, pieces are disconnected facts to memorize.</a:t>
            </a:r>
          </a:p>
          <a:p>
            <a:r>
              <a:rPr lang="en-US" dirty="0" smtClean="0"/>
              <a:t>Requires lots of working memory (and is boring).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04952" y="4445877"/>
            <a:ext cx="8939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/>
                </a:solidFill>
                <a:latin typeface="Comic Sans MS" pitchFamily="66" charset="0"/>
              </a:rPr>
              <a:t>Better Approach: 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step 1-- present interesting problem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step 2-- bring in facts and procedures as parts of solution.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Reduces working memory demands &amp; more motivating.</a:t>
            </a:r>
            <a:endParaRPr lang="en-CA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Builds expert connections and mental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4175" y="255588"/>
            <a:ext cx="875982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u="sng" dirty="0">
                <a:latin typeface="+mn-lt"/>
              </a:rPr>
              <a:t>Components of effective teaching/learning 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apply to all levels, all settings</a:t>
            </a:r>
            <a:endParaRPr lang="en-CA" dirty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</a:t>
            </a:r>
            <a:r>
              <a:rPr lang="en-US" dirty="0" smtClean="0"/>
              <a:t>Motivation</a:t>
            </a:r>
            <a:endParaRPr lang="en-US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dirty="0"/>
              <a:t>2. Connect with and build on prior thinking</a:t>
            </a:r>
          </a:p>
          <a:p>
            <a:pPr>
              <a:defRPr/>
            </a:pPr>
            <a:r>
              <a:rPr lang="en-US" sz="1800" dirty="0"/>
              <a:t> </a:t>
            </a:r>
          </a:p>
          <a:p>
            <a:pPr>
              <a:defRPr/>
            </a:pPr>
            <a:r>
              <a:rPr lang="en-US" dirty="0"/>
              <a:t>3. </a:t>
            </a:r>
            <a:r>
              <a:rPr lang="en-US" dirty="0" smtClean="0"/>
              <a:t>Apply what is known about memory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b="1" dirty="0" smtClean="0"/>
              <a:t>4. Explicit </a:t>
            </a:r>
            <a:r>
              <a:rPr lang="en-US" b="1" dirty="0"/>
              <a:t>authentic </a:t>
            </a:r>
            <a:r>
              <a:rPr lang="en-US" b="1" dirty="0" smtClean="0"/>
              <a:t>practice </a:t>
            </a:r>
            <a:r>
              <a:rPr lang="en-US" b="1" dirty="0"/>
              <a:t>of expert thinking. Extended &amp; strenuous </a:t>
            </a:r>
            <a:endParaRPr lang="en-US" b="1" dirty="0" smtClean="0"/>
          </a:p>
          <a:p>
            <a:pPr>
              <a:defRPr/>
            </a:pPr>
            <a:r>
              <a:rPr lang="en-US" b="1" i="1" dirty="0" smtClean="0">
                <a:latin typeface="Comic Sans MS" pitchFamily="66" charset="0"/>
              </a:rPr>
              <a:t>(brain development </a:t>
            </a:r>
            <a:r>
              <a:rPr lang="en-US" b="1" i="1" dirty="0">
                <a:latin typeface="Comic Sans MS" pitchFamily="66" charset="0"/>
              </a:rPr>
              <a:t>like </a:t>
            </a:r>
            <a:r>
              <a:rPr lang="en-US" b="1" i="1" dirty="0" smtClean="0">
                <a:latin typeface="Comic Sans MS" pitchFamily="66" charset="0"/>
              </a:rPr>
              <a:t>muscle development)</a:t>
            </a:r>
            <a:endParaRPr lang="en-US" b="1" i="1" dirty="0">
              <a:latin typeface="Comic Sans MS" pitchFamily="66" charset="0"/>
            </a:endParaRPr>
          </a:p>
          <a:p>
            <a:pPr>
              <a:defRPr/>
            </a:pPr>
            <a:r>
              <a:rPr lang="en-US" dirty="0"/>
              <a:t>	</a:t>
            </a:r>
            <a:endParaRPr lang="en-US" sz="1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800" dirty="0" smtClean="0"/>
              <a:t> </a:t>
            </a:r>
            <a:endParaRPr lang="en-US" sz="800" dirty="0"/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1"/>
          <p:cNvSpPr txBox="1">
            <a:spLocks noChangeArrowheads="1"/>
          </p:cNvSpPr>
          <p:nvPr/>
        </p:nvSpPr>
        <p:spPr bwMode="auto">
          <a:xfrm>
            <a:off x="784225" y="417513"/>
            <a:ext cx="8359775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Practicing expert-like </a:t>
            </a:r>
            <a:r>
              <a:rPr lang="en-US" sz="3200" b="1" dirty="0">
                <a:solidFill>
                  <a:schemeClr val="accent2"/>
                </a:solidFill>
              </a:rPr>
              <a:t>thinking--</a:t>
            </a:r>
          </a:p>
          <a:p>
            <a:endParaRPr lang="en-US" sz="23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163" y="1277938"/>
            <a:ext cx="901285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Challenging but doable tasks/questions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Explicit focus on expert-like thinking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concepts and mental models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recognizing relevant &amp; irrelevant information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self-checking, sense making, &amp; reflection</a:t>
            </a:r>
          </a:p>
          <a:p>
            <a:endParaRPr lang="en-US" dirty="0"/>
          </a:p>
          <a:p>
            <a:r>
              <a:rPr lang="en-US" dirty="0" smtClean="0"/>
              <a:t>Teacher provide </a:t>
            </a:r>
            <a:r>
              <a:rPr lang="en-US" dirty="0"/>
              <a:t>effective feedback (timely and specific)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</a:p>
        </p:txBody>
      </p:sp>
      <p:pic>
        <p:nvPicPr>
          <p:cNvPr id="40964" name="Picture 6" descr="j0078746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9475" y="823913"/>
            <a:ext cx="1914525" cy="17621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15312" y="4619297"/>
            <a:ext cx="8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shows time and effort not enough-- need to know </a:t>
            </a:r>
            <a:r>
              <a:rPr lang="en-US" u="sng" dirty="0" smtClean="0"/>
              <a:t>what and how</a:t>
            </a:r>
            <a:r>
              <a:rPr lang="en-US" dirty="0" smtClean="0"/>
              <a:t> to practice. </a:t>
            </a:r>
          </a:p>
          <a:p>
            <a:r>
              <a:rPr lang="en-US" dirty="0" smtClean="0"/>
              <a:t>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7821" y="788276"/>
            <a:ext cx="76835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Components of expertise-- software design</a:t>
            </a:r>
            <a:endParaRPr lang="en-CA" b="1" dirty="0" smtClean="0"/>
          </a:p>
          <a:p>
            <a:r>
              <a:rPr lang="en-US" sz="2200" i="1" dirty="0" err="1" smtClean="0"/>
              <a:t>Sonnentag</a:t>
            </a:r>
            <a:r>
              <a:rPr lang="en-US" sz="2200" i="1" dirty="0" smtClean="0"/>
              <a:t>, et al, Chap. 21,</a:t>
            </a:r>
          </a:p>
          <a:p>
            <a:r>
              <a:rPr lang="en-US" sz="2200" i="1" dirty="0" smtClean="0"/>
              <a:t>Cambridge Handbook of Expertise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1810" y="2932386"/>
            <a:ext cx="8205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conspicuously missing from most CS teaching: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Debugging and testing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Communication and collaboration</a:t>
            </a:r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260350" y="3768725"/>
            <a:ext cx="8883650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/>
              <a:t>Example from a class--practicing expert thinking with effective guidance/feedback</a:t>
            </a:r>
          </a:p>
          <a:p>
            <a:endParaRPr lang="en-US" sz="800"/>
          </a:p>
          <a:p>
            <a:r>
              <a:rPr lang="en-US"/>
              <a:t>1. Assignment--Read chapter on electric current. Learn basic facts and terminology. Short quiz to check/reward.</a:t>
            </a:r>
          </a:p>
          <a:p>
            <a:endParaRPr lang="en-US" sz="1400"/>
          </a:p>
          <a:p>
            <a:r>
              <a:rPr lang="en-US"/>
              <a:t>2. Class built around series of questions.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85750" y="290513"/>
            <a:ext cx="47053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actually do in class?  </a:t>
            </a:r>
          </a:p>
          <a:p>
            <a:r>
              <a:rPr lang="en-US"/>
              <a:t>Hundreds of students???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214313" y="1500188"/>
            <a:ext cx="5243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technology to help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endParaRPr lang="en-CA" dirty="0"/>
          </a:p>
        </p:txBody>
      </p:sp>
      <p:pic>
        <p:nvPicPr>
          <p:cNvPr id="94" name="Picture 18" descr="lareg lectu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100" y="727075"/>
            <a:ext cx="320675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5006975" y="2846388"/>
            <a:ext cx="2536825" cy="2454275"/>
            <a:chOff x="5006976" y="2845629"/>
            <a:chExt cx="2536825" cy="2455033"/>
          </a:xfrm>
        </p:grpSpPr>
        <p:sp>
          <p:nvSpPr>
            <p:cNvPr id="43092" name="Rectangle 11"/>
            <p:cNvSpPr>
              <a:spLocks noChangeArrowheads="1"/>
            </p:cNvSpPr>
            <p:nvPr/>
          </p:nvSpPr>
          <p:spPr bwMode="auto">
            <a:xfrm>
              <a:off x="5006976" y="4488963"/>
              <a:ext cx="239970" cy="1537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pic>
          <p:nvPicPr>
            <p:cNvPr id="43093" name="Picture 13" descr="j023816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29755" y="3490715"/>
              <a:ext cx="1914046" cy="180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94" name="Rectangle 14"/>
            <p:cNvSpPr>
              <a:spLocks noChangeArrowheads="1"/>
            </p:cNvSpPr>
            <p:nvPr/>
          </p:nvSpPr>
          <p:spPr bwMode="auto">
            <a:xfrm rot="-3613850">
              <a:off x="5582208" y="2980308"/>
              <a:ext cx="665023" cy="3956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95" name="Freeform 26"/>
            <p:cNvSpPr>
              <a:spLocks/>
            </p:cNvSpPr>
            <p:nvPr/>
          </p:nvSpPr>
          <p:spPr bwMode="auto">
            <a:xfrm>
              <a:off x="6138263" y="3231541"/>
              <a:ext cx="1107004" cy="1147771"/>
            </a:xfrm>
            <a:custGeom>
              <a:avLst/>
              <a:gdLst>
                <a:gd name="T0" fmla="*/ 2147483647 w 1374"/>
                <a:gd name="T1" fmla="*/ 2147483647 h 1062"/>
                <a:gd name="T2" fmla="*/ 2147483647 w 1374"/>
                <a:gd name="T3" fmla="*/ 2147483647 h 1062"/>
                <a:gd name="T4" fmla="*/ 2147483647 w 1374"/>
                <a:gd name="T5" fmla="*/ 2147483647 h 1062"/>
                <a:gd name="T6" fmla="*/ 2147483647 w 1374"/>
                <a:gd name="T7" fmla="*/ 2147483647 h 1062"/>
                <a:gd name="T8" fmla="*/ 2147483647 w 1374"/>
                <a:gd name="T9" fmla="*/ 2147483647 h 1062"/>
                <a:gd name="T10" fmla="*/ 2147483647 w 1374"/>
                <a:gd name="T11" fmla="*/ 2147483647 h 1062"/>
                <a:gd name="T12" fmla="*/ 2147483647 w 1374"/>
                <a:gd name="T13" fmla="*/ 2147483647 h 1062"/>
                <a:gd name="T14" fmla="*/ 2147483647 w 1374"/>
                <a:gd name="T15" fmla="*/ 2147483647 h 1062"/>
                <a:gd name="T16" fmla="*/ 2147483647 w 1374"/>
                <a:gd name="T17" fmla="*/ 2147483647 h 1062"/>
                <a:gd name="T18" fmla="*/ 2147483647 w 1374"/>
                <a:gd name="T19" fmla="*/ 2147483647 h 1062"/>
                <a:gd name="T20" fmla="*/ 2147483647 w 1374"/>
                <a:gd name="T21" fmla="*/ 2147483647 h 1062"/>
                <a:gd name="T22" fmla="*/ 2147483647 w 1374"/>
                <a:gd name="T23" fmla="*/ 2147483647 h 1062"/>
                <a:gd name="T24" fmla="*/ 2147483647 w 1374"/>
                <a:gd name="T25" fmla="*/ 2147483647 h 1062"/>
                <a:gd name="T26" fmla="*/ 0 w 1374"/>
                <a:gd name="T27" fmla="*/ 2147483647 h 10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74"/>
                <a:gd name="T43" fmla="*/ 0 h 1062"/>
                <a:gd name="T44" fmla="*/ 1374 w 1374"/>
                <a:gd name="T45" fmla="*/ 1062 h 10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74" h="1062">
                  <a:moveTo>
                    <a:pt x="1291" y="1062"/>
                  </a:moveTo>
                  <a:cubicBezTo>
                    <a:pt x="1296" y="968"/>
                    <a:pt x="1306" y="895"/>
                    <a:pt x="1327" y="807"/>
                  </a:cubicBezTo>
                  <a:cubicBezTo>
                    <a:pt x="1326" y="760"/>
                    <a:pt x="1374" y="569"/>
                    <a:pt x="1291" y="516"/>
                  </a:cubicBezTo>
                  <a:cubicBezTo>
                    <a:pt x="1268" y="452"/>
                    <a:pt x="1184" y="423"/>
                    <a:pt x="1123" y="406"/>
                  </a:cubicBezTo>
                  <a:cubicBezTo>
                    <a:pt x="1068" y="370"/>
                    <a:pt x="996" y="315"/>
                    <a:pt x="926" y="312"/>
                  </a:cubicBezTo>
                  <a:cubicBezTo>
                    <a:pt x="858" y="309"/>
                    <a:pt x="790" y="307"/>
                    <a:pt x="722" y="304"/>
                  </a:cubicBezTo>
                  <a:cubicBezTo>
                    <a:pt x="681" y="302"/>
                    <a:pt x="639" y="299"/>
                    <a:pt x="598" y="297"/>
                  </a:cubicBezTo>
                  <a:cubicBezTo>
                    <a:pt x="508" y="283"/>
                    <a:pt x="434" y="249"/>
                    <a:pt x="350" y="217"/>
                  </a:cubicBezTo>
                  <a:cubicBezTo>
                    <a:pt x="320" y="205"/>
                    <a:pt x="284" y="203"/>
                    <a:pt x="255" y="188"/>
                  </a:cubicBezTo>
                  <a:cubicBezTo>
                    <a:pt x="230" y="175"/>
                    <a:pt x="209" y="160"/>
                    <a:pt x="182" y="151"/>
                  </a:cubicBezTo>
                  <a:cubicBezTo>
                    <a:pt x="168" y="141"/>
                    <a:pt x="153" y="132"/>
                    <a:pt x="139" y="122"/>
                  </a:cubicBezTo>
                  <a:cubicBezTo>
                    <a:pt x="111" y="103"/>
                    <a:pt x="113" y="81"/>
                    <a:pt x="80" y="71"/>
                  </a:cubicBezTo>
                  <a:cubicBezTo>
                    <a:pt x="63" y="44"/>
                    <a:pt x="48" y="45"/>
                    <a:pt x="22" y="27"/>
                  </a:cubicBezTo>
                  <a:cubicBezTo>
                    <a:pt x="13" y="0"/>
                    <a:pt x="23" y="5"/>
                    <a:pt x="0" y="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096" name="Freeform 27"/>
            <p:cNvSpPr>
              <a:spLocks/>
            </p:cNvSpPr>
            <p:nvPr/>
          </p:nvSpPr>
          <p:spPr bwMode="auto">
            <a:xfrm>
              <a:off x="5231233" y="4037544"/>
              <a:ext cx="1218419" cy="529740"/>
            </a:xfrm>
            <a:custGeom>
              <a:avLst/>
              <a:gdLst>
                <a:gd name="T0" fmla="*/ 0 w 853"/>
                <a:gd name="T1" fmla="*/ 2147483647 h 372"/>
                <a:gd name="T2" fmla="*/ 2147483647 w 853"/>
                <a:gd name="T3" fmla="*/ 2147483647 h 372"/>
                <a:gd name="T4" fmla="*/ 2147483647 w 853"/>
                <a:gd name="T5" fmla="*/ 2147483647 h 372"/>
                <a:gd name="T6" fmla="*/ 2147483647 w 853"/>
                <a:gd name="T7" fmla="*/ 2147483647 h 372"/>
                <a:gd name="T8" fmla="*/ 2147483647 w 853"/>
                <a:gd name="T9" fmla="*/ 2147483647 h 372"/>
                <a:gd name="T10" fmla="*/ 2147483647 w 853"/>
                <a:gd name="T11" fmla="*/ 2147483647 h 372"/>
                <a:gd name="T12" fmla="*/ 2147483647 w 853"/>
                <a:gd name="T13" fmla="*/ 2147483647 h 372"/>
                <a:gd name="T14" fmla="*/ 2147483647 w 853"/>
                <a:gd name="T15" fmla="*/ 2147483647 h 372"/>
                <a:gd name="T16" fmla="*/ 2147483647 w 853"/>
                <a:gd name="T17" fmla="*/ 2147483647 h 372"/>
                <a:gd name="T18" fmla="*/ 2147483647 w 853"/>
                <a:gd name="T19" fmla="*/ 0 h 372"/>
                <a:gd name="T20" fmla="*/ 2147483647 w 853"/>
                <a:gd name="T21" fmla="*/ 2147483647 h 372"/>
                <a:gd name="T22" fmla="*/ 2147483647 w 853"/>
                <a:gd name="T23" fmla="*/ 2147483647 h 372"/>
                <a:gd name="T24" fmla="*/ 2147483647 w 853"/>
                <a:gd name="T25" fmla="*/ 2147483647 h 372"/>
                <a:gd name="T26" fmla="*/ 2147483647 w 853"/>
                <a:gd name="T27" fmla="*/ 2147483647 h 372"/>
                <a:gd name="T28" fmla="*/ 2147483647 w 853"/>
                <a:gd name="T29" fmla="*/ 2147483647 h 372"/>
                <a:gd name="T30" fmla="*/ 2147483647 w 853"/>
                <a:gd name="T31" fmla="*/ 2147483647 h 372"/>
                <a:gd name="T32" fmla="*/ 2147483647 w 853"/>
                <a:gd name="T33" fmla="*/ 2147483647 h 372"/>
                <a:gd name="T34" fmla="*/ 2147483647 w 853"/>
                <a:gd name="T35" fmla="*/ 2147483647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53"/>
                <a:gd name="T55" fmla="*/ 0 h 372"/>
                <a:gd name="T56" fmla="*/ 853 w 853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53" h="372">
                  <a:moveTo>
                    <a:pt x="0" y="372"/>
                  </a:moveTo>
                  <a:cubicBezTo>
                    <a:pt x="22" y="367"/>
                    <a:pt x="44" y="364"/>
                    <a:pt x="65" y="357"/>
                  </a:cubicBezTo>
                  <a:cubicBezTo>
                    <a:pt x="80" y="352"/>
                    <a:pt x="109" y="343"/>
                    <a:pt x="109" y="343"/>
                  </a:cubicBezTo>
                  <a:cubicBezTo>
                    <a:pt x="122" y="324"/>
                    <a:pt x="123" y="316"/>
                    <a:pt x="146" y="306"/>
                  </a:cubicBezTo>
                  <a:cubicBezTo>
                    <a:pt x="160" y="300"/>
                    <a:pt x="189" y="292"/>
                    <a:pt x="189" y="292"/>
                  </a:cubicBezTo>
                  <a:cubicBezTo>
                    <a:pt x="249" y="251"/>
                    <a:pt x="279" y="195"/>
                    <a:pt x="328" y="146"/>
                  </a:cubicBezTo>
                  <a:cubicBezTo>
                    <a:pt x="378" y="96"/>
                    <a:pt x="321" y="172"/>
                    <a:pt x="372" y="109"/>
                  </a:cubicBezTo>
                  <a:cubicBezTo>
                    <a:pt x="391" y="86"/>
                    <a:pt x="404" y="69"/>
                    <a:pt x="430" y="51"/>
                  </a:cubicBezTo>
                  <a:cubicBezTo>
                    <a:pt x="443" y="31"/>
                    <a:pt x="443" y="24"/>
                    <a:pt x="466" y="14"/>
                  </a:cubicBezTo>
                  <a:cubicBezTo>
                    <a:pt x="480" y="8"/>
                    <a:pt x="510" y="0"/>
                    <a:pt x="510" y="0"/>
                  </a:cubicBezTo>
                  <a:cubicBezTo>
                    <a:pt x="516" y="0"/>
                    <a:pt x="604" y="6"/>
                    <a:pt x="627" y="14"/>
                  </a:cubicBezTo>
                  <a:cubicBezTo>
                    <a:pt x="635" y="17"/>
                    <a:pt x="641" y="25"/>
                    <a:pt x="649" y="29"/>
                  </a:cubicBezTo>
                  <a:cubicBezTo>
                    <a:pt x="656" y="32"/>
                    <a:pt x="663" y="34"/>
                    <a:pt x="670" y="36"/>
                  </a:cubicBezTo>
                  <a:cubicBezTo>
                    <a:pt x="702" y="58"/>
                    <a:pt x="725" y="88"/>
                    <a:pt x="758" y="109"/>
                  </a:cubicBezTo>
                  <a:cubicBezTo>
                    <a:pt x="767" y="137"/>
                    <a:pt x="765" y="150"/>
                    <a:pt x="794" y="160"/>
                  </a:cubicBezTo>
                  <a:cubicBezTo>
                    <a:pt x="801" y="165"/>
                    <a:pt x="810" y="168"/>
                    <a:pt x="816" y="175"/>
                  </a:cubicBezTo>
                  <a:cubicBezTo>
                    <a:pt x="834" y="197"/>
                    <a:pt x="814" y="208"/>
                    <a:pt x="831" y="233"/>
                  </a:cubicBezTo>
                  <a:cubicBezTo>
                    <a:pt x="835" y="239"/>
                    <a:pt x="853" y="240"/>
                    <a:pt x="853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8587" name="AutoShape 43"/>
          <p:cNvSpPr>
            <a:spLocks noChangeArrowheads="1"/>
          </p:cNvSpPr>
          <p:nvPr/>
        </p:nvSpPr>
        <p:spPr bwMode="auto">
          <a:xfrm rot="13195677">
            <a:off x="5802313" y="1801813"/>
            <a:ext cx="1281112" cy="13779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1">
                  <a:alpha val="89000"/>
                </a:schemeClr>
              </a:gs>
              <a:gs pos="100000">
                <a:schemeClr val="tx1">
                  <a:gamma/>
                  <a:shade val="41961"/>
                  <a:invGamma/>
                  <a:alpha val="67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259513" y="285750"/>
            <a:ext cx="2884487" cy="2008188"/>
            <a:chOff x="3737" y="156"/>
            <a:chExt cx="1740" cy="1244"/>
          </a:xfrm>
        </p:grpSpPr>
        <p:sp>
          <p:nvSpPr>
            <p:cNvPr id="43077" name="Rectangle 50"/>
            <p:cNvSpPr>
              <a:spLocks noChangeArrowheads="1"/>
            </p:cNvSpPr>
            <p:nvPr/>
          </p:nvSpPr>
          <p:spPr bwMode="auto">
            <a:xfrm>
              <a:off x="3774" y="156"/>
              <a:ext cx="1703" cy="1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078" name="Line 51"/>
            <p:cNvSpPr>
              <a:spLocks noChangeShapeType="1"/>
            </p:cNvSpPr>
            <p:nvPr/>
          </p:nvSpPr>
          <p:spPr bwMode="auto">
            <a:xfrm>
              <a:off x="3962" y="339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079" name="Text Box 52"/>
            <p:cNvSpPr txBox="1">
              <a:spLocks noChangeArrowheads="1"/>
            </p:cNvSpPr>
            <p:nvPr/>
          </p:nvSpPr>
          <p:spPr bwMode="auto">
            <a:xfrm rot="-5400000">
              <a:off x="3616" y="747"/>
              <a:ext cx="48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(%)</a:t>
              </a:r>
            </a:p>
          </p:txBody>
        </p:sp>
        <p:sp>
          <p:nvSpPr>
            <p:cNvPr id="43080" name="Line 53"/>
            <p:cNvSpPr>
              <a:spLocks noChangeShapeType="1"/>
            </p:cNvSpPr>
            <p:nvPr/>
          </p:nvSpPr>
          <p:spPr bwMode="auto">
            <a:xfrm>
              <a:off x="3959" y="1209"/>
              <a:ext cx="14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3081" name="Text Box 54"/>
            <p:cNvSpPr txBox="1">
              <a:spLocks noChangeArrowheads="1"/>
            </p:cNvSpPr>
            <p:nvPr/>
          </p:nvSpPr>
          <p:spPr bwMode="auto">
            <a:xfrm>
              <a:off x="3992" y="1164"/>
              <a:ext cx="139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A     B	 C    D    E</a:t>
              </a:r>
            </a:p>
          </p:txBody>
        </p:sp>
        <p:sp>
          <p:nvSpPr>
            <p:cNvPr id="43082" name="Rectangle 55"/>
            <p:cNvSpPr>
              <a:spLocks noChangeArrowheads="1"/>
            </p:cNvSpPr>
            <p:nvPr/>
          </p:nvSpPr>
          <p:spPr bwMode="auto">
            <a:xfrm>
              <a:off x="4011" y="556"/>
              <a:ext cx="221" cy="64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83" name="Text Box 56"/>
            <p:cNvSpPr txBox="1">
              <a:spLocks noChangeArrowheads="1"/>
            </p:cNvSpPr>
            <p:nvPr/>
          </p:nvSpPr>
          <p:spPr bwMode="auto">
            <a:xfrm>
              <a:off x="4022" y="446"/>
              <a:ext cx="1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84" name="Rectangle 57"/>
            <p:cNvSpPr>
              <a:spLocks noChangeArrowheads="1"/>
            </p:cNvSpPr>
            <p:nvPr/>
          </p:nvSpPr>
          <p:spPr bwMode="auto">
            <a:xfrm>
              <a:off x="4322" y="1111"/>
              <a:ext cx="221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85" name="Text Box 58"/>
            <p:cNvSpPr txBox="1">
              <a:spLocks noChangeArrowheads="1"/>
            </p:cNvSpPr>
            <p:nvPr/>
          </p:nvSpPr>
          <p:spPr bwMode="auto">
            <a:xfrm>
              <a:off x="4333" y="1020"/>
              <a:ext cx="11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86" name="Rectangle 59"/>
            <p:cNvSpPr>
              <a:spLocks noChangeArrowheads="1"/>
            </p:cNvSpPr>
            <p:nvPr/>
          </p:nvSpPr>
          <p:spPr bwMode="auto">
            <a:xfrm>
              <a:off x="4627" y="1178"/>
              <a:ext cx="221" cy="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87" name="Rectangle 60"/>
            <p:cNvSpPr>
              <a:spLocks noChangeArrowheads="1"/>
            </p:cNvSpPr>
            <p:nvPr/>
          </p:nvSpPr>
          <p:spPr bwMode="auto">
            <a:xfrm>
              <a:off x="4951" y="1177"/>
              <a:ext cx="221" cy="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88" name="Text Box 61"/>
            <p:cNvSpPr txBox="1">
              <a:spLocks noChangeArrowheads="1"/>
            </p:cNvSpPr>
            <p:nvPr/>
          </p:nvSpPr>
          <p:spPr bwMode="auto">
            <a:xfrm>
              <a:off x="4662" y="1081"/>
              <a:ext cx="11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89" name="Text Box 62"/>
            <p:cNvSpPr txBox="1">
              <a:spLocks noChangeArrowheads="1"/>
            </p:cNvSpPr>
            <p:nvPr/>
          </p:nvSpPr>
          <p:spPr bwMode="auto">
            <a:xfrm>
              <a:off x="5009" y="1081"/>
              <a:ext cx="11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90" name="Text Box 63"/>
            <p:cNvSpPr txBox="1">
              <a:spLocks noChangeArrowheads="1"/>
            </p:cNvSpPr>
            <p:nvPr/>
          </p:nvSpPr>
          <p:spPr bwMode="auto">
            <a:xfrm>
              <a:off x="5262" y="1117"/>
              <a:ext cx="111" cy="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91" name="Line 64"/>
            <p:cNvSpPr>
              <a:spLocks noChangeShapeType="1"/>
            </p:cNvSpPr>
            <p:nvPr/>
          </p:nvSpPr>
          <p:spPr bwMode="auto">
            <a:xfrm>
              <a:off x="4412" y="90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3013" name="Text Box 66"/>
          <p:cNvSpPr txBox="1">
            <a:spLocks noChangeArrowheads="1"/>
          </p:cNvSpPr>
          <p:nvPr/>
        </p:nvSpPr>
        <p:spPr bwMode="auto">
          <a:xfrm>
            <a:off x="2876550" y="179388"/>
            <a:ext cx="37449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When switch is closed, bulb 2 will 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a. stay same brightness,  b. get brighter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c. get dimmer, 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d. go out.  </a:t>
            </a:r>
          </a:p>
        </p:txBody>
      </p:sp>
      <p:grpSp>
        <p:nvGrpSpPr>
          <p:cNvPr id="43014" name="Group 89"/>
          <p:cNvGrpSpPr>
            <a:grpSpLocks/>
          </p:cNvGrpSpPr>
          <p:nvPr/>
        </p:nvGrpSpPr>
        <p:grpSpPr bwMode="auto">
          <a:xfrm>
            <a:off x="214313" y="365125"/>
            <a:ext cx="2614612" cy="1978025"/>
            <a:chOff x="214313" y="364729"/>
            <a:chExt cx="2308225" cy="1772046"/>
          </a:xfrm>
        </p:grpSpPr>
        <p:sp>
          <p:nvSpPr>
            <p:cNvPr id="43039" name="Rectangle 68"/>
            <p:cNvSpPr>
              <a:spLocks noChangeArrowheads="1"/>
            </p:cNvSpPr>
            <p:nvPr/>
          </p:nvSpPr>
          <p:spPr bwMode="auto">
            <a:xfrm>
              <a:off x="214313" y="364729"/>
              <a:ext cx="2308225" cy="177204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43040" name="Group 69"/>
            <p:cNvGrpSpPr>
              <a:grpSpLocks/>
            </p:cNvGrpSpPr>
            <p:nvPr/>
          </p:nvGrpSpPr>
          <p:grpSpPr bwMode="auto">
            <a:xfrm>
              <a:off x="664636" y="436562"/>
              <a:ext cx="1792284" cy="1624869"/>
              <a:chOff x="755" y="2412"/>
              <a:chExt cx="1393" cy="1645"/>
            </a:xfrm>
          </p:grpSpPr>
          <p:grpSp>
            <p:nvGrpSpPr>
              <p:cNvPr id="43044" name="Group 70"/>
              <p:cNvGrpSpPr>
                <a:grpSpLocks/>
              </p:cNvGrpSpPr>
              <p:nvPr/>
            </p:nvGrpSpPr>
            <p:grpSpPr bwMode="auto">
              <a:xfrm rot="-5400000">
                <a:off x="999" y="3550"/>
                <a:ext cx="269" cy="455"/>
                <a:chOff x="907" y="853"/>
                <a:chExt cx="314" cy="486"/>
              </a:xfrm>
            </p:grpSpPr>
            <p:sp>
              <p:nvSpPr>
                <p:cNvPr id="43075" name="Rectangle 71"/>
                <p:cNvSpPr>
                  <a:spLocks noChangeArrowheads="1"/>
                </p:cNvSpPr>
                <p:nvPr/>
              </p:nvSpPr>
              <p:spPr bwMode="auto">
                <a:xfrm>
                  <a:off x="907" y="907"/>
                  <a:ext cx="314" cy="43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US" sz="1200">
                    <a:latin typeface="Arial" charset="0"/>
                  </a:endParaRPr>
                </a:p>
              </p:txBody>
            </p:sp>
            <p:sp>
              <p:nvSpPr>
                <p:cNvPr id="43076" name="Rectangle 72"/>
                <p:cNvSpPr>
                  <a:spLocks noChangeArrowheads="1"/>
                </p:cNvSpPr>
                <p:nvPr/>
              </p:nvSpPr>
              <p:spPr bwMode="auto">
                <a:xfrm>
                  <a:off x="1003" y="853"/>
                  <a:ext cx="117" cy="56"/>
                </a:xfrm>
                <a:prstGeom prst="rect">
                  <a:avLst/>
                </a:prstGeom>
                <a:solidFill>
                  <a:srgbClr val="00025E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43045" name="Text Box 73"/>
              <p:cNvSpPr txBox="1">
                <a:spLocks noChangeArrowheads="1"/>
              </p:cNvSpPr>
              <p:nvPr/>
            </p:nvSpPr>
            <p:spPr bwMode="auto">
              <a:xfrm>
                <a:off x="928" y="3655"/>
                <a:ext cx="143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046" name="Group 74"/>
              <p:cNvGrpSpPr>
                <a:grpSpLocks/>
              </p:cNvGrpSpPr>
              <p:nvPr/>
            </p:nvGrpSpPr>
            <p:grpSpPr bwMode="auto">
              <a:xfrm>
                <a:off x="800" y="2417"/>
                <a:ext cx="230" cy="409"/>
                <a:chOff x="1016" y="113"/>
                <a:chExt cx="422" cy="750"/>
              </a:xfrm>
            </p:grpSpPr>
            <p:sp>
              <p:nvSpPr>
                <p:cNvPr id="43069" name="Oval 75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70" name="Rectangle 76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71" name="Rectangle 77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72" name="Freeform 78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73" name="Line 79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74" name="Freeform 80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3047" name="Group 81"/>
              <p:cNvGrpSpPr>
                <a:grpSpLocks/>
              </p:cNvGrpSpPr>
              <p:nvPr/>
            </p:nvGrpSpPr>
            <p:grpSpPr bwMode="auto">
              <a:xfrm>
                <a:off x="1203" y="2412"/>
                <a:ext cx="230" cy="409"/>
                <a:chOff x="1016" y="113"/>
                <a:chExt cx="422" cy="750"/>
              </a:xfrm>
            </p:grpSpPr>
            <p:sp>
              <p:nvSpPr>
                <p:cNvPr id="43063" name="Oval 82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64" name="Rectangle 83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65" name="Rectangle 84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66" name="Freeform 85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67" name="Line 86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68" name="Freeform 87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43048" name="Group 88"/>
              <p:cNvGrpSpPr>
                <a:grpSpLocks/>
              </p:cNvGrpSpPr>
              <p:nvPr/>
            </p:nvGrpSpPr>
            <p:grpSpPr bwMode="auto">
              <a:xfrm>
                <a:off x="1918" y="2431"/>
                <a:ext cx="230" cy="409"/>
                <a:chOff x="1016" y="113"/>
                <a:chExt cx="422" cy="750"/>
              </a:xfrm>
            </p:grpSpPr>
            <p:sp>
              <p:nvSpPr>
                <p:cNvPr id="43057" name="Oval 89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58" name="Rectangle 90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59" name="Rectangle 91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60" name="Freeform 92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61" name="Line 93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62" name="Freeform 94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43049" name="Freeform 95"/>
              <p:cNvSpPr>
                <a:spLocks/>
              </p:cNvSpPr>
              <p:nvPr/>
            </p:nvSpPr>
            <p:spPr bwMode="auto">
              <a:xfrm>
                <a:off x="755" y="2826"/>
                <a:ext cx="151" cy="998"/>
              </a:xfrm>
              <a:custGeom>
                <a:avLst/>
                <a:gdLst>
                  <a:gd name="T0" fmla="*/ 145 w 151"/>
                  <a:gd name="T1" fmla="*/ 948 h 998"/>
                  <a:gd name="T2" fmla="*/ 37 w 151"/>
                  <a:gd name="T3" fmla="*/ 948 h 998"/>
                  <a:gd name="T4" fmla="*/ 19 w 151"/>
                  <a:gd name="T5" fmla="*/ 840 h 998"/>
                  <a:gd name="T6" fmla="*/ 151 w 151"/>
                  <a:gd name="T7" fmla="*/ 0 h 9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998"/>
                  <a:gd name="T14" fmla="*/ 151 w 151"/>
                  <a:gd name="T15" fmla="*/ 998 h 9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998">
                    <a:moveTo>
                      <a:pt x="145" y="948"/>
                    </a:moveTo>
                    <a:cubicBezTo>
                      <a:pt x="101" y="957"/>
                      <a:pt x="58" y="966"/>
                      <a:pt x="37" y="948"/>
                    </a:cubicBezTo>
                    <a:cubicBezTo>
                      <a:pt x="16" y="930"/>
                      <a:pt x="0" y="998"/>
                      <a:pt x="19" y="840"/>
                    </a:cubicBezTo>
                    <a:cubicBezTo>
                      <a:pt x="38" y="682"/>
                      <a:pt x="129" y="140"/>
                      <a:pt x="15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0" name="Freeform 96"/>
              <p:cNvSpPr>
                <a:spLocks/>
              </p:cNvSpPr>
              <p:nvPr/>
            </p:nvSpPr>
            <p:spPr bwMode="auto">
              <a:xfrm>
                <a:off x="960" y="2730"/>
                <a:ext cx="348" cy="172"/>
              </a:xfrm>
              <a:custGeom>
                <a:avLst/>
                <a:gdLst>
                  <a:gd name="T0" fmla="*/ 0 w 348"/>
                  <a:gd name="T1" fmla="*/ 18 h 172"/>
                  <a:gd name="T2" fmla="*/ 96 w 348"/>
                  <a:gd name="T3" fmla="*/ 24 h 172"/>
                  <a:gd name="T4" fmla="*/ 264 w 348"/>
                  <a:gd name="T5" fmla="*/ 162 h 172"/>
                  <a:gd name="T6" fmla="*/ 348 w 348"/>
                  <a:gd name="T7" fmla="*/ 84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8"/>
                  <a:gd name="T13" fmla="*/ 0 h 172"/>
                  <a:gd name="T14" fmla="*/ 348 w 34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8" h="172">
                    <a:moveTo>
                      <a:pt x="0" y="18"/>
                    </a:moveTo>
                    <a:cubicBezTo>
                      <a:pt x="26" y="9"/>
                      <a:pt x="52" y="0"/>
                      <a:pt x="96" y="24"/>
                    </a:cubicBezTo>
                    <a:cubicBezTo>
                      <a:pt x="140" y="48"/>
                      <a:pt x="222" y="152"/>
                      <a:pt x="264" y="162"/>
                    </a:cubicBezTo>
                    <a:cubicBezTo>
                      <a:pt x="306" y="172"/>
                      <a:pt x="334" y="97"/>
                      <a:pt x="348" y="8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1" name="Freeform 97"/>
              <p:cNvSpPr>
                <a:spLocks/>
              </p:cNvSpPr>
              <p:nvPr/>
            </p:nvSpPr>
            <p:spPr bwMode="auto">
              <a:xfrm>
                <a:off x="1368" y="2748"/>
                <a:ext cx="606" cy="12"/>
              </a:xfrm>
              <a:custGeom>
                <a:avLst/>
                <a:gdLst>
                  <a:gd name="T0" fmla="*/ 0 w 606"/>
                  <a:gd name="T1" fmla="*/ 0 h 12"/>
                  <a:gd name="T2" fmla="*/ 606 w 606"/>
                  <a:gd name="T3" fmla="*/ 12 h 12"/>
                  <a:gd name="T4" fmla="*/ 0 60000 65536"/>
                  <a:gd name="T5" fmla="*/ 0 60000 65536"/>
                  <a:gd name="T6" fmla="*/ 0 w 606"/>
                  <a:gd name="T7" fmla="*/ 0 h 12"/>
                  <a:gd name="T8" fmla="*/ 606 w 60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6" h="12">
                    <a:moveTo>
                      <a:pt x="0" y="0"/>
                    </a:moveTo>
                    <a:cubicBezTo>
                      <a:pt x="252" y="5"/>
                      <a:pt x="505" y="10"/>
                      <a:pt x="606" y="1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2" name="Freeform 98"/>
              <p:cNvSpPr>
                <a:spLocks/>
              </p:cNvSpPr>
              <p:nvPr/>
            </p:nvSpPr>
            <p:spPr bwMode="auto">
              <a:xfrm>
                <a:off x="1356" y="2832"/>
                <a:ext cx="785" cy="1016"/>
              </a:xfrm>
              <a:custGeom>
                <a:avLst/>
                <a:gdLst>
                  <a:gd name="T0" fmla="*/ 678 w 785"/>
                  <a:gd name="T1" fmla="*/ 0 h 1016"/>
                  <a:gd name="T2" fmla="*/ 672 w 785"/>
                  <a:gd name="T3" fmla="*/ 858 h 1016"/>
                  <a:gd name="T4" fmla="*/ 0 w 785"/>
                  <a:gd name="T5" fmla="*/ 948 h 1016"/>
                  <a:gd name="T6" fmla="*/ 0 60000 65536"/>
                  <a:gd name="T7" fmla="*/ 0 60000 65536"/>
                  <a:gd name="T8" fmla="*/ 0 60000 65536"/>
                  <a:gd name="T9" fmla="*/ 0 w 785"/>
                  <a:gd name="T10" fmla="*/ 0 h 1016"/>
                  <a:gd name="T11" fmla="*/ 785 w 785"/>
                  <a:gd name="T12" fmla="*/ 1016 h 10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5" h="1016">
                    <a:moveTo>
                      <a:pt x="678" y="0"/>
                    </a:moveTo>
                    <a:cubicBezTo>
                      <a:pt x="731" y="350"/>
                      <a:pt x="785" y="700"/>
                      <a:pt x="672" y="858"/>
                    </a:cubicBezTo>
                    <a:cubicBezTo>
                      <a:pt x="559" y="1016"/>
                      <a:pt x="112" y="933"/>
                      <a:pt x="0" y="94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3" name="Line 99"/>
              <p:cNvSpPr>
                <a:spLocks noChangeShapeType="1"/>
              </p:cNvSpPr>
              <p:nvPr/>
            </p:nvSpPr>
            <p:spPr bwMode="auto">
              <a:xfrm>
                <a:off x="1584" y="2754"/>
                <a:ext cx="24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4" name="Line 100"/>
              <p:cNvSpPr>
                <a:spLocks noChangeShapeType="1"/>
              </p:cNvSpPr>
              <p:nvPr/>
            </p:nvSpPr>
            <p:spPr bwMode="auto">
              <a:xfrm>
                <a:off x="1608" y="3162"/>
                <a:ext cx="174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5" name="Line 101"/>
              <p:cNvSpPr>
                <a:spLocks noChangeShapeType="1"/>
              </p:cNvSpPr>
              <p:nvPr/>
            </p:nvSpPr>
            <p:spPr bwMode="auto">
              <a:xfrm>
                <a:off x="1620" y="3372"/>
                <a:ext cx="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056" name="Oval 102"/>
              <p:cNvSpPr>
                <a:spLocks noChangeArrowheads="1"/>
              </p:cNvSpPr>
              <p:nvPr/>
            </p:nvSpPr>
            <p:spPr bwMode="auto">
              <a:xfrm>
                <a:off x="1590" y="3360"/>
                <a:ext cx="56" cy="56"/>
              </a:xfrm>
              <a:prstGeom prst="ellipse">
                <a:avLst/>
              </a:prstGeom>
              <a:solidFill>
                <a:srgbClr val="000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3041" name="Text Box 103"/>
            <p:cNvSpPr txBox="1">
              <a:spLocks noChangeArrowheads="1"/>
            </p:cNvSpPr>
            <p:nvPr/>
          </p:nvSpPr>
          <p:spPr bwMode="auto">
            <a:xfrm>
              <a:off x="1460500" y="393700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118"/>
                  </a:solidFill>
                </a:rPr>
                <a:t>2</a:t>
              </a:r>
            </a:p>
          </p:txBody>
        </p:sp>
        <p:sp>
          <p:nvSpPr>
            <p:cNvPr id="43042" name="Text Box 104"/>
            <p:cNvSpPr txBox="1">
              <a:spLocks noChangeArrowheads="1"/>
            </p:cNvSpPr>
            <p:nvPr/>
          </p:nvSpPr>
          <p:spPr bwMode="auto">
            <a:xfrm>
              <a:off x="428625" y="40957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118"/>
                  </a:solidFill>
                </a:rPr>
                <a:t>1</a:t>
              </a:r>
            </a:p>
          </p:txBody>
        </p:sp>
        <p:sp>
          <p:nvSpPr>
            <p:cNvPr id="43043" name="Text Box 105"/>
            <p:cNvSpPr txBox="1">
              <a:spLocks noChangeArrowheads="1"/>
            </p:cNvSpPr>
            <p:nvPr/>
          </p:nvSpPr>
          <p:spPr bwMode="auto">
            <a:xfrm>
              <a:off x="1881188" y="385762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118"/>
                  </a:solidFill>
                </a:rPr>
                <a:t>3</a:t>
              </a:r>
            </a:p>
          </p:txBody>
        </p:sp>
      </p:grp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93688" y="2579688"/>
            <a:ext cx="51863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3. Individual answer with clicker</a:t>
            </a:r>
          </a:p>
          <a:p>
            <a:r>
              <a:rPr lang="en-US" i="1"/>
              <a:t>(accountability, primed to learn)</a:t>
            </a:r>
            <a:endParaRPr lang="en-CA" i="1"/>
          </a:p>
        </p:txBody>
      </p: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669925" y="3432175"/>
            <a:ext cx="4251325" cy="1574800"/>
            <a:chOff x="669744" y="3431904"/>
            <a:chExt cx="4251506" cy="1575072"/>
          </a:xfrm>
        </p:grpSpPr>
        <p:grpSp>
          <p:nvGrpSpPr>
            <p:cNvPr id="43018" name="Group 92"/>
            <p:cNvGrpSpPr>
              <a:grpSpLocks/>
            </p:cNvGrpSpPr>
            <p:nvPr/>
          </p:nvGrpSpPr>
          <p:grpSpPr bwMode="auto">
            <a:xfrm>
              <a:off x="669744" y="3431904"/>
              <a:ext cx="1174145" cy="1312364"/>
              <a:chOff x="1141232" y="4774929"/>
              <a:chExt cx="1174145" cy="1312364"/>
            </a:xfrm>
          </p:grpSpPr>
          <p:grpSp>
            <p:nvGrpSpPr>
              <p:cNvPr id="43023" name="Group 10"/>
              <p:cNvGrpSpPr>
                <a:grpSpLocks/>
              </p:cNvGrpSpPr>
              <p:nvPr/>
            </p:nvGrpSpPr>
            <p:grpSpPr bwMode="auto">
              <a:xfrm rot="493603">
                <a:off x="1753712" y="5233422"/>
                <a:ext cx="561665" cy="187634"/>
                <a:chOff x="816" y="2820"/>
                <a:chExt cx="486" cy="168"/>
              </a:xfrm>
            </p:grpSpPr>
            <p:sp>
              <p:nvSpPr>
                <p:cNvPr id="43034" name="Rectangle 5"/>
                <p:cNvSpPr>
                  <a:spLocks noChangeArrowheads="1"/>
                </p:cNvSpPr>
                <p:nvPr/>
              </p:nvSpPr>
              <p:spPr bwMode="auto">
                <a:xfrm>
                  <a:off x="816" y="2820"/>
                  <a:ext cx="486" cy="168"/>
                </a:xfrm>
                <a:prstGeom prst="rect">
                  <a:avLst/>
                </a:prstGeom>
                <a:solidFill>
                  <a:srgbClr val="FF680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5" name="Oval 6"/>
                <p:cNvSpPr>
                  <a:spLocks noChangeArrowheads="1"/>
                </p:cNvSpPr>
                <p:nvPr/>
              </p:nvSpPr>
              <p:spPr bwMode="auto">
                <a:xfrm>
                  <a:off x="870" y="2868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6" name="Oval 7"/>
                <p:cNvSpPr>
                  <a:spLocks noChangeArrowheads="1"/>
                </p:cNvSpPr>
                <p:nvPr/>
              </p:nvSpPr>
              <p:spPr bwMode="auto">
                <a:xfrm>
                  <a:off x="967" y="2869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7" name="Oval 8"/>
                <p:cNvSpPr>
                  <a:spLocks noChangeArrowheads="1"/>
                </p:cNvSpPr>
                <p:nvPr/>
              </p:nvSpPr>
              <p:spPr bwMode="auto">
                <a:xfrm>
                  <a:off x="1064" y="2870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8" name="Oval 9"/>
                <p:cNvSpPr>
                  <a:spLocks noChangeArrowheads="1"/>
                </p:cNvSpPr>
                <p:nvPr/>
              </p:nvSpPr>
              <p:spPr bwMode="auto">
                <a:xfrm>
                  <a:off x="1161" y="2871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3024" name="Group 37"/>
              <p:cNvGrpSpPr>
                <a:grpSpLocks/>
              </p:cNvGrpSpPr>
              <p:nvPr/>
            </p:nvGrpSpPr>
            <p:grpSpPr bwMode="auto">
              <a:xfrm>
                <a:off x="1141232" y="4774929"/>
                <a:ext cx="661443" cy="1312364"/>
                <a:chOff x="685" y="2253"/>
                <a:chExt cx="636" cy="1178"/>
              </a:xfrm>
            </p:grpSpPr>
            <p:sp>
              <p:nvSpPr>
                <p:cNvPr id="43025" name="Oval 28"/>
                <p:cNvSpPr>
                  <a:spLocks noChangeArrowheads="1"/>
                </p:cNvSpPr>
                <p:nvPr/>
              </p:nvSpPr>
              <p:spPr bwMode="auto">
                <a:xfrm>
                  <a:off x="795" y="2253"/>
                  <a:ext cx="379" cy="357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26" name="Line 29"/>
                <p:cNvSpPr>
                  <a:spLocks noChangeShapeType="1"/>
                </p:cNvSpPr>
                <p:nvPr/>
              </p:nvSpPr>
              <p:spPr bwMode="auto">
                <a:xfrm>
                  <a:off x="992" y="2596"/>
                  <a:ext cx="0" cy="466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27" name="Line 30"/>
                <p:cNvSpPr>
                  <a:spLocks noChangeShapeType="1"/>
                </p:cNvSpPr>
                <p:nvPr/>
              </p:nvSpPr>
              <p:spPr bwMode="auto">
                <a:xfrm>
                  <a:off x="685" y="2661"/>
                  <a:ext cx="299" cy="95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2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015" y="2737"/>
                  <a:ext cx="306" cy="2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29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772" y="3048"/>
                  <a:ext cx="212" cy="38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30" name="Line 33"/>
                <p:cNvSpPr>
                  <a:spLocks noChangeShapeType="1"/>
                </p:cNvSpPr>
                <p:nvPr/>
              </p:nvSpPr>
              <p:spPr bwMode="auto">
                <a:xfrm>
                  <a:off x="1001" y="3058"/>
                  <a:ext cx="182" cy="373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43031" name="Oval 34"/>
                <p:cNvSpPr>
                  <a:spLocks noChangeArrowheads="1"/>
                </p:cNvSpPr>
                <p:nvPr/>
              </p:nvSpPr>
              <p:spPr bwMode="auto">
                <a:xfrm>
                  <a:off x="897" y="2362"/>
                  <a:ext cx="56" cy="56"/>
                </a:xfrm>
                <a:prstGeom prst="ellipse">
                  <a:avLst/>
                </a:prstGeom>
                <a:solidFill>
                  <a:srgbClr val="00025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2" name="Oval 35"/>
                <p:cNvSpPr>
                  <a:spLocks noChangeArrowheads="1"/>
                </p:cNvSpPr>
                <p:nvPr/>
              </p:nvSpPr>
              <p:spPr bwMode="auto">
                <a:xfrm>
                  <a:off x="1022" y="2361"/>
                  <a:ext cx="56" cy="56"/>
                </a:xfrm>
                <a:prstGeom prst="ellipse">
                  <a:avLst/>
                </a:prstGeom>
                <a:solidFill>
                  <a:srgbClr val="00025E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4303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933" y="2508"/>
                  <a:ext cx="139" cy="7"/>
                </a:xfrm>
                <a:prstGeom prst="line">
                  <a:avLst/>
                </a:prstGeom>
                <a:noFill/>
                <a:ln w="9525">
                  <a:solidFill>
                    <a:srgbClr val="00025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</p:grpSp>
        <p:sp>
          <p:nvSpPr>
            <p:cNvPr id="43019" name="Arc 38"/>
            <p:cNvSpPr>
              <a:spLocks/>
            </p:cNvSpPr>
            <p:nvPr/>
          </p:nvSpPr>
          <p:spPr bwMode="auto">
            <a:xfrm rot="2510176">
              <a:off x="2128838" y="3949700"/>
              <a:ext cx="300037" cy="38576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20" name="Arc 39"/>
            <p:cNvSpPr>
              <a:spLocks/>
            </p:cNvSpPr>
            <p:nvPr/>
          </p:nvSpPr>
          <p:spPr bwMode="auto">
            <a:xfrm rot="3080512">
              <a:off x="3313906" y="3999706"/>
              <a:ext cx="819150" cy="706437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21" name="Arc 40"/>
            <p:cNvSpPr>
              <a:spLocks/>
            </p:cNvSpPr>
            <p:nvPr/>
          </p:nvSpPr>
          <p:spPr bwMode="auto">
            <a:xfrm rot="3877999">
              <a:off x="4010819" y="4096545"/>
              <a:ext cx="1114425" cy="706437"/>
            </a:xfrm>
            <a:custGeom>
              <a:avLst/>
              <a:gdLst>
                <a:gd name="T0" fmla="*/ 0 w 23513"/>
                <a:gd name="T1" fmla="*/ 2147483647 h 21600"/>
                <a:gd name="T2" fmla="*/ 2147483647 w 23513"/>
                <a:gd name="T3" fmla="*/ 2147483647 h 21600"/>
                <a:gd name="T4" fmla="*/ 2147483647 w 2351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3513"/>
                <a:gd name="T10" fmla="*/ 0 h 21600"/>
                <a:gd name="T11" fmla="*/ 23513 w 2351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13" h="21600" fill="none" extrusionOk="0">
                  <a:moveTo>
                    <a:pt x="-1" y="84"/>
                  </a:moveTo>
                  <a:cubicBezTo>
                    <a:pt x="636" y="28"/>
                    <a:pt x="1274" y="-1"/>
                    <a:pt x="1913" y="0"/>
                  </a:cubicBezTo>
                  <a:cubicBezTo>
                    <a:pt x="13842" y="0"/>
                    <a:pt x="23513" y="9670"/>
                    <a:pt x="23513" y="21600"/>
                  </a:cubicBezTo>
                </a:path>
                <a:path w="23513" h="21600" stroke="0" extrusionOk="0">
                  <a:moveTo>
                    <a:pt x="-1" y="84"/>
                  </a:moveTo>
                  <a:cubicBezTo>
                    <a:pt x="636" y="28"/>
                    <a:pt x="1274" y="-1"/>
                    <a:pt x="1913" y="0"/>
                  </a:cubicBezTo>
                  <a:cubicBezTo>
                    <a:pt x="13842" y="0"/>
                    <a:pt x="23513" y="9670"/>
                    <a:pt x="23513" y="21600"/>
                  </a:cubicBezTo>
                  <a:lnTo>
                    <a:pt x="191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3022" name="Arc 38"/>
            <p:cNvSpPr>
              <a:spLocks/>
            </p:cNvSpPr>
            <p:nvPr/>
          </p:nvSpPr>
          <p:spPr bwMode="auto">
            <a:xfrm rot="2510176">
              <a:off x="2514797" y="3919564"/>
              <a:ext cx="676091" cy="784082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4288" y="5400675"/>
            <a:ext cx="9183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4. Discuss with “consensus group”, revote. 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(prof listen in!)</a:t>
            </a:r>
          </a:p>
          <a:p>
            <a:r>
              <a:rPr lang="en-US"/>
              <a:t>5.  Elicit student reasoning. Show responses. </a:t>
            </a:r>
          </a:p>
          <a:p>
            <a:r>
              <a:rPr lang="en-US"/>
              <a:t> Do “experiment.”-- simulation.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7" grpId="0" animBg="1"/>
      <p:bldP spid="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7366" y="706876"/>
            <a:ext cx="85264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Follow up instructor discussion--</a:t>
            </a:r>
          </a:p>
          <a:p>
            <a:r>
              <a:rPr lang="en-US" dirty="0"/>
              <a:t> review correct </a:t>
            </a:r>
            <a:r>
              <a:rPr lang="en-US" u="sng" dirty="0"/>
              <a:t>and incorrect thinking</a:t>
            </a:r>
            <a:r>
              <a:rPr lang="en-US" dirty="0"/>
              <a:t>, extend ideas.</a:t>
            </a:r>
          </a:p>
          <a:p>
            <a:r>
              <a:rPr lang="en-US" dirty="0"/>
              <a:t> Respond to student questions &amp; suggestions. </a:t>
            </a:r>
          </a:p>
          <a:p>
            <a:r>
              <a:rPr lang="en-US" i="1" dirty="0"/>
              <a:t>(additional student learning) 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3325" y="3484179"/>
            <a:ext cx="79458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2.  10 minute in-class activity.</a:t>
            </a:r>
          </a:p>
          <a:p>
            <a:r>
              <a:rPr lang="en-US" dirty="0" smtClean="0"/>
              <a:t>“ Divide into groups of 3 and create algorithm (or code) that will accomplish this task...</a:t>
            </a:r>
          </a:p>
          <a:p>
            <a:r>
              <a:rPr lang="en-US" dirty="0" smtClean="0"/>
              <a:t>Write down on piece of paper to share and discuss.  Include how to test that it is correct.”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84188" y="777875"/>
            <a:ext cx="83754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/>
              <a:t>How practicing expert thinking-- </a:t>
            </a:r>
          </a:p>
          <a:p>
            <a:endParaRPr lang="en-US" dirty="0"/>
          </a:p>
          <a:p>
            <a:r>
              <a:rPr lang="en-US" dirty="0"/>
              <a:t>Challenging but doable </a:t>
            </a:r>
            <a:r>
              <a:rPr lang="en-US" dirty="0" smtClean="0"/>
              <a:t>question</a:t>
            </a:r>
          </a:p>
          <a:p>
            <a:r>
              <a:rPr lang="en-US" dirty="0" smtClean="0"/>
              <a:t> </a:t>
            </a:r>
            <a:r>
              <a:rPr lang="en-US" i="1" dirty="0"/>
              <a:t>(difficult </a:t>
            </a:r>
            <a:r>
              <a:rPr lang="en-US" i="1" dirty="0" smtClean="0"/>
              <a:t>concept, prior thinking)</a:t>
            </a:r>
            <a:endParaRPr lang="en-US" i="1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dirty="0"/>
              <a:t>Explicit focus on expert-like thinking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actively developing concepts and mental models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recognizing relevant &amp; irrelevant information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self-checking, sense making, &amp; reflection</a:t>
            </a:r>
          </a:p>
          <a:p>
            <a:endParaRPr lang="en-US" dirty="0"/>
          </a:p>
          <a:p>
            <a:r>
              <a:rPr lang="en-US" dirty="0"/>
              <a:t>Getting timely and specific feedback</a:t>
            </a:r>
          </a:p>
          <a:p>
            <a:r>
              <a:rPr lang="en-US" dirty="0"/>
              <a:t>(peers, clicker histogram, instructor)</a:t>
            </a:r>
          </a:p>
          <a:p>
            <a:endParaRPr lang="en-US" dirty="0"/>
          </a:p>
          <a:p>
            <a:r>
              <a:rPr lang="en-US" dirty="0"/>
              <a:t>Highly engaged-- </a:t>
            </a:r>
            <a:r>
              <a:rPr lang="en-US" dirty="0" smtClean="0"/>
              <a:t>“exercising” brain in optimum way</a:t>
            </a:r>
            <a:endParaRPr lang="en-US" dirty="0"/>
          </a:p>
          <a:p>
            <a:r>
              <a:rPr 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3288" y="527050"/>
            <a:ext cx="678656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good start, but not enough time in class!</a:t>
            </a:r>
          </a:p>
          <a:p>
            <a:endParaRPr lang="en-US" dirty="0"/>
          </a:p>
          <a:p>
            <a:r>
              <a:rPr lang="en-US" dirty="0"/>
              <a:t>further practice-- well designed homework</a:t>
            </a:r>
          </a:p>
          <a:p>
            <a:r>
              <a:rPr lang="en-US" dirty="0"/>
              <a:t>Require expert thinking &amp; feedback,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 </a:t>
            </a:r>
            <a:r>
              <a:rPr lang="en-US" dirty="0" smtClean="0">
                <a:sym typeface="Symbol" pitchFamily="18" charset="2"/>
              </a:rPr>
              <a:t>true expertise</a:t>
            </a:r>
            <a:endParaRPr lang="en-US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949325" y="1282700"/>
            <a:ext cx="67753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I.  </a:t>
            </a:r>
            <a:r>
              <a:rPr lang="en-US" dirty="0" smtClean="0"/>
              <a:t> </a:t>
            </a:r>
            <a:r>
              <a:rPr lang="en-US" dirty="0"/>
              <a:t>2 models for teaching.</a:t>
            </a:r>
          </a:p>
          <a:p>
            <a:endParaRPr lang="en-US" dirty="0"/>
          </a:p>
          <a:p>
            <a:r>
              <a:rPr lang="en-US" dirty="0"/>
              <a:t>II. Research on science learning</a:t>
            </a:r>
          </a:p>
          <a:p>
            <a:r>
              <a:rPr lang="en-US" dirty="0"/>
              <a:t>     a. Components of scientific expertise</a:t>
            </a:r>
          </a:p>
          <a:p>
            <a:r>
              <a:rPr lang="en-US" dirty="0"/>
              <a:t>     b. </a:t>
            </a:r>
            <a:r>
              <a:rPr lang="en-CA" dirty="0"/>
              <a:t>Measuring development of expertise</a:t>
            </a:r>
          </a:p>
          <a:p>
            <a:r>
              <a:rPr lang="en-US" dirty="0"/>
              <a:t>     c. Effective teaching and learning</a:t>
            </a:r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1797050" y="393700"/>
            <a:ext cx="2901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How to achieve?</a:t>
            </a:r>
            <a:endParaRPr lang="en-CA" sz="28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1585038" y="3854065"/>
            <a:ext cx="5990897" cy="16972"/>
          </a:xfrm>
          <a:prstGeom prst="line">
            <a:avLst/>
          </a:prstGeom>
          <a:ln w="63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77850" y="2801938"/>
            <a:ext cx="454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10% after 15 minutes</a:t>
            </a:r>
            <a:r>
              <a:rPr lang="en-US" dirty="0"/>
              <a:t>     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0050" y="3397250"/>
            <a:ext cx="66548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Fraction of concepts mastered in course</a:t>
            </a:r>
          </a:p>
          <a:p>
            <a:endParaRPr lang="en-US" sz="1000" dirty="0"/>
          </a:p>
          <a:p>
            <a:r>
              <a:rPr lang="en-US" dirty="0"/>
              <a:t>               </a:t>
            </a:r>
            <a:r>
              <a:rPr lang="en-US" b="1" dirty="0"/>
              <a:t>15-25%</a:t>
            </a:r>
            <a:r>
              <a:rPr lang="en-US" dirty="0"/>
              <a:t>            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/>
              <a:t>       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1475" y="4630738"/>
            <a:ext cx="8570913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Perceptions of </a:t>
            </a:r>
            <a:r>
              <a:rPr lang="en-US" dirty="0"/>
              <a:t>science-- what it is, how to </a:t>
            </a:r>
            <a:r>
              <a:rPr lang="en-US" dirty="0" smtClean="0"/>
              <a:t>learn </a:t>
            </a:r>
            <a:endParaRPr lang="en-US" dirty="0"/>
          </a:p>
          <a:p>
            <a:pPr>
              <a:buFontTx/>
              <a:buChar char="•"/>
            </a:pPr>
            <a:endParaRPr lang="en-US" sz="1000" dirty="0"/>
          </a:p>
          <a:p>
            <a:r>
              <a:rPr lang="en-US" b="1" dirty="0"/>
              <a:t>significantly less</a:t>
            </a:r>
          </a:p>
          <a:p>
            <a:r>
              <a:rPr lang="en-US" dirty="0"/>
              <a:t>(5-10%) </a:t>
            </a:r>
            <a:r>
              <a:rPr lang="en-US" b="1" dirty="0"/>
              <a:t>like scientist  </a:t>
            </a:r>
            <a:r>
              <a:rPr lang="en-US" dirty="0"/>
              <a:t>     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31788" y="233363"/>
            <a:ext cx="8550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Arial" charset="0"/>
              </a:rPr>
              <a:t>Some Data </a:t>
            </a:r>
            <a:r>
              <a:rPr lang="en-US" u="sng" dirty="0" smtClean="0">
                <a:latin typeface="Arial" charset="0"/>
              </a:rPr>
              <a:t>(from science classrooms</a:t>
            </a:r>
            <a:r>
              <a:rPr lang="en-US" u="sng" dirty="0">
                <a:latin typeface="Arial" charset="0"/>
              </a:rPr>
              <a:t>):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4313238" y="2784475"/>
            <a:ext cx="4081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&gt;90 % after 2 days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4316413" y="3881438"/>
            <a:ext cx="4554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50-70%</a:t>
            </a:r>
            <a:r>
              <a:rPr lang="en-US" b="1"/>
              <a:t> </a:t>
            </a:r>
            <a:r>
              <a:rPr lang="en-US" b="1" u="sng">
                <a:solidFill>
                  <a:schemeClr val="accent2"/>
                </a:solidFill>
              </a:rPr>
              <a:t>with retention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   </a:t>
            </a:r>
            <a:r>
              <a:rPr lang="en-US"/>
              <a:t>  </a:t>
            </a: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4219575" y="5489575"/>
            <a:ext cx="4330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    </a:t>
            </a:r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 more like scientist</a:t>
            </a:r>
          </a:p>
        </p:txBody>
      </p:sp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393700" y="946150"/>
            <a:ext cx="78374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Model 1 (telling)				 </a:t>
            </a:r>
          </a:p>
          <a:p>
            <a:r>
              <a:rPr lang="en-US" dirty="0"/>
              <a:t>traditional lecture method     </a:t>
            </a:r>
            <a:r>
              <a:rPr lang="en-US" b="1" dirty="0">
                <a:solidFill>
                  <a:schemeClr val="accent2"/>
                </a:solidFill>
                <a:latin typeface="Comic Sans MS" pitchFamily="66" charset="0"/>
              </a:rPr>
              <a:t> scientific teaching</a:t>
            </a:r>
            <a:r>
              <a:rPr lang="en-US" dirty="0"/>
              <a:t>  </a:t>
            </a:r>
            <a:endParaRPr lang="en-CA" dirty="0"/>
          </a:p>
        </p:txBody>
      </p:sp>
      <p:sp>
        <p:nvSpPr>
          <p:cNvPr id="25611" name="Text Box 2"/>
          <p:cNvSpPr txBox="1">
            <a:spLocks noChangeArrowheads="1"/>
          </p:cNvSpPr>
          <p:nvPr/>
        </p:nvSpPr>
        <p:spPr bwMode="auto">
          <a:xfrm>
            <a:off x="385763" y="2274888"/>
            <a:ext cx="619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Retention of information from lecture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988" y="1863725"/>
            <a:ext cx="899001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700" y="6096000"/>
            <a:ext cx="8367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CFF66"/>
                </a:solidFill>
                <a:latin typeface="Comic Sans MS" pitchFamily="66" charset="0"/>
              </a:rPr>
              <a:t>improve </a:t>
            </a:r>
            <a:r>
              <a:rPr lang="en-US" sz="2800" dirty="0">
                <a:solidFill>
                  <a:srgbClr val="CCFF66"/>
                </a:solidFill>
                <a:latin typeface="Comic Sans MS" pitchFamily="66" charset="0"/>
              </a:rPr>
              <a:t>for future nonscientists and scientists </a:t>
            </a:r>
            <a:endParaRPr lang="en-CA" sz="2800" dirty="0">
              <a:solidFill>
                <a:srgbClr val="CCFF66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357383" grpId="0"/>
      <p:bldP spid="357384" grpId="0"/>
      <p:bldP spid="357385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61950" y="100013"/>
            <a:ext cx="8589963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Summary:</a:t>
            </a:r>
            <a:r>
              <a:rPr lang="en-US"/>
              <a:t> </a:t>
            </a:r>
          </a:p>
          <a:p>
            <a:r>
              <a:rPr lang="en-US"/>
              <a:t>Scientific model for science education</a:t>
            </a:r>
          </a:p>
          <a:p>
            <a:endParaRPr lang="en-US" sz="1000">
              <a:solidFill>
                <a:schemeClr val="accent2"/>
              </a:solidFill>
              <a:sym typeface="Symbol" pitchFamily="18" charset="2"/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Much more effective.   (and more fun)</a:t>
            </a:r>
          </a:p>
          <a:p>
            <a:endParaRPr lang="en-US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71475" y="2717800"/>
            <a:ext cx="8526463" cy="37544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accent2"/>
                </a:solidFill>
              </a:rPr>
              <a:t>Good Refs.:</a:t>
            </a:r>
          </a:p>
          <a:p>
            <a:r>
              <a:rPr lang="en-US">
                <a:solidFill>
                  <a:schemeClr val="accent2"/>
                </a:solidFill>
              </a:rPr>
              <a:t>NAS Press “How people learn” </a:t>
            </a:r>
          </a:p>
          <a:p>
            <a:r>
              <a:rPr lang="en-US">
                <a:solidFill>
                  <a:schemeClr val="accent2"/>
                </a:solidFill>
              </a:rPr>
              <a:t>Redish, “Teaching Physics”  (Phys. Ed. Res.)</a:t>
            </a:r>
          </a:p>
          <a:p>
            <a:r>
              <a:rPr lang="en-US">
                <a:solidFill>
                  <a:schemeClr val="accent2"/>
                </a:solidFill>
              </a:rPr>
              <a:t>Handelsman, et al. “Scientific Teaching”</a:t>
            </a:r>
          </a:p>
          <a:p>
            <a:r>
              <a:rPr lang="en-US">
                <a:solidFill>
                  <a:schemeClr val="accent2"/>
                </a:solidFill>
              </a:rPr>
              <a:t>Wieman,  Change Magazine-Oct. 07 </a:t>
            </a:r>
          </a:p>
          <a:p>
            <a:r>
              <a:rPr lang="en-US">
                <a:solidFill>
                  <a:schemeClr val="accent2"/>
                </a:solidFill>
              </a:rPr>
              <a:t> at </a:t>
            </a:r>
            <a:r>
              <a:rPr lang="en-US" i="1"/>
              <a:t>www.carnegiefoundation.org/change/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 sz="2200">
                <a:latin typeface="Tahoma" pitchFamily="34" charset="0"/>
              </a:rPr>
              <a:t>CLASS belief survey:  CLASS.colorado.edu</a:t>
            </a:r>
          </a:p>
          <a:p>
            <a:r>
              <a:rPr lang="en-US">
                <a:latin typeface="Tahoma" pitchFamily="34" charset="0"/>
              </a:rPr>
              <a:t>phet simulations:   phet.colorado.edu</a:t>
            </a:r>
          </a:p>
          <a:p>
            <a:r>
              <a:rPr lang="en-US">
                <a:latin typeface="Tahoma" pitchFamily="34" charset="0"/>
              </a:rPr>
              <a:t>cwsei.ubc.ca--  resources,    </a:t>
            </a:r>
            <a:r>
              <a:rPr lang="en-US" i="1">
                <a:latin typeface="Tahoma" pitchFamily="34" charset="0"/>
              </a:rPr>
              <a:t>Guide to effective use of clickers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extra unused </a:t>
            </a:r>
            <a:r>
              <a:rPr lang="en-US" smtClean="0"/>
              <a:t>slides below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945" y="1008993"/>
            <a:ext cx="703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get into every classroom?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2"/>
          <p:cNvSpPr txBox="1">
            <a:spLocks noChangeArrowheads="1"/>
          </p:cNvSpPr>
          <p:nvPr/>
        </p:nvSpPr>
        <p:spPr bwMode="auto">
          <a:xfrm>
            <a:off x="217488" y="719138"/>
            <a:ext cx="577691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 dirty="0" smtClean="0"/>
              <a:t>Motivation-</a:t>
            </a:r>
            <a:r>
              <a:rPr lang="en-US" sz="2800" u="sng" dirty="0"/>
              <a:t>- essential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(complex- depends on previous experiences, ...)</a:t>
            </a:r>
          </a:p>
          <a:p>
            <a:endParaRPr lang="en-US" dirty="0"/>
          </a:p>
        </p:txBody>
      </p:sp>
      <p:pic>
        <p:nvPicPr>
          <p:cNvPr id="38915" name="Picture 3" descr="j0078726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3571" y="14289"/>
            <a:ext cx="2708829" cy="27446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2878138"/>
            <a:ext cx="8650287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a. Relevant/useful/interesting to learner </a:t>
            </a:r>
          </a:p>
          <a:p>
            <a:r>
              <a:rPr lang="en-US" dirty="0"/>
              <a:t>(</a:t>
            </a:r>
            <a:r>
              <a:rPr lang="en-US" b="1" dirty="0"/>
              <a:t>meaningful context-- connect to what they know and value)</a:t>
            </a:r>
          </a:p>
          <a:p>
            <a:r>
              <a:rPr lang="en-US" dirty="0" smtClean="0"/>
              <a:t> </a:t>
            </a:r>
            <a:endParaRPr lang="en-US" sz="1400" u="sng" dirty="0"/>
          </a:p>
          <a:p>
            <a:endParaRPr lang="en-US" sz="1400" u="sng" dirty="0"/>
          </a:p>
          <a:p>
            <a:r>
              <a:rPr lang="en-US" dirty="0"/>
              <a:t>b. Sense that can master subject and how to master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dirty="0"/>
              <a:t>c. Sense of personal control/choice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25669" y="2144110"/>
            <a:ext cx="484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Enhancing motivation to learn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8938" y="280988"/>
            <a:ext cx="833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UBC </a:t>
            </a:r>
            <a:r>
              <a:rPr lang="en-US" dirty="0" err="1">
                <a:solidFill>
                  <a:schemeClr val="accent2"/>
                </a:solidFill>
              </a:rPr>
              <a:t>CW</a:t>
            </a:r>
            <a:r>
              <a:rPr lang="en-US" dirty="0">
                <a:solidFill>
                  <a:schemeClr val="accent2"/>
                </a:solidFill>
              </a:rPr>
              <a:t> Science Education Initiative and </a:t>
            </a:r>
            <a:r>
              <a:rPr lang="en-US" sz="2000" dirty="0">
                <a:solidFill>
                  <a:schemeClr val="accent2"/>
                </a:solidFill>
              </a:rPr>
              <a:t>U. Col. SEI</a:t>
            </a:r>
          </a:p>
        </p:txBody>
      </p:sp>
      <p:sp>
        <p:nvSpPr>
          <p:cNvPr id="481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638" y="1443038"/>
            <a:ext cx="83169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Changing educational culture in </a:t>
            </a:r>
            <a:r>
              <a:rPr lang="en-US" u="sng"/>
              <a:t>major research university science departments</a:t>
            </a:r>
          </a:p>
          <a:p>
            <a:r>
              <a:rPr lang="en-US" i="1"/>
              <a:t>necessary first step for science education overall</a:t>
            </a:r>
          </a:p>
        </p:txBody>
      </p:sp>
      <p:sp>
        <p:nvSpPr>
          <p:cNvPr id="4813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513" y="2693988"/>
            <a:ext cx="8853487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8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Departmental level </a:t>
            </a:r>
          </a:p>
          <a:p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2300" b="1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sz="2300" b="1">
                <a:solidFill>
                  <a:schemeClr val="accent2"/>
                </a:solidFill>
              </a:rPr>
              <a:t>scientific approach to teaching, all undergrad courses = </a:t>
            </a:r>
            <a:r>
              <a:rPr lang="en-US" sz="2300" b="1">
                <a:solidFill>
                  <a:schemeClr val="accent2"/>
                </a:solidFill>
                <a:latin typeface="Comic Sans MS" pitchFamily="66" charset="0"/>
              </a:rPr>
              <a:t>learning goals, measures, tested best practices</a:t>
            </a:r>
          </a:p>
          <a:p>
            <a:r>
              <a:rPr lang="en-US" sz="2300" b="1">
                <a:solidFill>
                  <a:schemeClr val="accent2"/>
                </a:solidFill>
                <a:latin typeface="Comic Sans MS" pitchFamily="66" charset="0"/>
              </a:rPr>
              <a:t>Dissemination and duplication.</a:t>
            </a:r>
          </a:p>
          <a:p>
            <a:pPr>
              <a:buFontTx/>
              <a:buChar char="•"/>
            </a:pPr>
            <a:endParaRPr lang="en-US" sz="80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9250" y="5008563"/>
            <a:ext cx="8483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All materials, assessment tools, etc to be available on web</a:t>
            </a:r>
          </a:p>
          <a:p>
            <a:r>
              <a:rPr lang="en-US">
                <a:latin typeface="Comic Sans MS" pitchFamily="66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9563" y="766763"/>
            <a:ext cx="7186612" cy="8604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Goals. What students will be able to do.</a:t>
            </a:r>
          </a:p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(solve, design, analyze, capacity to learn,...)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73238" y="2011363"/>
            <a:ext cx="5743575" cy="1209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Create activities and feedback targeting desired expertise. 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51025" y="3609975"/>
            <a:ext cx="5172075" cy="7985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118"/>
                </a:solidFill>
              </a:rPr>
              <a:t>Use, and measure results.     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2054" name="TextBox 19"/>
          <p:cNvSpPr txBox="1">
            <a:spLocks noChangeArrowheads="1"/>
          </p:cNvSpPr>
          <p:nvPr/>
        </p:nvSpPr>
        <p:spPr bwMode="auto">
          <a:xfrm>
            <a:off x="2479675" y="127000"/>
            <a:ext cx="42210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Science </a:t>
            </a:r>
            <a:r>
              <a:rPr lang="en-US" u="sng" dirty="0" smtClean="0"/>
              <a:t>teaching </a:t>
            </a:r>
            <a:r>
              <a:rPr lang="en-US" u="sng" dirty="0"/>
              <a:t>Model 2.</a:t>
            </a:r>
            <a:endParaRPr lang="en-CA" u="sng" dirty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966913" y="4419600"/>
            <a:ext cx="1614487" cy="1270000"/>
            <a:chOff x="1647347" y="3536649"/>
            <a:chExt cx="1615073" cy="1270903"/>
          </a:xfrm>
        </p:grpSpPr>
        <p:sp>
          <p:nvSpPr>
            <p:cNvPr id="7" name="Rounded Rectangle 6"/>
            <p:cNvSpPr/>
            <p:nvPr/>
          </p:nvSpPr>
          <p:spPr>
            <a:xfrm>
              <a:off x="1979254" y="4276950"/>
              <a:ext cx="1114829" cy="40510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done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sp>
          <p:nvSpPr>
            <p:cNvPr id="2076" name="TextBox 9"/>
            <p:cNvSpPr txBox="1">
              <a:spLocks noChangeArrowheads="1"/>
            </p:cNvSpPr>
            <p:nvPr/>
          </p:nvSpPr>
          <p:spPr bwMode="auto">
            <a:xfrm>
              <a:off x="1887355" y="3746658"/>
              <a:ext cx="620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yes</a:t>
              </a:r>
              <a:endParaRPr lang="en-CA" sz="20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2592134" y="3544708"/>
              <a:ext cx="678345" cy="66222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0" name="Object 56"/>
            <p:cNvGraphicFramePr>
              <a:graphicFrameLocks/>
            </p:cNvGraphicFramePr>
            <p:nvPr/>
          </p:nvGraphicFramePr>
          <p:xfrm>
            <a:off x="1647347" y="4040790"/>
            <a:ext cx="301625" cy="766762"/>
          </p:xfrm>
          <a:graphic>
            <a:graphicData uri="http://schemas.openxmlformats.org/presentationml/2006/ole">
              <p:oleObj spid="_x0000_s2050" name="ClipArt" r:id="rId4" imgW="1204560" imgH="3660480" progId="">
                <p:embed/>
              </p:oleObj>
            </a:graphicData>
          </a:graphic>
        </p:graphicFrame>
      </p:grpSp>
      <p:grpSp>
        <p:nvGrpSpPr>
          <p:cNvPr id="2056" name="Group 37"/>
          <p:cNvGrpSpPr>
            <a:grpSpLocks/>
          </p:cNvGrpSpPr>
          <p:nvPr/>
        </p:nvGrpSpPr>
        <p:grpSpPr bwMode="auto">
          <a:xfrm>
            <a:off x="144463" y="1304925"/>
            <a:ext cx="1681162" cy="1103313"/>
            <a:chOff x="144066" y="903886"/>
            <a:chExt cx="1681655" cy="1103586"/>
          </a:xfrm>
        </p:grpSpPr>
        <p:sp>
          <p:nvSpPr>
            <p:cNvPr id="36" name="Right Arrow 35"/>
            <p:cNvSpPr/>
            <p:nvPr/>
          </p:nvSpPr>
          <p:spPr>
            <a:xfrm rot="1876339">
              <a:off x="144066" y="903886"/>
              <a:ext cx="1681655" cy="1103586"/>
            </a:xfrm>
            <a:prstGeom prst="right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074" name="TextBox 36"/>
            <p:cNvSpPr txBox="1">
              <a:spLocks noChangeArrowheads="1"/>
            </p:cNvSpPr>
            <p:nvPr/>
          </p:nvSpPr>
          <p:spPr bwMode="auto">
            <a:xfrm>
              <a:off x="168166" y="903894"/>
              <a:ext cx="15135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prior </a:t>
              </a:r>
            </a:p>
            <a:p>
              <a:r>
                <a:rPr lang="en-US"/>
                <a:t>research</a:t>
              </a:r>
              <a:endParaRPr lang="en-CA"/>
            </a:p>
          </p:txBody>
        </p:sp>
      </p:grpSp>
      <p:grpSp>
        <p:nvGrpSpPr>
          <p:cNvPr id="2057" name="Group 38"/>
          <p:cNvGrpSpPr>
            <a:grpSpLocks/>
          </p:cNvGrpSpPr>
          <p:nvPr/>
        </p:nvGrpSpPr>
        <p:grpSpPr bwMode="auto">
          <a:xfrm>
            <a:off x="212725" y="2309813"/>
            <a:ext cx="1682750" cy="1103312"/>
            <a:chOff x="144066" y="903886"/>
            <a:chExt cx="1681655" cy="1103586"/>
          </a:xfrm>
        </p:grpSpPr>
        <p:sp>
          <p:nvSpPr>
            <p:cNvPr id="40" name="Right Arrow 39"/>
            <p:cNvSpPr/>
            <p:nvPr/>
          </p:nvSpPr>
          <p:spPr>
            <a:xfrm rot="1876339">
              <a:off x="144066" y="903886"/>
              <a:ext cx="1681655" cy="1103586"/>
            </a:xfrm>
            <a:prstGeom prst="right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2072" name="TextBox 40"/>
            <p:cNvSpPr txBox="1">
              <a:spLocks noChangeArrowheads="1"/>
            </p:cNvSpPr>
            <p:nvPr/>
          </p:nvSpPr>
          <p:spPr bwMode="auto">
            <a:xfrm>
              <a:off x="168166" y="903894"/>
              <a:ext cx="15135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prior </a:t>
              </a:r>
            </a:p>
            <a:p>
              <a:r>
                <a:rPr lang="en-US"/>
                <a:t>research</a:t>
              </a:r>
              <a:endParaRPr lang="en-CA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295775" y="4405313"/>
            <a:ext cx="4295775" cy="1816100"/>
            <a:chOff x="4295357" y="4213836"/>
            <a:chExt cx="4296002" cy="1816324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 flipH="1">
              <a:off x="5007368" y="4354358"/>
              <a:ext cx="593798" cy="31275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5" name="TextBox 13"/>
            <p:cNvSpPr txBox="1">
              <a:spLocks noChangeArrowheads="1"/>
            </p:cNvSpPr>
            <p:nvPr/>
          </p:nvSpPr>
          <p:spPr bwMode="auto">
            <a:xfrm>
              <a:off x="5300830" y="4247761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no</a:t>
              </a:r>
              <a:endParaRPr lang="en-CA" sz="20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95357" y="5441124"/>
              <a:ext cx="1697128" cy="589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goals unrealistic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11553" y="5404608"/>
              <a:ext cx="2479806" cy="604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wrong treatment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6200000" flipH="1">
              <a:off x="5950403" y="5121214"/>
              <a:ext cx="308013" cy="2746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5346325" y="5252190"/>
              <a:ext cx="342942" cy="190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882763" y="4753653"/>
              <a:ext cx="1114484" cy="34770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why?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4008438" y="1647825"/>
            <a:ext cx="414337" cy="3302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3" name="Down Arrow 52"/>
          <p:cNvSpPr/>
          <p:nvPr/>
        </p:nvSpPr>
        <p:spPr>
          <a:xfrm>
            <a:off x="4108450" y="3246438"/>
            <a:ext cx="414338" cy="3302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4" name="Freeform 33"/>
          <p:cNvSpPr/>
          <p:nvPr/>
        </p:nvSpPr>
        <p:spPr>
          <a:xfrm>
            <a:off x="7527925" y="2593975"/>
            <a:ext cx="936625" cy="2987675"/>
          </a:xfrm>
          <a:custGeom>
            <a:avLst/>
            <a:gdLst>
              <a:gd name="connsiteX0" fmla="*/ 180754 w 937438"/>
              <a:gd name="connsiteY0" fmla="*/ 2987749 h 2987749"/>
              <a:gd name="connsiteX1" fmla="*/ 648586 w 937438"/>
              <a:gd name="connsiteY1" fmla="*/ 1988289 h 2987749"/>
              <a:gd name="connsiteX2" fmla="*/ 829340 w 937438"/>
              <a:gd name="connsiteY2" fmla="*/ 414670 h 2987749"/>
              <a:gd name="connsiteX3" fmla="*/ 0 w 937438"/>
              <a:gd name="connsiteY3" fmla="*/ 0 h 2987749"/>
              <a:gd name="connsiteX4" fmla="*/ 0 w 937438"/>
              <a:gd name="connsiteY4" fmla="*/ 0 h 298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438" h="2987749">
                <a:moveTo>
                  <a:pt x="180754" y="2987749"/>
                </a:moveTo>
                <a:cubicBezTo>
                  <a:pt x="360621" y="2702442"/>
                  <a:pt x="540488" y="2417135"/>
                  <a:pt x="648586" y="1988289"/>
                </a:cubicBezTo>
                <a:cubicBezTo>
                  <a:pt x="756684" y="1559443"/>
                  <a:pt x="937438" y="746051"/>
                  <a:pt x="829340" y="414670"/>
                </a:cubicBezTo>
                <a:cubicBezTo>
                  <a:pt x="721242" y="8328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56475" y="3784600"/>
            <a:ext cx="1787525" cy="741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modify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805488" y="1627188"/>
            <a:ext cx="2008187" cy="4008437"/>
          </a:xfrm>
          <a:custGeom>
            <a:avLst/>
            <a:gdLst>
              <a:gd name="connsiteX0" fmla="*/ 0 w 2007781"/>
              <a:gd name="connsiteY0" fmla="*/ 4008475 h 4008475"/>
              <a:gd name="connsiteX1" fmla="*/ 1318437 w 2007781"/>
              <a:gd name="connsiteY1" fmla="*/ 2753833 h 4008475"/>
              <a:gd name="connsiteX2" fmla="*/ 1935125 w 2007781"/>
              <a:gd name="connsiteY2" fmla="*/ 1254642 h 4008475"/>
              <a:gd name="connsiteX3" fmla="*/ 1754372 w 2007781"/>
              <a:gd name="connsiteY3" fmla="*/ 0 h 4008475"/>
              <a:gd name="connsiteX4" fmla="*/ 1754372 w 2007781"/>
              <a:gd name="connsiteY4" fmla="*/ 0 h 400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781" h="4008475">
                <a:moveTo>
                  <a:pt x="0" y="4008475"/>
                </a:moveTo>
                <a:cubicBezTo>
                  <a:pt x="497958" y="3610640"/>
                  <a:pt x="995916" y="3212805"/>
                  <a:pt x="1318437" y="2753833"/>
                </a:cubicBezTo>
                <a:cubicBezTo>
                  <a:pt x="1640958" y="2294861"/>
                  <a:pt x="1862469" y="1713614"/>
                  <a:pt x="1935125" y="1254642"/>
                </a:cubicBezTo>
                <a:cubicBezTo>
                  <a:pt x="2007781" y="795670"/>
                  <a:pt x="1754372" y="0"/>
                  <a:pt x="1754372" y="0"/>
                </a:cubicBezTo>
                <a:lnTo>
                  <a:pt x="1754372" y="0"/>
                </a:lnTo>
              </a:path>
            </a:pathLst>
          </a:custGeom>
          <a:ln w="285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34" grpId="0" animBg="1"/>
      <p:bldP spid="29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79563" y="798513"/>
            <a:ext cx="6670675" cy="8604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Goals. Question to be answered.</a:t>
            </a:r>
          </a:p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What data will answer it. 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73238" y="2043113"/>
            <a:ext cx="5743575" cy="12096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Design and build experiment.  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51025" y="3641725"/>
            <a:ext cx="5172075" cy="7985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118"/>
                </a:solidFill>
              </a:rPr>
              <a:t>Run and measure results.     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3078" name="TextBox 19"/>
          <p:cNvSpPr txBox="1">
            <a:spLocks noChangeArrowheads="1"/>
          </p:cNvSpPr>
          <p:nvPr/>
        </p:nvSpPr>
        <p:spPr bwMode="auto">
          <a:xfrm>
            <a:off x="2586038" y="127000"/>
            <a:ext cx="4481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Is model for </a:t>
            </a:r>
            <a:r>
              <a:rPr lang="en-US" b="1" i="1" u="sng" dirty="0"/>
              <a:t>doing</a:t>
            </a:r>
            <a:r>
              <a:rPr lang="en-US" u="sng" dirty="0"/>
              <a:t> science </a:t>
            </a:r>
            <a:endParaRPr lang="en-CA" u="sng" dirty="0"/>
          </a:p>
        </p:txBody>
      </p:sp>
      <p:grpSp>
        <p:nvGrpSpPr>
          <p:cNvPr id="3079" name="Group 48"/>
          <p:cNvGrpSpPr>
            <a:grpSpLocks/>
          </p:cNvGrpSpPr>
          <p:nvPr/>
        </p:nvGrpSpPr>
        <p:grpSpPr bwMode="auto">
          <a:xfrm>
            <a:off x="1966913" y="4451350"/>
            <a:ext cx="1614487" cy="1270000"/>
            <a:chOff x="1647347" y="3536649"/>
            <a:chExt cx="1615073" cy="1270903"/>
          </a:xfrm>
        </p:grpSpPr>
        <p:sp>
          <p:nvSpPr>
            <p:cNvPr id="7" name="Rounded Rectangle 6"/>
            <p:cNvSpPr/>
            <p:nvPr/>
          </p:nvSpPr>
          <p:spPr>
            <a:xfrm>
              <a:off x="1979254" y="4276950"/>
              <a:ext cx="1114829" cy="40510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done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sp>
          <p:nvSpPr>
            <p:cNvPr id="3100" name="TextBox 9"/>
            <p:cNvSpPr txBox="1">
              <a:spLocks noChangeArrowheads="1"/>
            </p:cNvSpPr>
            <p:nvPr/>
          </p:nvSpPr>
          <p:spPr bwMode="auto">
            <a:xfrm>
              <a:off x="1887355" y="3746658"/>
              <a:ext cx="620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yes</a:t>
              </a:r>
              <a:endParaRPr lang="en-CA" sz="200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2592134" y="3544708"/>
              <a:ext cx="678345" cy="66222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4" name="Object 56"/>
            <p:cNvGraphicFramePr>
              <a:graphicFrameLocks/>
            </p:cNvGraphicFramePr>
            <p:nvPr/>
          </p:nvGraphicFramePr>
          <p:xfrm>
            <a:off x="1647347" y="4040790"/>
            <a:ext cx="301625" cy="766762"/>
          </p:xfrm>
          <a:graphic>
            <a:graphicData uri="http://schemas.openxmlformats.org/presentationml/2006/ole">
              <p:oleObj spid="_x0000_s3074" name="ClipArt" r:id="rId4" imgW="1204560" imgH="3660480" progId="">
                <p:embed/>
              </p:oleObj>
            </a:graphicData>
          </a:graphic>
        </p:graphicFrame>
      </p:grpSp>
      <p:grpSp>
        <p:nvGrpSpPr>
          <p:cNvPr id="3080" name="Group 37"/>
          <p:cNvGrpSpPr>
            <a:grpSpLocks/>
          </p:cNvGrpSpPr>
          <p:nvPr/>
        </p:nvGrpSpPr>
        <p:grpSpPr bwMode="auto">
          <a:xfrm>
            <a:off x="144463" y="1336675"/>
            <a:ext cx="1681162" cy="1103313"/>
            <a:chOff x="144066" y="903886"/>
            <a:chExt cx="1681655" cy="1103586"/>
          </a:xfrm>
        </p:grpSpPr>
        <p:sp>
          <p:nvSpPr>
            <p:cNvPr id="36" name="Right Arrow 35"/>
            <p:cNvSpPr/>
            <p:nvPr/>
          </p:nvSpPr>
          <p:spPr>
            <a:xfrm rot="1876339">
              <a:off x="144066" y="903886"/>
              <a:ext cx="1681655" cy="1103586"/>
            </a:xfrm>
            <a:prstGeom prst="right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3098" name="TextBox 36"/>
            <p:cNvSpPr txBox="1">
              <a:spLocks noChangeArrowheads="1"/>
            </p:cNvSpPr>
            <p:nvPr/>
          </p:nvSpPr>
          <p:spPr bwMode="auto">
            <a:xfrm>
              <a:off x="168166" y="903894"/>
              <a:ext cx="15135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prior </a:t>
              </a:r>
            </a:p>
            <a:p>
              <a:r>
                <a:rPr lang="en-US"/>
                <a:t>research</a:t>
              </a:r>
              <a:endParaRPr lang="en-CA"/>
            </a:p>
          </p:txBody>
        </p:sp>
      </p:grpSp>
      <p:grpSp>
        <p:nvGrpSpPr>
          <p:cNvPr id="3081" name="Group 38"/>
          <p:cNvGrpSpPr>
            <a:grpSpLocks/>
          </p:cNvGrpSpPr>
          <p:nvPr/>
        </p:nvGrpSpPr>
        <p:grpSpPr bwMode="auto">
          <a:xfrm>
            <a:off x="212725" y="2341563"/>
            <a:ext cx="1682750" cy="1103312"/>
            <a:chOff x="144066" y="903886"/>
            <a:chExt cx="1681655" cy="1103586"/>
          </a:xfrm>
        </p:grpSpPr>
        <p:sp>
          <p:nvSpPr>
            <p:cNvPr id="40" name="Right Arrow 39"/>
            <p:cNvSpPr/>
            <p:nvPr/>
          </p:nvSpPr>
          <p:spPr>
            <a:xfrm rot="1876339">
              <a:off x="144066" y="903886"/>
              <a:ext cx="1681655" cy="1103586"/>
            </a:xfrm>
            <a:prstGeom prst="right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3096" name="TextBox 40"/>
            <p:cNvSpPr txBox="1">
              <a:spLocks noChangeArrowheads="1"/>
            </p:cNvSpPr>
            <p:nvPr/>
          </p:nvSpPr>
          <p:spPr bwMode="auto">
            <a:xfrm>
              <a:off x="168166" y="903894"/>
              <a:ext cx="15135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prior </a:t>
              </a:r>
            </a:p>
            <a:p>
              <a:r>
                <a:rPr lang="en-US"/>
                <a:t>research</a:t>
              </a:r>
              <a:endParaRPr lang="en-CA"/>
            </a:p>
          </p:txBody>
        </p:sp>
      </p:grpSp>
      <p:grpSp>
        <p:nvGrpSpPr>
          <p:cNvPr id="3082" name="Group 43"/>
          <p:cNvGrpSpPr>
            <a:grpSpLocks/>
          </p:cNvGrpSpPr>
          <p:nvPr/>
        </p:nvGrpSpPr>
        <p:grpSpPr bwMode="auto">
          <a:xfrm>
            <a:off x="4295775" y="4437063"/>
            <a:ext cx="4295775" cy="1816100"/>
            <a:chOff x="4295357" y="4213836"/>
            <a:chExt cx="4296002" cy="1816324"/>
          </a:xfrm>
        </p:grpSpPr>
        <p:cxnSp>
          <p:nvCxnSpPr>
            <p:cNvPr id="11" name="Straight Arrow Connector 10"/>
            <p:cNvCxnSpPr/>
            <p:nvPr/>
          </p:nvCxnSpPr>
          <p:spPr>
            <a:xfrm rot="16200000" flipH="1">
              <a:off x="5007368" y="4354358"/>
              <a:ext cx="593798" cy="31275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9" name="TextBox 13"/>
            <p:cNvSpPr txBox="1">
              <a:spLocks noChangeArrowheads="1"/>
            </p:cNvSpPr>
            <p:nvPr/>
          </p:nvSpPr>
          <p:spPr bwMode="auto">
            <a:xfrm>
              <a:off x="5300830" y="4247761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no</a:t>
              </a:r>
              <a:endParaRPr lang="en-CA" sz="20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95357" y="5441124"/>
              <a:ext cx="1697128" cy="589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goals unrealistic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111553" y="5404608"/>
              <a:ext cx="2479806" cy="6049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wrong experiment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6200000" flipH="1">
              <a:off x="5950403" y="5121214"/>
              <a:ext cx="308013" cy="27465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5346325" y="5252190"/>
              <a:ext cx="342942" cy="190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882763" y="4753653"/>
              <a:ext cx="1114484" cy="34770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118"/>
                  </a:solidFill>
                </a:rPr>
                <a:t>why?</a:t>
              </a:r>
              <a:endParaRPr lang="en-CA" sz="2000" dirty="0">
                <a:solidFill>
                  <a:srgbClr val="000118"/>
                </a:solidFill>
              </a:endParaRPr>
            </a:p>
          </p:txBody>
        </p:sp>
      </p:grpSp>
      <p:sp>
        <p:nvSpPr>
          <p:cNvPr id="52" name="Down Arrow 51"/>
          <p:cNvSpPr/>
          <p:nvPr/>
        </p:nvSpPr>
        <p:spPr>
          <a:xfrm>
            <a:off x="4008438" y="1679575"/>
            <a:ext cx="414337" cy="3302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3" name="Down Arrow 52"/>
          <p:cNvSpPr/>
          <p:nvPr/>
        </p:nvSpPr>
        <p:spPr>
          <a:xfrm>
            <a:off x="4108450" y="3278188"/>
            <a:ext cx="414338" cy="3302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4" name="Freeform 33"/>
          <p:cNvSpPr/>
          <p:nvPr/>
        </p:nvSpPr>
        <p:spPr>
          <a:xfrm>
            <a:off x="7527925" y="2625725"/>
            <a:ext cx="936625" cy="2987675"/>
          </a:xfrm>
          <a:custGeom>
            <a:avLst/>
            <a:gdLst>
              <a:gd name="connsiteX0" fmla="*/ 180754 w 937438"/>
              <a:gd name="connsiteY0" fmla="*/ 2987749 h 2987749"/>
              <a:gd name="connsiteX1" fmla="*/ 648586 w 937438"/>
              <a:gd name="connsiteY1" fmla="*/ 1988289 h 2987749"/>
              <a:gd name="connsiteX2" fmla="*/ 829340 w 937438"/>
              <a:gd name="connsiteY2" fmla="*/ 414670 h 2987749"/>
              <a:gd name="connsiteX3" fmla="*/ 0 w 937438"/>
              <a:gd name="connsiteY3" fmla="*/ 0 h 2987749"/>
              <a:gd name="connsiteX4" fmla="*/ 0 w 937438"/>
              <a:gd name="connsiteY4" fmla="*/ 0 h 2987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438" h="2987749">
                <a:moveTo>
                  <a:pt x="180754" y="2987749"/>
                </a:moveTo>
                <a:cubicBezTo>
                  <a:pt x="360621" y="2702442"/>
                  <a:pt x="540488" y="2417135"/>
                  <a:pt x="648586" y="1988289"/>
                </a:cubicBezTo>
                <a:cubicBezTo>
                  <a:pt x="756684" y="1559443"/>
                  <a:pt x="937438" y="746051"/>
                  <a:pt x="829340" y="414670"/>
                </a:cubicBezTo>
                <a:cubicBezTo>
                  <a:pt x="721242" y="83289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56475" y="3816350"/>
            <a:ext cx="1787525" cy="741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modify</a:t>
            </a:r>
            <a:endParaRPr lang="en-CA" dirty="0">
              <a:latin typeface="Comic Sans MS" pitchFamily="66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5805488" y="1658938"/>
            <a:ext cx="2008187" cy="4008437"/>
          </a:xfrm>
          <a:custGeom>
            <a:avLst/>
            <a:gdLst>
              <a:gd name="connsiteX0" fmla="*/ 0 w 2007781"/>
              <a:gd name="connsiteY0" fmla="*/ 4008475 h 4008475"/>
              <a:gd name="connsiteX1" fmla="*/ 1318437 w 2007781"/>
              <a:gd name="connsiteY1" fmla="*/ 2753833 h 4008475"/>
              <a:gd name="connsiteX2" fmla="*/ 1935125 w 2007781"/>
              <a:gd name="connsiteY2" fmla="*/ 1254642 h 4008475"/>
              <a:gd name="connsiteX3" fmla="*/ 1754372 w 2007781"/>
              <a:gd name="connsiteY3" fmla="*/ 0 h 4008475"/>
              <a:gd name="connsiteX4" fmla="*/ 1754372 w 2007781"/>
              <a:gd name="connsiteY4" fmla="*/ 0 h 400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781" h="4008475">
                <a:moveTo>
                  <a:pt x="0" y="4008475"/>
                </a:moveTo>
                <a:cubicBezTo>
                  <a:pt x="497958" y="3610640"/>
                  <a:pt x="995916" y="3212805"/>
                  <a:pt x="1318437" y="2753833"/>
                </a:cubicBezTo>
                <a:cubicBezTo>
                  <a:pt x="1640958" y="2294861"/>
                  <a:pt x="1862469" y="1713614"/>
                  <a:pt x="1935125" y="1254642"/>
                </a:cubicBezTo>
                <a:cubicBezTo>
                  <a:pt x="2007781" y="795670"/>
                  <a:pt x="1754372" y="0"/>
                  <a:pt x="1754372" y="0"/>
                </a:cubicBezTo>
                <a:lnTo>
                  <a:pt x="1754372" y="0"/>
                </a:lnTo>
              </a:path>
            </a:pathLst>
          </a:custGeom>
          <a:ln w="285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9"/>
          <p:cNvSpPr txBox="1">
            <a:spLocks noChangeArrowheads="1"/>
          </p:cNvSpPr>
          <p:nvPr/>
        </p:nvSpPr>
        <p:spPr bwMode="auto">
          <a:xfrm>
            <a:off x="222250" y="185738"/>
            <a:ext cx="86788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u="sng"/>
              <a:t> Model 2 --scientific approach to science education</a:t>
            </a:r>
            <a:endParaRPr lang="en-CA" sz="2600" u="sng"/>
          </a:p>
        </p:txBody>
      </p:sp>
      <p:grpSp>
        <p:nvGrpSpPr>
          <p:cNvPr id="4100" name="Group 30"/>
          <p:cNvGrpSpPr>
            <a:grpSpLocks/>
          </p:cNvGrpSpPr>
          <p:nvPr/>
        </p:nvGrpSpPr>
        <p:grpSpPr bwMode="auto">
          <a:xfrm>
            <a:off x="542925" y="895350"/>
            <a:ext cx="6827838" cy="4405313"/>
            <a:chOff x="144066" y="766220"/>
            <a:chExt cx="8999934" cy="5455334"/>
          </a:xfrm>
        </p:grpSpPr>
        <p:sp>
          <p:nvSpPr>
            <p:cNvPr id="4" name="Rounded Rectangle 3"/>
            <p:cNvSpPr/>
            <p:nvPr/>
          </p:nvSpPr>
          <p:spPr>
            <a:xfrm>
              <a:off x="1579535" y="766220"/>
              <a:ext cx="6670957" cy="86105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>
                  <a:solidFill>
                    <a:srgbClr val="000118"/>
                  </a:solidFill>
                </a:rPr>
                <a:t>Goals. What students will be able to do.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118"/>
                  </a:solidFill>
                </a:rPr>
                <a:t>(solve, design, analyze, learn,...)</a:t>
              </a:r>
              <a:endParaRPr lang="en-CA" sz="1800" dirty="0">
                <a:solidFill>
                  <a:srgbClr val="000118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74141" y="2010626"/>
              <a:ext cx="5743970" cy="121098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800" dirty="0">
                  <a:solidFill>
                    <a:srgbClr val="000118"/>
                  </a:solidFill>
                </a:rPr>
                <a:t>Create activities and feedback targeting desired expertise. </a:t>
              </a:r>
              <a:endParaRPr lang="en-CA" sz="1800" dirty="0">
                <a:solidFill>
                  <a:srgbClr val="000118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51563" y="3610858"/>
              <a:ext cx="5170620" cy="79815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118"/>
                  </a:solidFill>
                </a:rPr>
                <a:t>Run and measure results.     </a:t>
              </a:r>
              <a:endParaRPr lang="en-CA" sz="1800" dirty="0">
                <a:solidFill>
                  <a:srgbClr val="000118"/>
                </a:solidFill>
              </a:endParaRPr>
            </a:p>
          </p:txBody>
        </p:sp>
        <p:grpSp>
          <p:nvGrpSpPr>
            <p:cNvPr id="4105" name="Group 48"/>
            <p:cNvGrpSpPr>
              <a:grpSpLocks/>
            </p:cNvGrpSpPr>
            <p:nvPr/>
          </p:nvGrpSpPr>
          <p:grpSpPr bwMode="auto">
            <a:xfrm>
              <a:off x="1966324" y="4419198"/>
              <a:ext cx="1615073" cy="1270903"/>
              <a:chOff x="1647347" y="3536649"/>
              <a:chExt cx="1615073" cy="127090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80385" y="4277427"/>
                <a:ext cx="1115314" cy="40497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118"/>
                    </a:solidFill>
                  </a:rPr>
                  <a:t>done</a:t>
                </a:r>
                <a:endParaRPr lang="en-CA" sz="1800" dirty="0">
                  <a:solidFill>
                    <a:srgbClr val="000118"/>
                  </a:solidFill>
                </a:endParaRPr>
              </a:p>
            </p:txBody>
          </p:sp>
          <p:sp>
            <p:nvSpPr>
              <p:cNvPr id="4126" name="TextBox 9"/>
              <p:cNvSpPr txBox="1">
                <a:spLocks noChangeArrowheads="1"/>
              </p:cNvSpPr>
              <p:nvPr/>
            </p:nvSpPr>
            <p:spPr bwMode="auto">
              <a:xfrm>
                <a:off x="1887355" y="3746658"/>
                <a:ext cx="57695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yes</a:t>
                </a:r>
                <a:endParaRPr lang="en-CA" sz="180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2592384" y="3545768"/>
                <a:ext cx="680196" cy="66123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098" name="Object 56"/>
              <p:cNvGraphicFramePr>
                <a:graphicFrameLocks/>
              </p:cNvGraphicFramePr>
              <p:nvPr/>
            </p:nvGraphicFramePr>
            <p:xfrm>
              <a:off x="1647347" y="4040790"/>
              <a:ext cx="301625" cy="766762"/>
            </p:xfrm>
            <a:graphic>
              <a:graphicData uri="http://schemas.openxmlformats.org/presentationml/2006/ole">
                <p:oleObj spid="_x0000_s4098" name="ClipArt" r:id="rId4" imgW="1204560" imgH="3660480" progId="">
                  <p:embed/>
                </p:oleObj>
              </a:graphicData>
            </a:graphic>
          </p:graphicFrame>
        </p:grpSp>
        <p:grpSp>
          <p:nvGrpSpPr>
            <p:cNvPr id="4106" name="Group 37"/>
            <p:cNvGrpSpPr>
              <a:grpSpLocks/>
            </p:cNvGrpSpPr>
            <p:nvPr/>
          </p:nvGrpSpPr>
          <p:grpSpPr bwMode="auto">
            <a:xfrm>
              <a:off x="144066" y="1305278"/>
              <a:ext cx="1681655" cy="1103586"/>
              <a:chOff x="144066" y="903886"/>
              <a:chExt cx="1681655" cy="1103586"/>
            </a:xfrm>
          </p:grpSpPr>
          <p:sp>
            <p:nvSpPr>
              <p:cNvPr id="36" name="Right Arrow 35"/>
              <p:cNvSpPr/>
              <p:nvPr/>
            </p:nvSpPr>
            <p:spPr>
              <a:xfrm rot="1876339">
                <a:off x="144066" y="903481"/>
                <a:ext cx="1682387" cy="1104828"/>
              </a:xfrm>
              <a:prstGeom prst="rightArrow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CA" sz="1800"/>
              </a:p>
            </p:txBody>
          </p:sp>
          <p:sp>
            <p:nvSpPr>
              <p:cNvPr id="4124" name="TextBox 36"/>
              <p:cNvSpPr txBox="1">
                <a:spLocks noChangeArrowheads="1"/>
              </p:cNvSpPr>
              <p:nvPr/>
            </p:nvSpPr>
            <p:spPr bwMode="auto">
              <a:xfrm>
                <a:off x="168166" y="903894"/>
                <a:ext cx="118013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prior </a:t>
                </a:r>
              </a:p>
              <a:p>
                <a:r>
                  <a:rPr lang="en-US" sz="1800"/>
                  <a:t>research</a:t>
                </a:r>
                <a:endParaRPr lang="en-CA" sz="1800"/>
              </a:p>
            </p:txBody>
          </p:sp>
        </p:grpSp>
        <p:grpSp>
          <p:nvGrpSpPr>
            <p:cNvPr id="4107" name="Group 38"/>
            <p:cNvGrpSpPr>
              <a:grpSpLocks/>
            </p:cNvGrpSpPr>
            <p:nvPr/>
          </p:nvGrpSpPr>
          <p:grpSpPr bwMode="auto">
            <a:xfrm>
              <a:off x="213338" y="2309731"/>
              <a:ext cx="1681655" cy="1103586"/>
              <a:chOff x="144066" y="903886"/>
              <a:chExt cx="1681655" cy="1103586"/>
            </a:xfrm>
          </p:grpSpPr>
          <p:sp>
            <p:nvSpPr>
              <p:cNvPr id="40" name="Right Arrow 39"/>
              <p:cNvSpPr/>
              <p:nvPr/>
            </p:nvSpPr>
            <p:spPr>
              <a:xfrm rot="1876339">
                <a:off x="143849" y="903596"/>
                <a:ext cx="1682387" cy="1104828"/>
              </a:xfrm>
              <a:prstGeom prst="rightArrow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CA" sz="1800"/>
              </a:p>
            </p:txBody>
          </p:sp>
          <p:sp>
            <p:nvSpPr>
              <p:cNvPr id="4122" name="TextBox 40"/>
              <p:cNvSpPr txBox="1">
                <a:spLocks noChangeArrowheads="1"/>
              </p:cNvSpPr>
              <p:nvPr/>
            </p:nvSpPr>
            <p:spPr bwMode="auto">
              <a:xfrm>
                <a:off x="168166" y="903894"/>
                <a:ext cx="118013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prior </a:t>
                </a:r>
              </a:p>
              <a:p>
                <a:r>
                  <a:rPr lang="en-US" sz="1800"/>
                  <a:t>research</a:t>
                </a:r>
                <a:endParaRPr lang="en-CA" sz="1800"/>
              </a:p>
            </p:txBody>
          </p:sp>
        </p:grpSp>
        <p:grpSp>
          <p:nvGrpSpPr>
            <p:cNvPr id="4108" name="Group 43"/>
            <p:cNvGrpSpPr>
              <a:grpSpLocks/>
            </p:cNvGrpSpPr>
            <p:nvPr/>
          </p:nvGrpSpPr>
          <p:grpSpPr bwMode="auto">
            <a:xfrm>
              <a:off x="3987098" y="4405230"/>
              <a:ext cx="4604261" cy="1816324"/>
              <a:chOff x="3987098" y="4213836"/>
              <a:chExt cx="4604261" cy="1816324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16200000" flipH="1">
                <a:off x="5007376" y="4353591"/>
                <a:ext cx="593698" cy="3138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5" name="TextBox 13"/>
              <p:cNvSpPr txBox="1">
                <a:spLocks noChangeArrowheads="1"/>
              </p:cNvSpPr>
              <p:nvPr/>
            </p:nvSpPr>
            <p:spPr bwMode="auto">
              <a:xfrm>
                <a:off x="5300830" y="4247761"/>
                <a:ext cx="47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no</a:t>
                </a:r>
                <a:endParaRPr lang="en-CA" sz="18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988029" y="5442359"/>
                <a:ext cx="2004635" cy="58780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700" dirty="0">
                    <a:solidFill>
                      <a:srgbClr val="000118"/>
                    </a:solidFill>
                  </a:rPr>
                  <a:t>goals unrealistic</a:t>
                </a:r>
                <a:endParaRPr lang="en-CA" sz="1700" dirty="0">
                  <a:solidFill>
                    <a:srgbClr val="000118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111937" y="5405008"/>
                <a:ext cx="2479638" cy="60549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118"/>
                    </a:solidFill>
                  </a:rPr>
                  <a:t>wrong treatment</a:t>
                </a:r>
                <a:endParaRPr lang="en-CA" sz="1800" dirty="0">
                  <a:solidFill>
                    <a:srgbClr val="000118"/>
                  </a:solidFill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rot="16200000" flipH="1">
                <a:off x="5950291" y="5121490"/>
                <a:ext cx="308645" cy="27412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5347675" y="5252082"/>
                <a:ext cx="342064" cy="1883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/>
              <p:cNvSpPr/>
              <p:nvPr/>
            </p:nvSpPr>
            <p:spPr>
              <a:xfrm>
                <a:off x="4883628" y="4754299"/>
                <a:ext cx="1115313" cy="34599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rgbClr val="000118"/>
                    </a:solidFill>
                  </a:rPr>
                  <a:t>why?</a:t>
                </a:r>
                <a:endParaRPr lang="en-CA" sz="1800" dirty="0">
                  <a:solidFill>
                    <a:srgbClr val="000118"/>
                  </a:solidFill>
                </a:endParaRPr>
              </a:p>
            </p:txBody>
          </p:sp>
        </p:grpSp>
        <p:sp>
          <p:nvSpPr>
            <p:cNvPr id="52" name="Down Arrow 51"/>
            <p:cNvSpPr/>
            <p:nvPr/>
          </p:nvSpPr>
          <p:spPr>
            <a:xfrm>
              <a:off x="4008953" y="1648903"/>
              <a:ext cx="414319" cy="328302"/>
            </a:xfrm>
            <a:prstGeom prst="down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sz="1800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4107301" y="3247168"/>
              <a:ext cx="414319" cy="328304"/>
            </a:xfrm>
            <a:prstGeom prst="downArrow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 sz="18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528574" y="2594494"/>
              <a:ext cx="937449" cy="2988147"/>
            </a:xfrm>
            <a:custGeom>
              <a:avLst/>
              <a:gdLst>
                <a:gd name="connsiteX0" fmla="*/ 180754 w 937438"/>
                <a:gd name="connsiteY0" fmla="*/ 2987749 h 2987749"/>
                <a:gd name="connsiteX1" fmla="*/ 648586 w 937438"/>
                <a:gd name="connsiteY1" fmla="*/ 1988289 h 2987749"/>
                <a:gd name="connsiteX2" fmla="*/ 829340 w 937438"/>
                <a:gd name="connsiteY2" fmla="*/ 414670 h 2987749"/>
                <a:gd name="connsiteX3" fmla="*/ 0 w 937438"/>
                <a:gd name="connsiteY3" fmla="*/ 0 h 2987749"/>
                <a:gd name="connsiteX4" fmla="*/ 0 w 937438"/>
                <a:gd name="connsiteY4" fmla="*/ 0 h 298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438" h="2987749">
                  <a:moveTo>
                    <a:pt x="180754" y="2987749"/>
                  </a:moveTo>
                  <a:cubicBezTo>
                    <a:pt x="360621" y="2702442"/>
                    <a:pt x="540488" y="2417135"/>
                    <a:pt x="648586" y="1988289"/>
                  </a:cubicBezTo>
                  <a:cubicBezTo>
                    <a:pt x="756684" y="1559443"/>
                    <a:pt x="937438" y="746051"/>
                    <a:pt x="829340" y="414670"/>
                  </a:cubicBezTo>
                  <a:cubicBezTo>
                    <a:pt x="721242" y="8328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 sz="1800"/>
            </a:p>
          </p:txBody>
        </p:sp>
        <p:sp>
          <p:nvSpPr>
            <p:cNvPr id="29" name="Oval 28"/>
            <p:cNvSpPr/>
            <p:nvPr/>
          </p:nvSpPr>
          <p:spPr>
            <a:xfrm>
              <a:off x="7356987" y="3783855"/>
              <a:ext cx="1787013" cy="7411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latin typeface="Comic Sans MS" pitchFamily="66" charset="0"/>
                </a:rPr>
                <a:t>modify</a:t>
              </a:r>
              <a:endParaRPr lang="en-CA" sz="1800" dirty="0">
                <a:latin typeface="Comic Sans MS" pitchFamily="66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5804336" y="1627278"/>
              <a:ext cx="2008820" cy="4008442"/>
            </a:xfrm>
            <a:custGeom>
              <a:avLst/>
              <a:gdLst>
                <a:gd name="connsiteX0" fmla="*/ 0 w 2007781"/>
                <a:gd name="connsiteY0" fmla="*/ 4008475 h 4008475"/>
                <a:gd name="connsiteX1" fmla="*/ 1318437 w 2007781"/>
                <a:gd name="connsiteY1" fmla="*/ 2753833 h 4008475"/>
                <a:gd name="connsiteX2" fmla="*/ 1935125 w 2007781"/>
                <a:gd name="connsiteY2" fmla="*/ 1254642 h 4008475"/>
                <a:gd name="connsiteX3" fmla="*/ 1754372 w 2007781"/>
                <a:gd name="connsiteY3" fmla="*/ 0 h 4008475"/>
                <a:gd name="connsiteX4" fmla="*/ 1754372 w 2007781"/>
                <a:gd name="connsiteY4" fmla="*/ 0 h 40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781" h="4008475">
                  <a:moveTo>
                    <a:pt x="0" y="4008475"/>
                  </a:moveTo>
                  <a:cubicBezTo>
                    <a:pt x="497958" y="3610640"/>
                    <a:pt x="995916" y="3212805"/>
                    <a:pt x="1318437" y="2753833"/>
                  </a:cubicBezTo>
                  <a:cubicBezTo>
                    <a:pt x="1640958" y="2294861"/>
                    <a:pt x="1862469" y="1713614"/>
                    <a:pt x="1935125" y="1254642"/>
                  </a:cubicBezTo>
                  <a:cubicBezTo>
                    <a:pt x="2007781" y="795670"/>
                    <a:pt x="1754372" y="0"/>
                    <a:pt x="1754372" y="0"/>
                  </a:cubicBezTo>
                  <a:lnTo>
                    <a:pt x="1754372" y="0"/>
                  </a:lnTo>
                </a:path>
              </a:pathLst>
            </a:custGeom>
            <a:ln w="28575">
              <a:solidFill>
                <a:schemeClr val="accent2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CA" sz="1800"/>
            </a:p>
          </p:txBody>
        </p:sp>
      </p:grpSp>
      <p:sp>
        <p:nvSpPr>
          <p:cNvPr id="4101" name="TextBox 31"/>
          <p:cNvSpPr txBox="1">
            <a:spLocks noChangeArrowheads="1"/>
          </p:cNvSpPr>
          <p:nvPr/>
        </p:nvSpPr>
        <p:spPr bwMode="auto">
          <a:xfrm>
            <a:off x="428625" y="5629275"/>
            <a:ext cx="8320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ym typeface="Symbol" pitchFamily="18" charset="2"/>
              </a:rPr>
              <a:t></a:t>
            </a:r>
            <a:r>
              <a:rPr lang="en-US" b="1" dirty="0"/>
              <a:t>New </a:t>
            </a:r>
            <a:r>
              <a:rPr lang="en-US" b="1" dirty="0" smtClean="0"/>
              <a:t>opportunities for improving teaching.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79450" y="4333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>
                <a:latin typeface="Times New Roman" pitchFamily="18" charset="0"/>
              </a:rPr>
              <a:t>Novice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605588" y="4206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>
                <a:latin typeface="Times New Roman" pitchFamily="18" charset="0"/>
              </a:rPr>
              <a:t>Expert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19100" y="5016500"/>
            <a:ext cx="70262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Comic Sans MS" pitchFamily="66" charset="0"/>
              </a:rPr>
              <a:t>intro physics </a:t>
            </a:r>
            <a:r>
              <a:rPr lang="en-US" sz="2800" b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 </a:t>
            </a:r>
            <a:r>
              <a:rPr lang="en-US" sz="2800" b="1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800" b="1" i="1" u="sng">
                <a:solidFill>
                  <a:schemeClr val="accent2"/>
                </a:solidFill>
                <a:latin typeface="Comic Sans MS" pitchFamily="66" charset="0"/>
              </a:rPr>
              <a:t>more</a:t>
            </a:r>
            <a:r>
              <a:rPr lang="en-US" sz="2800" b="1">
                <a:solidFill>
                  <a:schemeClr val="accent2"/>
                </a:solidFill>
                <a:latin typeface="Comic Sans MS" pitchFamily="66" charset="0"/>
              </a:rPr>
              <a:t> novice</a:t>
            </a:r>
          </a:p>
          <a:p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ref.s  Redish et al,   CU work--Adams, Perkins, MD, NF, SP, CW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339850" y="120650"/>
            <a:ext cx="6553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u="sng" dirty="0">
                <a:solidFill>
                  <a:schemeClr val="accent2"/>
                </a:solidFill>
                <a:latin typeface="Arial" charset="0"/>
              </a:rPr>
              <a:t>Measuring student </a:t>
            </a:r>
            <a:r>
              <a:rPr lang="en-US" u="sng" dirty="0" smtClean="0">
                <a:solidFill>
                  <a:schemeClr val="accent2"/>
                </a:solidFill>
                <a:latin typeface="Arial" charset="0"/>
              </a:rPr>
              <a:t>perceptions about </a:t>
            </a:r>
            <a:r>
              <a:rPr lang="en-US" u="sng" dirty="0">
                <a:solidFill>
                  <a:schemeClr val="accent2"/>
                </a:solidFill>
                <a:latin typeface="Arial" charset="0"/>
              </a:rPr>
              <a:t>science </a:t>
            </a:r>
          </a:p>
        </p:txBody>
      </p:sp>
      <p:pic>
        <p:nvPicPr>
          <p:cNvPr id="350216" name="Picture 8" descr="j00787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288" y="4176713"/>
            <a:ext cx="396875" cy="8302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5832475" y="6491288"/>
            <a:ext cx="3284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*adapted from D. Hammer</a:t>
            </a:r>
          </a:p>
        </p:txBody>
      </p:sp>
      <p:sp>
        <p:nvSpPr>
          <p:cNvPr id="31752" name="Line 10"/>
          <p:cNvSpPr>
            <a:spLocks noChangeShapeType="1"/>
          </p:cNvSpPr>
          <p:nvPr/>
        </p:nvSpPr>
        <p:spPr bwMode="auto">
          <a:xfrm>
            <a:off x="1262063" y="4352925"/>
            <a:ext cx="0" cy="6651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1753" name="Line 11"/>
          <p:cNvSpPr>
            <a:spLocks noChangeShapeType="1"/>
          </p:cNvSpPr>
          <p:nvPr/>
        </p:nvSpPr>
        <p:spPr bwMode="auto">
          <a:xfrm>
            <a:off x="7278688" y="4333875"/>
            <a:ext cx="0" cy="6651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7348538" y="4198938"/>
            <a:ext cx="17954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pre &amp; post</a:t>
            </a:r>
          </a:p>
          <a:p>
            <a:r>
              <a:rPr lang="en-US">
                <a:solidFill>
                  <a:schemeClr val="hlink"/>
                </a:solidFill>
              </a:rPr>
              <a:t>% shift?</a:t>
            </a:r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3602038" y="43862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2640013" y="4437063"/>
            <a:ext cx="1243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5-10%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3875" y="6000750"/>
            <a:ext cx="6592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Intro Chemistry and biology just as bad! </a:t>
            </a:r>
            <a:endParaRPr lang="en-CA"/>
          </a:p>
        </p:txBody>
      </p:sp>
      <p:sp>
        <p:nvSpPr>
          <p:cNvPr id="31758" name="TextBox 15"/>
          <p:cNvSpPr txBox="1">
            <a:spLocks noChangeArrowheads="1"/>
          </p:cNvSpPr>
          <p:nvPr/>
        </p:nvSpPr>
        <p:spPr bwMode="auto">
          <a:xfrm>
            <a:off x="357188" y="1100138"/>
            <a:ext cx="87757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Survey instruments-- </a:t>
            </a:r>
            <a:endParaRPr lang="en-CA"/>
          </a:p>
          <a:p>
            <a:r>
              <a:rPr lang="en-US"/>
              <a:t>MPEX--1</a:t>
            </a:r>
            <a:r>
              <a:rPr lang="en-US" baseline="30000"/>
              <a:t>st</a:t>
            </a:r>
            <a:r>
              <a:rPr lang="en-US"/>
              <a:t> yr physics, CLASS--physics, chem, bio tests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22313" y="1049338"/>
            <a:ext cx="7283450" cy="3175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7475" y="1982788"/>
            <a:ext cx="8915400" cy="20939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~40 statements, strongly agree to strongly disagree-- </a:t>
            </a:r>
          </a:p>
          <a:p>
            <a:pPr marL="342900" indent="-342900">
              <a:defRPr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200" i="1" dirty="0">
                <a:solidFill>
                  <a:schemeClr val="accent2"/>
                </a:solidFill>
                <a:latin typeface="+mj-lt"/>
              </a:rPr>
              <a:t>Understanding physics basically means being able to recall something you've read or been shown.</a:t>
            </a:r>
            <a:r>
              <a:rPr lang="en-US" sz="2000" i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>
              <a:defRPr/>
            </a:pPr>
            <a:endParaRPr lang="en-US" sz="800" i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pPr>
              <a:defRPr/>
            </a:pPr>
            <a:r>
              <a:rPr lang="en-US" sz="2200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 do not expect physics equations to help my understanding of the ideas; they are just for doing calculations.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569912" y="1036638"/>
            <a:ext cx="265113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7877176" y="1050925"/>
            <a:ext cx="265112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9371E-6 C -0.0158 -0.06638 -0.03108 -0.13206 -0.05087 -0.1494 C -0.07049 -0.16675 -0.10521 -0.13344 -0.11823 -0.10407 C -0.13108 -0.07493 -0.12743 0.00485 -0.12934 0.02659 " pathEditMode="relative" rAng="0" ptsTypes="aaaA">
                                      <p:cBhvr>
                                        <p:cTn id="17" dur="30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3" grpId="0"/>
      <p:bldP spid="350220" grpId="0"/>
      <p:bldP spid="350222" grpId="0"/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31925" y="785813"/>
            <a:ext cx="4079875" cy="825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118"/>
                </a:solidFill>
              </a:rPr>
              <a:t>think hard, figure out subject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1225" y="2082800"/>
            <a:ext cx="4586288" cy="8604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118"/>
                </a:solidFill>
              </a:rPr>
              <a:t>tell students how to understand it</a:t>
            </a:r>
            <a:endParaRPr lang="en-CA" dirty="0">
              <a:solidFill>
                <a:srgbClr val="000118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6300" y="3333750"/>
            <a:ext cx="3844925" cy="571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118"/>
                </a:solidFill>
              </a:rPr>
              <a:t> give problem to solve </a:t>
            </a:r>
            <a:endParaRPr lang="en-CA" dirty="0">
              <a:solidFill>
                <a:srgbClr val="000118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2632869" y="3947319"/>
            <a:ext cx="889000" cy="8016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20963" y="4211638"/>
            <a:ext cx="568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  <a:endParaRPr lang="en-CA"/>
          </a:p>
        </p:txBody>
      </p:sp>
      <p:pic>
        <p:nvPicPr>
          <p:cNvPr id="11266" name="Picture 2" descr="See full 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t="23723"/>
          <a:stretch>
            <a:fillRect/>
          </a:stretch>
        </p:blipFill>
        <p:spPr bwMode="auto">
          <a:xfrm>
            <a:off x="2593975" y="5959475"/>
            <a:ext cx="7524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Freeform 20"/>
          <p:cNvSpPr/>
          <p:nvPr/>
        </p:nvSpPr>
        <p:spPr>
          <a:xfrm>
            <a:off x="3709988" y="2301875"/>
            <a:ext cx="3352800" cy="4105275"/>
          </a:xfrm>
          <a:custGeom>
            <a:avLst/>
            <a:gdLst>
              <a:gd name="connsiteX0" fmla="*/ 0 w 3701393"/>
              <a:gd name="connsiteY0" fmla="*/ 2662621 h 3741683"/>
              <a:gd name="connsiteX1" fmla="*/ 840827 w 3701393"/>
              <a:gd name="connsiteY1" fmla="*/ 3545490 h 3741683"/>
              <a:gd name="connsiteX2" fmla="*/ 3048000 w 3701393"/>
              <a:gd name="connsiteY2" fmla="*/ 3398345 h 3741683"/>
              <a:gd name="connsiteX3" fmla="*/ 3584027 w 3701393"/>
              <a:gd name="connsiteY3" fmla="*/ 1485462 h 3741683"/>
              <a:gd name="connsiteX4" fmla="*/ 3426372 w 3701393"/>
              <a:gd name="connsiteY4" fmla="*/ 224221 h 3741683"/>
              <a:gd name="connsiteX5" fmla="*/ 1933903 w 3701393"/>
              <a:gd name="connsiteY5" fmla="*/ 140138 h 3741683"/>
              <a:gd name="connsiteX6" fmla="*/ 1933903 w 3701393"/>
              <a:gd name="connsiteY6" fmla="*/ 140138 h 374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1393" h="3741683">
                <a:moveTo>
                  <a:pt x="0" y="2662621"/>
                </a:moveTo>
                <a:cubicBezTo>
                  <a:pt x="166413" y="3042745"/>
                  <a:pt x="332827" y="3422869"/>
                  <a:pt x="840827" y="3545490"/>
                </a:cubicBezTo>
                <a:cubicBezTo>
                  <a:pt x="1348827" y="3668111"/>
                  <a:pt x="2590800" y="3741683"/>
                  <a:pt x="3048000" y="3398345"/>
                </a:cubicBezTo>
                <a:cubicBezTo>
                  <a:pt x="3505200" y="3055007"/>
                  <a:pt x="3520965" y="2014483"/>
                  <a:pt x="3584027" y="1485462"/>
                </a:cubicBezTo>
                <a:cubicBezTo>
                  <a:pt x="3647089" y="956441"/>
                  <a:pt x="3701393" y="448442"/>
                  <a:pt x="3426372" y="224221"/>
                </a:cubicBezTo>
                <a:cubicBezTo>
                  <a:pt x="3151351" y="0"/>
                  <a:pt x="1933903" y="140138"/>
                  <a:pt x="1933903" y="140138"/>
                </a:cubicBezTo>
                <a:lnTo>
                  <a:pt x="1933903" y="140138"/>
                </a:lnTo>
              </a:path>
            </a:pathLst>
          </a:custGeom>
          <a:ln w="28575">
            <a:solidFill>
              <a:srgbClr val="FFFF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Down Arrow 21"/>
          <p:cNvSpPr/>
          <p:nvPr/>
        </p:nvSpPr>
        <p:spPr>
          <a:xfrm>
            <a:off x="2890838" y="1649413"/>
            <a:ext cx="357187" cy="41116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Down Arrow 22"/>
          <p:cNvSpPr/>
          <p:nvPr/>
        </p:nvSpPr>
        <p:spPr>
          <a:xfrm>
            <a:off x="2822575" y="2947988"/>
            <a:ext cx="357188" cy="409575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759450" y="3300413"/>
            <a:ext cx="2659063" cy="14922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037" name="TextBox 24"/>
          <p:cNvSpPr txBox="1">
            <a:spLocks noChangeArrowheads="1"/>
          </p:cNvSpPr>
          <p:nvPr/>
        </p:nvSpPr>
        <p:spPr bwMode="auto">
          <a:xfrm>
            <a:off x="744538" y="241300"/>
            <a:ext cx="8137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Science </a:t>
            </a:r>
            <a:r>
              <a:rPr lang="en-US" u="sng" dirty="0" smtClean="0"/>
              <a:t>teaching </a:t>
            </a:r>
            <a:r>
              <a:rPr lang="en-US" u="sng" dirty="0"/>
              <a:t>Model 1 </a:t>
            </a:r>
            <a:r>
              <a:rPr lang="en-US" dirty="0"/>
              <a:t>  (I used for many years)</a:t>
            </a:r>
            <a:endParaRPr lang="en-CA" dirty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28625" y="3917950"/>
            <a:ext cx="1919288" cy="1438275"/>
            <a:chOff x="429106" y="3917612"/>
            <a:chExt cx="1918446" cy="1437896"/>
          </a:xfrm>
        </p:grpSpPr>
        <p:sp>
          <p:nvSpPr>
            <p:cNvPr id="7" name="Rounded Rectangle 6"/>
            <p:cNvSpPr/>
            <p:nvPr/>
          </p:nvSpPr>
          <p:spPr>
            <a:xfrm>
              <a:off x="429106" y="4784159"/>
              <a:ext cx="1653449" cy="57134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118"/>
                  </a:solidFill>
                </a:rPr>
                <a:t>done</a:t>
              </a:r>
              <a:endParaRPr lang="en-CA" dirty="0">
                <a:solidFill>
                  <a:srgbClr val="000118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0800000" flipV="1">
              <a:off x="1387535" y="3917612"/>
              <a:ext cx="960017" cy="84432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TextBox 9"/>
            <p:cNvSpPr txBox="1">
              <a:spLocks noChangeArrowheads="1"/>
            </p:cNvSpPr>
            <p:nvPr/>
          </p:nvSpPr>
          <p:spPr bwMode="auto">
            <a:xfrm>
              <a:off x="1204547" y="4014328"/>
              <a:ext cx="7077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  <a:endParaRPr lang="en-CA"/>
            </a:p>
          </p:txBody>
        </p:sp>
        <p:graphicFrame>
          <p:nvGraphicFramePr>
            <p:cNvPr id="1026" name="Object 56"/>
            <p:cNvGraphicFramePr>
              <a:graphicFrameLocks/>
            </p:cNvGraphicFramePr>
            <p:nvPr/>
          </p:nvGraphicFramePr>
          <p:xfrm>
            <a:off x="935421" y="4078013"/>
            <a:ext cx="301350" cy="766480"/>
          </p:xfrm>
          <a:graphic>
            <a:graphicData uri="http://schemas.openxmlformats.org/presentationml/2006/ole">
              <p:oleObj spid="_x0000_s1026" name="ClipArt" r:id="rId6" imgW="1204560" imgH="3660480" progId="">
                <p:embed/>
              </p:oleObj>
            </a:graphicData>
          </a:graphic>
        </p:graphicFrame>
      </p:grpSp>
      <p:sp>
        <p:nvSpPr>
          <p:cNvPr id="13" name="Rounded Rectangle 12"/>
          <p:cNvSpPr/>
          <p:nvPr/>
        </p:nvSpPr>
        <p:spPr>
          <a:xfrm>
            <a:off x="2581275" y="4781550"/>
            <a:ext cx="2827338" cy="6746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rgbClr val="000118"/>
                </a:solidFill>
              </a:rPr>
              <a:t>students lazy or poorly prepared</a:t>
            </a:r>
            <a:endParaRPr lang="en-CA" i="1" dirty="0">
              <a:solidFill>
                <a:srgbClr val="000118"/>
              </a:solidFill>
            </a:endParaRPr>
          </a:p>
        </p:txBody>
      </p:sp>
      <p:pic>
        <p:nvPicPr>
          <p:cNvPr id="29" name="Picture 52" descr="j007873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25838" y="4125913"/>
            <a:ext cx="215900" cy="614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30" name="Picture 52" descr="j007873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3488" y="4119563"/>
            <a:ext cx="215900" cy="615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31" name="Picture 52" descr="j007873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19550" y="4114800"/>
            <a:ext cx="215900" cy="6143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32" name="Picture 52" descr="j007873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110038"/>
            <a:ext cx="215900" cy="614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62688" y="3381375"/>
            <a:ext cx="160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tell again</a:t>
            </a:r>
            <a:endParaRPr lang="en-CA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26188" y="3838575"/>
            <a:ext cx="1501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latin typeface="Comic Sans MS" pitchFamily="66" charset="0"/>
              </a:rPr>
              <a:t>Louder</a:t>
            </a:r>
            <a:endParaRPr lang="en-CA" sz="32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07448 0.23865 " pathEditMode="relative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1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21" grpId="0" animBg="1"/>
      <p:bldP spid="22" grpId="0" animBg="1"/>
      <p:bldP spid="23" grpId="0" animBg="1"/>
      <p:bldP spid="24" grpId="0" build="allAtOnce" animBg="1"/>
      <p:bldP spid="13" grpId="0" animBg="1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42900" y="1604963"/>
            <a:ext cx="8990013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 </a:t>
            </a:r>
            <a:r>
              <a:rPr lang="en-US"/>
              <a:t>Used/perceived as expensive attendance and testing device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little benefit, student resentment.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363663" y="0"/>
            <a:ext cx="2449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u="sng"/>
              <a:t>clickers*</a:t>
            </a:r>
            <a:r>
              <a:rPr lang="en-US" sz="3200"/>
              <a:t>--</a:t>
            </a:r>
            <a:r>
              <a:rPr lang="en-US" sz="2800"/>
              <a:t> </a:t>
            </a:r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19113" y="673100"/>
            <a:ext cx="87995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 automatically helpful--</a:t>
            </a:r>
          </a:p>
          <a:p>
            <a:r>
              <a:rPr lang="en-US"/>
              <a:t>     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give accountability, anonymity, fast response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34950" y="2921000"/>
            <a:ext cx="8621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Used/perceived to enhance engagement, communication, and learning </a:t>
            </a:r>
            <a:r>
              <a:rPr lang="en-US">
                <a:sym typeface="Symbol" pitchFamily="18" charset="2"/>
              </a:rPr>
              <a:t> transformative</a:t>
            </a:r>
          </a:p>
          <a:p>
            <a:endParaRPr lang="en-US" sz="800">
              <a:latin typeface="Arial" charset="0"/>
            </a:endParaRPr>
          </a:p>
          <a:p>
            <a:endParaRPr lang="en-US" sz="800">
              <a:latin typeface="Arial" charset="0"/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hlink"/>
                </a:solidFill>
                <a:latin typeface="Comic Sans MS" pitchFamily="66" charset="0"/>
                <a:sym typeface="Symbol" pitchFamily="18" charset="2"/>
              </a:rPr>
              <a:t>challenging questions-- concepts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hlink"/>
                </a:solidFill>
                <a:latin typeface="Comic Sans MS" pitchFamily="66" charset="0"/>
                <a:sym typeface="Symbol" pitchFamily="18" charset="2"/>
              </a:rPr>
              <a:t>student-student discussion (“peer instruction”) &amp; responses  (learning and feedback)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hlink"/>
                </a:solidFill>
                <a:latin typeface="Comic Sans MS" pitchFamily="66" charset="0"/>
                <a:sym typeface="Symbol" pitchFamily="18" charset="2"/>
              </a:rPr>
              <a:t>follow up instructor discussion- timely specific feedback</a:t>
            </a:r>
          </a:p>
          <a:p>
            <a:pPr>
              <a:buFontTx/>
              <a:buChar char="•"/>
            </a:pPr>
            <a:r>
              <a:rPr lang="en-US">
                <a:solidFill>
                  <a:schemeClr val="hlink"/>
                </a:solidFill>
                <a:latin typeface="Comic Sans MS" pitchFamily="66" charset="0"/>
                <a:sym typeface="Symbol" pitchFamily="18" charset="2"/>
              </a:rPr>
              <a:t>minimal but nonzero grade impact</a:t>
            </a: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1135063" y="6211888"/>
            <a:ext cx="7780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800">
                <a:latin typeface="Comic Sans MS" pitchFamily="66" charset="0"/>
              </a:rPr>
              <a:t>*An instructor's guide to the effective use of personal response systems ("clickers") in teaching-- www.cwsei.ubc.ca</a:t>
            </a:r>
            <a:endParaRPr lang="en-US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786" y="772510"/>
            <a:ext cx="737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cover as much material?</a:t>
            </a:r>
          </a:p>
          <a:p>
            <a:r>
              <a:rPr lang="en-US" dirty="0" smtClean="0"/>
              <a:t>transfer information gathering outside </a:t>
            </a:r>
            <a:r>
              <a:rPr lang="en-US" smtClean="0"/>
              <a:t>of class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58863" y="17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875" y="160338"/>
            <a:ext cx="84947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/>
              <a:t>IV. Institutionalizing improved research-based</a:t>
            </a:r>
          </a:p>
          <a:p>
            <a:r>
              <a:rPr lang="en-US" sz="2800" u="sng"/>
              <a:t>teaching practices.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  <a:latin typeface="Comic Sans MS" pitchFamily="66" charset="0"/>
              </a:rPr>
              <a:t>From bloodletting to antibiotics)</a:t>
            </a:r>
            <a:endParaRPr lang="en-US" sz="2800" u="sng">
              <a:solidFill>
                <a:schemeClr val="accent2"/>
              </a:solidFill>
            </a:endParaRPr>
          </a:p>
          <a:p>
            <a:endParaRPr lang="en-US" u="sng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217488" y="1657350"/>
            <a:ext cx="87455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Univ. of Brit. Col. CW Science Education Initiative</a:t>
            </a:r>
          </a:p>
          <a:p>
            <a:r>
              <a:rPr lang="en-US" i="1">
                <a:solidFill>
                  <a:schemeClr val="accent2"/>
                </a:solidFill>
              </a:rPr>
              <a:t>(CWSEI.ubc.ca)</a:t>
            </a:r>
          </a:p>
          <a:p>
            <a:r>
              <a:rPr lang="en-US" i="1">
                <a:solidFill>
                  <a:schemeClr val="accent2"/>
                </a:solidFill>
              </a:rPr>
              <a:t>&amp; </a:t>
            </a:r>
            <a:r>
              <a:rPr lang="en-US">
                <a:solidFill>
                  <a:schemeClr val="accent2"/>
                </a:solidFill>
              </a:rPr>
              <a:t>Univ. of Col. Sci. Ed. Init.</a:t>
            </a:r>
            <a:endParaRPr lang="en-US" i="1">
              <a:solidFill>
                <a:schemeClr val="accent2"/>
              </a:solidFill>
            </a:endParaRPr>
          </a:p>
          <a:p>
            <a:endParaRPr lang="en-US" sz="800" i="1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Departmental level, widespread sustained change</a:t>
            </a:r>
          </a:p>
          <a:p>
            <a:r>
              <a:rPr lang="en-US">
                <a:solidFill>
                  <a:schemeClr val="accent2"/>
                </a:solidFill>
              </a:rPr>
              <a:t>   at major research universities</a:t>
            </a:r>
          </a:p>
          <a:p>
            <a:r>
              <a:rPr lang="en-US">
                <a:solidFill>
                  <a:schemeClr val="accent2"/>
                </a:solidFill>
              </a:rPr>
              <a:t>  </a:t>
            </a:r>
            <a:r>
              <a:rPr lang="en-US" sz="230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sz="2300">
                <a:solidFill>
                  <a:schemeClr val="accent2"/>
                </a:solidFill>
              </a:rPr>
              <a:t>scientific approach to teaching, all undergrad courses</a:t>
            </a:r>
          </a:p>
          <a:p>
            <a:pPr>
              <a:buFontTx/>
              <a:buChar char="•"/>
            </a:pPr>
            <a:endParaRPr lang="en-US" sz="8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Departments selected competitively</a:t>
            </a:r>
          </a:p>
          <a:p>
            <a:pPr>
              <a:buFontTx/>
              <a:buChar char="•"/>
            </a:pPr>
            <a:endParaRPr lang="en-US" sz="8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Substantial one-time $$$ and guidance</a:t>
            </a:r>
          </a:p>
          <a:p>
            <a:pPr>
              <a:buFontTx/>
              <a:buChar char="•"/>
            </a:pPr>
            <a:endParaRPr lang="en-US" sz="8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274638" y="5326063"/>
            <a:ext cx="88693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mic Sans MS" pitchFamily="66" charset="0"/>
              </a:rPr>
              <a:t>Extensive development of educational materials, assessment tools, data, etc.  Available on web.</a:t>
            </a:r>
          </a:p>
          <a:p>
            <a:r>
              <a:rPr lang="en-US">
                <a:latin typeface="Comic Sans MS" pitchFamily="66" charset="0"/>
              </a:rPr>
              <a:t>Visitors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69900" y="185738"/>
            <a:ext cx="694055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       </a:t>
            </a:r>
            <a:r>
              <a:rPr lang="en-US" sz="2800" u="sng"/>
              <a:t>Characteristics of expert tutors*</a:t>
            </a:r>
          </a:p>
          <a:p>
            <a:r>
              <a:rPr lang="en-US"/>
              <a:t>     </a:t>
            </a:r>
            <a:r>
              <a:rPr lang="en-US" i="1"/>
              <a:t>(Which can be duplicated in classroom?)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290513" y="1266825"/>
            <a:ext cx="8853487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Motivation major focus </a:t>
            </a:r>
            <a:r>
              <a:rPr lang="en-US"/>
              <a:t>(context, pique curiosity,...)</a:t>
            </a:r>
            <a:endParaRPr lang="en-US" b="1"/>
          </a:p>
          <a:p>
            <a:r>
              <a:rPr lang="en-US"/>
              <a:t>Never praise person-- limited praise, all for process</a:t>
            </a:r>
          </a:p>
          <a:p>
            <a:endParaRPr lang="en-US" sz="1400"/>
          </a:p>
          <a:p>
            <a:r>
              <a:rPr lang="en-US"/>
              <a:t>Understands what students do and do not know.</a:t>
            </a:r>
          </a:p>
          <a:p>
            <a:r>
              <a:rPr lang="en-US">
                <a:sym typeface="Symbol" pitchFamily="18" charset="2"/>
              </a:rPr>
              <a:t> timely, specific, interactive feedback</a:t>
            </a:r>
          </a:p>
          <a:p>
            <a:endParaRPr lang="en-US" sz="1400"/>
          </a:p>
          <a:p>
            <a:r>
              <a:rPr lang="en-US"/>
              <a:t>Almost never tell students anything-- pose questions.</a:t>
            </a:r>
          </a:p>
          <a:p>
            <a:endParaRPr lang="en-US" sz="1400"/>
          </a:p>
          <a:p>
            <a:r>
              <a:rPr lang="en-US"/>
              <a:t>Mostly students answering questions and explaining.</a:t>
            </a:r>
          </a:p>
          <a:p>
            <a:endParaRPr lang="en-US" sz="1400"/>
          </a:p>
          <a:p>
            <a:r>
              <a:rPr lang="en-US"/>
              <a:t>Asking right questions so students challenged but can figure out.  Systematic progression.</a:t>
            </a:r>
          </a:p>
          <a:p>
            <a:endParaRPr lang="en-US" sz="1400"/>
          </a:p>
          <a:p>
            <a:r>
              <a:rPr lang="en-US"/>
              <a:t>Let students make mistakes, then discover and fix.</a:t>
            </a:r>
          </a:p>
          <a:p>
            <a:endParaRPr lang="en-US" sz="1400"/>
          </a:p>
          <a:p>
            <a:r>
              <a:rPr lang="en-US"/>
              <a:t>Require reflection: how solved, explain, generalize, etc.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879600" y="6567488"/>
            <a:ext cx="733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*Lepper and Woolverton pg 135 in Improving Academic Perfomance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5575" y="633413"/>
            <a:ext cx="8815388" cy="6080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smtClean="0">
                <a:solidFill>
                  <a:schemeClr val="tx1"/>
                </a:solidFill>
                <a:effectLst/>
              </a:rPr>
              <a:t> Student beliefs about science and science problem solving important!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727200"/>
            <a:ext cx="8561387" cy="14954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90000"/>
              <a:buFontTx/>
              <a:buChar char="•"/>
              <a:defRPr/>
            </a:pPr>
            <a:r>
              <a:rPr lang="en-US" sz="2200" smtClean="0">
                <a:sym typeface="Wingdings" pitchFamily="2" charset="2"/>
              </a:rPr>
              <a:t>Beliefs  content learning </a:t>
            </a:r>
          </a:p>
          <a:p>
            <a:pPr eaLnBrk="1" hangingPunct="1">
              <a:lnSpc>
                <a:spcPct val="90000"/>
              </a:lnSpc>
              <a:buSzPct val="90000"/>
              <a:buFontTx/>
              <a:buChar char="•"/>
              <a:defRPr/>
            </a:pPr>
            <a:r>
              <a:rPr lang="en-US" sz="2200" smtClean="0">
                <a:sym typeface="Wingdings" pitchFamily="2" charset="2"/>
              </a:rPr>
              <a:t>Beliefs -- </a:t>
            </a:r>
            <a:r>
              <a:rPr lang="en-US" sz="2200" u="sng" smtClean="0">
                <a:sym typeface="Wingdings" pitchFamily="2" charset="2"/>
              </a:rPr>
              <a:t>powerful</a:t>
            </a:r>
            <a:r>
              <a:rPr lang="en-US" sz="2200" smtClean="0">
                <a:sym typeface="Wingdings" pitchFamily="2" charset="2"/>
              </a:rPr>
              <a:t> filter  choice of major &amp; retention</a:t>
            </a:r>
          </a:p>
          <a:p>
            <a:pPr eaLnBrk="1" hangingPunct="1">
              <a:lnSpc>
                <a:spcPct val="90000"/>
              </a:lnSpc>
              <a:buSzPct val="90000"/>
              <a:buFontTx/>
              <a:buChar char="•"/>
              <a:defRPr/>
            </a:pPr>
            <a:r>
              <a:rPr lang="en-US" sz="2400" b="1" smtClean="0"/>
              <a:t>Teaching practices </a:t>
            </a:r>
            <a:r>
              <a:rPr lang="en-US" sz="2400" b="1" smtClean="0">
                <a:sym typeface="Wingdings" pitchFamily="2" charset="2"/>
              </a:rPr>
              <a:t> students’ beliefs</a:t>
            </a:r>
          </a:p>
          <a:p>
            <a:pPr eaLnBrk="1" hangingPunct="1">
              <a:lnSpc>
                <a:spcPct val="90000"/>
              </a:lnSpc>
              <a:buSzPct val="90000"/>
              <a:buFontTx/>
              <a:buNone/>
              <a:defRPr/>
            </a:pPr>
            <a:r>
              <a:rPr lang="en-US" sz="2400" b="1" smtClean="0">
                <a:sym typeface="Wingdings" pitchFamily="2" charset="2"/>
              </a:rPr>
              <a:t>    </a:t>
            </a:r>
            <a:r>
              <a:rPr lang="en-US" sz="2400" smtClean="0">
                <a:effectLst/>
                <a:sym typeface="Wingdings" pitchFamily="2" charset="2"/>
              </a:rPr>
              <a:t>typical significant decline (phys and chem)</a:t>
            </a:r>
          </a:p>
          <a:p>
            <a:pPr eaLnBrk="1" hangingPunct="1">
              <a:lnSpc>
                <a:spcPct val="90000"/>
              </a:lnSpc>
              <a:buSzPct val="90000"/>
              <a:buFontTx/>
              <a:buNone/>
              <a:defRPr/>
            </a:pPr>
            <a:r>
              <a:rPr lang="en-US" sz="2400" smtClean="0">
                <a:effectLst/>
                <a:sym typeface="Wingdings" pitchFamily="2" charset="2"/>
              </a:rPr>
              <a:t>          </a:t>
            </a:r>
            <a:r>
              <a:rPr lang="en-US" sz="2400" smtClean="0">
                <a:solidFill>
                  <a:schemeClr val="hlink"/>
                </a:solidFill>
                <a:effectLst/>
                <a:sym typeface="Wingdings" pitchFamily="2" charset="2"/>
              </a:rPr>
              <a:t>(and less interest)</a:t>
            </a:r>
            <a:endParaRPr lang="en-US" sz="2400" b="1" smtClean="0">
              <a:solidFill>
                <a:schemeClr val="hlink"/>
              </a:solidFill>
              <a:sym typeface="Wingdings" pitchFamily="2" charset="2"/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358775" y="104775"/>
            <a:ext cx="412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Implications for instruction</a:t>
            </a: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601663" y="3900488"/>
            <a:ext cx="647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Avoid decline if </a:t>
            </a:r>
            <a:r>
              <a:rPr lang="en-US" u="sng">
                <a:solidFill>
                  <a:schemeClr val="accent2"/>
                </a:solidFill>
              </a:rPr>
              <a:t>explicitly</a:t>
            </a:r>
            <a:r>
              <a:rPr lang="en-US">
                <a:solidFill>
                  <a:schemeClr val="accent2"/>
                </a:solidFill>
              </a:rPr>
              <a:t> address beliefs.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782638" y="4721225"/>
            <a:ext cx="77660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Why is this worth learning?</a:t>
            </a:r>
          </a:p>
          <a:p>
            <a:r>
              <a:rPr lang="en-US">
                <a:latin typeface="Comic Sans MS" pitchFamily="66" charset="0"/>
              </a:rPr>
              <a:t>How does it connect to real world?</a:t>
            </a:r>
          </a:p>
          <a:p>
            <a:r>
              <a:rPr lang="en-US">
                <a:latin typeface="Comic Sans MS" pitchFamily="66" charset="0"/>
              </a:rPr>
              <a:t>How connects to things student knows/makes sense? </a:t>
            </a:r>
          </a:p>
          <a:p>
            <a:r>
              <a:rPr lang="en-US">
                <a:latin typeface="Comic Sans MS" pitchFamily="66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/>
      <p:bldP spid="3522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92363" y="9683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0" y="1666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sng">
                <a:latin typeface="Arial" charset="0"/>
              </a:rPr>
              <a:t>Data 2. Conceptual understanding in traditional course 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57213" y="779463"/>
            <a:ext cx="8205787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 </a:t>
            </a:r>
            <a:r>
              <a:rPr lang="en-US" sz="3200">
                <a:latin typeface="Comic Sans MS" pitchFamily="66" charset="0"/>
              </a:rPr>
              <a:t>electricity</a:t>
            </a:r>
          </a:p>
          <a:p>
            <a:r>
              <a:rPr lang="en-US">
                <a:solidFill>
                  <a:schemeClr val="accent2"/>
                </a:solidFill>
              </a:rPr>
              <a:t>  </a:t>
            </a:r>
            <a:r>
              <a:rPr lang="en-US" sz="2000">
                <a:solidFill>
                  <a:schemeClr val="accent2"/>
                </a:solidFill>
              </a:rPr>
              <a:t>Eric Mazur (Harvard Univ.)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35625" y="3811588"/>
            <a:ext cx="2887663" cy="2341562"/>
            <a:chOff x="202" y="2526"/>
            <a:chExt cx="1794" cy="1794"/>
          </a:xfrm>
        </p:grpSpPr>
        <p:sp>
          <p:nvSpPr>
            <p:cNvPr id="57403" name="Rectangle 7"/>
            <p:cNvSpPr>
              <a:spLocks noChangeArrowheads="1"/>
            </p:cNvSpPr>
            <p:nvPr/>
          </p:nvSpPr>
          <p:spPr bwMode="auto">
            <a:xfrm>
              <a:off x="202" y="2526"/>
              <a:ext cx="1794" cy="179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7404" name="Group 8"/>
            <p:cNvGrpSpPr>
              <a:grpSpLocks/>
            </p:cNvGrpSpPr>
            <p:nvPr/>
          </p:nvGrpSpPr>
          <p:grpSpPr bwMode="auto">
            <a:xfrm>
              <a:off x="552" y="2660"/>
              <a:ext cx="1393" cy="1545"/>
              <a:chOff x="755" y="2412"/>
              <a:chExt cx="1393" cy="1545"/>
            </a:xfrm>
          </p:grpSpPr>
          <p:grpSp>
            <p:nvGrpSpPr>
              <p:cNvPr id="57405" name="Group 9"/>
              <p:cNvGrpSpPr>
                <a:grpSpLocks/>
              </p:cNvGrpSpPr>
              <p:nvPr/>
            </p:nvGrpSpPr>
            <p:grpSpPr bwMode="auto">
              <a:xfrm rot="-5400000">
                <a:off x="999" y="3550"/>
                <a:ext cx="269" cy="455"/>
                <a:chOff x="907" y="853"/>
                <a:chExt cx="314" cy="486"/>
              </a:xfrm>
            </p:grpSpPr>
            <p:sp>
              <p:nvSpPr>
                <p:cNvPr id="57436" name="Rectangle 10"/>
                <p:cNvSpPr>
                  <a:spLocks noChangeArrowheads="1"/>
                </p:cNvSpPr>
                <p:nvPr/>
              </p:nvSpPr>
              <p:spPr bwMode="auto">
                <a:xfrm>
                  <a:off x="907" y="907"/>
                  <a:ext cx="314" cy="43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US" sz="1200">
                    <a:latin typeface="Arial" charset="0"/>
                  </a:endParaRPr>
                </a:p>
              </p:txBody>
            </p:sp>
            <p:sp>
              <p:nvSpPr>
                <p:cNvPr id="5743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3" y="853"/>
                  <a:ext cx="117" cy="56"/>
                </a:xfrm>
                <a:prstGeom prst="rect">
                  <a:avLst/>
                </a:prstGeom>
                <a:solidFill>
                  <a:srgbClr val="00025E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57406" name="Text Box 12"/>
              <p:cNvSpPr txBox="1">
                <a:spLocks noChangeArrowheads="1"/>
              </p:cNvSpPr>
              <p:nvPr/>
            </p:nvSpPr>
            <p:spPr bwMode="auto">
              <a:xfrm>
                <a:off x="948" y="3653"/>
                <a:ext cx="115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0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7407" name="Group 13"/>
              <p:cNvGrpSpPr>
                <a:grpSpLocks/>
              </p:cNvGrpSpPr>
              <p:nvPr/>
            </p:nvGrpSpPr>
            <p:grpSpPr bwMode="auto">
              <a:xfrm>
                <a:off x="800" y="2417"/>
                <a:ext cx="230" cy="409"/>
                <a:chOff x="1016" y="113"/>
                <a:chExt cx="422" cy="750"/>
              </a:xfrm>
            </p:grpSpPr>
            <p:sp>
              <p:nvSpPr>
                <p:cNvPr id="57430" name="Oval 14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31" name="Rectangle 15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32" name="Rectangle 16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33" name="Freeform 17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34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35" name="Freeform 19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7408" name="Group 20"/>
              <p:cNvGrpSpPr>
                <a:grpSpLocks/>
              </p:cNvGrpSpPr>
              <p:nvPr/>
            </p:nvGrpSpPr>
            <p:grpSpPr bwMode="auto">
              <a:xfrm>
                <a:off x="1203" y="2412"/>
                <a:ext cx="230" cy="409"/>
                <a:chOff x="1016" y="113"/>
                <a:chExt cx="422" cy="750"/>
              </a:xfrm>
            </p:grpSpPr>
            <p:sp>
              <p:nvSpPr>
                <p:cNvPr id="57424" name="Oval 21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25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26" name="Rectangle 23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27" name="Freeform 24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28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29" name="Freeform 26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7409" name="Group 27"/>
              <p:cNvGrpSpPr>
                <a:grpSpLocks/>
              </p:cNvGrpSpPr>
              <p:nvPr/>
            </p:nvGrpSpPr>
            <p:grpSpPr bwMode="auto">
              <a:xfrm>
                <a:off x="1918" y="2431"/>
                <a:ext cx="230" cy="409"/>
                <a:chOff x="1016" y="113"/>
                <a:chExt cx="422" cy="750"/>
              </a:xfrm>
            </p:grpSpPr>
            <p:sp>
              <p:nvSpPr>
                <p:cNvPr id="57418" name="Oval 28"/>
                <p:cNvSpPr>
                  <a:spLocks noChangeArrowheads="1"/>
                </p:cNvSpPr>
                <p:nvPr/>
              </p:nvSpPr>
              <p:spPr bwMode="auto">
                <a:xfrm rot="-5400000">
                  <a:off x="952" y="177"/>
                  <a:ext cx="550" cy="4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19" name="Rectangle 29"/>
                <p:cNvSpPr>
                  <a:spLocks noChangeArrowheads="1"/>
                </p:cNvSpPr>
                <p:nvPr/>
              </p:nvSpPr>
              <p:spPr bwMode="auto">
                <a:xfrm rot="-5400000">
                  <a:off x="1192" y="796"/>
                  <a:ext cx="48" cy="8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20" name="Rectangle 30"/>
                <p:cNvSpPr>
                  <a:spLocks noChangeArrowheads="1"/>
                </p:cNvSpPr>
                <p:nvPr/>
              </p:nvSpPr>
              <p:spPr bwMode="auto">
                <a:xfrm rot="-5400000">
                  <a:off x="1121" y="631"/>
                  <a:ext cx="205" cy="209"/>
                </a:xfrm>
                <a:prstGeom prst="rect">
                  <a:avLst/>
                </a:prstGeom>
                <a:solidFill>
                  <a:srgbClr val="CC99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57421" name="Freeform 31"/>
                <p:cNvSpPr>
                  <a:spLocks/>
                </p:cNvSpPr>
                <p:nvPr/>
              </p:nvSpPr>
              <p:spPr bwMode="auto">
                <a:xfrm rot="-5400000">
                  <a:off x="1123" y="625"/>
                  <a:ext cx="59" cy="59"/>
                </a:xfrm>
                <a:custGeom>
                  <a:avLst/>
                  <a:gdLst>
                    <a:gd name="T0" fmla="*/ 0 w 69"/>
                    <a:gd name="T1" fmla="*/ 0 h 62"/>
                    <a:gd name="T2" fmla="*/ 3 w 69"/>
                    <a:gd name="T3" fmla="*/ 30 h 62"/>
                    <a:gd name="T4" fmla="*/ 13 w 69"/>
                    <a:gd name="T5" fmla="*/ 30 h 62"/>
                    <a:gd name="T6" fmla="*/ 0 60000 65536"/>
                    <a:gd name="T7" fmla="*/ 0 60000 65536"/>
                    <a:gd name="T8" fmla="*/ 0 60000 65536"/>
                    <a:gd name="T9" fmla="*/ 0 w 69"/>
                    <a:gd name="T10" fmla="*/ 0 h 62"/>
                    <a:gd name="T11" fmla="*/ 69 w 69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9" h="62">
                      <a:moveTo>
                        <a:pt x="0" y="0"/>
                      </a:moveTo>
                      <a:cubicBezTo>
                        <a:pt x="2" y="22"/>
                        <a:pt x="4" y="44"/>
                        <a:pt x="16" y="53"/>
                      </a:cubicBezTo>
                      <a:cubicBezTo>
                        <a:pt x="28" y="62"/>
                        <a:pt x="60" y="53"/>
                        <a:pt x="69" y="53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22" name="Line 32"/>
                <p:cNvSpPr>
                  <a:spLocks noChangeShapeType="1"/>
                </p:cNvSpPr>
                <p:nvPr/>
              </p:nvSpPr>
              <p:spPr bwMode="auto">
                <a:xfrm rot="-5400000">
                  <a:off x="1143" y="723"/>
                  <a:ext cx="200" cy="2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23" name="Freeform 33"/>
                <p:cNvSpPr>
                  <a:spLocks/>
                </p:cNvSpPr>
                <p:nvPr/>
              </p:nvSpPr>
              <p:spPr bwMode="auto">
                <a:xfrm rot="-5400000">
                  <a:off x="1036" y="349"/>
                  <a:ext cx="376" cy="209"/>
                </a:xfrm>
                <a:custGeom>
                  <a:avLst/>
                  <a:gdLst>
                    <a:gd name="T0" fmla="*/ 3 w 443"/>
                    <a:gd name="T1" fmla="*/ 25 h 224"/>
                    <a:gd name="T2" fmla="*/ 47 w 443"/>
                    <a:gd name="T3" fmla="*/ 10 h 224"/>
                    <a:gd name="T4" fmla="*/ 69 w 443"/>
                    <a:gd name="T5" fmla="*/ 22 h 224"/>
                    <a:gd name="T6" fmla="*/ 64 w 443"/>
                    <a:gd name="T7" fmla="*/ 48 h 224"/>
                    <a:gd name="T8" fmla="*/ 59 w 443"/>
                    <a:gd name="T9" fmla="*/ 35 h 224"/>
                    <a:gd name="T10" fmla="*/ 65 w 443"/>
                    <a:gd name="T11" fmla="*/ 31 h 224"/>
                    <a:gd name="T12" fmla="*/ 74 w 443"/>
                    <a:gd name="T13" fmla="*/ 55 h 224"/>
                    <a:gd name="T14" fmla="*/ 64 w 443"/>
                    <a:gd name="T15" fmla="*/ 85 h 224"/>
                    <a:gd name="T16" fmla="*/ 66 w 443"/>
                    <a:gd name="T17" fmla="*/ 63 h 224"/>
                    <a:gd name="T18" fmla="*/ 67 w 443"/>
                    <a:gd name="T19" fmla="*/ 101 h 224"/>
                    <a:gd name="T20" fmla="*/ 63 w 443"/>
                    <a:gd name="T21" fmla="*/ 105 h 224"/>
                    <a:gd name="T22" fmla="*/ 53 w 443"/>
                    <a:gd name="T23" fmla="*/ 97 h 224"/>
                    <a:gd name="T24" fmla="*/ 0 w 443"/>
                    <a:gd name="T25" fmla="*/ 69 h 2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3"/>
                    <a:gd name="T40" fmla="*/ 0 h 224"/>
                    <a:gd name="T41" fmla="*/ 443 w 443"/>
                    <a:gd name="T42" fmla="*/ 224 h 2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3" h="224">
                      <a:moveTo>
                        <a:pt x="11" y="53"/>
                      </a:moveTo>
                      <a:cubicBezTo>
                        <a:pt x="101" y="25"/>
                        <a:pt x="194" y="28"/>
                        <a:pt x="288" y="21"/>
                      </a:cubicBezTo>
                      <a:cubicBezTo>
                        <a:pt x="411" y="33"/>
                        <a:pt x="383" y="0"/>
                        <a:pt x="416" y="48"/>
                      </a:cubicBezTo>
                      <a:cubicBezTo>
                        <a:pt x="424" y="74"/>
                        <a:pt x="415" y="93"/>
                        <a:pt x="389" y="101"/>
                      </a:cubicBezTo>
                      <a:cubicBezTo>
                        <a:pt x="388" y="101"/>
                        <a:pt x="356" y="82"/>
                        <a:pt x="363" y="74"/>
                      </a:cubicBezTo>
                      <a:cubicBezTo>
                        <a:pt x="370" y="65"/>
                        <a:pt x="395" y="64"/>
                        <a:pt x="395" y="64"/>
                      </a:cubicBezTo>
                      <a:cubicBezTo>
                        <a:pt x="429" y="72"/>
                        <a:pt x="432" y="87"/>
                        <a:pt x="443" y="117"/>
                      </a:cubicBezTo>
                      <a:cubicBezTo>
                        <a:pt x="436" y="163"/>
                        <a:pt x="430" y="168"/>
                        <a:pt x="389" y="181"/>
                      </a:cubicBezTo>
                      <a:cubicBezTo>
                        <a:pt x="376" y="160"/>
                        <a:pt x="373" y="142"/>
                        <a:pt x="400" y="133"/>
                      </a:cubicBezTo>
                      <a:cubicBezTo>
                        <a:pt x="431" y="143"/>
                        <a:pt x="434" y="201"/>
                        <a:pt x="405" y="218"/>
                      </a:cubicBezTo>
                      <a:cubicBezTo>
                        <a:pt x="397" y="223"/>
                        <a:pt x="388" y="222"/>
                        <a:pt x="379" y="224"/>
                      </a:cubicBezTo>
                      <a:cubicBezTo>
                        <a:pt x="359" y="219"/>
                        <a:pt x="339" y="214"/>
                        <a:pt x="320" y="208"/>
                      </a:cubicBezTo>
                      <a:cubicBezTo>
                        <a:pt x="225" y="143"/>
                        <a:pt x="115" y="149"/>
                        <a:pt x="0" y="149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57410" name="Freeform 34"/>
              <p:cNvSpPr>
                <a:spLocks/>
              </p:cNvSpPr>
              <p:nvPr/>
            </p:nvSpPr>
            <p:spPr bwMode="auto">
              <a:xfrm>
                <a:off x="755" y="2826"/>
                <a:ext cx="151" cy="998"/>
              </a:xfrm>
              <a:custGeom>
                <a:avLst/>
                <a:gdLst>
                  <a:gd name="T0" fmla="*/ 145 w 151"/>
                  <a:gd name="T1" fmla="*/ 948 h 998"/>
                  <a:gd name="T2" fmla="*/ 37 w 151"/>
                  <a:gd name="T3" fmla="*/ 948 h 998"/>
                  <a:gd name="T4" fmla="*/ 19 w 151"/>
                  <a:gd name="T5" fmla="*/ 840 h 998"/>
                  <a:gd name="T6" fmla="*/ 151 w 151"/>
                  <a:gd name="T7" fmla="*/ 0 h 9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998"/>
                  <a:gd name="T14" fmla="*/ 151 w 151"/>
                  <a:gd name="T15" fmla="*/ 998 h 9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998">
                    <a:moveTo>
                      <a:pt x="145" y="948"/>
                    </a:moveTo>
                    <a:cubicBezTo>
                      <a:pt x="101" y="957"/>
                      <a:pt x="58" y="966"/>
                      <a:pt x="37" y="948"/>
                    </a:cubicBezTo>
                    <a:cubicBezTo>
                      <a:pt x="16" y="930"/>
                      <a:pt x="0" y="998"/>
                      <a:pt x="19" y="840"/>
                    </a:cubicBezTo>
                    <a:cubicBezTo>
                      <a:pt x="38" y="682"/>
                      <a:pt x="129" y="140"/>
                      <a:pt x="151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1" name="Freeform 35"/>
              <p:cNvSpPr>
                <a:spLocks/>
              </p:cNvSpPr>
              <p:nvPr/>
            </p:nvSpPr>
            <p:spPr bwMode="auto">
              <a:xfrm>
                <a:off x="960" y="2730"/>
                <a:ext cx="348" cy="172"/>
              </a:xfrm>
              <a:custGeom>
                <a:avLst/>
                <a:gdLst>
                  <a:gd name="T0" fmla="*/ 0 w 348"/>
                  <a:gd name="T1" fmla="*/ 18 h 172"/>
                  <a:gd name="T2" fmla="*/ 96 w 348"/>
                  <a:gd name="T3" fmla="*/ 24 h 172"/>
                  <a:gd name="T4" fmla="*/ 264 w 348"/>
                  <a:gd name="T5" fmla="*/ 162 h 172"/>
                  <a:gd name="T6" fmla="*/ 348 w 348"/>
                  <a:gd name="T7" fmla="*/ 84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8"/>
                  <a:gd name="T13" fmla="*/ 0 h 172"/>
                  <a:gd name="T14" fmla="*/ 348 w 34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8" h="172">
                    <a:moveTo>
                      <a:pt x="0" y="18"/>
                    </a:moveTo>
                    <a:cubicBezTo>
                      <a:pt x="26" y="9"/>
                      <a:pt x="52" y="0"/>
                      <a:pt x="96" y="24"/>
                    </a:cubicBezTo>
                    <a:cubicBezTo>
                      <a:pt x="140" y="48"/>
                      <a:pt x="222" y="152"/>
                      <a:pt x="264" y="162"/>
                    </a:cubicBezTo>
                    <a:cubicBezTo>
                      <a:pt x="306" y="172"/>
                      <a:pt x="334" y="97"/>
                      <a:pt x="348" y="8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2" name="Freeform 36"/>
              <p:cNvSpPr>
                <a:spLocks/>
              </p:cNvSpPr>
              <p:nvPr/>
            </p:nvSpPr>
            <p:spPr bwMode="auto">
              <a:xfrm>
                <a:off x="1368" y="2748"/>
                <a:ext cx="606" cy="12"/>
              </a:xfrm>
              <a:custGeom>
                <a:avLst/>
                <a:gdLst>
                  <a:gd name="T0" fmla="*/ 0 w 606"/>
                  <a:gd name="T1" fmla="*/ 0 h 12"/>
                  <a:gd name="T2" fmla="*/ 606 w 606"/>
                  <a:gd name="T3" fmla="*/ 12 h 12"/>
                  <a:gd name="T4" fmla="*/ 0 60000 65536"/>
                  <a:gd name="T5" fmla="*/ 0 60000 65536"/>
                  <a:gd name="T6" fmla="*/ 0 w 606"/>
                  <a:gd name="T7" fmla="*/ 0 h 12"/>
                  <a:gd name="T8" fmla="*/ 606 w 606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6" h="12">
                    <a:moveTo>
                      <a:pt x="0" y="0"/>
                    </a:moveTo>
                    <a:cubicBezTo>
                      <a:pt x="252" y="5"/>
                      <a:pt x="505" y="10"/>
                      <a:pt x="606" y="1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3" name="Freeform 37"/>
              <p:cNvSpPr>
                <a:spLocks/>
              </p:cNvSpPr>
              <p:nvPr/>
            </p:nvSpPr>
            <p:spPr bwMode="auto">
              <a:xfrm>
                <a:off x="1356" y="2832"/>
                <a:ext cx="785" cy="1016"/>
              </a:xfrm>
              <a:custGeom>
                <a:avLst/>
                <a:gdLst>
                  <a:gd name="T0" fmla="*/ 678 w 785"/>
                  <a:gd name="T1" fmla="*/ 0 h 1016"/>
                  <a:gd name="T2" fmla="*/ 672 w 785"/>
                  <a:gd name="T3" fmla="*/ 858 h 1016"/>
                  <a:gd name="T4" fmla="*/ 0 w 785"/>
                  <a:gd name="T5" fmla="*/ 948 h 1016"/>
                  <a:gd name="T6" fmla="*/ 0 60000 65536"/>
                  <a:gd name="T7" fmla="*/ 0 60000 65536"/>
                  <a:gd name="T8" fmla="*/ 0 60000 65536"/>
                  <a:gd name="T9" fmla="*/ 0 w 785"/>
                  <a:gd name="T10" fmla="*/ 0 h 1016"/>
                  <a:gd name="T11" fmla="*/ 785 w 785"/>
                  <a:gd name="T12" fmla="*/ 1016 h 10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5" h="1016">
                    <a:moveTo>
                      <a:pt x="678" y="0"/>
                    </a:moveTo>
                    <a:cubicBezTo>
                      <a:pt x="731" y="350"/>
                      <a:pt x="785" y="700"/>
                      <a:pt x="672" y="858"/>
                    </a:cubicBezTo>
                    <a:cubicBezTo>
                      <a:pt x="559" y="1016"/>
                      <a:pt x="112" y="933"/>
                      <a:pt x="0" y="94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4" name="Line 38"/>
              <p:cNvSpPr>
                <a:spLocks noChangeShapeType="1"/>
              </p:cNvSpPr>
              <p:nvPr/>
            </p:nvSpPr>
            <p:spPr bwMode="auto">
              <a:xfrm>
                <a:off x="1584" y="2754"/>
                <a:ext cx="24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5" name="Line 39"/>
              <p:cNvSpPr>
                <a:spLocks noChangeShapeType="1"/>
              </p:cNvSpPr>
              <p:nvPr/>
            </p:nvSpPr>
            <p:spPr bwMode="auto">
              <a:xfrm>
                <a:off x="1608" y="3162"/>
                <a:ext cx="174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6" name="Line 40"/>
              <p:cNvSpPr>
                <a:spLocks noChangeShapeType="1"/>
              </p:cNvSpPr>
              <p:nvPr/>
            </p:nvSpPr>
            <p:spPr bwMode="auto">
              <a:xfrm>
                <a:off x="1620" y="3372"/>
                <a:ext cx="2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417" name="Oval 41"/>
              <p:cNvSpPr>
                <a:spLocks noChangeArrowheads="1"/>
              </p:cNvSpPr>
              <p:nvPr/>
            </p:nvSpPr>
            <p:spPr bwMode="auto">
              <a:xfrm>
                <a:off x="1590" y="3360"/>
                <a:ext cx="56" cy="56"/>
              </a:xfrm>
              <a:prstGeom prst="ellipse">
                <a:avLst/>
              </a:prstGeom>
              <a:solidFill>
                <a:srgbClr val="00025E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sp>
        <p:nvSpPr>
          <p:cNvPr id="57350" name="Rectangle 42"/>
          <p:cNvSpPr>
            <a:spLocks noChangeArrowheads="1"/>
          </p:cNvSpPr>
          <p:nvPr/>
        </p:nvSpPr>
        <p:spPr bwMode="auto">
          <a:xfrm>
            <a:off x="427038" y="1943100"/>
            <a:ext cx="51450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End of course.</a:t>
            </a:r>
          </a:p>
          <a:p>
            <a:r>
              <a:rPr lang="en-US"/>
              <a:t>70% can calculate currents and voltages in this circuit.</a:t>
            </a:r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349250" y="3783013"/>
            <a:ext cx="53482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only 40% correctly predict change in brightness of bulbs when switch closed!</a:t>
            </a:r>
          </a:p>
        </p:txBody>
      </p:sp>
      <p:grpSp>
        <p:nvGrpSpPr>
          <p:cNvPr id="57352" name="Group 44"/>
          <p:cNvGrpSpPr>
            <a:grpSpLocks/>
          </p:cNvGrpSpPr>
          <p:nvPr/>
        </p:nvGrpSpPr>
        <p:grpSpPr bwMode="auto">
          <a:xfrm>
            <a:off x="5622925" y="973138"/>
            <a:ext cx="2997200" cy="2449512"/>
            <a:chOff x="3395" y="792"/>
            <a:chExt cx="2128" cy="1686"/>
          </a:xfrm>
        </p:grpSpPr>
        <p:sp>
          <p:nvSpPr>
            <p:cNvPr id="57353" name="Rectangle 45"/>
            <p:cNvSpPr>
              <a:spLocks noChangeArrowheads="1"/>
            </p:cNvSpPr>
            <p:nvPr/>
          </p:nvSpPr>
          <p:spPr bwMode="auto">
            <a:xfrm>
              <a:off x="3395" y="792"/>
              <a:ext cx="2124" cy="16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57354" name="Group 46"/>
            <p:cNvGrpSpPr>
              <a:grpSpLocks/>
            </p:cNvGrpSpPr>
            <p:nvPr/>
          </p:nvGrpSpPr>
          <p:grpSpPr bwMode="auto">
            <a:xfrm>
              <a:off x="3619" y="947"/>
              <a:ext cx="1904" cy="1486"/>
              <a:chOff x="3770" y="1019"/>
              <a:chExt cx="1904" cy="1486"/>
            </a:xfrm>
          </p:grpSpPr>
          <p:grpSp>
            <p:nvGrpSpPr>
              <p:cNvPr id="57355" name="Group 47"/>
              <p:cNvGrpSpPr>
                <a:grpSpLocks/>
              </p:cNvGrpSpPr>
              <p:nvPr/>
            </p:nvGrpSpPr>
            <p:grpSpPr bwMode="auto">
              <a:xfrm>
                <a:off x="4887" y="1260"/>
                <a:ext cx="394" cy="82"/>
                <a:chOff x="1464" y="3201"/>
                <a:chExt cx="532" cy="110"/>
              </a:xfrm>
            </p:grpSpPr>
            <p:sp>
              <p:nvSpPr>
                <p:cNvPr id="57395" name="Line 48"/>
                <p:cNvSpPr>
                  <a:spLocks noChangeShapeType="1"/>
                </p:cNvSpPr>
                <p:nvPr/>
              </p:nvSpPr>
              <p:spPr bwMode="auto">
                <a:xfrm>
                  <a:off x="1464" y="3224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6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534" y="3208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7" name="Line 50"/>
                <p:cNvSpPr>
                  <a:spLocks noChangeShapeType="1"/>
                </p:cNvSpPr>
                <p:nvPr/>
              </p:nvSpPr>
              <p:spPr bwMode="auto">
                <a:xfrm>
                  <a:off x="1593" y="3208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663" y="3208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9" name="Line 52"/>
                <p:cNvSpPr>
                  <a:spLocks noChangeShapeType="1"/>
                </p:cNvSpPr>
                <p:nvPr/>
              </p:nvSpPr>
              <p:spPr bwMode="auto">
                <a:xfrm>
                  <a:off x="1732" y="3217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0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802" y="3201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01" name="Line 54"/>
                <p:cNvSpPr>
                  <a:spLocks noChangeShapeType="1"/>
                </p:cNvSpPr>
                <p:nvPr/>
              </p:nvSpPr>
              <p:spPr bwMode="auto">
                <a:xfrm>
                  <a:off x="1861" y="3201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40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31" y="3201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7356" name="Group 56"/>
              <p:cNvGrpSpPr>
                <a:grpSpLocks/>
              </p:cNvGrpSpPr>
              <p:nvPr/>
            </p:nvGrpSpPr>
            <p:grpSpPr bwMode="auto">
              <a:xfrm>
                <a:off x="4618" y="1717"/>
                <a:ext cx="394" cy="82"/>
                <a:chOff x="1464" y="3201"/>
                <a:chExt cx="532" cy="110"/>
              </a:xfrm>
            </p:grpSpPr>
            <p:sp>
              <p:nvSpPr>
                <p:cNvPr id="57387" name="Line 57"/>
                <p:cNvSpPr>
                  <a:spLocks noChangeShapeType="1"/>
                </p:cNvSpPr>
                <p:nvPr/>
              </p:nvSpPr>
              <p:spPr bwMode="auto">
                <a:xfrm>
                  <a:off x="1464" y="3224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534" y="3208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9" name="Line 59"/>
                <p:cNvSpPr>
                  <a:spLocks noChangeShapeType="1"/>
                </p:cNvSpPr>
                <p:nvPr/>
              </p:nvSpPr>
              <p:spPr bwMode="auto">
                <a:xfrm>
                  <a:off x="1593" y="3208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663" y="3208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1" name="Line 61"/>
                <p:cNvSpPr>
                  <a:spLocks noChangeShapeType="1"/>
                </p:cNvSpPr>
                <p:nvPr/>
              </p:nvSpPr>
              <p:spPr bwMode="auto">
                <a:xfrm>
                  <a:off x="1732" y="3217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802" y="3201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3" name="Line 63"/>
                <p:cNvSpPr>
                  <a:spLocks noChangeShapeType="1"/>
                </p:cNvSpPr>
                <p:nvPr/>
              </p:nvSpPr>
              <p:spPr bwMode="auto">
                <a:xfrm>
                  <a:off x="1861" y="3201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9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931" y="3201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57357" name="Group 65"/>
              <p:cNvGrpSpPr>
                <a:grpSpLocks/>
              </p:cNvGrpSpPr>
              <p:nvPr/>
            </p:nvGrpSpPr>
            <p:grpSpPr bwMode="auto">
              <a:xfrm>
                <a:off x="4571" y="2354"/>
                <a:ext cx="394" cy="82"/>
                <a:chOff x="1464" y="3201"/>
                <a:chExt cx="532" cy="110"/>
              </a:xfrm>
            </p:grpSpPr>
            <p:sp>
              <p:nvSpPr>
                <p:cNvPr id="57379" name="Line 66"/>
                <p:cNvSpPr>
                  <a:spLocks noChangeShapeType="1"/>
                </p:cNvSpPr>
                <p:nvPr/>
              </p:nvSpPr>
              <p:spPr bwMode="auto">
                <a:xfrm>
                  <a:off x="1464" y="3224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534" y="3208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1" name="Line 68"/>
                <p:cNvSpPr>
                  <a:spLocks noChangeShapeType="1"/>
                </p:cNvSpPr>
                <p:nvPr/>
              </p:nvSpPr>
              <p:spPr bwMode="auto">
                <a:xfrm>
                  <a:off x="1593" y="3208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2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663" y="3208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3" name="Line 70"/>
                <p:cNvSpPr>
                  <a:spLocks noChangeShapeType="1"/>
                </p:cNvSpPr>
                <p:nvPr/>
              </p:nvSpPr>
              <p:spPr bwMode="auto">
                <a:xfrm>
                  <a:off x="1732" y="3217"/>
                  <a:ext cx="76" cy="8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4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1802" y="3201"/>
                  <a:ext cx="65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5" name="Line 72"/>
                <p:cNvSpPr>
                  <a:spLocks noChangeShapeType="1"/>
                </p:cNvSpPr>
                <p:nvPr/>
              </p:nvSpPr>
              <p:spPr bwMode="auto">
                <a:xfrm>
                  <a:off x="1861" y="3201"/>
                  <a:ext cx="70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57386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931" y="3201"/>
                  <a:ext cx="65" cy="10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57358" name="Freeform 74"/>
              <p:cNvSpPr>
                <a:spLocks/>
              </p:cNvSpPr>
              <p:nvPr/>
            </p:nvSpPr>
            <p:spPr bwMode="auto">
              <a:xfrm>
                <a:off x="5004" y="1272"/>
                <a:ext cx="468" cy="525"/>
              </a:xfrm>
              <a:custGeom>
                <a:avLst/>
                <a:gdLst>
                  <a:gd name="T0" fmla="*/ 276 w 468"/>
                  <a:gd name="T1" fmla="*/ 0 h 525"/>
                  <a:gd name="T2" fmla="*/ 396 w 468"/>
                  <a:gd name="T3" fmla="*/ 108 h 525"/>
                  <a:gd name="T4" fmla="*/ 402 w 468"/>
                  <a:gd name="T5" fmla="*/ 468 h 525"/>
                  <a:gd name="T6" fmla="*/ 0 w 468"/>
                  <a:gd name="T7" fmla="*/ 450 h 5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8"/>
                  <a:gd name="T13" fmla="*/ 0 h 525"/>
                  <a:gd name="T14" fmla="*/ 468 w 468"/>
                  <a:gd name="T15" fmla="*/ 525 h 5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8" h="525">
                    <a:moveTo>
                      <a:pt x="276" y="0"/>
                    </a:moveTo>
                    <a:cubicBezTo>
                      <a:pt x="325" y="15"/>
                      <a:pt x="375" y="30"/>
                      <a:pt x="396" y="108"/>
                    </a:cubicBezTo>
                    <a:cubicBezTo>
                      <a:pt x="417" y="186"/>
                      <a:pt x="468" y="411"/>
                      <a:pt x="402" y="468"/>
                    </a:cubicBezTo>
                    <a:cubicBezTo>
                      <a:pt x="336" y="525"/>
                      <a:pt x="65" y="453"/>
                      <a:pt x="0" y="45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359" name="Freeform 75"/>
              <p:cNvSpPr>
                <a:spLocks/>
              </p:cNvSpPr>
              <p:nvPr/>
            </p:nvSpPr>
            <p:spPr bwMode="auto">
              <a:xfrm>
                <a:off x="4938" y="1752"/>
                <a:ext cx="535" cy="753"/>
              </a:xfrm>
              <a:custGeom>
                <a:avLst/>
                <a:gdLst>
                  <a:gd name="T0" fmla="*/ 438 w 535"/>
                  <a:gd name="T1" fmla="*/ 0 h 405"/>
                  <a:gd name="T2" fmla="*/ 462 w 535"/>
                  <a:gd name="T3" fmla="*/ 319443 h 405"/>
                  <a:gd name="T4" fmla="*/ 0 w 535"/>
                  <a:gd name="T5" fmla="*/ 313910 h 405"/>
                  <a:gd name="T6" fmla="*/ 0 60000 65536"/>
                  <a:gd name="T7" fmla="*/ 0 60000 65536"/>
                  <a:gd name="T8" fmla="*/ 0 60000 65536"/>
                  <a:gd name="T9" fmla="*/ 0 w 535"/>
                  <a:gd name="T10" fmla="*/ 0 h 405"/>
                  <a:gd name="T11" fmla="*/ 535 w 535"/>
                  <a:gd name="T12" fmla="*/ 405 h 4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5" h="405">
                    <a:moveTo>
                      <a:pt x="438" y="0"/>
                    </a:moveTo>
                    <a:cubicBezTo>
                      <a:pt x="486" y="145"/>
                      <a:pt x="535" y="291"/>
                      <a:pt x="462" y="348"/>
                    </a:cubicBezTo>
                    <a:cubicBezTo>
                      <a:pt x="389" y="405"/>
                      <a:pt x="77" y="342"/>
                      <a:pt x="0" y="34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57360" name="Group 76"/>
              <p:cNvGrpSpPr>
                <a:grpSpLocks/>
              </p:cNvGrpSpPr>
              <p:nvPr/>
            </p:nvGrpSpPr>
            <p:grpSpPr bwMode="auto">
              <a:xfrm rot="-5400000">
                <a:off x="4335" y="1096"/>
                <a:ext cx="269" cy="455"/>
                <a:chOff x="907" y="853"/>
                <a:chExt cx="314" cy="486"/>
              </a:xfrm>
            </p:grpSpPr>
            <p:sp>
              <p:nvSpPr>
                <p:cNvPr id="57377" name="Rectangle 77"/>
                <p:cNvSpPr>
                  <a:spLocks noChangeArrowheads="1"/>
                </p:cNvSpPr>
                <p:nvPr/>
              </p:nvSpPr>
              <p:spPr bwMode="auto">
                <a:xfrm>
                  <a:off x="907" y="907"/>
                  <a:ext cx="314" cy="43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en-US" sz="1800">
                    <a:latin typeface="Arial" charset="0"/>
                  </a:endParaRPr>
                </a:p>
              </p:txBody>
            </p:sp>
            <p:sp>
              <p:nvSpPr>
                <p:cNvPr id="57378" name="Rectangle 78"/>
                <p:cNvSpPr>
                  <a:spLocks noChangeArrowheads="1"/>
                </p:cNvSpPr>
                <p:nvPr/>
              </p:nvSpPr>
              <p:spPr bwMode="auto">
                <a:xfrm>
                  <a:off x="1003" y="853"/>
                  <a:ext cx="117" cy="56"/>
                </a:xfrm>
                <a:prstGeom prst="rect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57361" name="Text Box 79"/>
              <p:cNvSpPr txBox="1">
                <a:spLocks noChangeArrowheads="1"/>
              </p:cNvSpPr>
              <p:nvPr/>
            </p:nvSpPr>
            <p:spPr bwMode="auto">
              <a:xfrm>
                <a:off x="4302" y="1217"/>
                <a:ext cx="40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8 V</a:t>
                </a:r>
              </a:p>
            </p:txBody>
          </p:sp>
          <p:sp>
            <p:nvSpPr>
              <p:cNvPr id="57362" name="Line 80"/>
              <p:cNvSpPr>
                <a:spLocks noChangeShapeType="1"/>
              </p:cNvSpPr>
              <p:nvPr/>
            </p:nvSpPr>
            <p:spPr bwMode="auto">
              <a:xfrm flipV="1">
                <a:off x="4704" y="1278"/>
                <a:ext cx="180" cy="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grpSp>
            <p:nvGrpSpPr>
              <p:cNvPr id="57363" name="Group 81"/>
              <p:cNvGrpSpPr>
                <a:grpSpLocks/>
              </p:cNvGrpSpPr>
              <p:nvPr/>
            </p:nvGrpSpPr>
            <p:grpSpPr bwMode="auto">
              <a:xfrm>
                <a:off x="3838" y="1847"/>
                <a:ext cx="269" cy="455"/>
                <a:chOff x="907" y="853"/>
                <a:chExt cx="314" cy="486"/>
              </a:xfrm>
            </p:grpSpPr>
            <p:sp>
              <p:nvSpPr>
                <p:cNvPr id="57375" name="Rectangle 82"/>
                <p:cNvSpPr>
                  <a:spLocks noChangeArrowheads="1"/>
                </p:cNvSpPr>
                <p:nvPr/>
              </p:nvSpPr>
              <p:spPr bwMode="auto">
                <a:xfrm>
                  <a:off x="907" y="907"/>
                  <a:ext cx="314" cy="432"/>
                </a:xfrm>
                <a:prstGeom prst="rect">
                  <a:avLst/>
                </a:prstGeom>
                <a:solidFill>
                  <a:srgbClr val="EAEAEA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>
                    <a:latin typeface="Arial" charset="0"/>
                  </a:endParaRPr>
                </a:p>
              </p:txBody>
            </p:sp>
            <p:sp>
              <p:nvSpPr>
                <p:cNvPr id="57376" name="Rectangle 83"/>
                <p:cNvSpPr>
                  <a:spLocks noChangeArrowheads="1"/>
                </p:cNvSpPr>
                <p:nvPr/>
              </p:nvSpPr>
              <p:spPr bwMode="auto">
                <a:xfrm>
                  <a:off x="1003" y="853"/>
                  <a:ext cx="117" cy="56"/>
                </a:xfrm>
                <a:prstGeom prst="rect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57364" name="Freeform 84"/>
              <p:cNvSpPr>
                <a:spLocks/>
              </p:cNvSpPr>
              <p:nvPr/>
            </p:nvSpPr>
            <p:spPr bwMode="auto">
              <a:xfrm>
                <a:off x="4086" y="1312"/>
                <a:ext cx="150" cy="428"/>
              </a:xfrm>
              <a:custGeom>
                <a:avLst/>
                <a:gdLst>
                  <a:gd name="T0" fmla="*/ 150 w 150"/>
                  <a:gd name="T1" fmla="*/ 20 h 428"/>
                  <a:gd name="T2" fmla="*/ 24 w 150"/>
                  <a:gd name="T3" fmla="*/ 14 h 428"/>
                  <a:gd name="T4" fmla="*/ 6 w 150"/>
                  <a:gd name="T5" fmla="*/ 104 h 428"/>
                  <a:gd name="T6" fmla="*/ 36 w 150"/>
                  <a:gd name="T7" fmla="*/ 428 h 4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428"/>
                  <a:gd name="T14" fmla="*/ 150 w 150"/>
                  <a:gd name="T15" fmla="*/ 428 h 4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428">
                    <a:moveTo>
                      <a:pt x="150" y="20"/>
                    </a:moveTo>
                    <a:cubicBezTo>
                      <a:pt x="99" y="10"/>
                      <a:pt x="48" y="0"/>
                      <a:pt x="24" y="14"/>
                    </a:cubicBezTo>
                    <a:cubicBezTo>
                      <a:pt x="0" y="28"/>
                      <a:pt x="4" y="35"/>
                      <a:pt x="6" y="104"/>
                    </a:cubicBezTo>
                    <a:cubicBezTo>
                      <a:pt x="8" y="173"/>
                      <a:pt x="31" y="374"/>
                      <a:pt x="36" y="42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365" name="Freeform 85"/>
              <p:cNvSpPr>
                <a:spLocks/>
              </p:cNvSpPr>
              <p:nvPr/>
            </p:nvSpPr>
            <p:spPr bwMode="auto">
              <a:xfrm>
                <a:off x="3935" y="1740"/>
                <a:ext cx="685" cy="108"/>
              </a:xfrm>
              <a:custGeom>
                <a:avLst/>
                <a:gdLst>
                  <a:gd name="T0" fmla="*/ 31 w 685"/>
                  <a:gd name="T1" fmla="*/ 108 h 108"/>
                  <a:gd name="T2" fmla="*/ 31 w 685"/>
                  <a:gd name="T3" fmla="*/ 18 h 108"/>
                  <a:gd name="T4" fmla="*/ 109 w 685"/>
                  <a:gd name="T5" fmla="*/ 12 h 108"/>
                  <a:gd name="T6" fmla="*/ 685 w 685"/>
                  <a:gd name="T7" fmla="*/ 0 h 1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5"/>
                  <a:gd name="T13" fmla="*/ 0 h 108"/>
                  <a:gd name="T14" fmla="*/ 685 w 685"/>
                  <a:gd name="T15" fmla="*/ 108 h 1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5" h="108">
                    <a:moveTo>
                      <a:pt x="31" y="108"/>
                    </a:moveTo>
                    <a:cubicBezTo>
                      <a:pt x="24" y="71"/>
                      <a:pt x="18" y="34"/>
                      <a:pt x="31" y="18"/>
                    </a:cubicBezTo>
                    <a:cubicBezTo>
                      <a:pt x="44" y="2"/>
                      <a:pt x="0" y="15"/>
                      <a:pt x="109" y="12"/>
                    </a:cubicBezTo>
                    <a:cubicBezTo>
                      <a:pt x="218" y="9"/>
                      <a:pt x="589" y="2"/>
                      <a:pt x="685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366" name="Freeform 86"/>
              <p:cNvSpPr>
                <a:spLocks/>
              </p:cNvSpPr>
              <p:nvPr/>
            </p:nvSpPr>
            <p:spPr bwMode="auto">
              <a:xfrm>
                <a:off x="3926" y="2304"/>
                <a:ext cx="646" cy="90"/>
              </a:xfrm>
              <a:custGeom>
                <a:avLst/>
                <a:gdLst>
                  <a:gd name="T0" fmla="*/ 40 w 646"/>
                  <a:gd name="T1" fmla="*/ 0 h 90"/>
                  <a:gd name="T2" fmla="*/ 46 w 646"/>
                  <a:gd name="T3" fmla="*/ 78 h 90"/>
                  <a:gd name="T4" fmla="*/ 100 w 646"/>
                  <a:gd name="T5" fmla="*/ 72 h 90"/>
                  <a:gd name="T6" fmla="*/ 646 w 646"/>
                  <a:gd name="T7" fmla="*/ 72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90"/>
                  <a:gd name="T14" fmla="*/ 646 w 646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90">
                    <a:moveTo>
                      <a:pt x="40" y="0"/>
                    </a:moveTo>
                    <a:cubicBezTo>
                      <a:pt x="38" y="33"/>
                      <a:pt x="36" y="66"/>
                      <a:pt x="46" y="78"/>
                    </a:cubicBezTo>
                    <a:cubicBezTo>
                      <a:pt x="56" y="90"/>
                      <a:pt x="0" y="73"/>
                      <a:pt x="100" y="72"/>
                    </a:cubicBezTo>
                    <a:cubicBezTo>
                      <a:pt x="200" y="71"/>
                      <a:pt x="555" y="72"/>
                      <a:pt x="646" y="72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7367" name="Text Box 87"/>
              <p:cNvSpPr txBox="1">
                <a:spLocks noChangeArrowheads="1"/>
              </p:cNvSpPr>
              <p:nvPr/>
            </p:nvSpPr>
            <p:spPr bwMode="auto">
              <a:xfrm>
                <a:off x="3842" y="1894"/>
                <a:ext cx="39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12 </a:t>
                </a:r>
              </a:p>
              <a:p>
                <a:r>
                  <a:rPr lang="en-US" sz="1800">
                    <a:solidFill>
                      <a:srgbClr val="000000"/>
                    </a:solidFill>
                  </a:rPr>
                  <a:t>V</a:t>
                </a:r>
              </a:p>
            </p:txBody>
          </p:sp>
          <p:sp>
            <p:nvSpPr>
              <p:cNvPr id="57368" name="Text Box 88"/>
              <p:cNvSpPr txBox="1">
                <a:spLocks noChangeArrowheads="1"/>
              </p:cNvSpPr>
              <p:nvPr/>
            </p:nvSpPr>
            <p:spPr bwMode="auto">
              <a:xfrm>
                <a:off x="4904" y="1019"/>
                <a:ext cx="4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1 </a:t>
                </a:r>
                <a:r>
                  <a:rPr lang="en-US" sz="18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</a:p>
            </p:txBody>
          </p:sp>
          <p:sp>
            <p:nvSpPr>
              <p:cNvPr id="57369" name="Text Box 89"/>
              <p:cNvSpPr txBox="1">
                <a:spLocks noChangeArrowheads="1"/>
              </p:cNvSpPr>
              <p:nvPr/>
            </p:nvSpPr>
            <p:spPr bwMode="auto">
              <a:xfrm>
                <a:off x="4569" y="1506"/>
                <a:ext cx="417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2 </a:t>
                </a:r>
                <a:r>
                  <a:rPr lang="en-US" sz="18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</a:p>
            </p:txBody>
          </p:sp>
          <p:sp>
            <p:nvSpPr>
              <p:cNvPr id="57370" name="Text Box 90"/>
              <p:cNvSpPr txBox="1">
                <a:spLocks noChangeArrowheads="1"/>
              </p:cNvSpPr>
              <p:nvPr/>
            </p:nvSpPr>
            <p:spPr bwMode="auto">
              <a:xfrm>
                <a:off x="4552" y="2137"/>
                <a:ext cx="4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1 </a:t>
                </a:r>
                <a:r>
                  <a:rPr lang="en-US" sz="1800">
                    <a:solidFill>
                      <a:srgbClr val="000000"/>
                    </a:solidFill>
                    <a:sym typeface="Symbol" pitchFamily="18" charset="2"/>
                  </a:rPr>
                  <a:t></a:t>
                </a:r>
              </a:p>
            </p:txBody>
          </p:sp>
          <p:sp>
            <p:nvSpPr>
              <p:cNvPr id="57371" name="Oval 91"/>
              <p:cNvSpPr>
                <a:spLocks noChangeArrowheads="1"/>
              </p:cNvSpPr>
              <p:nvPr/>
            </p:nvSpPr>
            <p:spPr bwMode="auto">
              <a:xfrm>
                <a:off x="3984" y="1722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2" name="Oval 92"/>
              <p:cNvSpPr>
                <a:spLocks noChangeArrowheads="1"/>
              </p:cNvSpPr>
              <p:nvPr/>
            </p:nvSpPr>
            <p:spPr bwMode="auto">
              <a:xfrm>
                <a:off x="5407" y="1516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7373" name="Text Box 93"/>
              <p:cNvSpPr txBox="1">
                <a:spLocks noChangeArrowheads="1"/>
              </p:cNvSpPr>
              <p:nvPr/>
            </p:nvSpPr>
            <p:spPr bwMode="auto">
              <a:xfrm>
                <a:off x="3770" y="1555"/>
                <a:ext cx="241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57374" name="Text Box 94"/>
              <p:cNvSpPr txBox="1">
                <a:spLocks noChangeArrowheads="1"/>
              </p:cNvSpPr>
              <p:nvPr/>
            </p:nvSpPr>
            <p:spPr bwMode="auto">
              <a:xfrm>
                <a:off x="5432" y="1384"/>
                <a:ext cx="24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71513" y="111125"/>
            <a:ext cx="8113712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latin typeface="Comic Sans MS" pitchFamily="66" charset="0"/>
              </a:rPr>
              <a:t>Developing expertise-- transforming brain </a:t>
            </a:r>
            <a:endParaRPr lang="en-US" sz="1600">
              <a:latin typeface="Comic Sans MS" pitchFamily="66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60588" y="2057400"/>
            <a:ext cx="3932237" cy="2133600"/>
            <a:chOff x="1361" y="2142"/>
            <a:chExt cx="2477" cy="1344"/>
          </a:xfrm>
        </p:grpSpPr>
        <p:pic>
          <p:nvPicPr>
            <p:cNvPr id="27657" name="Picture 4" descr="j0363242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1" y="2142"/>
              <a:ext cx="1113" cy="13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5" descr="einstein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40" y="2145"/>
              <a:ext cx="1398" cy="1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3125" y="1393825"/>
            <a:ext cx="3975100" cy="3227388"/>
            <a:chOff x="2200" y="858"/>
            <a:chExt cx="2504" cy="2033"/>
          </a:xfrm>
        </p:grpSpPr>
        <p:pic>
          <p:nvPicPr>
            <p:cNvPr id="27655" name="Picture 7" descr="j028898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00" y="859"/>
              <a:ext cx="1111" cy="20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8" descr="j028899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14" y="858"/>
              <a:ext cx="1390" cy="202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374650" y="4730750"/>
            <a:ext cx="8459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       </a:t>
            </a:r>
            <a:r>
              <a:rPr lang="en-US" b="1" u="sng"/>
              <a:t>Think</a:t>
            </a:r>
            <a:r>
              <a:rPr lang="en-US"/>
              <a:t> about and use science like a scientist.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0" y="5443538"/>
            <a:ext cx="41544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What does that mean?</a:t>
            </a:r>
          </a:p>
          <a:p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How is it accomplished?</a:t>
            </a:r>
            <a:endParaRPr lang="en-CA" sz="28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379413" y="277813"/>
            <a:ext cx="8501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Model 1 (</a:t>
            </a:r>
            <a:r>
              <a:rPr lang="en-US" i="1" u="sng"/>
              <a:t>figure out and tell</a:t>
            </a:r>
            <a:r>
              <a:rPr lang="en-US" u="sng"/>
              <a:t>) Strengths &amp; Weaknesses</a:t>
            </a:r>
            <a:endParaRPr lang="en-CA" u="sng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1038" y="744538"/>
            <a:ext cx="7681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Works well for basic knowledge, prepared brain:</a:t>
            </a:r>
            <a:endParaRPr lang="en-CA"/>
          </a:p>
        </p:txBody>
      </p:sp>
      <p:pic>
        <p:nvPicPr>
          <p:cNvPr id="90114" name="Picture 2" descr="See full 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187450"/>
            <a:ext cx="2833687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87700" y="1616075"/>
            <a:ext cx="10112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bad,</a:t>
            </a:r>
          </a:p>
          <a:p>
            <a:r>
              <a:rPr lang="en-US" i="1">
                <a:solidFill>
                  <a:schemeClr val="accent2"/>
                </a:solidFill>
              </a:rPr>
              <a:t>avoid</a:t>
            </a:r>
            <a:endParaRPr lang="en-CA" i="1">
              <a:solidFill>
                <a:schemeClr val="accent2"/>
              </a:solidFill>
            </a:endParaRPr>
          </a:p>
        </p:txBody>
      </p:sp>
      <p:pic>
        <p:nvPicPr>
          <p:cNvPr id="90116" name="Picture 4" descr="http://tbn2.google.com/images?q=tbn:ocaq4FvOBW1UhM:http://beertalking.files.wordpress.com/2008/08/the-peach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4313" y="1600200"/>
            <a:ext cx="1119187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67488" y="1630363"/>
            <a:ext cx="10541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good,</a:t>
            </a:r>
          </a:p>
          <a:p>
            <a:r>
              <a:rPr lang="en-US" i="1">
                <a:solidFill>
                  <a:schemeClr val="accent2"/>
                </a:solidFill>
              </a:rPr>
              <a:t>seek</a:t>
            </a:r>
            <a:endParaRPr lang="en-CA" i="1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57263" y="3200400"/>
            <a:ext cx="7083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Easy to test.  </a:t>
            </a:r>
            <a:r>
              <a:rPr lang="en-US">
                <a:latin typeface="Comic Sans MS" pitchFamily="66" charset="0"/>
                <a:sym typeface="Symbol" pitchFamily="18" charset="2"/>
              </a:rPr>
              <a:t></a:t>
            </a:r>
            <a:r>
              <a:rPr lang="en-US">
                <a:latin typeface="Comic Sans MS" pitchFamily="66" charset="0"/>
              </a:rPr>
              <a:t> Effective feedback on results. </a:t>
            </a:r>
            <a:endParaRPr lang="en-CA">
              <a:latin typeface="Comic Sans MS" pitchFamily="66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01700" y="3744913"/>
            <a:ext cx="678973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 smtClean="0"/>
              <a:t>See problems </a:t>
            </a:r>
            <a:r>
              <a:rPr lang="en-US" u="sng" dirty="0"/>
              <a:t>if learning:</a:t>
            </a:r>
          </a:p>
          <a:p>
            <a:pPr>
              <a:buFont typeface="Arial" charset="0"/>
              <a:buChar char="•"/>
            </a:pPr>
            <a:r>
              <a:rPr lang="en-US" dirty="0"/>
              <a:t>involves complex analysis or judgment</a:t>
            </a:r>
          </a:p>
          <a:p>
            <a:pPr>
              <a:buFont typeface="Arial" charset="0"/>
              <a:buChar char="•"/>
            </a:pPr>
            <a:r>
              <a:rPr lang="en-US" dirty="0"/>
              <a:t>organize large amount of information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ability to learn new information and apply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038" y="5481638"/>
            <a:ext cx="8843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omic Sans MS" pitchFamily="66" charset="0"/>
              </a:rPr>
              <a:t>Complex learning-- different.  </a:t>
            </a:r>
            <a:endParaRPr lang="en-CA" sz="2800" i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6700" y="1427163"/>
            <a:ext cx="4643438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4163" y="396875"/>
            <a:ext cx="86233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u="sng">
                <a:solidFill>
                  <a:schemeClr val="accent2"/>
                </a:solidFill>
                <a:latin typeface="Comic Sans MS" pitchFamily="66" charset="0"/>
              </a:rPr>
              <a:t>Significantly changing the brain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, not just adding bits of knowledge. </a:t>
            </a:r>
            <a:endParaRPr lang="en-CA" sz="2800"/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88950" y="4256088"/>
            <a:ext cx="826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Growing </a:t>
            </a:r>
            <a:r>
              <a:rPr lang="en-US" dirty="0" smtClean="0"/>
              <a:t>neurons </a:t>
            </a:r>
            <a:r>
              <a:rPr lang="en-US" dirty="0"/>
              <a:t>&amp; </a:t>
            </a:r>
            <a:r>
              <a:rPr lang="en-US" dirty="0" smtClean="0"/>
              <a:t>building proteins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enhance </a:t>
            </a:r>
            <a:r>
              <a:rPr lang="en-US" dirty="0"/>
              <a:t>neuron connections, ...</a:t>
            </a:r>
            <a:endParaRPr lang="en-CA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1788" y="5659438"/>
            <a:ext cx="843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How to teach and measure this complex learning?</a:t>
            </a:r>
            <a:endParaRPr lang="en-CA" sz="28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9"/>
          <p:cNvSpPr txBox="1">
            <a:spLocks noChangeArrowheads="1"/>
          </p:cNvSpPr>
          <p:nvPr/>
        </p:nvSpPr>
        <p:spPr bwMode="auto">
          <a:xfrm>
            <a:off x="222250" y="185738"/>
            <a:ext cx="86788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u="sng"/>
              <a:t> Model 2 --scientific approach to science education</a:t>
            </a:r>
            <a:endParaRPr lang="en-CA" sz="2600" u="sng"/>
          </a:p>
        </p:txBody>
      </p:sp>
      <p:sp>
        <p:nvSpPr>
          <p:cNvPr id="4101" name="TextBox 31"/>
          <p:cNvSpPr txBox="1">
            <a:spLocks noChangeArrowheads="1"/>
          </p:cNvSpPr>
          <p:nvPr/>
        </p:nvSpPr>
        <p:spPr bwMode="auto">
          <a:xfrm>
            <a:off x="349797" y="4714876"/>
            <a:ext cx="8320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ym typeface="Symbol" pitchFamily="18" charset="2"/>
              </a:rPr>
              <a:t></a:t>
            </a:r>
            <a:r>
              <a:rPr lang="en-US" b="1" dirty="0"/>
              <a:t>New </a:t>
            </a:r>
            <a:r>
              <a:rPr lang="en-US" b="1" dirty="0" smtClean="0"/>
              <a:t>opportunities for improving teaching.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5573" y="1418897"/>
            <a:ext cx="7935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based on careful measurements of</a:t>
            </a:r>
          </a:p>
          <a:p>
            <a:r>
              <a:rPr lang="en-US" dirty="0" smtClean="0"/>
              <a:t>desired expert performance.</a:t>
            </a:r>
          </a:p>
          <a:p>
            <a:endParaRPr lang="en-US" dirty="0" smtClean="0"/>
          </a:p>
          <a:p>
            <a:r>
              <a:rPr lang="en-US" dirty="0" smtClean="0"/>
              <a:t>Guided by research on learning.</a:t>
            </a:r>
          </a:p>
          <a:p>
            <a:endParaRPr lang="en-US" dirty="0" smtClean="0"/>
          </a:p>
          <a:p>
            <a:r>
              <a:rPr lang="en-US" dirty="0" smtClean="0"/>
              <a:t>Experiment &amp; iterate until achieve desired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3254375" y="4364038"/>
            <a:ext cx="2695575" cy="1900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118"/>
                </a:solidFill>
              </a:rPr>
              <a:t>cognitive</a:t>
            </a:r>
          </a:p>
          <a:p>
            <a:pPr algn="ctr"/>
            <a:r>
              <a:rPr lang="en-US">
                <a:solidFill>
                  <a:srgbClr val="000118"/>
                </a:solidFill>
              </a:rPr>
              <a:t>psychology</a:t>
            </a:r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5700713" y="1349375"/>
            <a:ext cx="2695575" cy="19002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118"/>
                </a:solidFill>
              </a:rPr>
              <a:t>brain</a:t>
            </a:r>
          </a:p>
          <a:p>
            <a:pPr algn="ctr"/>
            <a:r>
              <a:rPr lang="en-US">
                <a:solidFill>
                  <a:srgbClr val="000118"/>
                </a:solidFill>
              </a:rPr>
              <a:t>research</a:t>
            </a:r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477838" y="1370013"/>
            <a:ext cx="2695575" cy="1900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118"/>
                </a:solidFill>
              </a:rPr>
              <a:t>classroom</a:t>
            </a:r>
          </a:p>
          <a:p>
            <a:pPr algn="ctr"/>
            <a:r>
              <a:rPr lang="en-US">
                <a:solidFill>
                  <a:srgbClr val="000118"/>
                </a:solidFill>
              </a:rPr>
              <a:t>studies</a:t>
            </a:r>
          </a:p>
        </p:txBody>
      </p:sp>
      <p:pic>
        <p:nvPicPr>
          <p:cNvPr id="24581" name="Picture 6" descr="brain imag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38" y="2836863"/>
            <a:ext cx="197961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7" descr="classro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90838"/>
            <a:ext cx="2406650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AutoShape 8"/>
          <p:cNvSpPr>
            <a:spLocks noChangeArrowheads="1"/>
          </p:cNvSpPr>
          <p:nvPr/>
        </p:nvSpPr>
        <p:spPr bwMode="auto">
          <a:xfrm>
            <a:off x="3336925" y="1498600"/>
            <a:ext cx="2246313" cy="1365250"/>
          </a:xfrm>
          <a:prstGeom prst="leftRightArrow">
            <a:avLst>
              <a:gd name="adj1" fmla="val 50000"/>
              <a:gd name="adj2" fmla="val 32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4" name="AutoShape 9"/>
          <p:cNvSpPr>
            <a:spLocks noChangeArrowheads="1"/>
          </p:cNvSpPr>
          <p:nvPr/>
        </p:nvSpPr>
        <p:spPr bwMode="auto">
          <a:xfrm rot="-3730215">
            <a:off x="5143500" y="3221038"/>
            <a:ext cx="1655763" cy="1411287"/>
          </a:xfrm>
          <a:prstGeom prst="leftRightArrow">
            <a:avLst>
              <a:gd name="adj1" fmla="val 50000"/>
              <a:gd name="adj2" fmla="val 234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5" name="AutoShape 10"/>
          <p:cNvSpPr>
            <a:spLocks noChangeArrowheads="1"/>
          </p:cNvSpPr>
          <p:nvPr/>
        </p:nvSpPr>
        <p:spPr bwMode="auto">
          <a:xfrm rot="-7713213">
            <a:off x="2273300" y="3182938"/>
            <a:ext cx="1763713" cy="1379537"/>
          </a:xfrm>
          <a:prstGeom prst="leftRightArrow">
            <a:avLst>
              <a:gd name="adj1" fmla="val 50000"/>
              <a:gd name="adj2" fmla="val 255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1014413" y="180975"/>
            <a:ext cx="7305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/>
              <a:t>Major advances past 1-2 decades</a:t>
            </a:r>
          </a:p>
          <a:p>
            <a:pPr algn="ctr"/>
            <a:r>
              <a:rPr lang="en-US" sz="2800"/>
              <a:t>Consistent picture </a:t>
            </a:r>
            <a:r>
              <a:rPr lang="en-US" sz="2800">
                <a:sym typeface="Symbol" pitchFamily="18" charset="2"/>
              </a:rPr>
              <a:t> Achieving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9"/>
          <p:cNvSpPr txBox="1">
            <a:spLocks noChangeArrowheads="1"/>
          </p:cNvSpPr>
          <p:nvPr/>
        </p:nvSpPr>
        <p:spPr bwMode="auto">
          <a:xfrm>
            <a:off x="2138363" y="233363"/>
            <a:ext cx="4884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 Model 2-- scientific approach </a:t>
            </a:r>
            <a:endParaRPr lang="en-CA" u="sng"/>
          </a:p>
        </p:txBody>
      </p:sp>
      <p:sp>
        <p:nvSpPr>
          <p:cNvPr id="26627" name="TextBox 30"/>
          <p:cNvSpPr txBox="1">
            <a:spLocks noChangeArrowheads="1"/>
          </p:cNvSpPr>
          <p:nvPr/>
        </p:nvSpPr>
        <p:spPr bwMode="auto">
          <a:xfrm>
            <a:off x="315913" y="1355725"/>
            <a:ext cx="862313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u="sng" dirty="0"/>
              <a:t>What has been learned?</a:t>
            </a:r>
          </a:p>
          <a:p>
            <a:endParaRPr lang="en-US" sz="1400" dirty="0"/>
          </a:p>
          <a:p>
            <a:r>
              <a:rPr lang="en-US" dirty="0"/>
              <a:t>1. Identifying components of </a:t>
            </a:r>
            <a:r>
              <a:rPr lang="en-US" dirty="0" smtClean="0"/>
              <a:t>expertise </a:t>
            </a:r>
            <a:r>
              <a:rPr lang="en-US" i="1" dirty="0" smtClean="0"/>
              <a:t>(thinking scientifically</a:t>
            </a:r>
            <a:r>
              <a:rPr lang="en-US" dirty="0" smtClean="0"/>
              <a:t>), and </a:t>
            </a:r>
            <a:r>
              <a:rPr lang="en-US" dirty="0"/>
              <a:t>how expertise </a:t>
            </a:r>
            <a:r>
              <a:rPr lang="en-US" dirty="0" smtClean="0"/>
              <a:t>is developed</a:t>
            </a:r>
            <a:r>
              <a:rPr lang="en-US" dirty="0"/>
              <a:t>.</a:t>
            </a:r>
          </a:p>
          <a:p>
            <a:endParaRPr lang="en-US" sz="1400" dirty="0"/>
          </a:p>
          <a:p>
            <a:r>
              <a:rPr lang="en-US" dirty="0"/>
              <a:t>2. How to measure components of science expertise.</a:t>
            </a:r>
          </a:p>
          <a:p>
            <a:r>
              <a:rPr lang="en-US" i="1" dirty="0"/>
              <a:t>(and what traditional exams have been missing)</a:t>
            </a:r>
          </a:p>
          <a:p>
            <a:endParaRPr lang="en-US" sz="1400" i="1" dirty="0"/>
          </a:p>
          <a:p>
            <a:r>
              <a:rPr lang="en-US" dirty="0"/>
              <a:t>3. Components of effective teaching and learning.</a:t>
            </a:r>
          </a:p>
          <a:p>
            <a:r>
              <a:rPr lang="en-US" dirty="0"/>
              <a:t>  </a:t>
            </a:r>
            <a:endParaRPr lang="en-CA" dirty="0"/>
          </a:p>
        </p:txBody>
      </p:sp>
      <p:sp>
        <p:nvSpPr>
          <p:cNvPr id="4" name="Left Bracket 3"/>
          <p:cNvSpPr/>
          <p:nvPr/>
        </p:nvSpPr>
        <p:spPr>
          <a:xfrm>
            <a:off x="234950" y="2298700"/>
            <a:ext cx="73025" cy="9144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bc physics intro">
  <a:themeElements>
    <a:clrScheme name="ubc physics intro 10">
      <a:dk1>
        <a:srgbClr val="003B76"/>
      </a:dk1>
      <a:lt1>
        <a:srgbClr val="FFFF00"/>
      </a:lt1>
      <a:dk2>
        <a:srgbClr val="0066CC"/>
      </a:dk2>
      <a:lt2>
        <a:srgbClr val="CCECFF"/>
      </a:lt2>
      <a:accent1>
        <a:srgbClr val="33CCCC"/>
      </a:accent1>
      <a:accent2>
        <a:srgbClr val="FFFFFF"/>
      </a:accent2>
      <a:accent3>
        <a:srgbClr val="AAB8E2"/>
      </a:accent3>
      <a:accent4>
        <a:srgbClr val="DADA00"/>
      </a:accent4>
      <a:accent5>
        <a:srgbClr val="ADE2E2"/>
      </a:accent5>
      <a:accent6>
        <a:srgbClr val="E7E7E7"/>
      </a:accent6>
      <a:hlink>
        <a:srgbClr val="FFFFCC"/>
      </a:hlink>
      <a:folHlink>
        <a:srgbClr val="FFCC66"/>
      </a:folHlink>
    </a:clrScheme>
    <a:fontScheme name="ubc physics intro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c physics intr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c physics intro 9">
        <a:dk1>
          <a:srgbClr val="003B76"/>
        </a:dk1>
        <a:lt1>
          <a:srgbClr val="FFFF00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00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bc physics intro 10">
        <a:dk1>
          <a:srgbClr val="003B76"/>
        </a:dk1>
        <a:lt1>
          <a:srgbClr val="FFFF00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FFFFFF"/>
        </a:accent2>
        <a:accent3>
          <a:srgbClr val="AAB8E2"/>
        </a:accent3>
        <a:accent4>
          <a:srgbClr val="DADA00"/>
        </a:accent4>
        <a:accent5>
          <a:srgbClr val="ADE2E2"/>
        </a:accent5>
        <a:accent6>
          <a:srgbClr val="E7E7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42979</TotalTime>
  <Words>2802</Words>
  <Application>Microsoft Office PowerPoint</Application>
  <PresentationFormat>On-screen Show (4:3)</PresentationFormat>
  <Paragraphs>560</Paragraphs>
  <Slides>46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ubc physics intro</vt:lpstr>
      <vt:lpstr>ClipArt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 Student beliefs about science and science problem solving important!</vt:lpstr>
      <vt:lpstr>Slide 45</vt:lpstr>
      <vt:lpstr>Slide 46</vt:lpstr>
    </vt:vector>
  </TitlesOfParts>
  <Company>jila, university of colorado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cwieman</dc:creator>
  <cp:lastModifiedBy> c wieman</cp:lastModifiedBy>
  <cp:revision>833</cp:revision>
  <dcterms:created xsi:type="dcterms:W3CDTF">2003-05-20T01:06:42Z</dcterms:created>
  <dcterms:modified xsi:type="dcterms:W3CDTF">2010-03-12T04:14:18Z</dcterms:modified>
</cp:coreProperties>
</file>