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3" r:id="rId2"/>
    <p:sldId id="365" r:id="rId3"/>
    <p:sldId id="356" r:id="rId4"/>
    <p:sldId id="359" r:id="rId5"/>
    <p:sldId id="357" r:id="rId6"/>
    <p:sldId id="360" r:id="rId7"/>
    <p:sldId id="383" r:id="rId8"/>
    <p:sldId id="384" r:id="rId9"/>
    <p:sldId id="361" r:id="rId10"/>
    <p:sldId id="363" r:id="rId11"/>
    <p:sldId id="382" r:id="rId12"/>
    <p:sldId id="376" r:id="rId13"/>
    <p:sldId id="368" r:id="rId14"/>
    <p:sldId id="367" r:id="rId15"/>
    <p:sldId id="364" r:id="rId16"/>
    <p:sldId id="378" r:id="rId17"/>
    <p:sldId id="370" r:id="rId18"/>
    <p:sldId id="379" r:id="rId19"/>
    <p:sldId id="380" r:id="rId20"/>
    <p:sldId id="381" r:id="rId21"/>
    <p:sldId id="371" r:id="rId22"/>
    <p:sldId id="372" r:id="rId23"/>
    <p:sldId id="373" r:id="rId24"/>
    <p:sldId id="374" r:id="rId25"/>
    <p:sldId id="385" r:id="rId26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2800" b="1" kern="1200">
        <a:solidFill>
          <a:schemeClr val="tx2"/>
        </a:solidFill>
        <a:latin typeface="Arial" pitchFamily="1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2800" b="1" kern="1200">
        <a:solidFill>
          <a:schemeClr val="tx2"/>
        </a:solidFill>
        <a:latin typeface="Arial" pitchFamily="1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2800" b="1" kern="1200">
        <a:solidFill>
          <a:schemeClr val="tx2"/>
        </a:solidFill>
        <a:latin typeface="Arial" pitchFamily="1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2800" b="1" kern="1200">
        <a:solidFill>
          <a:schemeClr val="tx2"/>
        </a:solidFill>
        <a:latin typeface="Arial" pitchFamily="1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2800" b="1" kern="1200">
        <a:solidFill>
          <a:schemeClr val="tx2"/>
        </a:solidFill>
        <a:latin typeface="Arial" pitchFamily="1" charset="0"/>
        <a:ea typeface="+mn-ea"/>
        <a:cs typeface="+mn-cs"/>
      </a:defRPr>
    </a:lvl5pPr>
    <a:lvl6pPr marL="2286000" algn="l" defTabSz="457200" rtl="0" eaLnBrk="1" latinLnBrk="0" hangingPunct="1">
      <a:defRPr sz="2800" b="1" kern="1200">
        <a:solidFill>
          <a:schemeClr val="tx2"/>
        </a:solidFill>
        <a:latin typeface="Arial" pitchFamily="1" charset="0"/>
        <a:ea typeface="+mn-ea"/>
        <a:cs typeface="+mn-cs"/>
      </a:defRPr>
    </a:lvl6pPr>
    <a:lvl7pPr marL="2743200" algn="l" defTabSz="457200" rtl="0" eaLnBrk="1" latinLnBrk="0" hangingPunct="1">
      <a:defRPr sz="2800" b="1" kern="1200">
        <a:solidFill>
          <a:schemeClr val="tx2"/>
        </a:solidFill>
        <a:latin typeface="Arial" pitchFamily="1" charset="0"/>
        <a:ea typeface="+mn-ea"/>
        <a:cs typeface="+mn-cs"/>
      </a:defRPr>
    </a:lvl7pPr>
    <a:lvl8pPr marL="3200400" algn="l" defTabSz="457200" rtl="0" eaLnBrk="1" latinLnBrk="0" hangingPunct="1">
      <a:defRPr sz="2800" b="1" kern="1200">
        <a:solidFill>
          <a:schemeClr val="tx2"/>
        </a:solidFill>
        <a:latin typeface="Arial" pitchFamily="1" charset="0"/>
        <a:ea typeface="+mn-ea"/>
        <a:cs typeface="+mn-cs"/>
      </a:defRPr>
    </a:lvl8pPr>
    <a:lvl9pPr marL="3657600" algn="l" defTabSz="457200" rtl="0" eaLnBrk="1" latinLnBrk="0" hangingPunct="1">
      <a:defRPr sz="2800" b="1" kern="1200">
        <a:solidFill>
          <a:schemeClr val="tx2"/>
        </a:solidFill>
        <a:latin typeface="Arial" pitchFamily="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EAA906"/>
    <a:srgbClr val="E2A306"/>
    <a:srgbClr val="DA9D06"/>
    <a:srgbClr val="E8BC00"/>
    <a:srgbClr val="F8C900"/>
    <a:srgbClr val="E0B500"/>
    <a:srgbClr val="FF0000"/>
    <a:srgbClr val="FFDB69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MasterView" showComments="0">
  <p:normalViewPr vertBarState="minimized" horzBarState="maximized" preferSingleView="1">
    <p:restoredLeft sz="7080" autoAdjust="0"/>
    <p:restoredTop sz="90963" autoAdjust="0"/>
  </p:normalViewPr>
  <p:slideViewPr>
    <p:cSldViewPr>
      <p:cViewPr>
        <p:scale>
          <a:sx n="114" d="100"/>
          <a:sy n="114" d="100"/>
        </p:scale>
        <p:origin x="-1176" y="-88"/>
      </p:cViewPr>
      <p:guideLst>
        <p:guide orient="horz" pos="17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75" d="100"/>
          <a:sy n="75" d="100"/>
        </p:scale>
        <p:origin x="-1668" y="528"/>
      </p:cViewPr>
      <p:guideLst>
        <p:guide orient="horz" pos="2161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54" tIns="0" rIns="19454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54" tIns="0" rIns="19454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54" tIns="0" rIns="19454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b="0" i="1"/>
            </a:lvl1pPr>
          </a:lstStyle>
          <a:p>
            <a:r>
              <a:rPr lang="en-US"/>
              <a:t>ONR_Updated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54" tIns="0" rIns="19454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b="0"/>
            </a:lvl1pPr>
          </a:lstStyle>
          <a:p>
            <a:r>
              <a:rPr lang="en-US"/>
              <a:t>9/16/03  </a:t>
            </a:r>
            <a:fld id="{5911421A-7F2B-FD4A-81DE-56230B22E2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319338" y="234950"/>
            <a:ext cx="4657725" cy="381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850" tIns="46425" rIns="92850" bIns="46425">
            <a:prstTxWarp prst="textNoShape">
              <a:avLst/>
            </a:prstTxWarp>
            <a:spAutoFit/>
          </a:bodyPr>
          <a:lstStyle/>
          <a:p>
            <a:pPr algn="ctr" defTabSz="927100"/>
            <a:r>
              <a:rPr lang="en-US" sz="2100" b="0">
                <a:solidFill>
                  <a:schemeClr val="tx1"/>
                </a:solidFill>
                <a:latin typeface="Times New Roman" pitchFamily="1" charset="0"/>
              </a:rPr>
              <a:t>Human Motion in VEs for Team Training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95327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54" tIns="0" rIns="19454" bIns="0" numCol="1" anchor="t" anchorCtr="0" compatLnSpc="1">
            <a:prstTxWarp prst="textNoShape">
              <a:avLst/>
            </a:prstTxWarp>
          </a:bodyPr>
          <a:lstStyle>
            <a:lvl1pPr defTabSz="933450">
              <a:lnSpc>
                <a:spcPct val="100000"/>
              </a:lnSpc>
              <a:defRPr sz="1000" b="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54" tIns="0" rIns="19454" bIns="0" numCol="1" anchor="t" anchorCtr="0" compatLnSpc="1">
            <a:prstTxWarp prst="textNoShape">
              <a:avLst/>
            </a:prstTxWarp>
          </a:bodyPr>
          <a:lstStyle>
            <a:lvl1pPr algn="r" defTabSz="933450">
              <a:lnSpc>
                <a:spcPct val="100000"/>
              </a:lnSpc>
              <a:defRPr sz="1000" b="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54" tIns="0" rIns="19454" bIns="0" numCol="1" anchor="b" anchorCtr="0" compatLnSpc="1">
            <a:prstTxWarp prst="textNoShape">
              <a:avLst/>
            </a:prstTxWarp>
          </a:bodyPr>
          <a:lstStyle>
            <a:lvl1pPr defTabSz="933450">
              <a:lnSpc>
                <a:spcPct val="100000"/>
              </a:lnSpc>
              <a:defRPr sz="1000" b="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r>
              <a:rPr lang="en-US"/>
              <a:t>ONR_Updated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54" tIns="0" rIns="19454" bIns="0" numCol="1" anchor="b" anchorCtr="0" compatLnSpc="1">
            <a:prstTxWarp prst="textNoShape">
              <a:avLst/>
            </a:prstTxWarp>
          </a:bodyPr>
          <a:lstStyle>
            <a:lvl1pPr algn="r" defTabSz="933450">
              <a:lnSpc>
                <a:spcPct val="100000"/>
              </a:lnSpc>
              <a:defRPr sz="1000" b="0" i="1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EE7A1C1C-5960-E346-AC86-9807E14615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064000" y="6532563"/>
            <a:ext cx="10144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162" tIns="45392" rIns="89162" bIns="45392">
            <a:prstTxWarp prst="textNoShape">
              <a:avLst/>
            </a:prstTxWarp>
            <a:spAutoFit/>
          </a:bodyPr>
          <a:lstStyle/>
          <a:p>
            <a:pPr algn="ctr" defTabSz="887413"/>
            <a:r>
              <a:rPr lang="en-US" sz="1200" b="0">
                <a:solidFill>
                  <a:schemeClr val="tx1"/>
                </a:solidFill>
              </a:rPr>
              <a:t>Page </a:t>
            </a:r>
            <a:fld id="{C7A5E26C-1547-1146-ADD3-E5092B41CBF3}" type="slidenum">
              <a:rPr lang="en-US" sz="1200" b="0">
                <a:solidFill>
                  <a:schemeClr val="tx1"/>
                </a:solidFill>
              </a:rPr>
              <a:pPr algn="ctr" defTabSz="887413"/>
              <a:t>‹#›</a:t>
            </a:fld>
            <a:endParaRPr lang="en-US" sz="1200" b="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511550"/>
            <a:ext cx="7145338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026" tIns="47014" rIns="94026" bIns="47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6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86063" y="549275"/>
            <a:ext cx="3424237" cy="2568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116860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ONR_Updated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E13AF-6791-0148-A3E0-74F6696A36AF}" type="slidenum">
              <a:rPr lang="en-US"/>
              <a:pPr/>
              <a:t>1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786063" y="549275"/>
            <a:ext cx="3424237" cy="256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3511550"/>
            <a:ext cx="7145338" cy="25860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22" tIns="44911" rIns="89822" bIns="4491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422275"/>
            <a:ext cx="2209800" cy="5826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422275"/>
            <a:ext cx="6477000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79550"/>
            <a:ext cx="43434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479550"/>
            <a:ext cx="43434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484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422275"/>
            <a:ext cx="74422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79550"/>
            <a:ext cx="88392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2" name="Picture 8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30200" y="293688"/>
            <a:ext cx="866775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295400" y="1295400"/>
            <a:ext cx="746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none" w="sm" len="sm"/>
            <a:tailEnd type="none" w="sm" len="sm"/>
          </a:ln>
          <a:effectLst>
            <a:outerShdw blurRad="63500" dist="17961" dir="2700000" algn="ctr" rotWithShape="0">
              <a:srgbClr val="232323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 userDrawn="1"/>
        </p:nvSpPr>
        <p:spPr bwMode="auto">
          <a:xfrm>
            <a:off x="6553200" y="6316663"/>
            <a:ext cx="2057400" cy="2333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fld id="{D225D008-69FE-CD4A-9ED3-B36509F68972}" type="slidenum">
              <a:rPr lang="en-US" sz="1000">
                <a:solidFill>
                  <a:schemeClr val="tx1"/>
                </a:solidFill>
                <a:latin typeface="Comic Sans MS" pitchFamily="1" charset="0"/>
              </a:rPr>
              <a:pPr/>
              <a:t>‹#›</a:t>
            </a:fld>
            <a:r>
              <a:rPr lang="en-US" sz="1000" smtClean="0">
                <a:solidFill>
                  <a:schemeClr val="tx1"/>
                </a:solidFill>
                <a:latin typeface="Comic Sans MS" pitchFamily="1" charset="0"/>
              </a:rPr>
              <a:t> </a:t>
            </a:r>
            <a:r>
              <a:rPr lang="en-US" sz="1000" baseline="0" smtClean="0">
                <a:solidFill>
                  <a:schemeClr val="tx1"/>
                </a:solidFill>
                <a:latin typeface="Comic Sans MS" pitchFamily="1" charset="0"/>
              </a:rPr>
              <a:t>   ©</a:t>
            </a:r>
            <a:r>
              <a:rPr lang="en-US" sz="1000" smtClean="0">
                <a:solidFill>
                  <a:schemeClr val="tx1"/>
                </a:solidFill>
                <a:latin typeface="Comic Sans MS" pitchFamily="1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mic Sans MS" pitchFamily="1" charset="0"/>
              </a:rPr>
              <a:t>FPB 3/1/12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1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1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1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1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1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1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1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1" charset="0"/>
        </a:defRPr>
      </a:lvl9pPr>
    </p:titleStyle>
    <p:bodyStyle>
      <a:lvl1pPr marL="285750" indent="-283464" algn="l" rtl="0" eaLnBrk="0" fontAlgn="base" hangingPunct="0">
        <a:lnSpc>
          <a:spcPct val="90000"/>
        </a:lnSpc>
        <a:spcBef>
          <a:spcPts val="1344"/>
        </a:spcBef>
        <a:spcAft>
          <a:spcPct val="0"/>
        </a:spcAft>
        <a:buClr>
          <a:schemeClr val="tx2"/>
        </a:buClr>
        <a:buSzPct val="100000"/>
        <a:buChar char="•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chemeClr val="tx2"/>
        </a:buClr>
        <a:buSzPct val="100000"/>
        <a:buChar char="•"/>
        <a:defRPr sz="3200" b="1">
          <a:solidFill>
            <a:schemeClr val="tx1"/>
          </a:solidFill>
          <a:latin typeface="+mn-lt"/>
          <a:ea typeface="ＭＳ Ｐゴシック" pitchFamily="1" charset="-128"/>
        </a:defRPr>
      </a:lvl2pPr>
      <a:lvl3pPr marL="971550" indent="-22860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chemeClr val="tx2"/>
        </a:buClr>
        <a:buSzPct val="100000"/>
        <a:buFont typeface="Times" pitchFamily="1" charset="0"/>
        <a:buChar char="•"/>
        <a:defRPr sz="2800" b="1">
          <a:solidFill>
            <a:schemeClr val="tx1"/>
          </a:solidFill>
          <a:latin typeface="+mn-lt"/>
          <a:ea typeface="ＭＳ Ｐゴシック" pitchFamily="1" charset="-128"/>
        </a:defRPr>
      </a:lvl3pPr>
      <a:lvl4pPr marL="125730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buClr>
          <a:schemeClr val="tx2"/>
        </a:buClr>
        <a:buSzPct val="100000"/>
        <a:buChar char="»"/>
        <a:defRPr sz="2800">
          <a:solidFill>
            <a:schemeClr val="tx1"/>
          </a:solidFill>
          <a:latin typeface="+mn-lt"/>
          <a:ea typeface="ＭＳ Ｐゴシック" pitchFamily="1" charset="-128"/>
        </a:defRPr>
      </a:lvl4pPr>
      <a:lvl5pPr marL="15430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pitchFamily="1" charset="-128"/>
        </a:defRPr>
      </a:lvl5pPr>
      <a:lvl6pPr marL="20002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pitchFamily="1" charset="-128"/>
        </a:defRPr>
      </a:lvl6pPr>
      <a:lvl7pPr marL="24574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pitchFamily="1" charset="-128"/>
        </a:defRPr>
      </a:lvl7pPr>
      <a:lvl8pPr marL="29146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pitchFamily="1" charset="-128"/>
        </a:defRPr>
      </a:lvl8pPr>
      <a:lvl9pPr marL="3371850" indent="-171450" algn="l" rtl="0" eaLnBrk="0" fontAlgn="base" hangingPunct="0">
        <a:lnSpc>
          <a:spcPct val="90000"/>
        </a:lnSpc>
        <a:spcBef>
          <a:spcPct val="45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rooks@cs.unc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13" y="2088587"/>
            <a:ext cx="6564287" cy="2635813"/>
          </a:xfrm>
          <a:noFill/>
          <a:ln/>
        </p:spPr>
        <p:txBody>
          <a:bodyPr wrap="none" lIns="62503" tIns="25001" rIns="62503" bIns="25001" anchor="t">
            <a:sp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sz="4800" dirty="0" smtClean="0">
                <a:solidFill>
                  <a:schemeClr val="tx1"/>
                </a:solidFill>
              </a:rPr>
              <a:t>Teaching as Design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Fred  </a:t>
            </a:r>
            <a:r>
              <a:rPr lang="en-US" sz="2400" dirty="0" smtClean="0">
                <a:solidFill>
                  <a:schemeClr val="tx1"/>
                </a:solidFill>
              </a:rPr>
              <a:t>Brooks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University of North Carolina at Chapel Hill</a:t>
            </a:r>
            <a:r>
              <a:rPr lang="en-US" sz="4400" dirty="0"/>
              <a:t>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3332308" y="5181600"/>
            <a:ext cx="2479385" cy="727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2503" tIns="25001" rIns="62503" bIns="25001">
            <a:prstTxWarp prst="textNoShape">
              <a:avLst/>
            </a:prstTxWarp>
            <a:spAutoFit/>
          </a:bodyPr>
          <a:lstStyle/>
          <a:p>
            <a:pPr algn="ctr" defTabSz="900113"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Comic Sans MS" pitchFamily="1" charset="0"/>
            </a:endParaRPr>
          </a:p>
          <a:p>
            <a:pPr algn="ctr" defTabSz="900113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Comic Sans MS" pitchFamily="1" charset="0"/>
                <a:hlinkClick r:id="rId3"/>
              </a:rPr>
              <a:t>brooks@</a:t>
            </a:r>
            <a:r>
              <a:rPr lang="en-US" sz="2000" dirty="0" smtClean="0">
                <a:solidFill>
                  <a:schemeClr val="tx1"/>
                </a:solidFill>
                <a:latin typeface="Comic Sans MS" pitchFamily="1" charset="0"/>
                <a:hlinkClick r:id="rId3"/>
              </a:rPr>
              <a:t>cs.unc.edu</a:t>
            </a:r>
            <a:endParaRPr lang="en-US" sz="2400" dirty="0">
              <a:solidFill>
                <a:schemeClr val="tx1"/>
              </a:solidFill>
              <a:latin typeface="Times New Roman" pitchFamily="1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So, Focus is on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sz="3200" dirty="0" smtClean="0"/>
              <a:t>LEARNING, not TEACHING</a:t>
            </a:r>
          </a:p>
          <a:p>
            <a:pPr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STUDENT, not TEACHER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EXPERIENCE, not TEXT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SKILLS, not INFORMATION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DESIGN, not PREPARE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pPr>
              <a:lnSpc>
                <a:spcPct val="190000"/>
              </a:lnSpc>
            </a:pPr>
            <a:r>
              <a:rPr lang="en-US" sz="4000" dirty="0" smtClean="0"/>
              <a:t>Teaching is a Design Task</a:t>
            </a:r>
            <a:br>
              <a:rPr lang="en-US" sz="4000" dirty="0" smtClean="0"/>
            </a:br>
            <a:r>
              <a:rPr lang="en-US" sz="4000" dirty="0" smtClean="0"/>
              <a:t>and</a:t>
            </a:r>
            <a:br>
              <a:rPr lang="en-US" sz="4000" dirty="0" smtClean="0"/>
            </a:br>
            <a:r>
              <a:rPr lang="en-US" sz="4000" dirty="0" smtClean="0"/>
              <a:t>Computer Scientists are Designers!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61453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Scarcest Commodity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In education, the scarcest commodity, whose allocation causes the most heated debate, is not money, it is:</a:t>
            </a:r>
          </a:p>
          <a:p>
            <a:endParaRPr lang="en-US" dirty="0"/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Student Time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69794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CS Education Content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Background: e.g., number systems</a:t>
            </a:r>
          </a:p>
          <a:p>
            <a:r>
              <a:rPr lang="en-US" dirty="0" smtClean="0"/>
              <a:t>Theory: e.g. big O concept</a:t>
            </a:r>
          </a:p>
          <a:p>
            <a:r>
              <a:rPr lang="en-US" dirty="0" smtClean="0"/>
              <a:t>Description of practice: </a:t>
            </a:r>
            <a:br>
              <a:rPr lang="en-US" dirty="0" smtClean="0"/>
            </a:br>
            <a:r>
              <a:rPr lang="en-US" dirty="0" smtClean="0"/>
              <a:t>  e.g. computer architecture</a:t>
            </a:r>
          </a:p>
          <a:p>
            <a:r>
              <a:rPr lang="en-US" dirty="0" smtClean="0"/>
              <a:t>Skills for practice: e.g. programming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CS information obsolesces fast</a:t>
            </a:r>
          </a:p>
          <a:p>
            <a:r>
              <a:rPr lang="en-US" dirty="0" smtClean="0"/>
              <a:t>CS skills stay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4963870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Donald </a:t>
            </a:r>
            <a:r>
              <a:rPr lang="en-US" dirty="0" err="1" smtClean="0"/>
              <a:t>Schön’s</a:t>
            </a:r>
            <a:r>
              <a:rPr lang="en-US" dirty="0" smtClean="0"/>
              <a:t>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All professional education teaches the </a:t>
            </a:r>
            <a:r>
              <a:rPr lang="en-US" sz="3600" i="1" dirty="0" smtClean="0"/>
              <a:t>skills</a:t>
            </a:r>
            <a:r>
              <a:rPr lang="en-US" sz="3600" dirty="0" smtClean="0"/>
              <a:t> of the profession by </a:t>
            </a:r>
            <a:r>
              <a:rPr lang="en-US" sz="3600" i="1" dirty="0" smtClean="0"/>
              <a:t>critiqued practice.</a:t>
            </a:r>
            <a:br>
              <a:rPr lang="en-US" sz="3600" i="1" dirty="0" smtClean="0"/>
            </a:br>
            <a:endParaRPr lang="en-US" sz="3600" i="1" dirty="0" smtClean="0"/>
          </a:p>
          <a:p>
            <a:r>
              <a:rPr lang="en-US" sz="3600" dirty="0" smtClean="0"/>
              <a:t>E.g., law, medicine, architecture, the ministry, art, music, social work, and indeed engineering.</a:t>
            </a:r>
          </a:p>
          <a:p>
            <a:pPr lvl="2"/>
            <a:r>
              <a:rPr lang="en-US" i="1" dirty="0" smtClean="0"/>
              <a:t>Educating the Reflective </a:t>
            </a:r>
            <a:r>
              <a:rPr lang="en-US" i="1" dirty="0" err="1" smtClean="0"/>
              <a:t>Practioner</a:t>
            </a:r>
            <a:r>
              <a:rPr lang="en-US" i="1" dirty="0" smtClean="0"/>
              <a:t> </a:t>
            </a:r>
            <a:r>
              <a:rPr lang="en-US" dirty="0" smtClean="0"/>
              <a:t>[1984]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9868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Play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36"/>
              </a:spcBef>
            </a:pPr>
            <a:r>
              <a:rPr lang="en-US" sz="3600" dirty="0" smtClean="0"/>
              <a:t>Assignments</a:t>
            </a:r>
          </a:p>
          <a:p>
            <a:pPr>
              <a:spcBef>
                <a:spcPts val="1836"/>
              </a:spcBef>
            </a:pPr>
            <a:r>
              <a:rPr lang="en-US" dirty="0" smtClean="0"/>
              <a:t>Flipped classroom</a:t>
            </a:r>
            <a:endParaRPr lang="en-US" sz="3600" dirty="0" smtClean="0"/>
          </a:p>
          <a:p>
            <a:pPr>
              <a:spcBef>
                <a:spcPts val="1836"/>
              </a:spcBef>
            </a:pPr>
            <a:r>
              <a:rPr lang="en-US" sz="3600" dirty="0" smtClean="0"/>
              <a:t>Quizzes &amp; Tests</a:t>
            </a:r>
          </a:p>
          <a:p>
            <a:pPr>
              <a:spcBef>
                <a:spcPts val="1836"/>
              </a:spcBef>
            </a:pPr>
            <a:r>
              <a:rPr lang="en-US" sz="3600" dirty="0" smtClean="0"/>
              <a:t>Student-designed lessons</a:t>
            </a:r>
          </a:p>
          <a:p>
            <a:pPr>
              <a:spcBef>
                <a:spcPts val="1836"/>
              </a:spcBef>
            </a:pPr>
            <a:r>
              <a:rPr lang="en-US" sz="3600" dirty="0" smtClean="0"/>
              <a:t>Project-based learning</a:t>
            </a:r>
          </a:p>
          <a:p>
            <a:pPr>
              <a:spcBef>
                <a:spcPts val="1836"/>
              </a:spcBef>
            </a:pPr>
            <a:r>
              <a:rPr lang="en-US" sz="3600" dirty="0" smtClean="0"/>
              <a:t>Learning new skills, resources</a:t>
            </a:r>
          </a:p>
          <a:p>
            <a:pPr>
              <a:spcBef>
                <a:spcPts val="1836"/>
              </a:spcBef>
            </a:pPr>
            <a:r>
              <a:rPr lang="en-US" sz="3600" dirty="0" smtClean="0"/>
              <a:t>Yes, some old-fashioned lectures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7442200" cy="796925"/>
          </a:xfrm>
        </p:spPr>
        <p:txBody>
          <a:bodyPr/>
          <a:lstStyle/>
          <a:p>
            <a:r>
              <a:rPr lang="en-US" dirty="0" smtClean="0"/>
              <a:t>Flipped Classroom for </a:t>
            </a:r>
            <a:br>
              <a:rPr lang="en-US" dirty="0" smtClean="0"/>
            </a:br>
            <a:r>
              <a:rPr lang="en-US" dirty="0" smtClean="0"/>
              <a:t>Critiqued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839200" cy="4768850"/>
          </a:xfrm>
        </p:spPr>
        <p:txBody>
          <a:bodyPr/>
          <a:lstStyle/>
          <a:p>
            <a:pPr>
              <a:spcBef>
                <a:spcPts val="3200"/>
              </a:spcBef>
            </a:pPr>
            <a:r>
              <a:rPr lang="en-US" dirty="0" smtClean="0"/>
              <a:t>Information uptake at home</a:t>
            </a:r>
          </a:p>
          <a:p>
            <a:pPr lvl="1">
              <a:spcBef>
                <a:spcPts val="3200"/>
              </a:spcBef>
            </a:pPr>
            <a:r>
              <a:rPr lang="en-US" dirty="0" smtClean="0"/>
              <a:t>On-line and/or book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Homework at school</a:t>
            </a:r>
          </a:p>
          <a:p>
            <a:pPr lvl="1">
              <a:spcBef>
                <a:spcPts val="3200"/>
              </a:spcBef>
            </a:pPr>
            <a:r>
              <a:rPr lang="en-US" dirty="0"/>
              <a:t>I</a:t>
            </a:r>
            <a:r>
              <a:rPr lang="en-US" dirty="0" smtClean="0"/>
              <a:t>n pairs, often</a:t>
            </a:r>
          </a:p>
          <a:p>
            <a:pPr>
              <a:spcBef>
                <a:spcPts val="3200"/>
              </a:spcBef>
            </a:pPr>
            <a:r>
              <a:rPr lang="en-US" dirty="0" smtClean="0"/>
              <a:t>Teacher walking around, </a:t>
            </a:r>
            <a:br>
              <a:rPr lang="en-US" dirty="0" smtClean="0"/>
            </a:br>
            <a:r>
              <a:rPr lang="en-US" dirty="0" smtClean="0"/>
              <a:t>  giving dynamic critique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93415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04800"/>
            <a:ext cx="7442200" cy="796925"/>
          </a:xfrm>
        </p:spPr>
        <p:txBody>
          <a:bodyPr/>
          <a:lstStyle/>
          <a:p>
            <a:r>
              <a:rPr lang="en-US" dirty="0" smtClean="0"/>
              <a:t>A Quiz for Learning </a:t>
            </a:r>
            <a:br>
              <a:rPr lang="en-US" dirty="0" smtClean="0"/>
            </a:br>
            <a:r>
              <a:rPr lang="en-US" dirty="0" smtClean="0"/>
              <a:t>Illumination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</a:pPr>
            <a:r>
              <a:rPr lang="en-US" sz="3200" dirty="0" smtClean="0"/>
              <a:t>You </a:t>
            </a:r>
            <a:r>
              <a:rPr lang="en-US" sz="3200" dirty="0"/>
              <a:t>are flying at high altitude over </a:t>
            </a:r>
            <a:r>
              <a:rPr lang="en-US" sz="3200" dirty="0" smtClean="0"/>
              <a:t>a (</a:t>
            </a:r>
            <a:r>
              <a:rPr lang="en-US" sz="3200" dirty="0"/>
              <a:t>really) flat </a:t>
            </a:r>
            <a:r>
              <a:rPr lang="en-US" sz="3200" dirty="0" smtClean="0"/>
              <a:t>river delta.</a:t>
            </a:r>
            <a:r>
              <a:rPr lang="en-US" sz="3200" dirty="0"/>
              <a:t>  The terrain below consists of</a:t>
            </a:r>
          </a:p>
          <a:p>
            <a:pPr marL="2286" indent="0">
              <a:spcBef>
                <a:spcPts val="400"/>
              </a:spcBef>
              <a:buNone/>
            </a:pPr>
            <a:r>
              <a:rPr lang="en-US" sz="3200" b="0" dirty="0" smtClean="0"/>
              <a:t>• </a:t>
            </a:r>
            <a:r>
              <a:rPr lang="en-US" sz="3200" b="0" dirty="0"/>
              <a:t>meandering streams networking the </a:t>
            </a:r>
            <a:r>
              <a:rPr lang="en-US" sz="3200" b="0" dirty="0" smtClean="0"/>
              <a:t>delta:</a:t>
            </a:r>
            <a:r>
              <a:rPr lang="en-US" sz="3200" b="0" dirty="0"/>
              <a:t>	</a:t>
            </a:r>
            <a:r>
              <a:rPr lang="en-US" sz="3200" b="0" i="1" dirty="0" err="1" smtClean="0"/>
              <a:t>kd</a:t>
            </a:r>
            <a:r>
              <a:rPr lang="en-US" sz="3200" b="0" dirty="0" smtClean="0"/>
              <a:t>=0.0</a:t>
            </a:r>
            <a:r>
              <a:rPr lang="en-US" sz="3200" b="0" dirty="0"/>
              <a:t>	</a:t>
            </a:r>
            <a:r>
              <a:rPr lang="en-US" sz="3200" b="0" i="1" dirty="0" err="1" smtClean="0"/>
              <a:t>ks</a:t>
            </a:r>
            <a:r>
              <a:rPr lang="en-US" sz="3200" b="0" dirty="0" smtClean="0"/>
              <a:t>=0.9</a:t>
            </a:r>
            <a:r>
              <a:rPr lang="en-US" sz="3200" b="0" dirty="0"/>
              <a:t>	</a:t>
            </a:r>
            <a:r>
              <a:rPr lang="en-US" sz="3200" b="0" i="1" dirty="0"/>
              <a:t>n</a:t>
            </a:r>
            <a:r>
              <a:rPr lang="en-US" sz="3200" b="0" dirty="0" smtClean="0"/>
              <a:t>=100</a:t>
            </a:r>
            <a:endParaRPr lang="en-US" sz="3200" b="0" dirty="0"/>
          </a:p>
          <a:p>
            <a:pPr>
              <a:spcBef>
                <a:spcPts val="400"/>
              </a:spcBef>
            </a:pPr>
            <a:r>
              <a:rPr lang="en-US" sz="3200" b="0" dirty="0" smtClean="0"/>
              <a:t>dry </a:t>
            </a:r>
            <a:r>
              <a:rPr lang="en-US" sz="3200" b="0" dirty="0"/>
              <a:t>sand </a:t>
            </a:r>
            <a:r>
              <a:rPr lang="en-US" sz="3200" b="0" dirty="0" smtClean="0"/>
              <a:t>islands </a:t>
            </a:r>
            <a:r>
              <a:rPr lang="en-US" sz="3200" b="0" dirty="0"/>
              <a:t>among the </a:t>
            </a:r>
            <a:r>
              <a:rPr lang="en-US" sz="3200" b="0" dirty="0" smtClean="0"/>
              <a:t>streams:	</a:t>
            </a:r>
            <a:br>
              <a:rPr lang="en-US" sz="3200" b="0" dirty="0" smtClean="0"/>
            </a:br>
            <a:r>
              <a:rPr lang="en-US" sz="3200" b="0" dirty="0" smtClean="0"/>
              <a:t>	0.5</a:t>
            </a:r>
            <a:r>
              <a:rPr lang="en-US" sz="3200" b="0" dirty="0"/>
              <a:t>	</a:t>
            </a:r>
            <a:r>
              <a:rPr lang="en-US" sz="3200" b="0" dirty="0" smtClean="0"/>
              <a:t>	0.0</a:t>
            </a:r>
            <a:r>
              <a:rPr lang="en-US" sz="3200" b="0" dirty="0"/>
              <a:t>	</a:t>
            </a:r>
            <a:r>
              <a:rPr lang="en-US" sz="3200" b="0" dirty="0" smtClean="0"/>
              <a:t>	1</a:t>
            </a:r>
            <a:endParaRPr lang="en-US" sz="3200" b="0" dirty="0"/>
          </a:p>
          <a:p>
            <a:pPr>
              <a:spcBef>
                <a:spcPts val="400"/>
              </a:spcBef>
            </a:pPr>
            <a:r>
              <a:rPr lang="en-US" sz="3200" b="0" dirty="0" smtClean="0"/>
              <a:t>damp </a:t>
            </a:r>
            <a:r>
              <a:rPr lang="en-US" sz="3200" b="0" dirty="0"/>
              <a:t>sand </a:t>
            </a:r>
            <a:r>
              <a:rPr lang="en-US" sz="3200" b="0" dirty="0" smtClean="0"/>
              <a:t>islands </a:t>
            </a:r>
            <a:r>
              <a:rPr lang="en-US" sz="3200" b="0" dirty="0"/>
              <a:t>among the streams	0.2	</a:t>
            </a:r>
            <a:r>
              <a:rPr lang="en-US" sz="3200" b="0" dirty="0" smtClean="0"/>
              <a:t>	0.5</a:t>
            </a:r>
            <a:r>
              <a:rPr lang="en-US" sz="3200" b="0" dirty="0"/>
              <a:t>	</a:t>
            </a:r>
            <a:r>
              <a:rPr lang="en-US" sz="3200" b="0" dirty="0" smtClean="0"/>
              <a:t>	8</a:t>
            </a:r>
            <a:endParaRPr lang="en-US" sz="3200" b="0" dirty="0"/>
          </a:p>
          <a:p>
            <a:pPr>
              <a:spcBef>
                <a:spcPts val="400"/>
              </a:spcBef>
            </a:pPr>
            <a:r>
              <a:rPr lang="en-US" sz="3200" b="0" dirty="0" smtClean="0"/>
              <a:t>ocean</a:t>
            </a:r>
            <a:r>
              <a:rPr lang="en-US" sz="3200" b="0" dirty="0"/>
              <a:t>, with small waves	0.1	0.8	</a:t>
            </a:r>
            <a:r>
              <a:rPr lang="en-US" sz="3200" b="0" dirty="0" smtClean="0"/>
              <a:t>4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99495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476885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b="0" dirty="0" smtClean="0"/>
              <a:t>Assume </a:t>
            </a:r>
            <a:r>
              <a:rPr lang="en-US" b="0" dirty="0"/>
              <a:t>the earth’s surface is planar </a:t>
            </a:r>
            <a:r>
              <a:rPr lang="en-US" b="0" dirty="0" smtClean="0"/>
              <a:t>and all </a:t>
            </a:r>
            <a:r>
              <a:rPr lang="en-US" b="0" dirty="0"/>
              <a:t>terrain is at the elevation 0.</a:t>
            </a:r>
          </a:p>
          <a:p>
            <a:pPr>
              <a:lnSpc>
                <a:spcPct val="140000"/>
              </a:lnSpc>
            </a:pPr>
            <a:r>
              <a:rPr lang="en-US" b="0" dirty="0"/>
              <a:t>Assume the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/>
              <a:t>ambient</a:t>
            </a:r>
            <a:r>
              <a:rPr lang="en-US" b="0" dirty="0" err="1"/>
              <a:t>+</a:t>
            </a:r>
            <a:r>
              <a:rPr lang="en-US" b="0" dirty="0" err="1" smtClean="0"/>
              <a:t>Lambertian</a:t>
            </a:r>
            <a:r>
              <a:rPr lang="en-US" b="0" dirty="0" smtClean="0"/>
              <a:t>+ </a:t>
            </a:r>
            <a:r>
              <a:rPr lang="en-US" b="0" dirty="0" err="1" smtClean="0"/>
              <a:t>Phong</a:t>
            </a:r>
            <a:r>
              <a:rPr lang="en-US" b="0" dirty="0" smtClean="0"/>
              <a:t> </a:t>
            </a:r>
            <a:r>
              <a:rPr lang="en-US" b="0" dirty="0"/>
              <a:t>illumination model accurately describes this real-world situation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02270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   </a:t>
            </a:r>
            <a:r>
              <a:rPr lang="en-US" dirty="0" smtClean="0"/>
              <a:t>30 min.</a:t>
            </a:r>
            <a:r>
              <a:rPr lang="en-US" b="0" dirty="0" smtClean="0"/>
              <a:t> </a:t>
            </a:r>
            <a:r>
              <a:rPr lang="en-US" dirty="0"/>
              <a:t>You </a:t>
            </a:r>
            <a:r>
              <a:rPr lang="en-US" dirty="0" smtClean="0"/>
              <a:t>are </a:t>
            </a:r>
            <a:r>
              <a:rPr lang="en-US" dirty="0"/>
              <a:t>over the delta, near the ocean.  Describe qualitatively what you see as you look down and out towards the horizon, moonward.   Be as complete and precise as you can.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836767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0800" y="228600"/>
            <a:ext cx="7442200" cy="1025525"/>
          </a:xfrm>
        </p:spPr>
        <p:txBody>
          <a:bodyPr/>
          <a:lstStyle/>
          <a:p>
            <a:r>
              <a:rPr lang="en-US" dirty="0"/>
              <a:t>Traditional Western </a:t>
            </a:r>
            <a:br>
              <a:rPr lang="en-US" dirty="0"/>
            </a:br>
            <a:r>
              <a:rPr lang="en-US" dirty="0"/>
              <a:t>Formal Education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479550"/>
            <a:ext cx="4419600" cy="4768850"/>
          </a:xfrm>
        </p:spPr>
        <p:txBody>
          <a:bodyPr/>
          <a:lstStyle/>
          <a:p>
            <a:pPr>
              <a:spcBef>
                <a:spcPts val="2928"/>
              </a:spcBef>
            </a:pPr>
            <a:r>
              <a:rPr lang="en-US" sz="3200" dirty="0"/>
              <a:t>Plato’s Academy 385 B.C.</a:t>
            </a:r>
          </a:p>
          <a:p>
            <a:pPr>
              <a:spcBef>
                <a:spcPts val="2928"/>
              </a:spcBef>
            </a:pPr>
            <a:r>
              <a:rPr lang="en-US" sz="3200" dirty="0"/>
              <a:t>Univ. of Bologna 1088 A.D.</a:t>
            </a:r>
          </a:p>
          <a:p>
            <a:pPr>
              <a:spcBef>
                <a:spcPts val="2928"/>
              </a:spcBef>
            </a:pPr>
            <a:r>
              <a:rPr lang="en-US" sz="3200" dirty="0" smtClean="0"/>
              <a:t>Student books rare</a:t>
            </a:r>
            <a:endParaRPr lang="en-US" sz="3200" dirty="0"/>
          </a:p>
          <a:p>
            <a:pPr>
              <a:spcBef>
                <a:spcPts val="2928"/>
              </a:spcBef>
            </a:pPr>
            <a:r>
              <a:rPr lang="en-US" sz="3200" dirty="0"/>
              <a:t>Teacher </a:t>
            </a:r>
            <a:r>
              <a:rPr lang="en-US" sz="3200" dirty="0" smtClean="0"/>
              <a:t>lectures to deliver information</a:t>
            </a:r>
            <a:endParaRPr lang="en-US" sz="3200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3225" r="13225"/>
          <a:stretch>
            <a:fillRect/>
          </a:stretch>
        </p:blipFill>
        <p:spPr>
          <a:xfrm>
            <a:off x="4724400" y="1479550"/>
            <a:ext cx="4343400" cy="476885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32840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9550"/>
            <a:ext cx="9144000" cy="476885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dirty="0"/>
              <a:t>  </a:t>
            </a:r>
            <a:r>
              <a:rPr lang="en-US" dirty="0" smtClean="0"/>
              <a:t>15 min. Give </a:t>
            </a:r>
            <a:r>
              <a:rPr lang="en-US" dirty="0"/>
              <a:t>an equation for </a:t>
            </a:r>
            <a:r>
              <a:rPr lang="en-US" i="1" dirty="0"/>
              <a:t>f</a:t>
            </a:r>
            <a:r>
              <a:rPr lang="en-US" i="1" dirty="0" smtClean="0"/>
              <a:t>, </a:t>
            </a:r>
            <a:br>
              <a:rPr lang="en-US" i="1" dirty="0" smtClean="0"/>
            </a:br>
            <a:r>
              <a:rPr lang="en-US" dirty="0" smtClean="0"/>
              <a:t>the</a:t>
            </a:r>
            <a:r>
              <a:rPr lang="en-US" i="1" dirty="0" smtClean="0"/>
              <a:t> </a:t>
            </a:r>
            <a:r>
              <a:rPr lang="en-US" dirty="0"/>
              <a:t>fraction of the incident moonlight reflected to </a:t>
            </a:r>
            <a:r>
              <a:rPr lang="en-US" dirty="0" smtClean="0"/>
              <a:t>you, as </a:t>
            </a:r>
            <a:r>
              <a:rPr lang="en-US" dirty="0"/>
              <a:t>a function of </a:t>
            </a:r>
            <a:r>
              <a:rPr lang="en-US" dirty="0" err="1"/>
              <a:t>ß</a:t>
            </a:r>
            <a:r>
              <a:rPr lang="en-US" dirty="0"/>
              <a:t>, the angle between your line-of-sight and the </a:t>
            </a:r>
            <a:r>
              <a:rPr lang="en-US" dirty="0" smtClean="0"/>
              <a:t>vertical.</a:t>
            </a:r>
            <a:r>
              <a:rPr lang="en-US" dirty="0"/>
              <a:t>  </a:t>
            </a:r>
            <a:r>
              <a:rPr lang="en-US" dirty="0" smtClean="0"/>
              <a:t>(Here, assume </a:t>
            </a:r>
            <a:r>
              <a:rPr lang="en-US" dirty="0"/>
              <a:t>the moon is a point source.)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9240528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Costly in time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Deep vs. broad?</a:t>
            </a:r>
          </a:p>
          <a:p>
            <a:pPr lvl="1"/>
            <a:r>
              <a:rPr lang="en-US" dirty="0" smtClean="0"/>
              <a:t>Make the curriculum broad, </a:t>
            </a:r>
            <a:br>
              <a:rPr lang="en-US" dirty="0" smtClean="0"/>
            </a:br>
            <a:r>
              <a:rPr lang="en-US" dirty="0" smtClean="0"/>
              <a:t>  the courses deep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Collaborative?</a:t>
            </a:r>
          </a:p>
          <a:p>
            <a:pPr lvl="1"/>
            <a:r>
              <a:rPr lang="en-US" dirty="0" smtClean="0"/>
              <a:t>2 is magical, so is 1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36774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Course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Special-purpose machine</a:t>
            </a:r>
          </a:p>
          <a:p>
            <a:r>
              <a:rPr lang="en-US" dirty="0" smtClean="0"/>
              <a:t>Milestones with early deliverables:</a:t>
            </a:r>
          </a:p>
          <a:p>
            <a:pPr lvl="1"/>
            <a:r>
              <a:rPr lang="en-US" dirty="0" smtClean="0"/>
              <a:t>Application description—Precise</a:t>
            </a:r>
          </a:p>
          <a:p>
            <a:pPr lvl="1"/>
            <a:r>
              <a:rPr lang="en-US" dirty="0" smtClean="0"/>
              <a:t>Programming manual—End first month</a:t>
            </a:r>
          </a:p>
          <a:p>
            <a:r>
              <a:rPr lang="en-US" dirty="0" smtClean="0"/>
              <a:t>Intensive critique</a:t>
            </a:r>
          </a:p>
          <a:p>
            <a:r>
              <a:rPr lang="en-US" dirty="0" smtClean="0"/>
              <a:t>Early turn-in of complete project</a:t>
            </a:r>
          </a:p>
          <a:p>
            <a:r>
              <a:rPr lang="en-US" dirty="0" smtClean="0"/>
              <a:t>Intensive critique</a:t>
            </a:r>
          </a:p>
          <a:p>
            <a:r>
              <a:rPr lang="en-US" sz="4000" dirty="0" smtClean="0">
                <a:solidFill>
                  <a:srgbClr val="FF0000"/>
                </a:solidFill>
              </a:rPr>
              <a:t>Do it over!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034083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dirty="0" smtClean="0"/>
              <a:t>22x since Spring, 1966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Real projects for real clients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Teams of </a:t>
            </a:r>
            <a:r>
              <a:rPr lang="en-US" b="0" dirty="0" smtClean="0"/>
              <a:t>3, </a:t>
            </a:r>
            <a:r>
              <a:rPr lang="en-US" dirty="0" smtClean="0"/>
              <a:t>4, </a:t>
            </a:r>
            <a:r>
              <a:rPr lang="en-US" b="0" dirty="0" smtClean="0"/>
              <a:t>5</a:t>
            </a:r>
          </a:p>
          <a:p>
            <a:pPr lvl="1">
              <a:spcBef>
                <a:spcPts val="2000"/>
              </a:spcBef>
            </a:pPr>
            <a:r>
              <a:rPr lang="en-US" sz="2800" dirty="0" smtClean="0"/>
              <a:t>Self-formed or prescribed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Menu of project choices, 2x teams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Mandatory role separation:</a:t>
            </a:r>
            <a:br>
              <a:rPr lang="en-US" dirty="0"/>
            </a:br>
            <a:r>
              <a:rPr lang="en-US" dirty="0"/>
              <a:t>  boss, chief designer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13251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Lab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sz="3200" dirty="0" smtClean="0"/>
              <a:t>Eliciting client requirements (!)</a:t>
            </a:r>
            <a:endParaRPr lang="en-US" sz="3200" dirty="0"/>
          </a:p>
          <a:p>
            <a:pPr>
              <a:spcBef>
                <a:spcPts val="2000"/>
              </a:spcBef>
            </a:pPr>
            <a:r>
              <a:rPr lang="en-US" sz="3200" dirty="0"/>
              <a:t>Weekly coaching</a:t>
            </a:r>
          </a:p>
          <a:p>
            <a:pPr>
              <a:spcBef>
                <a:spcPts val="2000"/>
              </a:spcBef>
            </a:pPr>
            <a:r>
              <a:rPr lang="en-US" sz="3200" dirty="0" smtClean="0"/>
              <a:t>Early deliverable to client, meeting</a:t>
            </a:r>
          </a:p>
          <a:p>
            <a:pPr>
              <a:spcBef>
                <a:spcPts val="2000"/>
              </a:spcBef>
            </a:pPr>
            <a:r>
              <a:rPr lang="en-US" sz="3200" dirty="0" smtClean="0"/>
              <a:t>Something running early!</a:t>
            </a:r>
          </a:p>
          <a:p>
            <a:pPr>
              <a:spcBef>
                <a:spcPts val="2000"/>
              </a:spcBef>
            </a:pPr>
            <a:r>
              <a:rPr lang="en-US" sz="3200" dirty="0" smtClean="0"/>
              <a:t>Public presentation</a:t>
            </a:r>
          </a:p>
          <a:p>
            <a:pPr>
              <a:spcBef>
                <a:spcPts val="2000"/>
              </a:spcBef>
            </a:pPr>
            <a:r>
              <a:rPr lang="en-US" sz="3200" dirty="0" smtClean="0"/>
              <a:t>Team </a:t>
            </a:r>
            <a:r>
              <a:rPr lang="en-US" sz="3200" dirty="0" err="1" smtClean="0"/>
              <a:t>grade+individual</a:t>
            </a:r>
            <a:r>
              <a:rPr lang="en-US" sz="3200" dirty="0" smtClean="0"/>
              <a:t> grade</a:t>
            </a:r>
          </a:p>
          <a:p>
            <a:pPr lvl="1">
              <a:spcBef>
                <a:spcPts val="2000"/>
              </a:spcBef>
            </a:pPr>
            <a:r>
              <a:rPr lang="en-US" sz="2800" dirty="0" smtClean="0"/>
              <a:t>Point budget for teammates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46860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7772400" cy="147002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5400" dirty="0" smtClean="0"/>
              <a:t>The Teacher’s Job</a:t>
            </a:r>
            <a:br>
              <a:rPr lang="en-US" sz="5400" dirty="0" smtClean="0"/>
            </a:br>
            <a:r>
              <a:rPr lang="en-US" sz="5400" dirty="0" smtClean="0"/>
              <a:t>is to</a:t>
            </a:r>
            <a:br>
              <a:rPr lang="en-US" sz="5400" dirty="0" smtClean="0"/>
            </a:b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i="1" dirty="0" smtClean="0">
                <a:solidFill>
                  <a:srgbClr val="FF0000"/>
                </a:solidFill>
              </a:rPr>
              <a:t>Design Learning</a:t>
            </a:r>
            <a:br>
              <a:rPr lang="en-US" sz="5400" i="1" dirty="0" smtClean="0">
                <a:solidFill>
                  <a:srgbClr val="FF0000"/>
                </a:solidFill>
              </a:rPr>
            </a:br>
            <a:r>
              <a:rPr lang="en-US" sz="5400" i="1" dirty="0" smtClean="0">
                <a:solidFill>
                  <a:srgbClr val="FF0000"/>
                </a:solidFill>
              </a:rPr>
              <a:t>Experiences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dirty="0" smtClean="0"/>
              <a:t>not principally to</a:t>
            </a:r>
            <a:br>
              <a:rPr lang="en-US" sz="4000" dirty="0" smtClean="0"/>
            </a:br>
            <a:r>
              <a:rPr lang="en-US" sz="4000" dirty="0" smtClean="0"/>
              <a:t>Deliver Information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09740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Press ~1440 A.D.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 smtClean="0"/>
              <a:t>Radical change in teaching possible: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Reading assignment</a:t>
            </a:r>
            <a:br>
              <a:rPr lang="en-US" sz="3200" dirty="0" smtClean="0"/>
            </a:br>
            <a:endParaRPr lang="en-US" sz="3200" dirty="0" smtClean="0"/>
          </a:p>
          <a:p>
            <a:pPr>
              <a:spcBef>
                <a:spcPts val="528"/>
              </a:spcBef>
            </a:pPr>
            <a:r>
              <a:rPr lang="en-US" sz="3200" dirty="0"/>
              <a:t>But still we  lecture!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3886200" cy="50167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442200" cy="796925"/>
          </a:xfrm>
        </p:spPr>
        <p:txBody>
          <a:bodyPr/>
          <a:lstStyle/>
          <a:p>
            <a:r>
              <a:rPr lang="en-US" dirty="0" smtClean="0"/>
              <a:t>More Media for Info Delivery</a:t>
            </a:r>
            <a:br>
              <a:rPr lang="en-US" dirty="0" smtClean="0"/>
            </a:br>
            <a:r>
              <a:rPr lang="en-US" dirty="0" smtClean="0"/>
              <a:t>&gt;1800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36"/>
              </a:spcBef>
            </a:pPr>
            <a:r>
              <a:rPr lang="en-US" sz="3200" dirty="0" smtClean="0"/>
              <a:t>Photos</a:t>
            </a:r>
          </a:p>
          <a:p>
            <a:pPr>
              <a:spcBef>
                <a:spcPts val="2436"/>
              </a:spcBef>
            </a:pPr>
            <a:r>
              <a:rPr lang="en-US" sz="3200" dirty="0" smtClean="0"/>
              <a:t>Recordings</a:t>
            </a:r>
          </a:p>
          <a:p>
            <a:pPr>
              <a:spcBef>
                <a:spcPts val="2436"/>
              </a:spcBef>
            </a:pPr>
            <a:r>
              <a:rPr lang="en-US" sz="3200" dirty="0" smtClean="0"/>
              <a:t>Movies</a:t>
            </a:r>
          </a:p>
          <a:p>
            <a:pPr>
              <a:spcBef>
                <a:spcPts val="2436"/>
              </a:spcBef>
            </a:pPr>
            <a:r>
              <a:rPr lang="en-US" sz="3200" dirty="0" smtClean="0"/>
              <a:t>Videos</a:t>
            </a:r>
          </a:p>
          <a:p>
            <a:pPr>
              <a:spcBef>
                <a:spcPts val="2436"/>
              </a:spcBef>
            </a:pPr>
            <a:endParaRPr lang="en-US" sz="3200" dirty="0" smtClean="0"/>
          </a:p>
          <a:p>
            <a:pPr>
              <a:spcBef>
                <a:spcPts val="528"/>
              </a:spcBef>
            </a:pPr>
            <a:r>
              <a:rPr lang="en-US" sz="3200" dirty="0"/>
              <a:t>But still we  lecture!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World-Wide Web 1990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04" y="1371600"/>
            <a:ext cx="3888396" cy="47244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479550"/>
            <a:ext cx="4648200" cy="4768850"/>
          </a:xfrm>
        </p:spPr>
        <p:txBody>
          <a:bodyPr/>
          <a:lstStyle/>
          <a:p>
            <a:pPr>
              <a:spcBef>
                <a:spcPts val="528"/>
              </a:spcBef>
            </a:pPr>
            <a:r>
              <a:rPr lang="en-US" sz="3200" dirty="0" smtClean="0"/>
              <a:t>Interactive </a:t>
            </a:r>
            <a:r>
              <a:rPr lang="en-US" sz="3200" dirty="0" err="1" smtClean="0"/>
              <a:t>teleprocesing</a:t>
            </a:r>
            <a:endParaRPr lang="en-US" sz="3200" dirty="0" smtClean="0"/>
          </a:p>
          <a:p>
            <a:pPr>
              <a:spcBef>
                <a:spcPts val="528"/>
              </a:spcBef>
            </a:pPr>
            <a:r>
              <a:rPr lang="en-US" sz="3200" dirty="0" smtClean="0"/>
              <a:t>Incredible connectivity</a:t>
            </a:r>
          </a:p>
          <a:p>
            <a:pPr>
              <a:spcBef>
                <a:spcPts val="528"/>
              </a:spcBef>
            </a:pPr>
            <a:r>
              <a:rPr lang="en-US" sz="3200" dirty="0" smtClean="0"/>
              <a:t>Fast search</a:t>
            </a:r>
          </a:p>
          <a:p>
            <a:pPr>
              <a:spcBef>
                <a:spcPts val="528"/>
              </a:spcBef>
            </a:pPr>
            <a:r>
              <a:rPr lang="en-US" sz="3200" dirty="0" smtClean="0"/>
              <a:t>Wikipedia</a:t>
            </a:r>
          </a:p>
          <a:p>
            <a:pPr>
              <a:spcBef>
                <a:spcPts val="528"/>
              </a:spcBef>
            </a:pPr>
            <a:r>
              <a:rPr lang="en-US" sz="3200" dirty="0" smtClean="0"/>
              <a:t>Totally new means of information delivery</a:t>
            </a:r>
          </a:p>
          <a:p>
            <a:pPr>
              <a:spcBef>
                <a:spcPts val="528"/>
              </a:spcBef>
            </a:pPr>
            <a:r>
              <a:rPr lang="en-US" sz="3200" dirty="0" smtClean="0"/>
              <a:t>But </a:t>
            </a:r>
            <a:r>
              <a:rPr lang="en-US" sz="3200" dirty="0"/>
              <a:t>still we  </a:t>
            </a:r>
            <a:r>
              <a:rPr lang="en-US" sz="3200" dirty="0" smtClean="0"/>
              <a:t>lecture!</a:t>
            </a:r>
            <a:endParaRPr lang="en-US" sz="32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 (after Dewey)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us learned most that </a:t>
            </a:r>
            <a:br>
              <a:rPr lang="en-US" dirty="0" smtClean="0"/>
            </a:br>
            <a:r>
              <a:rPr lang="en-US" dirty="0" smtClean="0"/>
              <a:t>  we know well</a:t>
            </a:r>
            <a:br>
              <a:rPr lang="en-US" dirty="0" smtClean="0"/>
            </a:br>
            <a:r>
              <a:rPr lang="en-US" dirty="0" smtClean="0"/>
              <a:t>		by</a:t>
            </a:r>
          </a:p>
          <a:p>
            <a:pPr>
              <a:spcBef>
                <a:spcPts val="1836"/>
              </a:spcBef>
            </a:pPr>
            <a:r>
              <a:rPr lang="en-US" dirty="0" smtClean="0"/>
              <a:t>What we </a:t>
            </a:r>
            <a:r>
              <a:rPr lang="en-US" i="1" dirty="0" smtClean="0"/>
              <a:t>did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not by</a:t>
            </a:r>
          </a:p>
          <a:p>
            <a:pPr>
              <a:spcBef>
                <a:spcPts val="1836"/>
              </a:spcBef>
            </a:pPr>
            <a:r>
              <a:rPr lang="en-US" dirty="0" smtClean="0"/>
              <a:t>What we </a:t>
            </a:r>
            <a:r>
              <a:rPr lang="en-US" i="1" dirty="0" smtClean="0"/>
              <a:t>read or heard explained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spcBef>
                <a:spcPts val="1836"/>
              </a:spcBef>
            </a:pPr>
            <a:r>
              <a:rPr lang="en-US" sz="3600" dirty="0" smtClean="0"/>
              <a:t>But still we  lecture!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Paradox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40000"/>
              </a:lnSpc>
            </a:pPr>
            <a:r>
              <a:rPr lang="en-US" dirty="0" smtClean="0"/>
              <a:t>We learn chiefly by </a:t>
            </a:r>
            <a:br>
              <a:rPr lang="en-US" dirty="0" smtClean="0"/>
            </a:br>
            <a:r>
              <a:rPr lang="en-US" dirty="0" smtClean="0"/>
              <a:t>Induction</a:t>
            </a:r>
          </a:p>
          <a:p>
            <a:pPr marL="2286" indent="0" algn="ctr">
              <a:lnSpc>
                <a:spcPct val="140000"/>
              </a:lnSpc>
              <a:buNone/>
            </a:pPr>
            <a:r>
              <a:rPr lang="en-US" dirty="0" smtClean="0"/>
              <a:t>But</a:t>
            </a:r>
          </a:p>
          <a:p>
            <a:pPr algn="ctr">
              <a:lnSpc>
                <a:spcPct val="140000"/>
              </a:lnSpc>
            </a:pPr>
            <a:r>
              <a:rPr lang="en-US" dirty="0" smtClean="0"/>
              <a:t>We teach chiefly by</a:t>
            </a:r>
          </a:p>
          <a:p>
            <a:pPr marL="2286" indent="0" algn="ctr">
              <a:lnSpc>
                <a:spcPct val="140000"/>
              </a:lnSpc>
              <a:buNone/>
            </a:pPr>
            <a:r>
              <a:rPr lang="en-US" dirty="0" smtClean="0"/>
              <a:t>Deduction!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22794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1676400"/>
            <a:ext cx="7010400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90000"/>
              </a:lnSpc>
            </a:pPr>
            <a:r>
              <a:rPr lang="en-US" sz="3600" dirty="0">
                <a:latin typeface="+mn-lt"/>
              </a:rPr>
              <a:t>Including this dictum!</a:t>
            </a:r>
          </a:p>
          <a:p>
            <a:pPr>
              <a:lnSpc>
                <a:spcPct val="290000"/>
              </a:lnSpc>
            </a:pPr>
            <a:r>
              <a:rPr lang="en-US" sz="3600" dirty="0">
                <a:latin typeface="+mn-lt"/>
              </a:rPr>
              <a:t>Including this whole talk!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43531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43200"/>
            <a:ext cx="7772400" cy="147002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5400" dirty="0" smtClean="0"/>
              <a:t>The Teacher’s Job</a:t>
            </a:r>
            <a:br>
              <a:rPr lang="en-US" sz="5400" dirty="0" smtClean="0"/>
            </a:br>
            <a:r>
              <a:rPr lang="en-US" sz="5400" dirty="0" smtClean="0"/>
              <a:t>is to</a:t>
            </a:r>
            <a:br>
              <a:rPr lang="en-US" sz="5400" dirty="0" smtClean="0"/>
            </a:b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i="1" dirty="0" smtClean="0">
                <a:solidFill>
                  <a:srgbClr val="FF0000"/>
                </a:solidFill>
              </a:rPr>
              <a:t>Design Learning</a:t>
            </a:r>
            <a:br>
              <a:rPr lang="en-US" sz="5400" i="1" dirty="0" smtClean="0">
                <a:solidFill>
                  <a:srgbClr val="FF0000"/>
                </a:solidFill>
              </a:rPr>
            </a:br>
            <a:r>
              <a:rPr lang="en-US" sz="5400" i="1" dirty="0" smtClean="0">
                <a:solidFill>
                  <a:srgbClr val="FF0000"/>
                </a:solidFill>
              </a:rPr>
              <a:t>Experiences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000" dirty="0" smtClean="0"/>
              <a:t>not principally to</a:t>
            </a:r>
            <a:br>
              <a:rPr lang="en-US" sz="4000" dirty="0" smtClean="0"/>
            </a:br>
            <a:r>
              <a:rPr lang="en-US" sz="4000" dirty="0" smtClean="0"/>
              <a:t>Deliver Information</a:t>
            </a:r>
            <a:endParaRPr lang="en-US" sz="40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IGGRAPH Left Template">
  <a:themeElements>
    <a:clrScheme name="Custom 2">
      <a:dk1>
        <a:srgbClr val="54381B"/>
      </a:dk1>
      <a:lt1>
        <a:srgbClr val="CDEBFF"/>
      </a:lt1>
      <a:dk2>
        <a:srgbClr val="57280E"/>
      </a:dk2>
      <a:lt2>
        <a:srgbClr val="9D6D52"/>
      </a:lt2>
      <a:accent1>
        <a:srgbClr val="FF7905"/>
      </a:accent1>
      <a:accent2>
        <a:srgbClr val="000000"/>
      </a:accent2>
      <a:accent3>
        <a:srgbClr val="FFEDC1"/>
      </a:accent3>
      <a:accent4>
        <a:srgbClr val="462E15"/>
      </a:accent4>
      <a:accent5>
        <a:srgbClr val="FFBEAA"/>
      </a:accent5>
      <a:accent6>
        <a:srgbClr val="000000"/>
      </a:accent6>
      <a:hlink>
        <a:srgbClr val="000000"/>
      </a:hlink>
      <a:folHlink>
        <a:srgbClr val="CECECE"/>
      </a:folHlink>
    </a:clrScheme>
    <a:fontScheme name="SIGGRAPH Left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Arial" pitchFamily="1" charset="0"/>
          </a:defRPr>
        </a:defPPr>
      </a:lstStyle>
    </a:lnDef>
  </a:objectDefaults>
  <a:extraClrSchemeLst>
    <a:extraClrScheme>
      <a:clrScheme name="SIGGRAPH Left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GGRAPH Left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 Left Template 8">
        <a:dk1>
          <a:srgbClr val="54381B"/>
        </a:dk1>
        <a:lt1>
          <a:srgbClr val="FFE082"/>
        </a:lt1>
        <a:dk2>
          <a:srgbClr val="57280E"/>
        </a:dk2>
        <a:lt2>
          <a:srgbClr val="855C45"/>
        </a:lt2>
        <a:accent1>
          <a:srgbClr val="FF7905"/>
        </a:accent1>
        <a:accent2>
          <a:srgbClr val="7AFF7A"/>
        </a:accent2>
        <a:accent3>
          <a:srgbClr val="FFEDC1"/>
        </a:accent3>
        <a:accent4>
          <a:srgbClr val="462E15"/>
        </a:accent4>
        <a:accent5>
          <a:srgbClr val="FFBEAA"/>
        </a:accent5>
        <a:accent6>
          <a:srgbClr val="6EE76E"/>
        </a:accent6>
        <a:hlink>
          <a:srgbClr val="000000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mac-glab8100: /unc:markw:S96 Templates:SIGGRAPH Left Template</Template>
  <TotalTime>1579667469</TotalTime>
  <Pages>24</Pages>
  <Words>824</Words>
  <Application>Microsoft Macintosh PowerPoint</Application>
  <PresentationFormat>On-screen Show (4:3)</PresentationFormat>
  <Paragraphs>118</Paragraphs>
  <Slides>25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SIGGRAPH Left Template</vt:lpstr>
      <vt:lpstr>Teaching as Design  Fred  Brooks University of North Carolina at Chapel Hill  </vt:lpstr>
      <vt:lpstr>Traditional Western  Formal Education</vt:lpstr>
      <vt:lpstr>Printing Press ~1440 A.D.</vt:lpstr>
      <vt:lpstr>More Media for Info Delivery &gt;1800</vt:lpstr>
      <vt:lpstr>The World-Wide Web 1990</vt:lpstr>
      <vt:lpstr>Assertion (after Dewey)</vt:lpstr>
      <vt:lpstr>Paradox</vt:lpstr>
      <vt:lpstr>Slide 8</vt:lpstr>
      <vt:lpstr>The Teacher’s Job is to   Design Learning Experiences  not principally to Deliver Information</vt:lpstr>
      <vt:lpstr>So, Focus is on  </vt:lpstr>
      <vt:lpstr>Teaching is a Design Task and Computer Scientists are Designers!</vt:lpstr>
      <vt:lpstr>The Scarcest Commodity</vt:lpstr>
      <vt:lpstr>CS Education Content</vt:lpstr>
      <vt:lpstr>Donald Schön’s Insight</vt:lpstr>
      <vt:lpstr>How Does This Play Out?</vt:lpstr>
      <vt:lpstr>Flipped Classroom for  Critiqued Practice</vt:lpstr>
      <vt:lpstr>A Quiz for Learning  Illumination Models</vt:lpstr>
      <vt:lpstr>Quiz Assumptions</vt:lpstr>
      <vt:lpstr>Quiz Question 1.</vt:lpstr>
      <vt:lpstr>Quiz Question 2</vt:lpstr>
      <vt:lpstr>Projects</vt:lpstr>
      <vt:lpstr>Architecture Course Project</vt:lpstr>
      <vt:lpstr>Software Engineering Lab</vt:lpstr>
      <vt:lpstr>Software Engineering Lab (cont)</vt:lpstr>
      <vt:lpstr>The Teacher’s Job is to   Design Learning Experiences  not principally to Deliver Information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SIGGRAPH '96 Slides</dc:title>
  <dc:subject/>
  <dc:creator>Russ Taylor</dc:creator>
  <cp:keywords/>
  <dc:description/>
  <cp:lastModifiedBy>Fred Brooks</cp:lastModifiedBy>
  <cp:revision>379</cp:revision>
  <cp:lastPrinted>2003-09-09T18:57:47Z</cp:lastPrinted>
  <dcterms:created xsi:type="dcterms:W3CDTF">2012-03-02T03:15:32Z</dcterms:created>
  <dcterms:modified xsi:type="dcterms:W3CDTF">2012-03-02T03:20:35Z</dcterms:modified>
</cp:coreProperties>
</file>