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308" r:id="rId4"/>
    <p:sldId id="304" r:id="rId5"/>
    <p:sldId id="258" r:id="rId6"/>
    <p:sldId id="259" r:id="rId7"/>
    <p:sldId id="260" r:id="rId8"/>
    <p:sldId id="261" r:id="rId9"/>
    <p:sldId id="305" r:id="rId10"/>
    <p:sldId id="262" r:id="rId11"/>
    <p:sldId id="263" r:id="rId12"/>
    <p:sldId id="264" r:id="rId13"/>
    <p:sldId id="265" r:id="rId14"/>
    <p:sldId id="266" r:id="rId15"/>
    <p:sldId id="267" r:id="rId16"/>
    <p:sldId id="309" r:id="rId17"/>
    <p:sldId id="271" r:id="rId18"/>
    <p:sldId id="272" r:id="rId19"/>
    <p:sldId id="282" r:id="rId20"/>
    <p:sldId id="287" r:id="rId21"/>
    <p:sldId id="288" r:id="rId22"/>
    <p:sldId id="289" r:id="rId23"/>
    <p:sldId id="290" r:id="rId24"/>
    <p:sldId id="283" r:id="rId25"/>
    <p:sldId id="285" r:id="rId26"/>
    <p:sldId id="297" r:id="rId27"/>
    <p:sldId id="299" r:id="rId28"/>
    <p:sldId id="302" r:id="rId29"/>
    <p:sldId id="300" r:id="rId30"/>
    <p:sldId id="301" r:id="rId31"/>
    <p:sldId id="284" r:id="rId32"/>
    <p:sldId id="291" r:id="rId33"/>
    <p:sldId id="292" r:id="rId34"/>
    <p:sldId id="293" r:id="rId35"/>
    <p:sldId id="294" r:id="rId36"/>
    <p:sldId id="306" r:id="rId37"/>
    <p:sldId id="296" r:id="rId38"/>
    <p:sldId id="307" r:id="rId39"/>
    <p:sldId id="303" r:id="rId40"/>
    <p:sldId id="310" r:id="rId41"/>
    <p:sldId id="313" r:id="rId42"/>
    <p:sldId id="311" r:id="rId43"/>
    <p:sldId id="314" r:id="rId44"/>
    <p:sldId id="315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085FA-B4F8-4932-9F8B-AAA614AB1E12}" type="datetimeFigureOut">
              <a:rPr lang="de-DE" smtClean="0"/>
              <a:t>27.03.2019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37C58-F7BF-4080-A9C7-4A2D256745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75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1B5EC-5F63-4B43-A6EF-A98DDF82B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71C768-89C8-4E17-81B4-60956873E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5F1C2B-C41C-4C5C-A7D1-483777E5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15AC-8CD2-4F68-A61E-88EE916C63A4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7163A4-E671-467C-9ACA-238A1393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96A35-B221-4939-8AEC-491316C9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98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A65AE-1EF0-4434-AD2D-24BEC06E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E13F67-9B90-43DD-8512-38668CA4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C4C24-E2A3-4D6E-AFBB-4E1C0B5E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6DCF-3DAB-4ED5-97FA-BA62FC97273E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DEDAFC-1512-4AB3-9E66-1F221CAE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4FD1E-CBCB-44C3-B063-B66FFE60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30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D89420-9587-4BAC-91FB-41D8801FE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D44BCF-B0A5-4716-8906-319671880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C3ADB-FCA2-445C-816C-7F201AC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E19E-82AB-4670-BF3F-C540B9B30E72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FD2560-5667-4BF3-94B3-A44BD174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1C6C3E-16AA-40B3-9334-21A5B732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81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54E06-17D7-4E31-A708-9FC08D3C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5FF64D-9CFB-47D5-BCF1-C24520C5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C12A3-61B2-4AED-99F1-2A30B8C0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FF95-1E55-47C3-AA85-87677EFD40EF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1D654-E9BB-4AA2-88BE-2EC67FFB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51224-4AE5-4F92-85B9-D44B9EE7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47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F1276-2B43-40D3-BF7B-BE18038E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18688A-7EE3-4353-9816-C85D9EDCF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5181E-0028-4611-9CCE-7CF996E1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7A7-F4E7-4BB4-815D-45F61A471B6F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28039F-F5C8-4565-A1B7-F5B306F7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68007-EC21-4926-9505-8D88466A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18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C2B5-C46B-4074-A8AD-06293051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203BBC-8B5F-4217-B994-C22719791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0BB235-68C2-4C15-83B4-FAC9F5670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6235C4-2AC6-4100-B7B2-30FA83EF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D881-62F4-4DAD-A47E-4577A10B9F0F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DDF8D-8F23-4C9E-9E49-37EA806B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CED7DD-FEF0-4B03-9A92-70BAC2BA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3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F19E1-03B4-44C6-B390-086300D5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A79C91-71D9-428E-B858-721E3C33D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481FCB-F28B-4427-AECD-8060CA26A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1116BE-FA57-4809-820A-1C411C025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D3A580-F1ED-4608-874E-C7E0DCE86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AF6FB3-D696-426B-AF3E-597DC0FB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AF07-EFD6-4653-9F38-F36F2EE32846}" type="datetime1">
              <a:rPr lang="de-DE" smtClean="0"/>
              <a:t>27.03.2019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99BFDD-DE20-4530-B25F-7F9AE4B1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11E9D3-5EF6-4D52-880C-E1934E92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19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3D505-5FF2-47EC-80BC-9DAA66F50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DD08F6-4BB3-4912-B4AF-E3092CFB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CC7-105B-487C-AB11-A11BC658F240}" type="datetime1">
              <a:rPr lang="de-DE" smtClean="0"/>
              <a:t>27.03.2019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749310-DF08-4DD9-8B4B-A82A75FD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09FE87-0F7A-4ACF-B2F0-9FBCEBD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0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95F845-F3C5-41E4-87EA-2B9280F9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E4F5-03A9-4BA5-901C-7B0164BBC530}" type="datetime1">
              <a:rPr lang="de-DE" smtClean="0"/>
              <a:t>27.03.2019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665A58-12DA-4C20-BDAA-D7B52B80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A1BFA-F103-4356-90F4-0FA9AAF6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96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8DDCF-9578-4C8E-80D1-4F4C1E84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73AA48-0D27-4F9C-A20F-23D60A730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C15791-D42F-41A6-ACD9-30122D60D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4961C9-8285-4630-9F82-2D391388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C4769-C9DF-4836-AA2A-F9507B6C6D2F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67275D-B1D0-4C4C-B723-540CC07A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A60465-0B47-4678-B1AE-A473DEF8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1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36712-3614-4682-BD45-9FF5D3FA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9A6A94-AD04-4E23-9F7A-B1E145AB0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431D820-1562-4F65-840B-7A36039B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E59C1D-5C34-4E0F-9545-B268F98F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3555-031D-4CB8-9E6C-370C24CE491D}" type="datetime1">
              <a:rPr lang="de-DE" smtClean="0"/>
              <a:t>27.03.2019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D8564C-2217-483F-B890-75307192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52CB8A-EB82-43C1-8A6A-682B09B2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94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26FEDF-72CF-4A19-880D-451BCF9B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49C9E4-8A90-4736-A11F-2E20A58D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36810D-8812-4C79-8609-C6DA61BA6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916EE-74D6-4B33-BB5C-7F4E71597891}" type="datetime1">
              <a:rPr lang="de-DE" smtClean="0"/>
              <a:t>27.03.2019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8348E3-14DB-4B10-A1F1-E95FE5C7E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6F09DC-B88C-4D21-8B46-9DAD1B0E4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649B1-67FB-4E02-AFFC-868C00F1D6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26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blog/2013/06/05/why-react.html" TargetMode="External"/><Relationship Id="rId2" Type="http://schemas.openxmlformats.org/officeDocument/2006/relationships/hyperlink" Target="https://medium.com/@gianluca.guarini/things-nobody-will-tell-you-about-react-js-3a373c1b03b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de/artikel/react-tutorial-deutsch/#motivation-hinter-react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actjs.com/" TargetMode="External"/><Relationship Id="rId2" Type="http://schemas.openxmlformats.org/officeDocument/2006/relationships/hyperlink" Target="https://www.theseus.fi/bitstream/handle/10024/130495/FInal_Year_Thesi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uejs.org/v2/guide/comparison.html" TargetMode="External"/><Relationship Id="rId4" Type="http://schemas.openxmlformats.org/officeDocument/2006/relationships/hyperlink" Target="https://riot.js.org/v2/compare/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trends.google.de/trends/explore?cat=31&amp;date=today%205-y&amp;q=react,angular,vue" TargetMode="External"/><Relationship Id="rId3" Type="http://schemas.openxmlformats.org/officeDocument/2006/relationships/hyperlink" Target="https://www.cronj.com/blog/virtual-dom-react-js/" TargetMode="External"/><Relationship Id="rId7" Type="http://schemas.openxmlformats.org/officeDocument/2006/relationships/hyperlink" Target="https://github.com/riot/riot" TargetMode="External"/><Relationship Id="rId2" Type="http://schemas.openxmlformats.org/officeDocument/2006/relationships/hyperlink" Target="https://de.wikipedia.org/wiki/Datei:React-icon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ollective.com/preact" TargetMode="External"/><Relationship Id="rId5" Type="http://schemas.openxmlformats.org/officeDocument/2006/relationships/hyperlink" Target="https://vuejs.org/" TargetMode="External"/><Relationship Id="rId4" Type="http://schemas.openxmlformats.org/officeDocument/2006/relationships/hyperlink" Target="https://angular.io/presski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384879-F979-4C44-B7E1-AAC7D360E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3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Präsentation Abschlussarbeit: „Web-basierte Logik Lehrtools in React“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DD176E-FE2E-4065-B69E-836E34610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8986"/>
            <a:ext cx="9144000" cy="1655762"/>
          </a:xfrm>
        </p:spPr>
        <p:txBody>
          <a:bodyPr/>
          <a:lstStyle/>
          <a:p>
            <a:r>
              <a:rPr lang="de-DE" dirty="0"/>
              <a:t>Mike Hengge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DA7544-E21C-4D19-9569-02EC6F05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563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F9C31-71E3-405F-A96D-1711AEC4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Unidirektionaler Datenfluss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77ACA9E-6B64-4395-8073-54F76A9A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61" y="2229008"/>
            <a:ext cx="4819650" cy="382905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A7300FE-BD5F-4BD4-8673-9436AFC89C08}"/>
              </a:ext>
            </a:extLst>
          </p:cNvPr>
          <p:cNvSpPr txBox="1"/>
          <p:nvPr/>
        </p:nvSpPr>
        <p:spPr>
          <a:xfrm>
            <a:off x="3165404" y="1616175"/>
            <a:ext cx="58611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2800" dirty="0"/>
          </a:p>
          <a:p>
            <a:endParaRPr lang="de-DE" dirty="0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B3817B56-BB5F-4EBD-94BD-C46569CA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211" y="2794784"/>
            <a:ext cx="3195884" cy="1527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leicht nachvollziehbar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2400" dirty="0">
                <a:sym typeface="Wingdings" panose="05000000000000000000" pitchFamily="2" charset="2"/>
              </a:rPr>
              <a:t>begünstigt Analyse und Fehlersuche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DDB48A2-4D73-4BAB-BA0B-FA9E7C13D031}"/>
              </a:ext>
            </a:extLst>
          </p:cNvPr>
          <p:cNvSpPr txBox="1"/>
          <p:nvPr/>
        </p:nvSpPr>
        <p:spPr>
          <a:xfrm>
            <a:off x="243241" y="2794784"/>
            <a:ext cx="3576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keine direkte gegenseitige Beeinflussung</a:t>
            </a:r>
          </a:p>
          <a:p>
            <a:r>
              <a:rPr lang="de-DE" sz="2400" dirty="0">
                <a:sym typeface="Wingdings" panose="05000000000000000000" pitchFamily="2" charset="2"/>
              </a:rPr>
              <a:t>war bei bidirektionalem Datenfluss problematisch</a:t>
            </a:r>
            <a:endParaRPr lang="de-DE" sz="2400" dirty="0"/>
          </a:p>
          <a:p>
            <a:endParaRPr lang="de-DE" sz="2400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A203D98-A77D-4D83-82C0-D3B076BBC977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9BB3B63-41FA-42F8-B91F-618F730E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0103452-0940-4406-88CC-E3E93EECB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13" y="2812511"/>
            <a:ext cx="5890770" cy="236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139E093-5761-4E35-9775-569A8C916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86" y="2907770"/>
            <a:ext cx="4214225" cy="217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88F23F-0FDA-4754-A254-BDA12015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JSX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8F2E0-8812-4765-A3CE-CA192C65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58"/>
            <a:ext cx="10515600" cy="615734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Erweiterung der JavaScript-Syntax für React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740801-9795-4B06-ACE6-9681F1D78E69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1417B8C-2047-496A-BA33-EDDDE64D3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39" y="3521233"/>
            <a:ext cx="4618120" cy="472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8B324BC-2B0C-4E28-826E-F3A4A3271326}"/>
              </a:ext>
            </a:extLst>
          </p:cNvPr>
          <p:cNvSpPr txBox="1"/>
          <p:nvPr/>
        </p:nvSpPr>
        <p:spPr>
          <a:xfrm>
            <a:off x="3258273" y="5340242"/>
            <a:ext cx="567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Transpiling</a:t>
            </a:r>
            <a:r>
              <a:rPr lang="de-DE" dirty="0"/>
              <a:t>: Kompilieren von JSX zu JavaScript </a:t>
            </a:r>
          </a:p>
          <a:p>
            <a:r>
              <a:rPr lang="de-DE" dirty="0">
                <a:sym typeface="Wingdings" panose="05000000000000000000" pitchFamily="2" charset="2"/>
              </a:rPr>
              <a:t>	 automatische Optimierung und Fehleranzeige</a:t>
            </a:r>
          </a:p>
          <a:p>
            <a:r>
              <a:rPr lang="de-DE" dirty="0">
                <a:sym typeface="Wingdings" panose="05000000000000000000" pitchFamily="2" charset="2"/>
              </a:rPr>
              <a:t>	 zusätzliche Debugging-Funktionen</a:t>
            </a:r>
          </a:p>
          <a:p>
            <a:r>
              <a:rPr lang="de-DE" dirty="0">
                <a:sym typeface="Wingdings" panose="05000000000000000000" pitchFamily="2" charset="2"/>
              </a:rPr>
              <a:t>	 üblicherweise mittels Babel  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C48B82-203F-4D92-BB45-6C77DBBB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90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A00F0-FCC6-4C5E-9F2F-F584623F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Stärken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A644D-A94B-4ADF-AC2C-58DA8519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 der beliebtesten Sprache für Webentwicklung</a:t>
            </a:r>
          </a:p>
          <a:p>
            <a:r>
              <a:rPr lang="de-DE" dirty="0"/>
              <a:t>Virtuelle DOM </a:t>
            </a:r>
            <a:r>
              <a:rPr lang="de-DE" dirty="0">
                <a:sym typeface="Wingdings" panose="05000000000000000000" pitchFamily="2" charset="2"/>
              </a:rPr>
              <a:t> schnell, effizient &amp; dynamisch</a:t>
            </a:r>
          </a:p>
          <a:p>
            <a:r>
              <a:rPr lang="de-DE" dirty="0">
                <a:sym typeface="Wingdings" panose="05000000000000000000" pitchFamily="2" charset="2"/>
              </a:rPr>
              <a:t>Unidirektionaler Datenfluss</a:t>
            </a:r>
          </a:p>
          <a:p>
            <a:r>
              <a:rPr lang="de-DE" dirty="0">
                <a:sym typeface="Wingdings" panose="05000000000000000000" pitchFamily="2" charset="2"/>
              </a:rPr>
              <a:t>JSX  intuitiv, übersichtlich, gut testbar &amp; gute Performanz</a:t>
            </a:r>
            <a:endParaRPr lang="de-DE" dirty="0"/>
          </a:p>
          <a:p>
            <a:r>
              <a:rPr lang="de-DE" dirty="0"/>
              <a:t>JavaScript-</a:t>
            </a:r>
            <a:r>
              <a:rPr lang="de-DE" dirty="0" err="1"/>
              <a:t>Toolset</a:t>
            </a:r>
            <a:r>
              <a:rPr lang="de-DE" dirty="0"/>
              <a:t> steht zur Verfügung </a:t>
            </a:r>
          </a:p>
          <a:p>
            <a:r>
              <a:rPr lang="de-DE" dirty="0" err="1"/>
              <a:t>OpenSource</a:t>
            </a:r>
            <a:endParaRPr lang="de-DE" dirty="0"/>
          </a:p>
          <a:p>
            <a:r>
              <a:rPr lang="de-DE" dirty="0"/>
              <a:t>Große Community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B28E28-961B-4E03-B9E2-3819869DAA92}"/>
              </a:ext>
            </a:extLst>
          </p:cNvPr>
          <p:cNvSpPr/>
          <p:nvPr/>
        </p:nvSpPr>
        <p:spPr>
          <a:xfrm>
            <a:off x="219991" y="230188"/>
            <a:ext cx="261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Stärken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3B8FF8-48AC-400F-AE0D-99E5D1E2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87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A00F0-FCC6-4C5E-9F2F-F584623F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Kritik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1A644D-A94B-4ADF-AC2C-58DA8519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Ständige Weiterentwicklung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zu großes Angebot, zu viele Veränderungen</a:t>
            </a:r>
          </a:p>
          <a:p>
            <a:r>
              <a:rPr lang="de-DE" dirty="0"/>
              <a:t>React nur View-Komponente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weitere Tools fast immer nötig</a:t>
            </a:r>
          </a:p>
          <a:p>
            <a:r>
              <a:rPr lang="de-DE" dirty="0" err="1">
                <a:sym typeface="Wingdings" panose="05000000000000000000" pitchFamily="2" charset="2"/>
              </a:rPr>
              <a:t>Toolchains</a:t>
            </a:r>
            <a:r>
              <a:rPr lang="de-DE" dirty="0">
                <a:sym typeface="Wingdings" panose="05000000000000000000" pitchFamily="2" charset="2"/>
              </a:rPr>
              <a:t> für große Projekte nötig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 viele verschiedene, keine offizielle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Ständiges Lernen nötig, schwierig Komfortzone aufzubauen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B28E28-961B-4E03-B9E2-3819869DAA92}"/>
              </a:ext>
            </a:extLst>
          </p:cNvPr>
          <p:cNvSpPr/>
          <p:nvPr/>
        </p:nvSpPr>
        <p:spPr>
          <a:xfrm>
            <a:off x="219991" y="230188"/>
            <a:ext cx="2394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Kritik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47B955-B28D-4F8A-B34C-5E5BDBD1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6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236DDFE-0EB4-4D69-AC2F-D2AEC05F3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36" y="1756957"/>
            <a:ext cx="2038252" cy="203825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16053BB-1EAC-4911-8AF5-A17FEEF83070}"/>
              </a:ext>
            </a:extLst>
          </p:cNvPr>
          <p:cNvSpPr txBox="1"/>
          <p:nvPr/>
        </p:nvSpPr>
        <p:spPr>
          <a:xfrm>
            <a:off x="6926877" y="3754081"/>
            <a:ext cx="172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vuejs.org</a:t>
            </a:r>
          </a:p>
        </p:txBody>
      </p:sp>
      <p:pic>
        <p:nvPicPr>
          <p:cNvPr id="6" name="Inhaltsplatzhalter 5" descr="Ein Bild, das Schild, draußen, Text enthält.&#10;&#10;Automatisch generierte Beschreibung">
            <a:extLst>
              <a:ext uri="{FF2B5EF4-FFF2-40B4-BE49-F238E27FC236}">
                <a16:creationId xmlns:a16="http://schemas.microsoft.com/office/drawing/2014/main" id="{AC8BCE3E-7415-4168-9517-751F64D30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85" y="1690688"/>
            <a:ext cx="2038252" cy="2038252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C037740-B721-4933-B8FA-E4A1A63F8E81}"/>
              </a:ext>
            </a:extLst>
          </p:cNvPr>
          <p:cNvSpPr txBox="1"/>
          <p:nvPr/>
        </p:nvSpPr>
        <p:spPr>
          <a:xfrm>
            <a:off x="3200400" y="3719107"/>
            <a:ext cx="1726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Angular Press Kit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8AC5A3E-064D-437C-8144-35642B4804BB}"/>
              </a:ext>
            </a:extLst>
          </p:cNvPr>
          <p:cNvSpPr txBox="1"/>
          <p:nvPr/>
        </p:nvSpPr>
        <p:spPr>
          <a:xfrm>
            <a:off x="397381" y="4151649"/>
            <a:ext cx="4529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Preact</a:t>
            </a:r>
            <a:r>
              <a:rPr lang="de-DE" b="1" dirty="0"/>
              <a:t>:</a:t>
            </a:r>
          </a:p>
          <a:p>
            <a:r>
              <a:rPr lang="de-DE" dirty="0"/>
              <a:t>-Bibliothek</a:t>
            </a:r>
          </a:p>
          <a:p>
            <a:r>
              <a:rPr lang="de-DE" dirty="0"/>
              <a:t>-sehr kleine Alternative zu React</a:t>
            </a:r>
          </a:p>
          <a:p>
            <a:r>
              <a:rPr lang="de-DE" dirty="0"/>
              <a:t>-viele Funktionen vereinfacht    </a:t>
            </a:r>
          </a:p>
          <a:p>
            <a:r>
              <a:rPr lang="de-DE" dirty="0"/>
              <a:t>oder entfernt</a:t>
            </a:r>
          </a:p>
          <a:p>
            <a:r>
              <a:rPr lang="de-DE" dirty="0"/>
              <a:t>-schnelleres </a:t>
            </a:r>
            <a:r>
              <a:rPr lang="de-DE" dirty="0" err="1"/>
              <a:t>Diffing</a:t>
            </a:r>
            <a:endParaRPr lang="de-DE" dirty="0"/>
          </a:p>
          <a:p>
            <a:r>
              <a:rPr lang="de-DE" dirty="0"/>
              <a:t>-effizientes Recycling von DOM-Elementen</a:t>
            </a:r>
          </a:p>
          <a:p>
            <a:r>
              <a:rPr lang="de-DE" dirty="0"/>
              <a:t>-wenige Erweiterungen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8800E6-B7EA-4717-B75D-B8095600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Alternativen zu React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0E71A0-DD18-4042-9EED-D7A7B131F218}"/>
              </a:ext>
            </a:extLst>
          </p:cNvPr>
          <p:cNvSpPr/>
          <p:nvPr/>
        </p:nvSpPr>
        <p:spPr>
          <a:xfrm>
            <a:off x="219991" y="230188"/>
            <a:ext cx="3065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Alternativen</a:t>
            </a:r>
          </a:p>
        </p:txBody>
      </p:sp>
      <p:pic>
        <p:nvPicPr>
          <p:cNvPr id="10" name="Grafik 9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F850AF24-B4BC-4D64-8907-07C39A56F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85" y="4198608"/>
            <a:ext cx="2038253" cy="2038253"/>
          </a:xfrm>
          <a:prstGeom prst="rect">
            <a:avLst/>
          </a:prstGeom>
        </p:spPr>
      </p:pic>
      <p:pic>
        <p:nvPicPr>
          <p:cNvPr id="12" name="Grafik 11" descr="Ein Bild, das Schild, Objekt enthält.&#10;&#10;Automatisch generierte Beschreibung">
            <a:extLst>
              <a:ext uri="{FF2B5EF4-FFF2-40B4-BE49-F238E27FC236}">
                <a16:creationId xmlns:a16="http://schemas.microsoft.com/office/drawing/2014/main" id="{B4CBF5D5-D586-4881-B77B-E0D1798DD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96" y="4490832"/>
            <a:ext cx="2038492" cy="101924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032A42F-C8DE-4479-B9B2-891B71747853}"/>
              </a:ext>
            </a:extLst>
          </p:cNvPr>
          <p:cNvSpPr txBox="1"/>
          <p:nvPr/>
        </p:nvSpPr>
        <p:spPr>
          <a:xfrm>
            <a:off x="304800" y="1687782"/>
            <a:ext cx="3342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Angular:</a:t>
            </a:r>
          </a:p>
          <a:p>
            <a:r>
              <a:rPr lang="de-DE" dirty="0"/>
              <a:t>-Framework</a:t>
            </a:r>
          </a:p>
          <a:p>
            <a:r>
              <a:rPr lang="de-DE" dirty="0"/>
              <a:t>-komplettes MVC-Muster</a:t>
            </a:r>
          </a:p>
          <a:p>
            <a:r>
              <a:rPr lang="de-DE" dirty="0"/>
              <a:t>-bidirektionaler Datenfluss</a:t>
            </a:r>
          </a:p>
          <a:p>
            <a:r>
              <a:rPr lang="de-DE" dirty="0"/>
              <a:t>-direkte DOM-Manipulation</a:t>
            </a:r>
          </a:p>
          <a:p>
            <a:r>
              <a:rPr lang="de-DE" dirty="0"/>
              <a:t>-TypeScript</a:t>
            </a:r>
          </a:p>
          <a:p>
            <a:r>
              <a:rPr lang="de-DE" dirty="0"/>
              <a:t>-(zu) viele eingebaute Funktionen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BAAA3D-2FB1-4349-909A-3D2615C8C3F0}"/>
              </a:ext>
            </a:extLst>
          </p:cNvPr>
          <p:cNvSpPr txBox="1"/>
          <p:nvPr/>
        </p:nvSpPr>
        <p:spPr>
          <a:xfrm>
            <a:off x="8717280" y="1695931"/>
            <a:ext cx="3342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Vue</a:t>
            </a:r>
            <a:r>
              <a:rPr lang="de-DE" b="1" dirty="0"/>
              <a:t>:</a:t>
            </a:r>
          </a:p>
          <a:p>
            <a:r>
              <a:rPr lang="de-DE" dirty="0"/>
              <a:t>-Framework</a:t>
            </a:r>
          </a:p>
          <a:p>
            <a:r>
              <a:rPr lang="de-DE" dirty="0"/>
              <a:t>-View-Komponenten</a:t>
            </a:r>
          </a:p>
          <a:p>
            <a:r>
              <a:rPr lang="de-DE" dirty="0"/>
              <a:t>-virtuelles DOM</a:t>
            </a:r>
          </a:p>
          <a:p>
            <a:r>
              <a:rPr lang="de-DE" dirty="0"/>
              <a:t>-unidirektionaler Datenfluss</a:t>
            </a:r>
          </a:p>
          <a:p>
            <a:r>
              <a:rPr lang="de-DE" dirty="0"/>
              <a:t>-JSX</a:t>
            </a:r>
          </a:p>
          <a:p>
            <a:r>
              <a:rPr lang="de-DE" dirty="0"/>
              <a:t>-unterstützt Erweiterungen selbst</a:t>
            </a:r>
          </a:p>
          <a:p>
            <a:r>
              <a:rPr lang="de-DE" dirty="0"/>
              <a:t>-starker Projektgenerator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E49DBBC-B59C-4B94-8262-B91F8FE41565}"/>
              </a:ext>
            </a:extLst>
          </p:cNvPr>
          <p:cNvSpPr txBox="1"/>
          <p:nvPr/>
        </p:nvSpPr>
        <p:spPr>
          <a:xfrm>
            <a:off x="8598026" y="4151649"/>
            <a:ext cx="3342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Riot:</a:t>
            </a:r>
          </a:p>
          <a:p>
            <a:r>
              <a:rPr lang="de-DE" dirty="0"/>
              <a:t>-Bibliothek</a:t>
            </a:r>
          </a:p>
          <a:p>
            <a:r>
              <a:rPr lang="de-DE" dirty="0"/>
              <a:t>-von React inspiriert</a:t>
            </a:r>
          </a:p>
          <a:p>
            <a:r>
              <a:rPr lang="de-DE" dirty="0"/>
              <a:t>- viel kleiner als React aber viel Funktionalität</a:t>
            </a:r>
          </a:p>
          <a:p>
            <a:r>
              <a:rPr lang="de-DE" dirty="0"/>
              <a:t>-eigene, knappere Syntax</a:t>
            </a:r>
          </a:p>
          <a:p>
            <a:r>
              <a:rPr lang="de-DE" dirty="0"/>
              <a:t>-vereinfachtes </a:t>
            </a:r>
            <a:r>
              <a:rPr lang="de-DE" dirty="0" err="1"/>
              <a:t>Diffing</a:t>
            </a:r>
            <a:endParaRPr lang="de-DE" dirty="0"/>
          </a:p>
          <a:p>
            <a:r>
              <a:rPr lang="de-DE" dirty="0"/>
              <a:t>-langsame Entwicklung, wenige Erweiterungen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C3BA1A0-7E87-4292-BC79-F656574D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E990C2D-C2E3-402F-ACC7-B1B1E82F0B4C}"/>
              </a:ext>
            </a:extLst>
          </p:cNvPr>
          <p:cNvSpPr txBox="1"/>
          <p:nvPr/>
        </p:nvSpPr>
        <p:spPr>
          <a:xfrm>
            <a:off x="5195125" y="5914549"/>
            <a:ext cx="1801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Google Trends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75C0F-33A6-4592-ABF7-409223DD7702}"/>
              </a:ext>
            </a:extLst>
          </p:cNvPr>
          <p:cNvSpPr txBox="1"/>
          <p:nvPr/>
        </p:nvSpPr>
        <p:spPr>
          <a:xfrm>
            <a:off x="2896993" y="6191548"/>
            <a:ext cx="229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de-DE" sz="1200" dirty="0" err="1"/>
              <a:t>OpenCollective</a:t>
            </a:r>
            <a:r>
              <a:rPr lang="de-DE" sz="1200" dirty="0"/>
              <a:t> - </a:t>
            </a:r>
            <a:r>
              <a:rPr lang="de-DE" sz="1200" dirty="0" err="1"/>
              <a:t>Preact</a:t>
            </a:r>
            <a:endParaRPr lang="de-DE" sz="12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FAF0BA4-DFE8-405A-B8E4-D502465283DC}"/>
              </a:ext>
            </a:extLst>
          </p:cNvPr>
          <p:cNvSpPr txBox="1"/>
          <p:nvPr/>
        </p:nvSpPr>
        <p:spPr>
          <a:xfrm>
            <a:off x="6745967" y="6121907"/>
            <a:ext cx="1649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GitHub - </a:t>
            </a:r>
            <a:r>
              <a:rPr lang="de-DE" sz="1200" dirty="0" err="1"/>
              <a:t>RiotJS</a:t>
            </a:r>
            <a:endParaRPr lang="de-DE" sz="1200" dirty="0"/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2BFBE29D-A8CF-47CD-BB74-8B0D7EA0B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00" y="2214069"/>
            <a:ext cx="7478395" cy="3986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13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5" grpId="0"/>
      <p:bldP spid="19" grpId="0"/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463CC-4D7B-4E83-8877-D364274D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112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Fazit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3C92158-CC9D-4537-BA7B-DDA8A0A8AA48}"/>
              </a:ext>
            </a:extLst>
          </p:cNvPr>
          <p:cNvSpPr/>
          <p:nvPr/>
        </p:nvSpPr>
        <p:spPr>
          <a:xfrm>
            <a:off x="219991" y="230188"/>
            <a:ext cx="234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Fazit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D7EEEE0-3C2A-4561-A14C-4BB7820F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99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8F7FD-282A-40F0-8902-43BBA088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56E91BC-C93B-4E93-A9BE-9D4434954487}"/>
              </a:ext>
            </a:extLst>
          </p:cNvPr>
          <p:cNvSpPr txBox="1">
            <a:spLocks/>
          </p:cNvSpPr>
          <p:nvPr/>
        </p:nvSpPr>
        <p:spPr>
          <a:xfrm>
            <a:off x="2523664" y="1914525"/>
            <a:ext cx="33718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1.   Evaluation React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Stärken</a:t>
            </a:r>
          </a:p>
          <a:p>
            <a:pPr lvl="1"/>
            <a:r>
              <a:rPr lang="de-DE" dirty="0"/>
              <a:t>Kritik</a:t>
            </a:r>
          </a:p>
          <a:p>
            <a:pPr lvl="1"/>
            <a:r>
              <a:rPr lang="de-DE" dirty="0"/>
              <a:t>Alternativen</a:t>
            </a:r>
          </a:p>
          <a:p>
            <a:pPr lvl="1"/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1D22FD0-554C-4612-BDC8-D24A97E18504}"/>
              </a:ext>
            </a:extLst>
          </p:cNvPr>
          <p:cNvSpPr txBox="1">
            <a:spLocks/>
          </p:cNvSpPr>
          <p:nvPr/>
        </p:nvSpPr>
        <p:spPr>
          <a:xfrm>
            <a:off x="6296487" y="1914525"/>
            <a:ext cx="37909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2.   Logik Lehrtools</a:t>
            </a:r>
          </a:p>
          <a:p>
            <a:pPr lvl="1"/>
            <a:r>
              <a:rPr lang="de-DE" dirty="0"/>
              <a:t>Ablauf</a:t>
            </a:r>
          </a:p>
          <a:p>
            <a:pPr lvl="1"/>
            <a:r>
              <a:rPr lang="de-DE" dirty="0"/>
              <a:t>Anpassung Java</a:t>
            </a:r>
          </a:p>
          <a:p>
            <a:pPr lvl="1"/>
            <a:r>
              <a:rPr lang="de-DE" dirty="0"/>
              <a:t>Webserver</a:t>
            </a:r>
          </a:p>
          <a:p>
            <a:pPr lvl="1"/>
            <a:r>
              <a:rPr lang="de-DE" dirty="0"/>
              <a:t>Server API</a:t>
            </a:r>
          </a:p>
          <a:p>
            <a:pPr lvl="1"/>
            <a:r>
              <a:rPr lang="de-DE" dirty="0"/>
              <a:t>React Applikation</a:t>
            </a:r>
          </a:p>
          <a:p>
            <a:pPr lvl="1"/>
            <a:r>
              <a:rPr lang="de-DE" dirty="0"/>
              <a:t>Reflexion</a:t>
            </a:r>
          </a:p>
          <a:p>
            <a:pPr lvl="1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F3B36B-E595-4051-B488-530774F11913}"/>
              </a:ext>
            </a:extLst>
          </p:cNvPr>
          <p:cNvSpPr/>
          <p:nvPr/>
        </p:nvSpPr>
        <p:spPr>
          <a:xfrm>
            <a:off x="6296487" y="1828800"/>
            <a:ext cx="3371849" cy="31870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5C90D-0F06-459B-B995-228E0BBD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05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840DF75-68BF-4CD2-A972-2291006D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56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Logik Lehrtools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CBB4B41-783A-4D4B-B660-A8B6E714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286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Ablauf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3865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- Ablauf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447719-16B9-4108-ADDD-8D8717AB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13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F88457-B8A9-473A-ADD0-7125A2073DAE}"/>
              </a:ext>
            </a:extLst>
          </p:cNvPr>
          <p:cNvSpPr/>
          <p:nvPr/>
        </p:nvSpPr>
        <p:spPr>
          <a:xfrm>
            <a:off x="7762240" y="1788160"/>
            <a:ext cx="2550160" cy="1117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CCBB21-AC43-4F88-815E-754C062F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21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8F7FD-282A-40F0-8902-43BBA088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56E91BC-C93B-4E93-A9BE-9D4434954487}"/>
              </a:ext>
            </a:extLst>
          </p:cNvPr>
          <p:cNvSpPr txBox="1">
            <a:spLocks/>
          </p:cNvSpPr>
          <p:nvPr/>
        </p:nvSpPr>
        <p:spPr>
          <a:xfrm>
            <a:off x="2523664" y="1914525"/>
            <a:ext cx="33718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1.   Evaluation React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Stärken</a:t>
            </a:r>
          </a:p>
          <a:p>
            <a:pPr lvl="1"/>
            <a:r>
              <a:rPr lang="de-DE" dirty="0"/>
              <a:t>Kritik</a:t>
            </a:r>
          </a:p>
          <a:p>
            <a:pPr lvl="1"/>
            <a:r>
              <a:rPr lang="de-DE" dirty="0"/>
              <a:t>Alternativen</a:t>
            </a:r>
          </a:p>
          <a:p>
            <a:pPr lvl="1"/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1D22FD0-554C-4612-BDC8-D24A97E18504}"/>
              </a:ext>
            </a:extLst>
          </p:cNvPr>
          <p:cNvSpPr txBox="1">
            <a:spLocks/>
          </p:cNvSpPr>
          <p:nvPr/>
        </p:nvSpPr>
        <p:spPr>
          <a:xfrm>
            <a:off x="6296487" y="1914525"/>
            <a:ext cx="37909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2.   Logik Lehrtools</a:t>
            </a:r>
          </a:p>
          <a:p>
            <a:pPr lvl="1"/>
            <a:r>
              <a:rPr lang="de-DE" dirty="0"/>
              <a:t>Ablauf</a:t>
            </a:r>
          </a:p>
          <a:p>
            <a:pPr lvl="1"/>
            <a:r>
              <a:rPr lang="de-DE" dirty="0"/>
              <a:t>Anpassung Java</a:t>
            </a:r>
          </a:p>
          <a:p>
            <a:pPr lvl="1"/>
            <a:r>
              <a:rPr lang="de-DE" dirty="0"/>
              <a:t>Webserver</a:t>
            </a:r>
          </a:p>
          <a:p>
            <a:pPr lvl="1"/>
            <a:r>
              <a:rPr lang="de-DE" dirty="0"/>
              <a:t>Server API</a:t>
            </a:r>
          </a:p>
          <a:p>
            <a:pPr lvl="1"/>
            <a:r>
              <a:rPr lang="de-DE" dirty="0"/>
              <a:t>React Applikation</a:t>
            </a:r>
          </a:p>
          <a:p>
            <a:pPr lvl="1"/>
            <a:r>
              <a:rPr lang="de-DE" dirty="0"/>
              <a:t>Reflexion</a:t>
            </a:r>
          </a:p>
          <a:p>
            <a:pPr lvl="1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073BC2-E884-4A0F-AFBA-15C07B0C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96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pic>
        <p:nvPicPr>
          <p:cNvPr id="9" name="Grafik 8" descr="Ein Bild, das Screenshot, Monitor enthält.&#10;&#10;Automatisch generierte Beschreibung">
            <a:extLst>
              <a:ext uri="{FF2B5EF4-FFF2-40B4-BE49-F238E27FC236}">
                <a16:creationId xmlns:a16="http://schemas.microsoft.com/office/drawing/2014/main" id="{8AA0E6BE-BF5B-4322-B82D-71CAB49D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42" y="1606311"/>
            <a:ext cx="6342715" cy="474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Minuszeichen 9">
            <a:extLst>
              <a:ext uri="{FF2B5EF4-FFF2-40B4-BE49-F238E27FC236}">
                <a16:creationId xmlns:a16="http://schemas.microsoft.com/office/drawing/2014/main" id="{5E769F41-54B9-40F2-968B-40AA1C22C5D8}"/>
              </a:ext>
            </a:extLst>
          </p:cNvPr>
          <p:cNvSpPr/>
          <p:nvPr/>
        </p:nvSpPr>
        <p:spPr>
          <a:xfrm>
            <a:off x="5101038" y="3850640"/>
            <a:ext cx="2579921" cy="159075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B5DF479-6A73-49F2-9EA3-9E150ACD5B39}"/>
              </a:ext>
            </a:extLst>
          </p:cNvPr>
          <p:cNvSpPr txBox="1"/>
          <p:nvPr/>
        </p:nvSpPr>
        <p:spPr>
          <a:xfrm>
            <a:off x="7599680" y="374551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entfernt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06893D-F009-4BAA-9BA2-66DB0829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48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pic>
        <p:nvPicPr>
          <p:cNvPr id="5" name="Grafik 4" descr="Ein Bild, das Screenshot, Monitor enthält.&#10;&#10;Automatisch generierte Beschreibung">
            <a:extLst>
              <a:ext uri="{FF2B5EF4-FFF2-40B4-BE49-F238E27FC236}">
                <a16:creationId xmlns:a16="http://schemas.microsoft.com/office/drawing/2014/main" id="{ED1A8587-ED3D-4526-9544-72EC0379E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26" y="1690688"/>
            <a:ext cx="6125547" cy="4481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032E4031-4DA7-450F-ABD2-BC922AD893C8}"/>
              </a:ext>
            </a:extLst>
          </p:cNvPr>
          <p:cNvSpPr/>
          <p:nvPr/>
        </p:nvSpPr>
        <p:spPr>
          <a:xfrm>
            <a:off x="3352800" y="5080000"/>
            <a:ext cx="1361440" cy="128016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A9DFE8D-AF25-4EB6-ADA1-577D80BB54E8}"/>
              </a:ext>
            </a:extLst>
          </p:cNvPr>
          <p:cNvSpPr/>
          <p:nvPr/>
        </p:nvSpPr>
        <p:spPr>
          <a:xfrm>
            <a:off x="8513147" y="5617845"/>
            <a:ext cx="726906" cy="74231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3A349B7-0733-4A63-B704-181C4EE1A848}"/>
              </a:ext>
            </a:extLst>
          </p:cNvPr>
          <p:cNvSpPr txBox="1"/>
          <p:nvPr/>
        </p:nvSpPr>
        <p:spPr>
          <a:xfrm>
            <a:off x="9240053" y="580433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entfernt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1BE531F-26E7-4098-B23A-E9273EFC1793}"/>
              </a:ext>
            </a:extLst>
          </p:cNvPr>
          <p:cNvSpPr txBox="1"/>
          <p:nvPr/>
        </p:nvSpPr>
        <p:spPr>
          <a:xfrm>
            <a:off x="4733626" y="546008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Stattdessen Heuristik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87D30B-C424-433D-BD9C-BE14B4BA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09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, Monitor, Wand, sitzend enthält.&#10;&#10;Automatisch generierte Beschreibung">
            <a:extLst>
              <a:ext uri="{FF2B5EF4-FFF2-40B4-BE49-F238E27FC236}">
                <a16:creationId xmlns:a16="http://schemas.microsoft.com/office/drawing/2014/main" id="{B3AD965F-DA39-40BE-BD47-3B593773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13" y="1690688"/>
            <a:ext cx="6212373" cy="4608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A9DFE8D-AF25-4EB6-ADA1-577D80BB54E8}"/>
              </a:ext>
            </a:extLst>
          </p:cNvPr>
          <p:cNvSpPr/>
          <p:nvPr/>
        </p:nvSpPr>
        <p:spPr>
          <a:xfrm>
            <a:off x="4388186" y="5517515"/>
            <a:ext cx="2236133" cy="97536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746F99-8C97-44A2-A94D-892D905BFF71}"/>
              </a:ext>
            </a:extLst>
          </p:cNvPr>
          <p:cNvSpPr txBox="1"/>
          <p:nvPr/>
        </p:nvSpPr>
        <p:spPr>
          <a:xfrm>
            <a:off x="6624319" y="5472943"/>
            <a:ext cx="1598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Immer: Forward dann</a:t>
            </a:r>
            <a:r>
              <a:rPr lang="de-DE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b="1" dirty="0" err="1">
                <a:solidFill>
                  <a:srgbClr val="FF0000"/>
                </a:solidFill>
                <a:sym typeface="Wingdings" panose="05000000000000000000" pitchFamily="2" charset="2"/>
              </a:rPr>
              <a:t>Backward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45DBB7-67F3-485B-AEC7-0DD6758D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465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Anpassung Java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8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Anpassung Java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12EB31-54A1-4A1F-87BB-B1DE3EEB1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05" y="1607633"/>
            <a:ext cx="7963590" cy="43132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68A5AB-C846-46EA-9A03-51291AAA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8572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Webserver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83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Webserver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B960EBB-3A62-4468-A45C-198D4ECD6A4E}"/>
              </a:ext>
            </a:extLst>
          </p:cNvPr>
          <p:cNvSpPr/>
          <p:nvPr/>
        </p:nvSpPr>
        <p:spPr>
          <a:xfrm>
            <a:off x="8016240" y="4368800"/>
            <a:ext cx="1564640" cy="1117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A3CCB7-79EE-449E-94C0-4805815C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646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1D48C02-5372-4CFD-AC82-08EAF312CBDC}"/>
              </a:ext>
            </a:extLst>
          </p:cNvPr>
          <p:cNvSpPr/>
          <p:nvPr/>
        </p:nvSpPr>
        <p:spPr>
          <a:xfrm>
            <a:off x="7802880" y="3606800"/>
            <a:ext cx="1706880" cy="863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78A51D-BDD5-4FC0-8E00-1C92E5E6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04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40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4D3B8C-D70E-4912-B6A7-70DE71CC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52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40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	</a:t>
            </a:r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E43058-B462-45B8-8695-06C5736363D1}"/>
              </a:ext>
            </a:extLst>
          </p:cNvPr>
          <p:cNvSpPr txBox="1"/>
          <p:nvPr/>
        </p:nvSpPr>
        <p:spPr>
          <a:xfrm>
            <a:off x="2392680" y="1442720"/>
            <a:ext cx="72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Mini-HTTP-Server in Python-Skript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317C2C-E436-4161-8983-36CEED00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778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40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r>
              <a:rPr lang="de-DE" dirty="0">
                <a:sym typeface="Wingdings" panose="05000000000000000000" pitchFamily="2" charset="2"/>
              </a:rPr>
              <a:t>	 Lauschen auf korrektem Port </a:t>
            </a:r>
          </a:p>
          <a:p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endParaRPr lang="de-DE" dirty="0"/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E43058-B462-45B8-8695-06C5736363D1}"/>
              </a:ext>
            </a:extLst>
          </p:cNvPr>
          <p:cNvSpPr txBox="1"/>
          <p:nvPr/>
        </p:nvSpPr>
        <p:spPr>
          <a:xfrm>
            <a:off x="2392680" y="1442720"/>
            <a:ext cx="72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Mini-HTTP-Server in Python-Skript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50C277-0349-4B03-B857-1A840736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89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406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r>
              <a:rPr lang="de-DE" dirty="0">
                <a:sym typeface="Wingdings" panose="05000000000000000000" pitchFamily="2" charset="2"/>
              </a:rPr>
              <a:t>	 Lauschen auf korrektem Port </a:t>
            </a:r>
          </a:p>
          <a:p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JSON entpacken + Applikation mit Daten starten</a:t>
            </a:r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br>
              <a:rPr lang="de-DE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3E2BB3-43A6-4F2F-98CC-9B5CD9F1B64F}"/>
              </a:ext>
            </a:extLst>
          </p:cNvPr>
          <p:cNvSpPr txBox="1"/>
          <p:nvPr/>
        </p:nvSpPr>
        <p:spPr>
          <a:xfrm>
            <a:off x="2392680" y="1442720"/>
            <a:ext cx="72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Mini-HTTP-Server in Python-Skript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7B9D26-BCA3-40D3-A3AD-BC018D56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96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8F7FD-282A-40F0-8902-43BBA088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Gliederung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56E91BC-C93B-4E93-A9BE-9D4434954487}"/>
              </a:ext>
            </a:extLst>
          </p:cNvPr>
          <p:cNvSpPr txBox="1">
            <a:spLocks/>
          </p:cNvSpPr>
          <p:nvPr/>
        </p:nvSpPr>
        <p:spPr>
          <a:xfrm>
            <a:off x="2523664" y="1914525"/>
            <a:ext cx="33718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1.   Evaluation React</a:t>
            </a:r>
          </a:p>
          <a:p>
            <a:pPr lvl="1"/>
            <a:r>
              <a:rPr lang="de-DE" dirty="0"/>
              <a:t>Motivation</a:t>
            </a:r>
          </a:p>
          <a:p>
            <a:pPr lvl="1"/>
            <a:r>
              <a:rPr lang="de-DE" dirty="0"/>
              <a:t>Architektur</a:t>
            </a:r>
          </a:p>
          <a:p>
            <a:pPr lvl="1"/>
            <a:r>
              <a:rPr lang="de-DE" dirty="0"/>
              <a:t>Stärken</a:t>
            </a:r>
          </a:p>
          <a:p>
            <a:pPr lvl="1"/>
            <a:r>
              <a:rPr lang="de-DE" dirty="0"/>
              <a:t>Kritik</a:t>
            </a:r>
          </a:p>
          <a:p>
            <a:pPr lvl="1"/>
            <a:r>
              <a:rPr lang="de-DE" dirty="0"/>
              <a:t>Alternativen</a:t>
            </a:r>
          </a:p>
          <a:p>
            <a:pPr lvl="1"/>
            <a:r>
              <a:rPr lang="de-DE" dirty="0"/>
              <a:t>Fazit</a:t>
            </a:r>
          </a:p>
          <a:p>
            <a:pPr lvl="1"/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1D22FD0-554C-4612-BDC8-D24A97E18504}"/>
              </a:ext>
            </a:extLst>
          </p:cNvPr>
          <p:cNvSpPr txBox="1">
            <a:spLocks/>
          </p:cNvSpPr>
          <p:nvPr/>
        </p:nvSpPr>
        <p:spPr>
          <a:xfrm>
            <a:off x="6296487" y="1914525"/>
            <a:ext cx="3790950" cy="44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2.   Logik Lehrtools</a:t>
            </a:r>
          </a:p>
          <a:p>
            <a:pPr lvl="1"/>
            <a:r>
              <a:rPr lang="de-DE" dirty="0"/>
              <a:t>Ablauf</a:t>
            </a:r>
          </a:p>
          <a:p>
            <a:pPr lvl="1"/>
            <a:r>
              <a:rPr lang="de-DE" dirty="0"/>
              <a:t>Anpassung Java</a:t>
            </a:r>
          </a:p>
          <a:p>
            <a:pPr lvl="1"/>
            <a:r>
              <a:rPr lang="de-DE" dirty="0"/>
              <a:t>Webserver</a:t>
            </a:r>
          </a:p>
          <a:p>
            <a:pPr lvl="1"/>
            <a:r>
              <a:rPr lang="de-DE" dirty="0"/>
              <a:t>Server API</a:t>
            </a:r>
          </a:p>
          <a:p>
            <a:pPr lvl="1"/>
            <a:r>
              <a:rPr lang="de-DE" dirty="0"/>
              <a:t>React Applikation</a:t>
            </a:r>
          </a:p>
          <a:p>
            <a:pPr lvl="1"/>
            <a:r>
              <a:rPr lang="de-DE" dirty="0"/>
              <a:t>Reflexion</a:t>
            </a:r>
          </a:p>
          <a:p>
            <a:pPr lvl="1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00075BD-6055-44B0-8BDE-FB72730091DD}"/>
              </a:ext>
            </a:extLst>
          </p:cNvPr>
          <p:cNvSpPr/>
          <p:nvPr/>
        </p:nvSpPr>
        <p:spPr>
          <a:xfrm>
            <a:off x="2523664" y="1837678"/>
            <a:ext cx="3193555" cy="31071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5A47D-BF26-4B8B-8236-9811966F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230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Server API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78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Server API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DC076A6-B05C-4809-9C05-63B722647736}"/>
              </a:ext>
            </a:extLst>
          </p:cNvPr>
          <p:cNvSpPr txBox="1"/>
          <p:nvPr/>
        </p:nvSpPr>
        <p:spPr>
          <a:xfrm>
            <a:off x="2392680" y="1950720"/>
            <a:ext cx="7929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1. 	Empfangen der eingegebenen Daten</a:t>
            </a:r>
          </a:p>
          <a:p>
            <a:r>
              <a:rPr lang="de-DE" dirty="0">
                <a:sym typeface="Wingdings" panose="05000000000000000000" pitchFamily="2" charset="2"/>
              </a:rPr>
              <a:t>	 Lauschen auf korrektem Port </a:t>
            </a:r>
          </a:p>
          <a:p>
            <a:br>
              <a:rPr lang="de-DE" dirty="0"/>
            </a:br>
            <a:r>
              <a:rPr lang="de-DE" dirty="0"/>
              <a:t>2. 	Umwandlung dieser Daten in Startbefehle für die Applikation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JSON entpacken + Applikation mit Daten starten</a:t>
            </a:r>
          </a:p>
          <a:p>
            <a:br>
              <a:rPr lang="de-DE" dirty="0"/>
            </a:br>
            <a:r>
              <a:rPr lang="de-DE" dirty="0"/>
              <a:t>3. 	Senden der Ergebnisse, die von der Applikation ausgegeben werden</a:t>
            </a:r>
          </a:p>
          <a:p>
            <a:r>
              <a:rPr lang="de-DE" dirty="0"/>
              <a:t>	</a:t>
            </a:r>
            <a:r>
              <a:rPr lang="de-DE" dirty="0">
                <a:sym typeface="Wingdings" panose="05000000000000000000" pitchFamily="2" charset="2"/>
              </a:rPr>
              <a:t>Ergebnisse mitschreiben + Zurücksenden als HTML-Tabelle in Textform</a:t>
            </a:r>
            <a:endParaRPr lang="de-DE" dirty="0"/>
          </a:p>
          <a:p>
            <a:br>
              <a:rPr lang="de-DE" dirty="0"/>
            </a:b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3E2BB3-43A6-4F2F-98CC-9B5CD9F1B64F}"/>
              </a:ext>
            </a:extLst>
          </p:cNvPr>
          <p:cNvSpPr txBox="1"/>
          <p:nvPr/>
        </p:nvSpPr>
        <p:spPr>
          <a:xfrm>
            <a:off x="2392680" y="1442720"/>
            <a:ext cx="721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Mini-HTTP-Server in Python-Skript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8AEDD2-F543-4C6A-BA86-C7433FB5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320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80" y="1644968"/>
            <a:ext cx="9144000" cy="48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FFB59D-534D-4D30-A1F6-584ABF0B5927}"/>
              </a:ext>
            </a:extLst>
          </p:cNvPr>
          <p:cNvSpPr/>
          <p:nvPr/>
        </p:nvSpPr>
        <p:spPr>
          <a:xfrm>
            <a:off x="3881120" y="4084320"/>
            <a:ext cx="1026160" cy="11287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B5804B-5909-4712-8870-21D4410E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480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5BF6784-F771-4DF0-A593-11AFE2883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2" y="1944688"/>
            <a:ext cx="6006238" cy="384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63777F8-A8AC-4C97-AB80-0289F1ED7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638" y="1739997"/>
            <a:ext cx="9266723" cy="144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7017412-C197-4197-8F72-9BAFC6740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24" y="4415916"/>
            <a:ext cx="3375953" cy="105927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E2DC8-1AA5-4C9F-AB5A-7D625F1F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07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5BF6784-F771-4DF0-A593-11AFE2883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2" y="1944688"/>
            <a:ext cx="6006238" cy="384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5F0EC1F8-50E9-446A-876F-99BF2350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57" y="2445156"/>
            <a:ext cx="5125568" cy="397913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5639D36-0B63-4709-952F-10502CCF45C0}"/>
              </a:ext>
            </a:extLst>
          </p:cNvPr>
          <p:cNvSpPr/>
          <p:nvPr/>
        </p:nvSpPr>
        <p:spPr>
          <a:xfrm>
            <a:off x="5615177" y="2445156"/>
            <a:ext cx="4069843" cy="22792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14DC1F8-053D-4B87-8394-28E0DF63AF97}"/>
              </a:ext>
            </a:extLst>
          </p:cNvPr>
          <p:cNvSpPr/>
          <p:nvPr/>
        </p:nvSpPr>
        <p:spPr>
          <a:xfrm>
            <a:off x="4829935" y="5224868"/>
            <a:ext cx="717425" cy="3758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4BCB34-9038-4EF4-BD2A-E92E62A1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5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45920"/>
            <a:ext cx="9144000" cy="4876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FFB59D-534D-4D30-A1F6-584ABF0B5927}"/>
              </a:ext>
            </a:extLst>
          </p:cNvPr>
          <p:cNvSpPr/>
          <p:nvPr/>
        </p:nvSpPr>
        <p:spPr>
          <a:xfrm>
            <a:off x="3881120" y="4084320"/>
            <a:ext cx="1026160" cy="11287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C8148B-C029-41B8-B66A-E2D9A4F6F67D}"/>
              </a:ext>
            </a:extLst>
          </p:cNvPr>
          <p:cNvSpPr/>
          <p:nvPr/>
        </p:nvSpPr>
        <p:spPr>
          <a:xfrm>
            <a:off x="5364480" y="4450080"/>
            <a:ext cx="2644140" cy="1905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988130-218D-4B80-91BD-CE8ED77E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704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D57880F-9165-41FE-98C8-73EF41B1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645920"/>
            <a:ext cx="9144000" cy="4876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BFFB59D-534D-4D30-A1F6-584ABF0B5927}"/>
              </a:ext>
            </a:extLst>
          </p:cNvPr>
          <p:cNvSpPr/>
          <p:nvPr/>
        </p:nvSpPr>
        <p:spPr>
          <a:xfrm>
            <a:off x="3881120" y="4084320"/>
            <a:ext cx="1026160" cy="11287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88445B2-AF86-49CE-9A82-11150C6F12C4}"/>
              </a:ext>
            </a:extLst>
          </p:cNvPr>
          <p:cNvSpPr/>
          <p:nvPr/>
        </p:nvSpPr>
        <p:spPr>
          <a:xfrm>
            <a:off x="5631180" y="3767158"/>
            <a:ext cx="1844040" cy="1905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01E228-7791-4652-9E01-8D62179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258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11" name="Grafik 10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5BF6784-F771-4DF0-A593-11AFE2883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2" y="1944688"/>
            <a:ext cx="6006238" cy="384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5F0EC1F8-50E9-446A-876F-99BF2350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57" y="2445156"/>
            <a:ext cx="5125568" cy="397913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5639D36-0B63-4709-952F-10502CCF45C0}"/>
              </a:ext>
            </a:extLst>
          </p:cNvPr>
          <p:cNvSpPr/>
          <p:nvPr/>
        </p:nvSpPr>
        <p:spPr>
          <a:xfrm>
            <a:off x="5607557" y="4717840"/>
            <a:ext cx="5054525" cy="7508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14DC1F8-053D-4B87-8394-28E0DF63AF97}"/>
              </a:ext>
            </a:extLst>
          </p:cNvPr>
          <p:cNvSpPr/>
          <p:nvPr/>
        </p:nvSpPr>
        <p:spPr>
          <a:xfrm>
            <a:off x="4829935" y="5224868"/>
            <a:ext cx="717425" cy="3758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1F70B67-DEB6-4AA3-A37E-34ECCB1A1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882" y="2660892"/>
            <a:ext cx="5890770" cy="236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8E09E0-83A7-4132-B262-CCA82F26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32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3A5DBFE-AA6B-410D-B2B9-2CC80EB8D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10" y="5145050"/>
            <a:ext cx="5997460" cy="76206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43F59AC-EFF0-4695-9FA0-448EF30E1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34" y="2242737"/>
            <a:ext cx="7056732" cy="190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9ACD2CF-3F6C-4737-B7DF-3E93E0E28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58" y="4001951"/>
            <a:ext cx="6965284" cy="99068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2A6CB9-5C4A-4251-9151-7221823B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8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6AA73-BB8F-464D-B43F-7637F349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React Applikation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46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Logik Lehrtools – React Applikation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CE70DAA-0B5E-413B-A4D8-04322AF3B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12" y="1478480"/>
            <a:ext cx="6629975" cy="5014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4273CB-AE40-44A3-AE61-34114451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273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32383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dirty="0"/>
              <a:t>Logik Lehrtools – Reflexion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ED196A7C-735A-4B94-ADE2-F7A1046BE6FC}"/>
              </a:ext>
            </a:extLst>
          </p:cNvPr>
          <p:cNvSpPr txBox="1">
            <a:spLocks/>
          </p:cNvSpPr>
          <p:nvPr/>
        </p:nvSpPr>
        <p:spPr>
          <a:xfrm>
            <a:off x="838200" y="2488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Reflexion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F43E6E-ADE8-451A-B77A-EDF9E536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98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90122-465E-469A-9DA8-B17546AE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24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React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5DF3B-D131-4B9E-924D-E0B8E20B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840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/>
              <a:t>JavaScript Bibliothek für die Erstellung von Benutzeroberflächen</a:t>
            </a:r>
          </a:p>
          <a:p>
            <a:pPr marL="0" indent="0" algn="ctr">
              <a:buNone/>
            </a:pPr>
            <a:r>
              <a:rPr lang="de-DE" dirty="0"/>
              <a:t>(Facebook, 2013)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4847D0A-E2CA-4ADD-AA4B-06623E287F9B}"/>
              </a:ext>
            </a:extLst>
          </p:cNvPr>
          <p:cNvSpPr/>
          <p:nvPr/>
        </p:nvSpPr>
        <p:spPr>
          <a:xfrm>
            <a:off x="219991" y="230188"/>
            <a:ext cx="17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A72B3C-94B6-46B3-88BE-57FC379A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696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AD2A4-ACC0-447A-85C7-9236BD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745BC-867A-4E41-B0E6-C29F5BD9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Banks, Alex &amp; Porcello, Eve: </a:t>
            </a:r>
            <a:r>
              <a:rPr lang="en-US" sz="2000" i="1" dirty="0"/>
              <a:t>Learning React</a:t>
            </a:r>
            <a:r>
              <a:rPr lang="en-US" sz="2000" dirty="0"/>
              <a:t>. Sebastopol 2017.</a:t>
            </a:r>
            <a:endParaRPr lang="de-DE" sz="2000" dirty="0"/>
          </a:p>
          <a:p>
            <a:r>
              <a:rPr lang="de-DE" sz="2000" dirty="0" err="1"/>
              <a:t>Fedosejev</a:t>
            </a:r>
            <a:r>
              <a:rPr lang="de-DE" sz="2000" dirty="0"/>
              <a:t>, </a:t>
            </a:r>
            <a:r>
              <a:rPr lang="de-DE" sz="2000" dirty="0" err="1"/>
              <a:t>Artemij</a:t>
            </a:r>
            <a:r>
              <a:rPr lang="de-DE" sz="2000" dirty="0"/>
              <a:t>: </a:t>
            </a:r>
            <a:r>
              <a:rPr lang="de-DE" sz="2000" i="1" dirty="0"/>
              <a:t>React.js Essentials. </a:t>
            </a:r>
            <a:r>
              <a:rPr lang="de-DE" sz="2000" dirty="0"/>
              <a:t>Birmingham 2015.</a:t>
            </a:r>
          </a:p>
          <a:p>
            <a:r>
              <a:rPr lang="de-DE" sz="2000" dirty="0" err="1"/>
              <a:t>Gackenheimer</a:t>
            </a:r>
            <a:r>
              <a:rPr lang="de-DE" sz="2000" dirty="0"/>
              <a:t>, Cory: </a:t>
            </a:r>
            <a:r>
              <a:rPr lang="de-DE" sz="2000" i="1" dirty="0"/>
              <a:t>Introduction </a:t>
            </a:r>
            <a:r>
              <a:rPr lang="de-DE" sz="2000" i="1" dirty="0" err="1"/>
              <a:t>to</a:t>
            </a:r>
            <a:r>
              <a:rPr lang="de-DE" sz="2000" i="1" dirty="0"/>
              <a:t> React. </a:t>
            </a:r>
            <a:r>
              <a:rPr lang="de-DE" sz="2000" dirty="0"/>
              <a:t>New York 2015.</a:t>
            </a:r>
          </a:p>
          <a:p>
            <a:r>
              <a:rPr lang="de-DE" sz="2000" dirty="0" err="1"/>
              <a:t>Guarini</a:t>
            </a:r>
            <a:r>
              <a:rPr lang="de-DE" sz="2000" dirty="0"/>
              <a:t>, Gianluca: </a:t>
            </a:r>
            <a:r>
              <a:rPr lang="de-DE" sz="2000" i="1" dirty="0"/>
              <a:t>Things </a:t>
            </a:r>
            <a:r>
              <a:rPr lang="de-DE" sz="2000" i="1" dirty="0" err="1"/>
              <a:t>nobody</a:t>
            </a:r>
            <a:r>
              <a:rPr lang="de-DE" sz="2000" i="1" dirty="0"/>
              <a:t> will </a:t>
            </a:r>
            <a:r>
              <a:rPr lang="de-DE" sz="2000" i="1" dirty="0" err="1"/>
              <a:t>tell</a:t>
            </a:r>
            <a:r>
              <a:rPr lang="de-DE" sz="2000" i="1" dirty="0"/>
              <a:t> </a:t>
            </a:r>
            <a:r>
              <a:rPr lang="de-DE" sz="2000" i="1" dirty="0" err="1"/>
              <a:t>you</a:t>
            </a:r>
            <a:r>
              <a:rPr lang="de-DE" sz="2000" i="1" dirty="0"/>
              <a:t> </a:t>
            </a:r>
            <a:r>
              <a:rPr lang="de-DE" sz="2000" i="1" dirty="0" err="1"/>
              <a:t>about</a:t>
            </a:r>
            <a:r>
              <a:rPr lang="de-DE" sz="2000" i="1" dirty="0"/>
              <a:t> React.js. </a:t>
            </a:r>
          </a:p>
          <a:p>
            <a:pPr marL="0" indent="0">
              <a:buNone/>
            </a:pPr>
            <a:r>
              <a:rPr lang="de-DE" sz="2000" dirty="0">
                <a:hlinkClick r:id="rId2"/>
              </a:rPr>
              <a:t>https://medium.com/@gianluca.guarini/things-nobody-will-tell-you-about-react-js-3a373c1b03b4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r>
              <a:rPr lang="de-DE" sz="2000" dirty="0" err="1"/>
              <a:t>Hunt</a:t>
            </a:r>
            <a:r>
              <a:rPr lang="de-DE" sz="2000" dirty="0"/>
              <a:t>, Pete: </a:t>
            </a:r>
            <a:r>
              <a:rPr lang="de-DE" sz="2000" i="1" dirty="0" err="1"/>
              <a:t>Why</a:t>
            </a:r>
            <a:r>
              <a:rPr lang="de-DE" sz="2000" i="1" dirty="0"/>
              <a:t> </a:t>
            </a:r>
            <a:r>
              <a:rPr lang="de-DE" sz="2000" i="1" dirty="0" err="1"/>
              <a:t>did</a:t>
            </a:r>
            <a:r>
              <a:rPr lang="de-DE" sz="2000" i="1" dirty="0"/>
              <a:t> </a:t>
            </a:r>
            <a:r>
              <a:rPr lang="de-DE" sz="2000" i="1" dirty="0" err="1"/>
              <a:t>we</a:t>
            </a:r>
            <a:r>
              <a:rPr lang="de-DE" sz="2000" i="1" dirty="0"/>
              <a:t> </a:t>
            </a:r>
            <a:r>
              <a:rPr lang="de-DE" sz="2000" i="1" dirty="0" err="1"/>
              <a:t>build</a:t>
            </a:r>
            <a:r>
              <a:rPr lang="de-DE" sz="2000" i="1" dirty="0"/>
              <a:t> React?</a:t>
            </a:r>
            <a:endParaRPr lang="de-DE" sz="1600" i="1" dirty="0"/>
          </a:p>
          <a:p>
            <a:pPr marL="0" indent="0">
              <a:buNone/>
            </a:pPr>
            <a:r>
              <a:rPr lang="de-DE" sz="2000" dirty="0">
                <a:hlinkClick r:id="rId3"/>
              </a:rPr>
              <a:t>https://reactjs.org/blog/2013/06/05/why-react.html</a:t>
            </a:r>
            <a:r>
              <a:rPr lang="de-DE" sz="2000" dirty="0"/>
              <a:t>  </a:t>
            </a:r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r>
              <a:rPr lang="de-DE" sz="2000" dirty="0"/>
              <a:t>Kögel, Paul: </a:t>
            </a:r>
            <a:r>
              <a:rPr lang="de-DE" sz="2000" i="1" dirty="0"/>
              <a:t>Motivation hinter React.</a:t>
            </a:r>
          </a:p>
          <a:p>
            <a:pPr marL="0" indent="0">
              <a:buNone/>
            </a:pPr>
            <a:r>
              <a:rPr lang="de-DE" sz="2000" dirty="0">
                <a:hlinkClick r:id="rId4"/>
              </a:rPr>
              <a:t>https://reactjs.de/artikel/react-tutorial-deutsch/#motivation-hinter-react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pPr marL="0" indent="0">
              <a:buNone/>
            </a:pPr>
            <a:endParaRPr lang="de-DE" sz="2000" i="1" dirty="0"/>
          </a:p>
          <a:p>
            <a:endParaRPr lang="de-DE" sz="2000" i="1" dirty="0"/>
          </a:p>
          <a:p>
            <a:endParaRPr lang="de-DE" sz="20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53D0DA-A87D-485F-A8FE-CE64D0BE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68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AD2A4-ACC0-447A-85C7-9236BDA9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Quellen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745BC-867A-4E41-B0E6-C29F5BD9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000" dirty="0"/>
              <a:t>Naim</a:t>
            </a:r>
            <a:r>
              <a:rPr lang="de-DE" sz="2000" i="1" dirty="0"/>
              <a:t>, </a:t>
            </a:r>
            <a:r>
              <a:rPr lang="de-DE" sz="2000" dirty="0" err="1"/>
              <a:t>Naimul</a:t>
            </a:r>
            <a:r>
              <a:rPr lang="de-DE" sz="2000" dirty="0"/>
              <a:t> Islam: </a:t>
            </a:r>
            <a:r>
              <a:rPr lang="en-US" sz="2000" i="1" dirty="0"/>
              <a:t>ReactJS:  An  Open  Source  JavaScript  Library for Front-end Development.</a:t>
            </a:r>
          </a:p>
          <a:p>
            <a:pPr marL="0" indent="0">
              <a:buNone/>
            </a:pPr>
            <a:r>
              <a:rPr lang="de-DE" sz="2000" i="1" dirty="0">
                <a:hlinkClick r:id="rId2"/>
              </a:rPr>
              <a:t>https://www.theseus.fi/bitstream/handle/10024/130495/FInal_Year_Thesis.pdf</a:t>
            </a:r>
            <a:r>
              <a:rPr lang="de-DE" sz="2000" i="1" dirty="0"/>
              <a:t> 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  <a:endParaRPr lang="de-DE" sz="2000" i="1" dirty="0"/>
          </a:p>
          <a:p>
            <a:r>
              <a:rPr lang="de-DE" sz="2000" dirty="0" err="1"/>
              <a:t>Preact</a:t>
            </a:r>
            <a:r>
              <a:rPr lang="de-DE" sz="2000" dirty="0"/>
              <a:t> Entwickler: </a:t>
            </a:r>
            <a:r>
              <a:rPr lang="de-DE" sz="2000" i="1" dirty="0"/>
              <a:t>Eine Bibliothek der anderen Art.</a:t>
            </a:r>
          </a:p>
          <a:p>
            <a:pPr marL="0" indent="0">
              <a:buNone/>
            </a:pPr>
            <a:r>
              <a:rPr lang="de-DE" sz="2000" dirty="0">
                <a:hlinkClick r:id="rId3"/>
              </a:rPr>
              <a:t>https://preactjs.com/</a:t>
            </a:r>
            <a:r>
              <a:rPr lang="de-DE" sz="2000" dirty="0"/>
              <a:t> </a:t>
            </a:r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r>
              <a:rPr lang="de-DE" sz="2000" dirty="0"/>
              <a:t>Riot Entwickler: </a:t>
            </a:r>
            <a:r>
              <a:rPr lang="de-DE" sz="2000" i="1" dirty="0"/>
              <a:t>Riot </a:t>
            </a:r>
            <a:r>
              <a:rPr lang="de-DE" sz="2000" i="1" dirty="0" err="1"/>
              <a:t>vs</a:t>
            </a:r>
            <a:r>
              <a:rPr lang="de-DE" sz="2000" i="1" dirty="0"/>
              <a:t> React &amp; Polymer</a:t>
            </a:r>
          </a:p>
          <a:p>
            <a:pPr marL="0" indent="0">
              <a:buNone/>
            </a:pPr>
            <a:r>
              <a:rPr lang="de-DE" sz="2000" dirty="0">
                <a:hlinkClick r:id="rId4"/>
              </a:rPr>
              <a:t>https://riot.js.org/v2/compare/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r>
              <a:rPr lang="de-DE" sz="2000" dirty="0" err="1"/>
              <a:t>Vue</a:t>
            </a:r>
            <a:r>
              <a:rPr lang="de-DE" sz="2000" dirty="0"/>
              <a:t> Entwickler: </a:t>
            </a:r>
            <a:r>
              <a:rPr lang="de-DE" sz="2000" i="1" dirty="0" err="1"/>
              <a:t>Comparison</a:t>
            </a:r>
            <a:r>
              <a:rPr lang="de-DE" sz="2000" i="1" dirty="0"/>
              <a:t> </a:t>
            </a:r>
            <a:r>
              <a:rPr lang="de-DE" sz="2000" i="1" dirty="0" err="1"/>
              <a:t>with</a:t>
            </a:r>
            <a:r>
              <a:rPr lang="de-DE" sz="2000" i="1" dirty="0"/>
              <a:t> </a:t>
            </a:r>
            <a:r>
              <a:rPr lang="de-DE" sz="2000" i="1" dirty="0" err="1"/>
              <a:t>other</a:t>
            </a:r>
            <a:r>
              <a:rPr lang="de-DE" sz="2000" i="1" dirty="0"/>
              <a:t> Frameworks.</a:t>
            </a:r>
          </a:p>
          <a:p>
            <a:pPr marL="0" indent="0">
              <a:buNone/>
            </a:pPr>
            <a:r>
              <a:rPr lang="de-DE" sz="2000" dirty="0">
                <a:hlinkClick r:id="rId5"/>
              </a:rPr>
              <a:t>https://vuejs.org/v2/guide/comparison.html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Datum der Recherche: 10.03.2019</a:t>
            </a: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53D0DA-A87D-485F-A8FE-CE64D0BE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161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08140-6856-4367-AB0B-D55E37E3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Abbildungen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224225-B7D8-468E-94E2-291E9187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8181" cy="4351338"/>
          </a:xfrm>
        </p:spPr>
        <p:txBody>
          <a:bodyPr>
            <a:normAutofit/>
          </a:bodyPr>
          <a:lstStyle/>
          <a:p>
            <a:r>
              <a:rPr lang="de-DE" sz="2000" dirty="0"/>
              <a:t>Folie 6:   </a:t>
            </a:r>
            <a:r>
              <a:rPr lang="de-DE" sz="2000" dirty="0">
                <a:hlinkClick r:id="rId2"/>
              </a:rPr>
              <a:t>https://de.wikipedia.org/wiki/Datei:React-icon.svg</a:t>
            </a:r>
            <a:endParaRPr lang="de-DE" sz="2000" dirty="0"/>
          </a:p>
          <a:p>
            <a:r>
              <a:rPr lang="de-DE" sz="2000" dirty="0"/>
              <a:t>Folie 7:   </a:t>
            </a:r>
            <a:r>
              <a:rPr lang="de-DE" sz="2000" dirty="0">
                <a:hlinkClick r:id="rId3"/>
              </a:rPr>
              <a:t>https://www.cronj.com/blog/virtual-dom-react-js/</a:t>
            </a:r>
            <a:endParaRPr lang="de-DE" sz="2000" dirty="0"/>
          </a:p>
          <a:p>
            <a:r>
              <a:rPr lang="de-DE" sz="2000" dirty="0"/>
              <a:t>Folie 9:   Alex Banks &amp; Eve </a:t>
            </a:r>
            <a:r>
              <a:rPr lang="de-DE" sz="2000" dirty="0" err="1"/>
              <a:t>Porcello</a:t>
            </a:r>
            <a:r>
              <a:rPr lang="de-DE" sz="2000" dirty="0"/>
              <a:t>, Learning React </a:t>
            </a:r>
          </a:p>
          <a:p>
            <a:r>
              <a:rPr lang="de-DE" sz="2000" dirty="0"/>
              <a:t>Folie 14: </a:t>
            </a:r>
            <a:r>
              <a:rPr lang="de-DE" sz="2000" dirty="0">
                <a:hlinkClick r:id="rId4"/>
              </a:rPr>
              <a:t>https://angular.io/presskit</a:t>
            </a:r>
            <a:r>
              <a:rPr lang="de-DE" sz="2000" dirty="0"/>
              <a:t> </a:t>
            </a:r>
          </a:p>
          <a:p>
            <a:r>
              <a:rPr lang="de-DE" sz="2000" dirty="0"/>
              <a:t>Folie 14: </a:t>
            </a:r>
            <a:r>
              <a:rPr lang="de-DE" sz="2000" dirty="0">
                <a:hlinkClick r:id="rId5"/>
              </a:rPr>
              <a:t>https://vuejs.org/</a:t>
            </a:r>
            <a:endParaRPr lang="de-DE" sz="2000" dirty="0"/>
          </a:p>
          <a:p>
            <a:r>
              <a:rPr lang="de-DE" sz="2000" dirty="0"/>
              <a:t>Folie 14: </a:t>
            </a:r>
            <a:r>
              <a:rPr lang="de-DE" sz="2000" dirty="0">
                <a:hlinkClick r:id="rId6"/>
              </a:rPr>
              <a:t>https://opencollective.com/preact</a:t>
            </a:r>
            <a:r>
              <a:rPr lang="de-DE" sz="2000" dirty="0"/>
              <a:t> </a:t>
            </a:r>
          </a:p>
          <a:p>
            <a:r>
              <a:rPr lang="de-DE" sz="2000" dirty="0"/>
              <a:t>Folie 14: </a:t>
            </a:r>
            <a:r>
              <a:rPr lang="de-DE" sz="2000" dirty="0">
                <a:hlinkClick r:id="rId7"/>
              </a:rPr>
              <a:t>https://github.com/riot/riot</a:t>
            </a:r>
            <a:r>
              <a:rPr lang="de-DE" sz="2000" dirty="0"/>
              <a:t> </a:t>
            </a:r>
          </a:p>
          <a:p>
            <a:r>
              <a:rPr lang="de-DE" sz="2000" dirty="0"/>
              <a:t>Folie 14: </a:t>
            </a:r>
            <a:r>
              <a:rPr lang="de-DE" sz="2000" dirty="0">
                <a:hlinkClick r:id="rId8"/>
              </a:rPr>
              <a:t>https://trends.google.de/trends/explore?cat=31&amp;date=today%205-y&amp;q=react,angular,vue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8531B6-DA50-4D25-9DA2-FFE287F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806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116F4-5C98-4E65-AF33-652FCCB6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855A03-5B12-4C9D-A53D-5ECF6658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6A611F-72EB-46EF-9290-4F7930CD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739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A1214129-76FD-40EB-853A-3088616BE064}"/>
              </a:ext>
            </a:extLst>
          </p:cNvPr>
          <p:cNvSpPr/>
          <p:nvPr/>
        </p:nvSpPr>
        <p:spPr>
          <a:xfrm>
            <a:off x="219991" y="230188"/>
            <a:ext cx="29565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200" dirty="0"/>
              <a:t>Logik Lehrtools – Fragen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ED196A7C-735A-4B94-ADE2-F7A1046BE6FC}"/>
              </a:ext>
            </a:extLst>
          </p:cNvPr>
          <p:cNvSpPr txBox="1">
            <a:spLocks/>
          </p:cNvSpPr>
          <p:nvPr/>
        </p:nvSpPr>
        <p:spPr>
          <a:xfrm>
            <a:off x="838200" y="24885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F43E6E-ADE8-451A-B77A-EDF9E536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8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5F6F3-4728-4FE1-A587-14DE7375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D0067-0F92-45D9-96DD-F129E4AED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Schwächen von JavaScript</a:t>
            </a:r>
          </a:p>
          <a:p>
            <a:pPr lvl="1"/>
            <a:r>
              <a:rPr lang="de-DE" dirty="0"/>
              <a:t>DOM langsam &amp; ineffizient bei häufigen Zustandsänderungen</a:t>
            </a:r>
          </a:p>
          <a:p>
            <a:pPr lvl="1"/>
            <a:r>
              <a:rPr lang="de-DE" dirty="0"/>
              <a:t>Geteilte Zustände mehrerer Objekte </a:t>
            </a:r>
            <a:r>
              <a:rPr lang="de-DE" dirty="0">
                <a:sym typeface="Wingdings" panose="05000000000000000000" pitchFamily="2" charset="2"/>
              </a:rPr>
              <a:t> fehleranfällig &amp; erschwerte Wartung</a:t>
            </a:r>
          </a:p>
          <a:p>
            <a:r>
              <a:rPr lang="de-DE" dirty="0">
                <a:sym typeface="Wingdings" panose="05000000000000000000" pitchFamily="2" charset="2"/>
              </a:rPr>
              <a:t>JavaScript Frameworks:</a:t>
            </a:r>
          </a:p>
          <a:p>
            <a:pPr marL="0" indent="0">
              <a:buNone/>
            </a:pPr>
            <a:r>
              <a:rPr lang="de-DE" sz="2400" dirty="0">
                <a:sym typeface="Wingdings" panose="05000000000000000000" pitchFamily="2" charset="2"/>
              </a:rPr>
              <a:t>          Templates zu unflexibel und schwer erweiterbar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React: weniger komplex &amp; gut lesbar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     Zustände persistent und effizient verwaltet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     ohne Templates flexibler und besser erweiterbar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1D839B5-46CA-4611-8CBF-167B0783A58F}"/>
              </a:ext>
            </a:extLst>
          </p:cNvPr>
          <p:cNvSpPr/>
          <p:nvPr/>
        </p:nvSpPr>
        <p:spPr>
          <a:xfrm>
            <a:off x="219991" y="230188"/>
            <a:ext cx="2942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Motivation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6C5FDD-8B3C-452D-ABDC-2847536D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61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590C2-5D50-4D9D-811F-2A4A891E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Besonderheiten der React Architektur</a:t>
            </a:r>
            <a:br>
              <a:rPr lang="de-DE" dirty="0"/>
            </a:b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FF0C5A8-03A4-4EDE-914C-059E97BAA84F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E53480F4-6184-428A-9622-6C83C5490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9" y="4185919"/>
            <a:ext cx="2479261" cy="176743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0774030-73F9-42FE-A41E-DB57312193B2}"/>
              </a:ext>
            </a:extLst>
          </p:cNvPr>
          <p:cNvSpPr txBox="1"/>
          <p:nvPr/>
        </p:nvSpPr>
        <p:spPr>
          <a:xfrm>
            <a:off x="5149048" y="5814856"/>
            <a:ext cx="2325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Wikipedia, React-icon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688FB9-2C22-4F61-9865-64FBBC8B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46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DCF2FC1-2E9A-4C94-BE3F-FB297073E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9" y="2435225"/>
            <a:ext cx="6937948" cy="379274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03B5F36-F88B-4015-B2D3-8756E382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Virtual DOM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37540A-9933-41B3-B6B6-378BC93B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661" y="2435225"/>
            <a:ext cx="55419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     Rendering einer Komponente: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Snapshot Virtual DOM Zustand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/>
              <a:t>Aktualisierung aller virtuellen DOM-Objekte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dirty="0" err="1"/>
              <a:t>Diffing</a:t>
            </a:r>
            <a:r>
              <a:rPr lang="de-DE" dirty="0"/>
              <a:t>: Vergleich Snapshot und aktueller Zustand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4.   Unterschiede übernehmen in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      reales DOM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</a:t>
            </a:r>
            <a:r>
              <a:rPr lang="de-DE" dirty="0"/>
              <a:t> schneller, effizienter &amp;     	performanter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EA51A15-C79E-4936-933F-77F2AC864537}"/>
              </a:ext>
            </a:extLst>
          </p:cNvPr>
          <p:cNvSpPr txBox="1"/>
          <p:nvPr/>
        </p:nvSpPr>
        <p:spPr>
          <a:xfrm>
            <a:off x="3165404" y="1616175"/>
            <a:ext cx="58611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Virtuelles Model des realen DOM</a:t>
            </a:r>
          </a:p>
          <a:p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2D9818D-29EC-4CE7-96FB-64B53E5996DF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C1AAB09-16CA-4325-A844-DB9C1FA6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6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550E7-5F1A-4FD8-9881-F8BDF622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Komponenten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0E0C70-00E0-45C8-A287-6570D7BE287C}"/>
              </a:ext>
            </a:extLst>
          </p:cNvPr>
          <p:cNvSpPr txBox="1"/>
          <p:nvPr/>
        </p:nvSpPr>
        <p:spPr>
          <a:xfrm>
            <a:off x="3165404" y="1616175"/>
            <a:ext cx="58611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Bausteine von React Anwendungen</a:t>
            </a: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6E5C1A-5418-463C-87C6-00D597305816}"/>
              </a:ext>
            </a:extLst>
          </p:cNvPr>
          <p:cNvSpPr txBox="1"/>
          <p:nvPr/>
        </p:nvSpPr>
        <p:spPr>
          <a:xfrm>
            <a:off x="1156904" y="2095448"/>
            <a:ext cx="987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w</a:t>
            </a:r>
            <a:r>
              <a:rPr lang="de-DE" dirty="0"/>
              <a:t>iederverwendbar, veränderbar &amp; verschachtelt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292CA0-2336-46CD-BF22-F003224295B8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E32A392-7AC9-4636-A046-7E69E48C3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83" y="3068495"/>
            <a:ext cx="3017782" cy="975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E1D186-23F8-4349-B8EE-CC41E7D2E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37" y="3068495"/>
            <a:ext cx="3078747" cy="2362405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CA6F77-9FB4-45AE-B60F-23069219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4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A438316-DCED-464B-9C13-479419EE0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04" y="2658470"/>
            <a:ext cx="9878191" cy="3469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24550E7-5F1A-4FD8-9881-F8BDF622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Komponenten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0E0C70-00E0-45C8-A287-6570D7BE287C}"/>
              </a:ext>
            </a:extLst>
          </p:cNvPr>
          <p:cNvSpPr txBox="1"/>
          <p:nvPr/>
        </p:nvSpPr>
        <p:spPr>
          <a:xfrm>
            <a:off x="3165404" y="1616175"/>
            <a:ext cx="58611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Bausteine von React Anwendungen</a:t>
            </a:r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6E5C1A-5418-463C-87C6-00D597305816}"/>
              </a:ext>
            </a:extLst>
          </p:cNvPr>
          <p:cNvSpPr txBox="1"/>
          <p:nvPr/>
        </p:nvSpPr>
        <p:spPr>
          <a:xfrm>
            <a:off x="1156904" y="2095448"/>
            <a:ext cx="987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ym typeface="Wingdings" panose="05000000000000000000" pitchFamily="2" charset="2"/>
              </a:rPr>
              <a:t> w</a:t>
            </a:r>
            <a:r>
              <a:rPr lang="de-DE" dirty="0"/>
              <a:t>iederverwendbar, veränderbar &amp; verschachtelt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292CA0-2336-46CD-BF22-F003224295B8}"/>
              </a:ext>
            </a:extLst>
          </p:cNvPr>
          <p:cNvSpPr/>
          <p:nvPr/>
        </p:nvSpPr>
        <p:spPr>
          <a:xfrm>
            <a:off x="219991" y="230188"/>
            <a:ext cx="2964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Evaluation React - Architektur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650BF-7852-485E-AEAC-550E97FD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649B1-67FB-4E02-AFFC-868C00F1D6B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79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Microsoft Office PowerPoint</Application>
  <PresentationFormat>Breitbild</PresentationFormat>
  <Paragraphs>320</Paragraphs>
  <Slides>44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Office</vt:lpstr>
      <vt:lpstr>Präsentation Abschlussarbeit: „Web-basierte Logik Lehrtools in React“</vt:lpstr>
      <vt:lpstr>Gliederung</vt:lpstr>
      <vt:lpstr>Gliederung</vt:lpstr>
      <vt:lpstr>React</vt:lpstr>
      <vt:lpstr>Motivation</vt:lpstr>
      <vt:lpstr>Besonderheiten der React Architektur </vt:lpstr>
      <vt:lpstr>Virtual DOM</vt:lpstr>
      <vt:lpstr>Komponenten</vt:lpstr>
      <vt:lpstr>Komponenten</vt:lpstr>
      <vt:lpstr>Unidirektionaler Datenfluss</vt:lpstr>
      <vt:lpstr>JSX</vt:lpstr>
      <vt:lpstr>Stärken </vt:lpstr>
      <vt:lpstr>Kritik </vt:lpstr>
      <vt:lpstr>Alternativen zu React</vt:lpstr>
      <vt:lpstr>Fazit</vt:lpstr>
      <vt:lpstr>Gliederung</vt:lpstr>
      <vt:lpstr>Logik Lehrtools</vt:lpstr>
      <vt:lpstr>Ablauf</vt:lpstr>
      <vt:lpstr>Anpassung Java</vt:lpstr>
      <vt:lpstr>Anpassung Java</vt:lpstr>
      <vt:lpstr>Anpassung Java</vt:lpstr>
      <vt:lpstr>Anpassung Java</vt:lpstr>
      <vt:lpstr>Anpassung Java</vt:lpstr>
      <vt:lpstr>Webserver</vt:lpstr>
      <vt:lpstr>Server API</vt:lpstr>
      <vt:lpstr>Server API</vt:lpstr>
      <vt:lpstr>Server API</vt:lpstr>
      <vt:lpstr>Server API</vt:lpstr>
      <vt:lpstr>Server API</vt:lpstr>
      <vt:lpstr>Server API</vt:lpstr>
      <vt:lpstr>React Applikation</vt:lpstr>
      <vt:lpstr>React Applikation</vt:lpstr>
      <vt:lpstr>React Applikation</vt:lpstr>
      <vt:lpstr>React Applikation</vt:lpstr>
      <vt:lpstr>React Applikation</vt:lpstr>
      <vt:lpstr>React Applikation</vt:lpstr>
      <vt:lpstr>React Applikation</vt:lpstr>
      <vt:lpstr>React Applikation</vt:lpstr>
      <vt:lpstr>PowerPoint-Präsentation</vt:lpstr>
      <vt:lpstr>Quellen</vt:lpstr>
      <vt:lpstr>Quellen</vt:lpstr>
      <vt:lpstr>Abbildungen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Abschlussarbeit: „Web-basierte Logik Lehrtools in React“</dc:title>
  <dc:creator>Mike Hengge</dc:creator>
  <cp:lastModifiedBy>Mike Hengge</cp:lastModifiedBy>
  <cp:revision>70</cp:revision>
  <dcterms:created xsi:type="dcterms:W3CDTF">2019-03-21T13:00:07Z</dcterms:created>
  <dcterms:modified xsi:type="dcterms:W3CDTF">2019-03-27T05:51:53Z</dcterms:modified>
</cp:coreProperties>
</file>