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75" r:id="rId12"/>
    <p:sldId id="268" r:id="rId13"/>
    <p:sldId id="272" r:id="rId14"/>
    <p:sldId id="273" r:id="rId15"/>
    <p:sldId id="274" r:id="rId16"/>
  </p:sldIdLst>
  <p:sldSz cx="12192000" cy="6858000"/>
  <p:notesSz cx="6858000" cy="1438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462FA-D94B-46B4-BAD5-C188AAB2C01D}" v="144" dt="2019-08-14T08:55:45.135"/>
    <p1510:client id="{FA3C9951-8B0C-46B5-9821-15AEC5B54416}" v="7" dt="2019-08-11T08:48:56.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presProps" Target="presProps.xml" Id="rId18" /><Relationship Type="http://schemas.openxmlformats.org/officeDocument/2006/relationships/slide" Target="slides/slide2.xml" Id="rId3" /><Relationship Type="http://schemas.openxmlformats.org/officeDocument/2006/relationships/tableStyles" Target="tableStyles.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notesMaster" Target="notesMasters/notesMaster1.xml" Id="rId1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theme" Target="theme/theme1.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slide" Target="slides/slide14.xml" Id="rId15" /><Relationship Type="http://schemas.microsoft.com/office/2015/10/relationships/revisionInfo" Target="revisionInfo.xml" Id="rId23" /><Relationship Type="http://schemas.openxmlformats.org/officeDocument/2006/relationships/slide" Target="slides/slide9.xml" Id="rId10" /><Relationship Type="http://schemas.openxmlformats.org/officeDocument/2006/relationships/viewProps" Target="viewProps.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8E149-F5EA-4FE5-9EE0-B48AF54168C1}" type="datetimeFigureOut">
              <a:rPr lang="en-NZ"/>
              <a:t>14/08/2019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3F371-54D2-4788-B9D4-1FC9562C29E8}" type="slidenum">
              <a:rPr lang="en-NZ"/>
              <a:t>‹#›</a:t>
            </a:fld>
            <a:endParaRPr lang="en-US"/>
          </a:p>
        </p:txBody>
      </p:sp>
    </p:spTree>
    <p:extLst>
      <p:ext uri="{BB962C8B-B14F-4D97-AF65-F5344CB8AC3E}">
        <p14:creationId xmlns:p14="http://schemas.microsoft.com/office/powerpoint/2010/main" val="3785850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azure/cognitive-services/video-indexer/video-indexer-overview"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azure/cognitive-services/translator-speech/"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azure/cognitive-services/video-indexer/video-indexer-overview"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azure/cognitive-services/bing-spell-check/"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azure/cognitive-services/personalize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Computer Vision</a:t>
            </a:r>
            <a:endParaRPr lang="en-US"/>
          </a:p>
          <a:p>
            <a:r>
              <a:rPr lang="en-US"/>
              <a:t>The Computer Vision service provides you with access to advanced algorithms for processing images and returning information.</a:t>
            </a:r>
          </a:p>
          <a:p>
            <a:r>
              <a:rPr lang="en-US" dirty="0">
                <a:hlinkClick r:id="rId3"/>
              </a:rPr>
              <a:t>Custom Vision Service</a:t>
            </a:r>
            <a:endParaRPr lang="en-US"/>
          </a:p>
          <a:p>
            <a:r>
              <a:rPr lang="en-US"/>
              <a:t>The Custom Vision Service allows you to build custom image classifiers.</a:t>
            </a:r>
          </a:p>
          <a:p>
            <a:r>
              <a:rPr lang="en-US" dirty="0">
                <a:hlinkClick r:id="rId3"/>
              </a:rPr>
              <a:t>Face API</a:t>
            </a:r>
            <a:endParaRPr lang="en-US"/>
          </a:p>
          <a:p>
            <a:r>
              <a:rPr lang="en-US"/>
              <a:t>Face API provides access to advanced face algorithms, enabling face attribute detection and recognition.</a:t>
            </a:r>
          </a:p>
          <a:p>
            <a:r>
              <a:rPr lang="en-US" dirty="0">
                <a:hlinkClick r:id="rId3"/>
              </a:rPr>
              <a:t>Form Recognizer</a:t>
            </a:r>
            <a:r>
              <a:rPr lang="en-US"/>
              <a:t> (Preview)</a:t>
            </a:r>
          </a:p>
          <a:p>
            <a:r>
              <a:rPr lang="en-US"/>
              <a:t>Form Recognizer identifies and extracts key-value pairs and table data from form documents; then outputs structured data including the relationships in the original file.</a:t>
            </a:r>
          </a:p>
          <a:p>
            <a:r>
              <a:rPr lang="en-US" dirty="0">
                <a:hlinkClick r:id="rId3"/>
              </a:rPr>
              <a:t>Ink Recognizer</a:t>
            </a:r>
            <a:r>
              <a:rPr lang="en-US"/>
              <a:t> (Preview)</a:t>
            </a:r>
          </a:p>
          <a:p>
            <a:r>
              <a:rPr lang="en-US"/>
              <a:t>Ink Recognizer allows you to recognize and analyze digital ink stroke data, shapes and handwritten content, and output a document structure with all recognized entities.</a:t>
            </a:r>
          </a:p>
          <a:p>
            <a:r>
              <a:rPr lang="en-US" dirty="0">
                <a:hlinkClick r:id="rId3"/>
              </a:rPr>
              <a:t>Video Indexer</a:t>
            </a:r>
            <a:endParaRPr lang="en-US"/>
          </a:p>
          <a:p>
            <a:r>
              <a:rPr lang="en-US"/>
              <a:t>Video Indexer enables you to extract insights from your video.</a:t>
            </a:r>
          </a:p>
          <a:p>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4</a:t>
            </a:fld>
            <a:endParaRPr lang="en-US"/>
          </a:p>
        </p:txBody>
      </p:sp>
    </p:spTree>
    <p:extLst>
      <p:ext uri="{BB962C8B-B14F-4D97-AF65-F5344CB8AC3E}">
        <p14:creationId xmlns:p14="http://schemas.microsoft.com/office/powerpoint/2010/main" val="190111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Speech Services</a:t>
            </a:r>
            <a:endParaRPr lang="en-US"/>
          </a:p>
          <a:p>
            <a:r>
              <a:rPr lang="en-US"/>
              <a:t>Speech Service adds speech-enabled features to applications.</a:t>
            </a:r>
          </a:p>
          <a:p>
            <a:r>
              <a:rPr lang="en-US" dirty="0">
                <a:hlinkClick r:id="rId3"/>
              </a:rPr>
              <a:t>Speaker Recognition API</a:t>
            </a:r>
            <a:r>
              <a:rPr lang="en-US"/>
              <a:t> (Preview)</a:t>
            </a:r>
          </a:p>
          <a:p>
            <a:r>
              <a:rPr lang="en-US"/>
              <a:t>The Speaker Recognition API provides algorithms for speaker identification and verification.</a:t>
            </a:r>
          </a:p>
          <a:p>
            <a:r>
              <a:rPr lang="en-US" dirty="0">
                <a:hlinkClick r:id="rId3"/>
              </a:rPr>
              <a:t>Bing Speech</a:t>
            </a:r>
            <a:r>
              <a:rPr lang="en-US"/>
              <a:t> (Retiring)</a:t>
            </a:r>
          </a:p>
          <a:p>
            <a:r>
              <a:rPr lang="en-US"/>
              <a:t>The Bing Speech API provides you with an easy way to create speech-enabled features in your applications.</a:t>
            </a:r>
          </a:p>
          <a:p>
            <a:r>
              <a:rPr lang="en-US" dirty="0">
                <a:hlinkClick r:id="rId3"/>
              </a:rPr>
              <a:t>Translator Speech</a:t>
            </a:r>
            <a:r>
              <a:rPr lang="en-US"/>
              <a:t> (Retiring)</a:t>
            </a:r>
          </a:p>
          <a:p>
            <a:r>
              <a:rPr lang="en-US"/>
              <a:t>Translator Speech is a machine translation service.</a:t>
            </a:r>
          </a:p>
          <a:p>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5</a:t>
            </a:fld>
            <a:endParaRPr lang="en-US"/>
          </a:p>
        </p:txBody>
      </p:sp>
    </p:spTree>
    <p:extLst>
      <p:ext uri="{BB962C8B-B14F-4D97-AF65-F5344CB8AC3E}">
        <p14:creationId xmlns:p14="http://schemas.microsoft.com/office/powerpoint/2010/main" val="11152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Language Understanding LUIS</a:t>
            </a:r>
            <a:endParaRPr lang="en-US"/>
          </a:p>
          <a:p>
            <a:r>
              <a:rPr lang="en-US"/>
              <a:t>Language Understanding service (LUIS) allows your application to understand what a person wants in their own words.</a:t>
            </a:r>
          </a:p>
          <a:p>
            <a:r>
              <a:rPr lang="en-US" dirty="0">
                <a:hlinkClick r:id="rId3"/>
              </a:rPr>
              <a:t>QnA Maker</a:t>
            </a:r>
            <a:endParaRPr lang="en-US"/>
          </a:p>
          <a:p>
            <a:r>
              <a:rPr lang="en-US"/>
              <a:t>QnA Maker allows you to build a question and answer service from your semi-structured content.</a:t>
            </a:r>
          </a:p>
          <a:p>
            <a:r>
              <a:rPr lang="en-US" dirty="0">
                <a:hlinkClick r:id="rId3"/>
              </a:rPr>
              <a:t>Text Analytics</a:t>
            </a:r>
            <a:endParaRPr lang="en-US"/>
          </a:p>
          <a:p>
            <a:r>
              <a:rPr lang="en-US"/>
              <a:t>Text Analytics provides natural language processing over raw text for sentiment analysis, key phrase extraction and language detection.</a:t>
            </a:r>
          </a:p>
          <a:p>
            <a:r>
              <a:rPr lang="en-US" dirty="0">
                <a:hlinkClick r:id="rId3"/>
              </a:rPr>
              <a:t>Translator Text</a:t>
            </a:r>
            <a:endParaRPr lang="en-US"/>
          </a:p>
          <a:p>
            <a:r>
              <a:rPr lang="en-US"/>
              <a:t>Translator text provides for machine-based text translation in near real-time.</a:t>
            </a:r>
          </a:p>
          <a:p>
            <a:r>
              <a:rPr lang="en-US" dirty="0">
                <a:hlinkClick r:id="rId3"/>
              </a:rPr>
              <a:t>Video Indexer</a:t>
            </a:r>
            <a:endParaRPr lang="en-US"/>
          </a:p>
          <a:p>
            <a:r>
              <a:rPr lang="en-US"/>
              <a:t>Video Indexer enables you to extract insights from your video.</a:t>
            </a:r>
          </a:p>
          <a:p>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6</a:t>
            </a:fld>
            <a:endParaRPr lang="en-US"/>
          </a:p>
        </p:txBody>
      </p:sp>
    </p:spTree>
    <p:extLst>
      <p:ext uri="{BB962C8B-B14F-4D97-AF65-F5344CB8AC3E}">
        <p14:creationId xmlns:p14="http://schemas.microsoft.com/office/powerpoint/2010/main" val="3612295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Bing News Search</a:t>
            </a:r>
            <a:endParaRPr lang="en-US"/>
          </a:p>
          <a:p>
            <a:r>
              <a:rPr lang="en-US"/>
              <a:t>Bing News Search returns a list of news articles determined to be relevant to the user's query.</a:t>
            </a:r>
          </a:p>
          <a:p>
            <a:r>
              <a:rPr lang="en-US" dirty="0">
                <a:hlinkClick r:id="rId3"/>
              </a:rPr>
              <a:t>Bing Video Search</a:t>
            </a:r>
            <a:endParaRPr lang="en-US"/>
          </a:p>
          <a:p>
            <a:r>
              <a:rPr lang="en-US"/>
              <a:t>Bing Video Search returns a list of videos determined to be relevant to the user's query.</a:t>
            </a:r>
          </a:p>
          <a:p>
            <a:r>
              <a:rPr lang="en-US" dirty="0">
                <a:hlinkClick r:id="rId3"/>
              </a:rPr>
              <a:t>Bing Web Search</a:t>
            </a:r>
            <a:endParaRPr lang="en-US"/>
          </a:p>
          <a:p>
            <a:r>
              <a:rPr lang="en-US"/>
              <a:t>Bing Web Search returns a list of search results determined to be relevant to the user's query.</a:t>
            </a:r>
          </a:p>
          <a:p>
            <a:r>
              <a:rPr lang="en-US" dirty="0">
                <a:hlinkClick r:id="rId3"/>
              </a:rPr>
              <a:t>Bing Autosuggest</a:t>
            </a:r>
            <a:endParaRPr lang="en-US"/>
          </a:p>
          <a:p>
            <a:r>
              <a:rPr lang="en-US"/>
              <a:t>Bing Autosuggest allows you to send a partial search query term to Bing and get back a list of suggested queries.</a:t>
            </a:r>
          </a:p>
          <a:p>
            <a:r>
              <a:rPr lang="en-US" dirty="0">
                <a:hlinkClick r:id="rId3"/>
              </a:rPr>
              <a:t>Bing Custom Search</a:t>
            </a:r>
            <a:endParaRPr lang="en-US"/>
          </a:p>
          <a:p>
            <a:r>
              <a:rPr lang="en-US"/>
              <a:t>Bing Custom Search allows you to create tailored search experiences for topics that you care about.</a:t>
            </a:r>
          </a:p>
          <a:p>
            <a:r>
              <a:rPr lang="en-US" dirty="0">
                <a:hlinkClick r:id="rId3"/>
              </a:rPr>
              <a:t>Bing Entity Search</a:t>
            </a:r>
            <a:endParaRPr lang="en-US"/>
          </a:p>
          <a:p>
            <a:r>
              <a:rPr lang="en-US"/>
              <a:t>Bing Entity Search returns information about entities that Bing determines are relevant to a user's query.</a:t>
            </a:r>
          </a:p>
          <a:p>
            <a:r>
              <a:rPr lang="en-US" dirty="0">
                <a:hlinkClick r:id="rId3"/>
              </a:rPr>
              <a:t>Bing Image Search</a:t>
            </a:r>
            <a:endParaRPr lang="en-US"/>
          </a:p>
          <a:p>
            <a:r>
              <a:rPr lang="en-US"/>
              <a:t>Bing Image Search returns a display of images determined to be relevant to the user's query.</a:t>
            </a:r>
          </a:p>
          <a:p>
            <a:r>
              <a:rPr lang="en-US" dirty="0">
                <a:hlinkClick r:id="rId3"/>
              </a:rPr>
              <a:t>Bing Visual Search</a:t>
            </a:r>
            <a:endParaRPr lang="en-US"/>
          </a:p>
          <a:p>
            <a:r>
              <a:rPr lang="en-US"/>
              <a:t>Bing Visual Search provides returns insights about an image such as visually similar images, shopping sources for products found in the image, and related searches.</a:t>
            </a:r>
          </a:p>
          <a:p>
            <a:r>
              <a:rPr lang="en-US" dirty="0">
                <a:hlinkClick r:id="rId3"/>
              </a:rPr>
              <a:t>Bing Local Business Search</a:t>
            </a:r>
            <a:endParaRPr lang="en-US"/>
          </a:p>
          <a:p>
            <a:r>
              <a:rPr lang="en-US"/>
              <a:t>Bing Local Business Search API enables your applications to find contact and location information about local businesses based on search queries.</a:t>
            </a:r>
          </a:p>
          <a:p>
            <a:r>
              <a:rPr lang="en-US" dirty="0">
                <a:hlinkClick r:id="rId3"/>
              </a:rPr>
              <a:t>Bing Spell Check</a:t>
            </a:r>
            <a:endParaRPr lang="en-US"/>
          </a:p>
          <a:p>
            <a:r>
              <a:rPr lang="en-US"/>
              <a:t>Bing Spell Check allows you to perform contextual grammar and spell checking.</a:t>
            </a:r>
          </a:p>
          <a:p>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7</a:t>
            </a:fld>
            <a:endParaRPr lang="en-US"/>
          </a:p>
        </p:txBody>
      </p:sp>
    </p:spTree>
    <p:extLst>
      <p:ext uri="{BB962C8B-B14F-4D97-AF65-F5344CB8AC3E}">
        <p14:creationId xmlns:p14="http://schemas.microsoft.com/office/powerpoint/2010/main" val="27782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Anomaly Detector</a:t>
            </a:r>
            <a:r>
              <a:rPr lang="en-US"/>
              <a:t> (Preview)</a:t>
            </a:r>
          </a:p>
          <a:p>
            <a:r>
              <a:rPr lang="en-US"/>
              <a:t>Anomaly Detector allows you to monitor and detect abnormalities in your time series data.</a:t>
            </a:r>
          </a:p>
          <a:p>
            <a:r>
              <a:rPr lang="en-US" dirty="0">
                <a:hlinkClick r:id="rId3"/>
              </a:rPr>
              <a:t>Content Moderator</a:t>
            </a:r>
            <a:endParaRPr lang="en-US"/>
          </a:p>
          <a:p>
            <a:r>
              <a:rPr lang="en-US"/>
              <a:t>Content Moderator provides monitoring for possible offensive, undesirable, and risky content.</a:t>
            </a:r>
          </a:p>
          <a:p>
            <a:r>
              <a:rPr lang="en-US" dirty="0">
                <a:hlinkClick r:id="rId3"/>
              </a:rPr>
              <a:t>Personalizer</a:t>
            </a:r>
            <a:r>
              <a:rPr lang="en-US"/>
              <a:t> (Preview)</a:t>
            </a:r>
          </a:p>
          <a:p>
            <a:r>
              <a:rPr lang="en-US"/>
              <a:t>Personalizer allows you to choose the best experience to show to your users, learning from their real-time behavior.</a:t>
            </a:r>
          </a:p>
          <a:p>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8</a:t>
            </a:fld>
            <a:endParaRPr lang="en-US"/>
          </a:p>
        </p:txBody>
      </p:sp>
    </p:spTree>
    <p:extLst>
      <p:ext uri="{BB962C8B-B14F-4D97-AF65-F5344CB8AC3E}">
        <p14:creationId xmlns:p14="http://schemas.microsoft.com/office/powerpoint/2010/main" val="915572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Caveat around the free services:</a:t>
            </a:r>
          </a:p>
          <a:p>
            <a:r>
              <a:rPr lang="en-US">
                <a:cs typeface="Calibri"/>
              </a:rPr>
              <a:t>Typically they allow between 5,000 to 30,000 transactions per month and limited to only 20 per minute.</a:t>
            </a:r>
          </a:p>
          <a:p>
            <a:endParaRPr lang="en-US" dirty="0">
              <a:cs typeface="Calibri"/>
            </a:endParaRPr>
          </a:p>
          <a:p>
            <a:r>
              <a:rPr lang="en-US">
                <a:cs typeface="Calibri"/>
              </a:rPr>
              <a:t>For free subscription, once the USD$200 credit is used up, only the Face API is free to continue using</a:t>
            </a:r>
          </a:p>
          <a:p>
            <a:r>
              <a:rPr lang="en-US">
                <a:cs typeface="Calibri"/>
              </a:rPr>
              <a:t>Pricing though on paid subscription is generally low</a:t>
            </a:r>
            <a:endParaRPr lang="en-US" dirty="0">
              <a:cs typeface="Calibri"/>
            </a:endParaRPr>
          </a:p>
          <a:p>
            <a:endParaRPr lang="en-US" dirty="0">
              <a:cs typeface="Calibri"/>
            </a:endParaRPr>
          </a:p>
          <a:p>
            <a:r>
              <a:rPr lang="en-US">
                <a:cs typeface="Calibri"/>
              </a:rPr>
              <a:t>e.g. for vision</a:t>
            </a:r>
          </a:p>
          <a:p>
            <a:r>
              <a:rPr lang="en-US"/>
              <a:t>0-1M transactions — $1.512 per 1,000 transactions </a:t>
            </a:r>
          </a:p>
          <a:p>
            <a:r>
              <a:rPr lang="en-US"/>
              <a:t>1M-5M transactions — $1.210 per 1,000 transactions </a:t>
            </a:r>
          </a:p>
          <a:p>
            <a:r>
              <a:rPr lang="en-US"/>
              <a:t>5M-10M transactions — $0.983 per 1,000 transactions </a:t>
            </a:r>
          </a:p>
          <a:p>
            <a:r>
              <a:rPr lang="en-US"/>
              <a:t>10M-100M transactions — $0.983 per 1,000 transactions </a:t>
            </a:r>
          </a:p>
          <a:p>
            <a:r>
              <a:rPr lang="en-US"/>
              <a:t>100M+ transactions — $0.983 per 1,000 transactions </a:t>
            </a:r>
          </a:p>
          <a:p>
            <a:endParaRPr lang="en-US" dirty="0">
              <a:cs typeface="Calibri"/>
            </a:endParaRPr>
          </a:p>
          <a:p>
            <a:r>
              <a:rPr lang="en-US">
                <a:cs typeface="Calibri"/>
              </a:rPr>
              <a:t>Speech and Search around 8 – 10 NZD per 1,000 transactions</a:t>
            </a:r>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9</a:t>
            </a:fld>
            <a:endParaRPr lang="en-US"/>
          </a:p>
        </p:txBody>
      </p:sp>
    </p:spTree>
    <p:extLst>
      <p:ext uri="{BB962C8B-B14F-4D97-AF65-F5344CB8AC3E}">
        <p14:creationId xmlns:p14="http://schemas.microsoft.com/office/powerpoint/2010/main" val="873282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Volpara has their head office in NZ</a:t>
            </a:r>
          </a:p>
          <a:p>
            <a:r>
              <a:rPr lang="en-US"/>
              <a:t>2. the Nippon Professional Baseball Organization (NPB) adopted the solution to centrally manage game photos</a:t>
            </a:r>
          </a:p>
          <a:p>
            <a:r>
              <a:rPr lang="en-US">
                <a:cs typeface="Calibri"/>
              </a:rPr>
              <a:t>3. Office assitant can book leave, book travel and lodge expense claims.  Also </a:t>
            </a:r>
            <a:r>
              <a:rPr lang="en-US"/>
              <a:t>a machine learning algorithm is used to identify the calls using team notes and other cues. It then routes the calls to the relevant teams and thereby eliminates any human intervention.</a:t>
            </a:r>
            <a:endParaRPr lang="en-US" dirty="0">
              <a:cs typeface="Calibri"/>
            </a:endParaRPr>
          </a:p>
          <a:p>
            <a:r>
              <a:rPr lang="en-US">
                <a:cs typeface="Calibri"/>
              </a:rPr>
              <a:t>4. </a:t>
            </a:r>
            <a:r>
              <a:rPr lang="en-US"/>
              <a:t>The apps invite people to try Marmite in front of the App, which then uses facial recognition technology to analyse their reaction to it. The software builds on the Microsoft Emotion API that recognises facial expressions across eight emotions such as happiness, disgust, contempt, surprise and fear. </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a:t>
            </a:fld>
            <a:endParaRPr lang="en-US"/>
          </a:p>
        </p:txBody>
      </p:sp>
    </p:spTree>
    <p:extLst>
      <p:ext uri="{BB962C8B-B14F-4D97-AF65-F5344CB8AC3E}">
        <p14:creationId xmlns:p14="http://schemas.microsoft.com/office/powerpoint/2010/main" val="107641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930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08140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50197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7345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89971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91767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7485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368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578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816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416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538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021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345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8/14/2019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0147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5" name="Date Placeholder 4"/>
          <p:cNvSpPr>
            <a:spLocks noGrp="1"/>
          </p:cNvSpPr>
          <p:nvPr>
            <p:ph type="dt" sz="half" idx="10"/>
          </p:nvPr>
        </p:nvSpPr>
        <p:spPr/>
        <p:txBody>
          <a:bodyPr/>
          <a:lstStyle/>
          <a:p>
            <a:fld id="{7E18DB4A-8810-4A10-AD5C-D5E2C667F5B3}" type="datetime1">
              <a:rPr lang="en-US" smtClean="0"/>
              <a:t>8/14/2019</a:t>
            </a:fld>
            <a:endParaRPr lang="en-US" dirty="0"/>
          </a:p>
        </p:txBody>
      </p:sp>
    </p:spTree>
    <p:extLst>
      <p:ext uri="{BB962C8B-B14F-4D97-AF65-F5344CB8AC3E}">
        <p14:creationId xmlns:p14="http://schemas.microsoft.com/office/powerpoint/2010/main" val="381913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8/14/2019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6202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93F41C2D-B7FB-4012-B33A-E2D5BC7461D0}"/>
              </a:ext>
            </a:extLst>
          </p:cNvPr>
          <p:cNvPicPr>
            <a:picLocks noChangeAspect="1"/>
          </p:cNvPicPr>
          <p:nvPr/>
        </p:nvPicPr>
        <p:blipFill rotWithShape="1">
          <a:blip r:embed="rId2"/>
          <a:srcRect t="4475" b="20525"/>
          <a:stretch/>
        </p:blipFill>
        <p:spPr>
          <a:xfrm>
            <a:off x="20" y="10"/>
            <a:ext cx="12191980" cy="6857990"/>
          </a:xfrm>
          <a:prstGeom prst="rect">
            <a:avLst/>
          </a:prstGeom>
        </p:spPr>
      </p:pic>
      <p:sp>
        <p:nvSpPr>
          <p:cNvPr id="2" name="Title 1">
            <a:extLst>
              <a:ext uri="{FF2B5EF4-FFF2-40B4-BE49-F238E27FC236}">
                <a16:creationId xmlns:a16="http://schemas.microsoft.com/office/drawing/2014/main" id="{C3B72A35-170F-4DDA-A4AB-DB941943970C}"/>
              </a:ext>
            </a:extLst>
          </p:cNvPr>
          <p:cNvSpPr>
            <a:spLocks noGrp="1"/>
          </p:cNvSpPr>
          <p:nvPr>
            <p:ph type="ctrTitle"/>
          </p:nvPr>
        </p:nvSpPr>
        <p:spPr>
          <a:xfrm>
            <a:off x="584200" y="1524001"/>
            <a:ext cx="3412067" cy="3478384"/>
          </a:xfrm>
        </p:spPr>
        <p:txBody>
          <a:bodyPr>
            <a:normAutofit/>
          </a:bodyPr>
          <a:lstStyle/>
          <a:p>
            <a:r>
              <a:rPr lang="en-US">
                <a:solidFill>
                  <a:srgbClr val="FFFFFF"/>
                </a:solidFill>
              </a:rPr>
              <a:t>Azure Cognitive Services</a:t>
            </a:r>
          </a:p>
        </p:txBody>
      </p:sp>
    </p:spTree>
    <p:extLst>
      <p:ext uri="{BB962C8B-B14F-4D97-AF65-F5344CB8AC3E}">
        <p14:creationId xmlns:p14="http://schemas.microsoft.com/office/powerpoint/2010/main" val="212941565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Accessing these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4150291" y="6175332"/>
            <a:ext cx="78684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https://azure.microsoft.com/en-us/try/cognitive-services/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157468" y="1172098"/>
            <a:ext cx="754484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ea typeface="+mn-lt"/>
              <a:cs typeface="+mn-lt"/>
            </a:endParaRPr>
          </a:p>
          <a:p>
            <a:endParaRPr lang="en-US" sz="2800" dirty="0">
              <a:ea typeface="+mn-lt"/>
              <a:cs typeface="+mn-lt"/>
            </a:endParaRPr>
          </a:p>
          <a:p>
            <a:endParaRPr lang="en-US" sz="2800" dirty="0">
              <a:ea typeface="+mn-lt"/>
              <a:cs typeface="+mn-lt"/>
            </a:endParaRPr>
          </a:p>
        </p:txBody>
      </p:sp>
      <p:pic>
        <p:nvPicPr>
          <p:cNvPr id="5" name="Picture 5" descr="Cognitive Services Access">
            <a:extLst>
              <a:ext uri="{FF2B5EF4-FFF2-40B4-BE49-F238E27FC236}">
                <a16:creationId xmlns:a16="http://schemas.microsoft.com/office/drawing/2014/main" id="{9AA3C28A-198E-4D4E-B5EB-FBA3BE450F45}"/>
              </a:ext>
            </a:extLst>
          </p:cNvPr>
          <p:cNvPicPr>
            <a:picLocks noChangeAspect="1"/>
          </p:cNvPicPr>
          <p:nvPr/>
        </p:nvPicPr>
        <p:blipFill>
          <a:blip r:embed="rId2"/>
          <a:stretch>
            <a:fillRect/>
          </a:stretch>
        </p:blipFill>
        <p:spPr>
          <a:xfrm>
            <a:off x="3849644" y="1439109"/>
            <a:ext cx="8325687" cy="4145453"/>
          </a:xfrm>
          <a:prstGeom prst="rect">
            <a:avLst/>
          </a:prstGeom>
          <a:ln>
            <a:noFill/>
          </a:ln>
          <a:effectLst>
            <a:softEdge rad="112500"/>
          </a:effectLst>
        </p:spPr>
      </p:pic>
    </p:spTree>
    <p:extLst>
      <p:ext uri="{BB962C8B-B14F-4D97-AF65-F5344CB8AC3E}">
        <p14:creationId xmlns:p14="http://schemas.microsoft.com/office/powerpoint/2010/main" val="3958795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a:solidFill>
                  <a:schemeClr val="tx2">
                    <a:lumMod val="10000"/>
                  </a:schemeClr>
                </a:solidFill>
              </a:rPr>
              <a:t>Who uses Cognitive Services</a:t>
            </a:r>
            <a:endParaRPr lang="en-US" dirty="0">
              <a:solidFill>
                <a:schemeClr val="tx2">
                  <a:lumMod val="10000"/>
                </a:schemeClr>
              </a:solidFill>
            </a:endParaRP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4150291" y="6175332"/>
            <a:ext cx="78684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https://azure.microsoft.com/en-in/case-studies/?service=cognitive-services</a:t>
            </a:r>
          </a:p>
        </p:txBody>
      </p:sp>
      <p:sp>
        <p:nvSpPr>
          <p:cNvPr id="4" name="TextBox 3">
            <a:extLst>
              <a:ext uri="{FF2B5EF4-FFF2-40B4-BE49-F238E27FC236}">
                <a16:creationId xmlns:a16="http://schemas.microsoft.com/office/drawing/2014/main" id="{EABE866D-469D-48DF-BA20-9B245ACFA7D2}"/>
              </a:ext>
            </a:extLst>
          </p:cNvPr>
          <p:cNvSpPr txBox="1"/>
          <p:nvPr/>
        </p:nvSpPr>
        <p:spPr>
          <a:xfrm>
            <a:off x="4315619" y="913306"/>
            <a:ext cx="7544842"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Volpara Solutions – use Custom Vision Service </a:t>
            </a:r>
            <a:r>
              <a:rPr lang="en-US" sz="2800">
                <a:ea typeface="+mn-lt"/>
                <a:cs typeface="+mn-lt"/>
              </a:rPr>
              <a:t>to assist in cancer detection in mammograms</a:t>
            </a:r>
            <a:endParaRPr lang="en-US" sz="2800" dirty="0">
              <a:ea typeface="+mn-lt"/>
              <a:cs typeface="+mn-lt"/>
            </a:endParaRPr>
          </a:p>
          <a:p>
            <a:endParaRPr lang="en-US" sz="2800" dirty="0">
              <a:ea typeface="+mn-lt"/>
              <a:cs typeface="+mn-lt"/>
            </a:endParaRPr>
          </a:p>
          <a:p>
            <a:r>
              <a:rPr lang="en-US" sz="2800" dirty="0">
                <a:ea typeface="+mn-lt"/>
                <a:cs typeface="+mn-lt"/>
              </a:rPr>
              <a:t>FujiFilm – use Computer Vision to </a:t>
            </a:r>
            <a:r>
              <a:rPr lang="en-US" sz="2800">
                <a:ea typeface="+mn-lt"/>
                <a:cs typeface="+mn-lt"/>
              </a:rPr>
              <a:t>automatically tag players from NPB game photos </a:t>
            </a:r>
            <a:endParaRPr lang="en-US" sz="2800" dirty="0">
              <a:ea typeface="+mn-lt"/>
              <a:cs typeface="+mn-lt"/>
            </a:endParaRPr>
          </a:p>
          <a:p>
            <a:endParaRPr lang="en-US" sz="2800" dirty="0">
              <a:ea typeface="+mn-lt"/>
              <a:cs typeface="+mn-lt"/>
            </a:endParaRPr>
          </a:p>
          <a:p>
            <a:r>
              <a:rPr lang="en-US" sz="2800" dirty="0">
                <a:ea typeface="+mn-lt"/>
                <a:cs typeface="+mn-lt"/>
              </a:rPr>
              <a:t>Tech Mahindra – use the</a:t>
            </a:r>
            <a:r>
              <a:rPr lang="en-US" sz="2800" dirty="0"/>
              <a:t> Microsfot Bot </a:t>
            </a:r>
            <a:r>
              <a:rPr lang="en-US" sz="2800"/>
              <a:t>Framework for the digital office assistant</a:t>
            </a:r>
            <a:endParaRPr lang="en-US">
              <a:ea typeface="+mn-lt"/>
              <a:cs typeface="+mn-lt"/>
            </a:endParaRPr>
          </a:p>
          <a:p>
            <a:endParaRPr lang="en-US" sz="2800" dirty="0">
              <a:ea typeface="+mn-lt"/>
              <a:cs typeface="+mn-lt"/>
            </a:endParaRPr>
          </a:p>
          <a:p>
            <a:r>
              <a:rPr lang="en-US" sz="2800" dirty="0">
                <a:ea typeface="+mn-lt"/>
                <a:cs typeface="+mn-lt"/>
              </a:rPr>
              <a:t>AnalogFolk – UK marketing agency used facial </a:t>
            </a:r>
            <a:r>
              <a:rPr lang="en-US" sz="2800">
                <a:ea typeface="+mn-lt"/>
                <a:cs typeface="+mn-lt"/>
              </a:rPr>
              <a:t>recognition to detect marmite taste gene.</a:t>
            </a:r>
            <a:endParaRPr lang="en-US" sz="2800" dirty="0">
              <a:ea typeface="+mn-lt"/>
              <a:cs typeface="+mn-lt"/>
            </a:endParaRPr>
          </a:p>
          <a:p>
            <a:endParaRPr lang="en-US" sz="2800" dirty="0">
              <a:ea typeface="+mn-lt"/>
              <a:cs typeface="+mn-lt"/>
            </a:endParaRPr>
          </a:p>
        </p:txBody>
      </p:sp>
    </p:spTree>
    <p:extLst>
      <p:ext uri="{BB962C8B-B14F-4D97-AF65-F5344CB8AC3E}">
        <p14:creationId xmlns:p14="http://schemas.microsoft.com/office/powerpoint/2010/main" val="1062968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93F41C2D-B7FB-4012-B33A-E2D5BC7461D0}"/>
              </a:ext>
            </a:extLst>
          </p:cNvPr>
          <p:cNvPicPr>
            <a:picLocks noChangeAspect="1"/>
          </p:cNvPicPr>
          <p:nvPr/>
        </p:nvPicPr>
        <p:blipFill rotWithShape="1">
          <a:blip r:embed="rId2"/>
          <a:srcRect t="4475" b="20525"/>
          <a:stretch/>
        </p:blipFill>
        <p:spPr>
          <a:xfrm>
            <a:off x="20" y="10"/>
            <a:ext cx="12191980" cy="6857990"/>
          </a:xfrm>
          <a:prstGeom prst="rect">
            <a:avLst/>
          </a:prstGeom>
        </p:spPr>
      </p:pic>
      <p:sp>
        <p:nvSpPr>
          <p:cNvPr id="2" name="Title 1">
            <a:extLst>
              <a:ext uri="{FF2B5EF4-FFF2-40B4-BE49-F238E27FC236}">
                <a16:creationId xmlns:a16="http://schemas.microsoft.com/office/drawing/2014/main" id="{C3B72A35-170F-4DDA-A4AB-DB941943970C}"/>
              </a:ext>
            </a:extLst>
          </p:cNvPr>
          <p:cNvSpPr>
            <a:spLocks noGrp="1"/>
          </p:cNvSpPr>
          <p:nvPr>
            <p:ph type="ctrTitle"/>
          </p:nvPr>
        </p:nvSpPr>
        <p:spPr>
          <a:xfrm>
            <a:off x="584200" y="1524001"/>
            <a:ext cx="3412067" cy="3478384"/>
          </a:xfrm>
        </p:spPr>
        <p:txBody>
          <a:bodyPr>
            <a:normAutofit/>
          </a:bodyPr>
          <a:lstStyle/>
          <a:p>
            <a:r>
              <a:rPr lang="en-US" sz="9600">
                <a:solidFill>
                  <a:srgbClr val="FFFFFF"/>
                </a:solidFill>
              </a:rPr>
              <a:t>Demo</a:t>
            </a:r>
            <a:endParaRPr lang="en-US" sz="9600" dirty="0">
              <a:solidFill>
                <a:srgbClr val="FFFFFF"/>
              </a:solidFill>
            </a:endParaRPr>
          </a:p>
        </p:txBody>
      </p:sp>
    </p:spTree>
    <p:extLst>
      <p:ext uri="{BB962C8B-B14F-4D97-AF65-F5344CB8AC3E}">
        <p14:creationId xmlns:p14="http://schemas.microsoft.com/office/powerpoint/2010/main" val="3202219296"/>
      </p:ext>
    </p:extLst>
  </p:cSld>
  <p:clrMapOvr>
    <a:masterClrMapping/>
  </p:clrMapOvr>
  <mc:AlternateContent xmlns:mc="http://schemas.openxmlformats.org/markup-compatibility/2006" xmlns:p14="http://schemas.microsoft.com/office/powerpoint/2010/main">
    <mc:Choice Requires="p14">
      <p:transition spd="slow" p14:dur="1250">
        <p:push dir="d"/>
      </p:transition>
    </mc:Choice>
    <mc:Fallback xmlns="">
      <p:transition spd="slow">
        <p:push dir="d"/>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93F41C2D-B7FB-4012-B33A-E2D5BC7461D0}"/>
              </a:ext>
            </a:extLst>
          </p:cNvPr>
          <p:cNvPicPr>
            <a:picLocks noChangeAspect="1"/>
          </p:cNvPicPr>
          <p:nvPr/>
        </p:nvPicPr>
        <p:blipFill rotWithShape="1">
          <a:blip r:embed="rId2"/>
          <a:srcRect t="4475" b="20525"/>
          <a:stretch/>
        </p:blipFill>
        <p:spPr>
          <a:xfrm>
            <a:off x="20" y="10"/>
            <a:ext cx="12191980" cy="6857990"/>
          </a:xfrm>
          <a:prstGeom prst="rect">
            <a:avLst/>
          </a:prstGeom>
        </p:spPr>
      </p:pic>
      <p:sp>
        <p:nvSpPr>
          <p:cNvPr id="2" name="Title 1">
            <a:extLst>
              <a:ext uri="{FF2B5EF4-FFF2-40B4-BE49-F238E27FC236}">
                <a16:creationId xmlns:a16="http://schemas.microsoft.com/office/drawing/2014/main" id="{C3B72A35-170F-4DDA-A4AB-DB941943970C}"/>
              </a:ext>
            </a:extLst>
          </p:cNvPr>
          <p:cNvSpPr>
            <a:spLocks noGrp="1"/>
          </p:cNvSpPr>
          <p:nvPr>
            <p:ph type="ctrTitle"/>
          </p:nvPr>
        </p:nvSpPr>
        <p:spPr>
          <a:xfrm>
            <a:off x="569823" y="1063925"/>
            <a:ext cx="11046444" cy="4714838"/>
          </a:xfrm>
        </p:spPr>
        <p:txBody>
          <a:bodyPr>
            <a:normAutofit fontScale="90000"/>
          </a:bodyPr>
          <a:lstStyle/>
          <a:p>
            <a:pPr algn="l"/>
            <a:r>
              <a:rPr lang="en-US" sz="4000">
                <a:solidFill>
                  <a:srgbClr val="FFFFFF"/>
                </a:solidFill>
              </a:rPr>
              <a:t>• Configuring Cognitive Services Endpoint in Azure</a:t>
            </a:r>
            <a:br>
              <a:rPr lang="en-US" sz="4000" dirty="0">
                <a:solidFill>
                  <a:srgbClr val="FFFFFF"/>
                </a:solidFill>
              </a:rPr>
            </a:br>
            <a:br>
              <a:rPr lang="en-US" sz="4000" dirty="0"/>
            </a:br>
            <a:r>
              <a:rPr lang="en-US" sz="4000">
                <a:solidFill>
                  <a:srgbClr val="FFFFFF"/>
                </a:solidFill>
                <a:ea typeface="+mj-lt"/>
                <a:cs typeface="+mj-lt"/>
              </a:rPr>
              <a:t>• Microsoft Documentation</a:t>
            </a:r>
            <a:br>
              <a:rPr lang="en-US" sz="4000" dirty="0">
                <a:solidFill>
                  <a:srgbClr val="FFFFFF"/>
                </a:solidFill>
              </a:rPr>
            </a:br>
            <a:br>
              <a:rPr lang="en-US" sz="4000" dirty="0"/>
            </a:br>
            <a:r>
              <a:rPr lang="en-US" sz="4000">
                <a:solidFill>
                  <a:srgbClr val="FFFFFF"/>
                </a:solidFill>
                <a:ea typeface="+mj-lt"/>
                <a:cs typeface="+mj-lt"/>
              </a:rPr>
              <a:t>• Calling Cognitive Services via Postman</a:t>
            </a:r>
            <a:br>
              <a:rPr lang="en-US" sz="4000" dirty="0">
                <a:solidFill>
                  <a:srgbClr val="FFFFFF"/>
                </a:solidFill>
              </a:rPr>
            </a:br>
            <a:br>
              <a:rPr lang="en-US" sz="4000" dirty="0"/>
            </a:br>
            <a:r>
              <a:rPr lang="en-US" sz="4000">
                <a:solidFill>
                  <a:srgbClr val="FFFFFF"/>
                </a:solidFill>
                <a:ea typeface="+mj-lt"/>
                <a:cs typeface="+mj-lt"/>
              </a:rPr>
              <a:t>• Calling Cognitive Services via VS Code</a:t>
            </a:r>
            <a:br>
              <a:rPr lang="en-US" sz="3600" dirty="0"/>
            </a:br>
            <a:endParaRPr lang="en-US" sz="3200" dirty="0">
              <a:solidFill>
                <a:srgbClr val="FFFFFF"/>
              </a:solidFill>
            </a:endParaRPr>
          </a:p>
        </p:txBody>
      </p:sp>
    </p:spTree>
    <p:extLst>
      <p:ext uri="{BB962C8B-B14F-4D97-AF65-F5344CB8AC3E}">
        <p14:creationId xmlns:p14="http://schemas.microsoft.com/office/powerpoint/2010/main" val="448718450"/>
      </p:ext>
    </p:extLst>
  </p:cSld>
  <p:clrMapOvr>
    <a:masterClrMapping/>
  </p:clrMapOvr>
  <mc:AlternateContent xmlns:mc="http://schemas.openxmlformats.org/markup-compatibility/2006">
    <mc:Choice xmlns:p14="http://schemas.microsoft.com/office/powerpoint/2010/main" Requires="p14">
      <p:transition spd="slow" p14:dur="1250">
        <p:push dir="d"/>
      </p:transition>
    </mc:Choice>
    <mc:Fallback>
      <p:transition spd="slow">
        <p:push dir="d"/>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93F41C2D-B7FB-4012-B33A-E2D5BC7461D0}"/>
              </a:ext>
            </a:extLst>
          </p:cNvPr>
          <p:cNvPicPr>
            <a:picLocks noChangeAspect="1"/>
          </p:cNvPicPr>
          <p:nvPr/>
        </p:nvPicPr>
        <p:blipFill rotWithShape="1">
          <a:blip r:embed="rId2"/>
          <a:srcRect t="4475" b="20525"/>
          <a:stretch/>
        </p:blipFill>
        <p:spPr>
          <a:xfrm>
            <a:off x="20" y="10"/>
            <a:ext cx="12191980" cy="6857990"/>
          </a:xfrm>
          <a:prstGeom prst="rect">
            <a:avLst/>
          </a:prstGeom>
        </p:spPr>
      </p:pic>
      <p:sp>
        <p:nvSpPr>
          <p:cNvPr id="2" name="Title 1">
            <a:extLst>
              <a:ext uri="{FF2B5EF4-FFF2-40B4-BE49-F238E27FC236}">
                <a16:creationId xmlns:a16="http://schemas.microsoft.com/office/drawing/2014/main" id="{C3B72A35-170F-4DDA-A4AB-DB941943970C}"/>
              </a:ext>
            </a:extLst>
          </p:cNvPr>
          <p:cNvSpPr>
            <a:spLocks noGrp="1"/>
          </p:cNvSpPr>
          <p:nvPr>
            <p:ph type="ctrTitle"/>
          </p:nvPr>
        </p:nvSpPr>
        <p:spPr>
          <a:xfrm>
            <a:off x="584200" y="1524001"/>
            <a:ext cx="3412067" cy="3478384"/>
          </a:xfrm>
        </p:spPr>
        <p:txBody>
          <a:bodyPr>
            <a:normAutofit fontScale="90000"/>
          </a:bodyPr>
          <a:lstStyle/>
          <a:p>
            <a:pPr algn="l"/>
            <a:r>
              <a:rPr lang="en-US" sz="9600">
                <a:solidFill>
                  <a:srgbClr val="FFFFFF"/>
                </a:solidFill>
              </a:rPr>
              <a:t>Useful</a:t>
            </a:r>
            <a:br>
              <a:rPr lang="en-US" sz="9600" dirty="0">
                <a:solidFill>
                  <a:srgbClr val="FFFFFF"/>
                </a:solidFill>
              </a:rPr>
            </a:br>
            <a:r>
              <a:rPr lang="en-US" sz="9600">
                <a:solidFill>
                  <a:srgbClr val="FFFFFF"/>
                </a:solidFill>
              </a:rPr>
              <a:t>Links</a:t>
            </a:r>
            <a:endParaRPr lang="en-US" sz="9600" dirty="0">
              <a:solidFill>
                <a:srgbClr val="FFFFFF"/>
              </a:solidFill>
            </a:endParaRPr>
          </a:p>
        </p:txBody>
      </p:sp>
    </p:spTree>
    <p:extLst>
      <p:ext uri="{BB962C8B-B14F-4D97-AF65-F5344CB8AC3E}">
        <p14:creationId xmlns:p14="http://schemas.microsoft.com/office/powerpoint/2010/main" val="3237972494"/>
      </p:ext>
    </p:extLst>
  </p:cSld>
  <p:clrMapOvr>
    <a:masterClrMapping/>
  </p:clrMapOvr>
  <mc:AlternateContent xmlns:mc="http://schemas.openxmlformats.org/markup-compatibility/2006">
    <mc:Choice xmlns:p14="http://schemas.microsoft.com/office/powerpoint/2010/main" Requires="p14">
      <p:transition spd="slow" p14:dur="1250">
        <p:push dir="d"/>
      </p:transition>
    </mc:Choice>
    <mc:Fallback>
      <p:transition spd="slow">
        <p:push dir="d"/>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93F41C2D-B7FB-4012-B33A-E2D5BC7461D0}"/>
              </a:ext>
            </a:extLst>
          </p:cNvPr>
          <p:cNvPicPr>
            <a:picLocks noChangeAspect="1"/>
          </p:cNvPicPr>
          <p:nvPr/>
        </p:nvPicPr>
        <p:blipFill rotWithShape="1">
          <a:blip r:embed="rId2"/>
          <a:srcRect t="4475" b="20525"/>
          <a:stretch/>
        </p:blipFill>
        <p:spPr>
          <a:xfrm>
            <a:off x="20" y="10"/>
            <a:ext cx="12191980" cy="6857990"/>
          </a:xfrm>
          <a:prstGeom prst="rect">
            <a:avLst/>
          </a:prstGeom>
        </p:spPr>
      </p:pic>
      <p:sp>
        <p:nvSpPr>
          <p:cNvPr id="2" name="Title 1">
            <a:extLst>
              <a:ext uri="{FF2B5EF4-FFF2-40B4-BE49-F238E27FC236}">
                <a16:creationId xmlns:a16="http://schemas.microsoft.com/office/drawing/2014/main" id="{C3B72A35-170F-4DDA-A4AB-DB941943970C}"/>
              </a:ext>
            </a:extLst>
          </p:cNvPr>
          <p:cNvSpPr>
            <a:spLocks noGrp="1"/>
          </p:cNvSpPr>
          <p:nvPr>
            <p:ph type="ctrTitle"/>
          </p:nvPr>
        </p:nvSpPr>
        <p:spPr>
          <a:xfrm>
            <a:off x="569823" y="877020"/>
            <a:ext cx="11046444" cy="5103027"/>
          </a:xfrm>
        </p:spPr>
        <p:txBody>
          <a:bodyPr>
            <a:normAutofit fontScale="90000"/>
          </a:bodyPr>
          <a:lstStyle/>
          <a:p>
            <a:pPr algn="l">
              <a:spcBef>
                <a:spcPts val="1000"/>
              </a:spcBef>
            </a:pPr>
            <a:r>
              <a:rPr lang="en-US" sz="3100" b="1">
                <a:solidFill>
                  <a:schemeClr val="bg1"/>
                </a:solidFill>
                <a:ea typeface="+mj-lt"/>
                <a:cs typeface="+mj-lt"/>
              </a:rPr>
              <a:t>Documentation</a:t>
            </a:r>
            <a:r>
              <a:rPr lang="en-US" sz="3100">
                <a:solidFill>
                  <a:schemeClr val="bg1"/>
                </a:solidFill>
                <a:ea typeface="+mj-lt"/>
                <a:cs typeface="+mj-lt"/>
              </a:rPr>
              <a:t>:</a:t>
            </a:r>
            <a:br>
              <a:rPr lang="en-US" sz="3100" dirty="0">
                <a:ea typeface="+mj-lt"/>
                <a:cs typeface="+mj-lt"/>
              </a:rPr>
            </a:br>
            <a:r>
              <a:rPr lang="en-US" sz="3100">
                <a:solidFill>
                  <a:schemeClr val="bg1"/>
                </a:solidFill>
                <a:ea typeface="+mj-lt"/>
                <a:cs typeface="+mj-lt"/>
              </a:rPr>
              <a:t>• https://docs.microsoft.com/en-us/azure/cognitive-</a:t>
            </a:r>
            <a:r>
              <a:rPr lang="en-US" sz="3100" dirty="0">
                <a:solidFill>
                  <a:schemeClr val="bg1"/>
                </a:solidFill>
                <a:ea typeface="+mj-lt"/>
                <a:cs typeface="+mj-lt"/>
              </a:rPr>
              <a:t>services/</a:t>
            </a:r>
            <a:br>
              <a:rPr lang="en-US" sz="4000" dirty="0">
                <a:ea typeface="+mj-lt"/>
                <a:cs typeface="+mj-lt"/>
              </a:rPr>
            </a:br>
            <a:r>
              <a:rPr lang="en-US" sz="4000" dirty="0">
                <a:solidFill>
                  <a:schemeClr val="bg1"/>
                </a:solidFill>
                <a:ea typeface="+mj-lt"/>
                <a:cs typeface="+mj-lt"/>
              </a:rPr>
              <a:t>• </a:t>
            </a:r>
            <a:r>
              <a:rPr lang="en-US" sz="3100" dirty="0">
                <a:solidFill>
                  <a:schemeClr val="bg1"/>
                </a:solidFill>
                <a:ea typeface="+mj-lt"/>
                <a:cs typeface="+mj-lt"/>
              </a:rPr>
              <a:t>https://westus.dev.cognitive.microsoft.com/docs/services/ </a:t>
            </a:r>
            <a:br>
              <a:rPr lang="en-US" sz="3100" dirty="0">
                <a:ea typeface="+mj-lt"/>
                <a:cs typeface="+mj-lt"/>
              </a:rPr>
            </a:br>
            <a:br>
              <a:rPr lang="en-US" sz="3100" dirty="0">
                <a:ea typeface="+mj-lt"/>
                <a:cs typeface="+mj-lt"/>
              </a:rPr>
            </a:br>
            <a:r>
              <a:rPr lang="en-US" sz="3100" b="1">
                <a:solidFill>
                  <a:schemeClr val="bg1"/>
                </a:solidFill>
                <a:ea typeface="+mj-lt"/>
                <a:cs typeface="+mj-lt"/>
              </a:rPr>
              <a:t>Try Cognitive Services:</a:t>
            </a:r>
            <a:br>
              <a:rPr lang="en-US" sz="3100" dirty="0">
                <a:ea typeface="+mj-lt"/>
                <a:cs typeface="+mj-lt"/>
              </a:rPr>
            </a:br>
            <a:br>
              <a:rPr lang="en-US" sz="3100" dirty="0">
                <a:ea typeface="+mj-lt"/>
                <a:cs typeface="+mj-lt"/>
              </a:rPr>
            </a:br>
            <a:r>
              <a:rPr lang="en-US" sz="3100">
                <a:solidFill>
                  <a:schemeClr val="bg1"/>
                </a:solidFill>
                <a:ea typeface="+mj-lt"/>
                <a:cs typeface="+mj-lt"/>
              </a:rPr>
              <a:t>• </a:t>
            </a:r>
            <a:r>
              <a:rPr lang="en-US" sz="3100" dirty="0">
                <a:solidFill>
                  <a:schemeClr val="bg1"/>
                </a:solidFill>
                <a:ea typeface="+mj-lt"/>
                <a:cs typeface="+mj-lt"/>
              </a:rPr>
              <a:t>https://azure.microsoft.com/en-us/try/cognitive-services/</a:t>
            </a:r>
            <a:br>
              <a:rPr lang="en-US" sz="3100" dirty="0">
                <a:ea typeface="+mj-lt"/>
                <a:cs typeface="+mj-lt"/>
              </a:rPr>
            </a:br>
            <a:br>
              <a:rPr lang="en-US" sz="3100" dirty="0">
                <a:ea typeface="+mj-lt"/>
                <a:cs typeface="+mj-lt"/>
              </a:rPr>
            </a:br>
            <a:r>
              <a:rPr lang="en-US" sz="3100" b="1">
                <a:solidFill>
                  <a:schemeClr val="bg1"/>
                </a:solidFill>
                <a:ea typeface="+mj-lt"/>
                <a:cs typeface="+mj-lt"/>
              </a:rPr>
              <a:t>Sample Code:</a:t>
            </a:r>
          </a:p>
          <a:p>
            <a:pPr algn="l">
              <a:spcBef>
                <a:spcPts val="1000"/>
              </a:spcBef>
            </a:pPr>
            <a:r>
              <a:rPr lang="en-US" sz="3100">
                <a:solidFill>
                  <a:schemeClr val="bg1"/>
                </a:solidFill>
                <a:ea typeface="+mj-lt"/>
                <a:cs typeface="+mj-lt"/>
              </a:rPr>
              <a:t>• https://github.com/mikehowell/Cognitive-Services-Demo</a:t>
            </a:r>
            <a:br>
              <a:rPr lang="en-US" sz="3600" dirty="0"/>
            </a:br>
            <a:endParaRPr lang="en-US" sz="3200">
              <a:solidFill>
                <a:srgbClr val="FFFFFF"/>
              </a:solidFill>
            </a:endParaRPr>
          </a:p>
        </p:txBody>
      </p:sp>
    </p:spTree>
    <p:extLst>
      <p:ext uri="{BB962C8B-B14F-4D97-AF65-F5344CB8AC3E}">
        <p14:creationId xmlns:p14="http://schemas.microsoft.com/office/powerpoint/2010/main" val="1379101893"/>
      </p:ext>
    </p:extLst>
  </p:cSld>
  <p:clrMapOvr>
    <a:masterClrMapping/>
  </p:clrMapOvr>
  <mc:AlternateContent xmlns:mc="http://schemas.openxmlformats.org/markup-compatibility/2006">
    <mc:Choice xmlns:p14="http://schemas.microsoft.com/office/powerpoint/2010/main" Requires="p14">
      <p:transition spd="slow" p14:dur="1250">
        <p:push dir="d"/>
      </p:transition>
    </mc:Choice>
    <mc:Fallback>
      <p:transition spd="slow">
        <p:push dir="d"/>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What are Azure Cognitive Services?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4537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What are Azure Cognitive Services?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4150291" y="6175332"/>
            <a:ext cx="78684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https://docs.microsoft.com/en-us/azure/cognitive-services/welcome</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646298" y="1373381"/>
            <a:ext cx="754484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 "The goal of Azure Cognitive Services is to help developers create applications that can see, hear, speak, understand, and even begin to reason." </a:t>
            </a:r>
          </a:p>
          <a:p>
            <a:endParaRPr lang="en-US" sz="2800" dirty="0">
              <a:ea typeface="+mn-lt"/>
              <a:cs typeface="+mn-lt"/>
            </a:endParaRPr>
          </a:p>
          <a:p>
            <a:r>
              <a:rPr lang="en-US" sz="2800" dirty="0">
                <a:ea typeface="+mn-lt"/>
                <a:cs typeface="+mn-lt"/>
              </a:rPr>
              <a:t>• "The catalog of services within Azure Cognitive Services can be categorized into five main pillars - Vision, Speech, Language, Web Search, and Decision."</a:t>
            </a:r>
            <a:endParaRPr lang="en-US" sz="2800" dirty="0"/>
          </a:p>
        </p:txBody>
      </p:sp>
    </p:spTree>
    <p:extLst>
      <p:ext uri="{BB962C8B-B14F-4D97-AF65-F5344CB8AC3E}">
        <p14:creationId xmlns:p14="http://schemas.microsoft.com/office/powerpoint/2010/main" val="2174372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Vision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4150291" y="6175332"/>
            <a:ext cx="78684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https://docs.microsoft.com/en-us/azure/cognitive-services/welcome#vision-apis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631920" y="942060"/>
            <a:ext cx="7544842"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Computer Vision</a:t>
            </a:r>
          </a:p>
          <a:p>
            <a:endParaRPr lang="en-US" sz="2800" dirty="0">
              <a:ea typeface="+mn-lt"/>
              <a:cs typeface="+mn-lt"/>
            </a:endParaRPr>
          </a:p>
          <a:p>
            <a:r>
              <a:rPr lang="en-US" sz="2800">
                <a:ea typeface="+mn-lt"/>
                <a:cs typeface="+mn-lt"/>
              </a:rPr>
              <a:t>• Custom Vision Service</a:t>
            </a:r>
          </a:p>
          <a:p>
            <a:endParaRPr lang="en-US" sz="2800" dirty="0">
              <a:ea typeface="+mn-lt"/>
              <a:cs typeface="+mn-lt"/>
            </a:endParaRPr>
          </a:p>
          <a:p>
            <a:r>
              <a:rPr lang="en-US" sz="2800">
                <a:ea typeface="+mn-lt"/>
                <a:cs typeface="+mn-lt"/>
              </a:rPr>
              <a:t>• Face API</a:t>
            </a:r>
          </a:p>
          <a:p>
            <a:endParaRPr lang="en-US" sz="2800" dirty="0">
              <a:ea typeface="+mn-lt"/>
              <a:cs typeface="+mn-lt"/>
            </a:endParaRPr>
          </a:p>
          <a:p>
            <a:r>
              <a:rPr lang="en-US" sz="2800">
                <a:ea typeface="+mn-lt"/>
                <a:cs typeface="+mn-lt"/>
              </a:rPr>
              <a:t>• Form Recognizer (Preview)</a:t>
            </a:r>
          </a:p>
          <a:p>
            <a:endParaRPr lang="en-US" sz="2800" dirty="0">
              <a:ea typeface="+mn-lt"/>
              <a:cs typeface="+mn-lt"/>
            </a:endParaRPr>
          </a:p>
          <a:p>
            <a:r>
              <a:rPr lang="en-US" sz="2800">
                <a:ea typeface="+mn-lt"/>
                <a:cs typeface="+mn-lt"/>
              </a:rPr>
              <a:t>• Ink Recognizer (Preview)</a:t>
            </a:r>
          </a:p>
          <a:p>
            <a:endParaRPr lang="en-US" sz="2800" dirty="0">
              <a:ea typeface="+mn-lt"/>
              <a:cs typeface="+mn-lt"/>
            </a:endParaRPr>
          </a:p>
          <a:p>
            <a:r>
              <a:rPr lang="en-US" sz="2800">
                <a:ea typeface="+mn-lt"/>
                <a:cs typeface="+mn-lt"/>
              </a:rPr>
              <a:t>• Video Indexer</a:t>
            </a:r>
          </a:p>
        </p:txBody>
      </p:sp>
    </p:spTree>
    <p:extLst>
      <p:ext uri="{BB962C8B-B14F-4D97-AF65-F5344CB8AC3E}">
        <p14:creationId xmlns:p14="http://schemas.microsoft.com/office/powerpoint/2010/main" val="3342374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Speech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4150291" y="6175332"/>
            <a:ext cx="78684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https://docs.microsoft.com/en-us/azure/cognitive-services/welcome#speech-apis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157468" y="1172098"/>
            <a:ext cx="7544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p>
        </p:txBody>
      </p:sp>
      <p:sp>
        <p:nvSpPr>
          <p:cNvPr id="5" name="TextBox 4">
            <a:extLst>
              <a:ext uri="{FF2B5EF4-FFF2-40B4-BE49-F238E27FC236}">
                <a16:creationId xmlns:a16="http://schemas.microsoft.com/office/drawing/2014/main" id="{698852C7-A98C-4E05-AE0F-E452E89B3175}"/>
              </a:ext>
            </a:extLst>
          </p:cNvPr>
          <p:cNvSpPr txBox="1"/>
          <p:nvPr/>
        </p:nvSpPr>
        <p:spPr>
          <a:xfrm>
            <a:off x="4775694" y="1804701"/>
            <a:ext cx="754484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Speech Services</a:t>
            </a:r>
          </a:p>
          <a:p>
            <a:endParaRPr lang="en-US" sz="2800" dirty="0">
              <a:ea typeface="+mn-lt"/>
              <a:cs typeface="+mn-lt"/>
            </a:endParaRPr>
          </a:p>
          <a:p>
            <a:r>
              <a:rPr lang="en-US" sz="2800">
                <a:ea typeface="+mn-lt"/>
                <a:cs typeface="+mn-lt"/>
              </a:rPr>
              <a:t>• Speaker Recongition API (Preview)</a:t>
            </a:r>
          </a:p>
          <a:p>
            <a:endParaRPr lang="en-US" sz="2800" dirty="0">
              <a:ea typeface="+mn-lt"/>
              <a:cs typeface="+mn-lt"/>
            </a:endParaRPr>
          </a:p>
          <a:p>
            <a:r>
              <a:rPr lang="en-US" sz="2800">
                <a:ea typeface="+mn-lt"/>
                <a:cs typeface="+mn-lt"/>
              </a:rPr>
              <a:t>• Bing Speech (Retiring)</a:t>
            </a:r>
          </a:p>
          <a:p>
            <a:endParaRPr lang="en-US" sz="2800" dirty="0">
              <a:ea typeface="+mn-lt"/>
              <a:cs typeface="+mn-lt"/>
            </a:endParaRPr>
          </a:p>
          <a:p>
            <a:r>
              <a:rPr lang="en-US" sz="2800">
                <a:ea typeface="+mn-lt"/>
                <a:cs typeface="+mn-lt"/>
              </a:rPr>
              <a:t>• Translator Speech (Retiring)</a:t>
            </a:r>
          </a:p>
        </p:txBody>
      </p:sp>
    </p:spTree>
    <p:extLst>
      <p:ext uri="{BB962C8B-B14F-4D97-AF65-F5344CB8AC3E}">
        <p14:creationId xmlns:p14="http://schemas.microsoft.com/office/powerpoint/2010/main" val="10645159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Language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4150291" y="6175332"/>
            <a:ext cx="78684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https://docs.microsoft.com/en-us/azure/cognitive-services/welcome#language-apis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157468" y="1172098"/>
            <a:ext cx="7544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p>
        </p:txBody>
      </p:sp>
      <p:sp>
        <p:nvSpPr>
          <p:cNvPr id="5" name="TextBox 4">
            <a:extLst>
              <a:ext uri="{FF2B5EF4-FFF2-40B4-BE49-F238E27FC236}">
                <a16:creationId xmlns:a16="http://schemas.microsoft.com/office/drawing/2014/main" id="{41170103-0CF2-4491-A7F7-BBC455EFE4EB}"/>
              </a:ext>
            </a:extLst>
          </p:cNvPr>
          <p:cNvSpPr txBox="1"/>
          <p:nvPr/>
        </p:nvSpPr>
        <p:spPr>
          <a:xfrm>
            <a:off x="4732561" y="1847833"/>
            <a:ext cx="7458578"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Language Understanding Service (LUIS)</a:t>
            </a:r>
          </a:p>
          <a:p>
            <a:endParaRPr lang="en-US" sz="2800" dirty="0">
              <a:ea typeface="+mn-lt"/>
              <a:cs typeface="+mn-lt"/>
            </a:endParaRPr>
          </a:p>
          <a:p>
            <a:r>
              <a:rPr lang="en-US" sz="2800">
                <a:ea typeface="+mn-lt"/>
                <a:cs typeface="+mn-lt"/>
              </a:rPr>
              <a:t>• QnA Maker</a:t>
            </a:r>
          </a:p>
          <a:p>
            <a:endParaRPr lang="en-US" sz="2800" dirty="0">
              <a:ea typeface="+mn-lt"/>
              <a:cs typeface="+mn-lt"/>
            </a:endParaRPr>
          </a:p>
          <a:p>
            <a:r>
              <a:rPr lang="en-US" sz="2800">
                <a:ea typeface="+mn-lt"/>
                <a:cs typeface="+mn-lt"/>
              </a:rPr>
              <a:t>• Text Analytics</a:t>
            </a:r>
          </a:p>
          <a:p>
            <a:endParaRPr lang="en-US" sz="2800" dirty="0">
              <a:ea typeface="+mn-lt"/>
              <a:cs typeface="+mn-lt"/>
            </a:endParaRPr>
          </a:p>
          <a:p>
            <a:r>
              <a:rPr lang="en-US" sz="2800">
                <a:ea typeface="+mn-lt"/>
                <a:cs typeface="+mn-lt"/>
              </a:rPr>
              <a:t>• Translator Text</a:t>
            </a:r>
          </a:p>
          <a:p>
            <a:endParaRPr lang="en-US" sz="2800" dirty="0">
              <a:ea typeface="+mn-lt"/>
              <a:cs typeface="+mn-lt"/>
            </a:endParaRPr>
          </a:p>
        </p:txBody>
      </p:sp>
    </p:spTree>
    <p:extLst>
      <p:ext uri="{BB962C8B-B14F-4D97-AF65-F5344CB8AC3E}">
        <p14:creationId xmlns:p14="http://schemas.microsoft.com/office/powerpoint/2010/main" val="25774743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a:solidFill>
                  <a:schemeClr val="tx2">
                    <a:lumMod val="10000"/>
                  </a:schemeClr>
                </a:solidFill>
              </a:rPr>
              <a:t>Search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4150291" y="6175332"/>
            <a:ext cx="78684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https://docs.microsoft.com/en-us/azure/cognitive-services/welcome#search-apis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157468" y="1172098"/>
            <a:ext cx="7544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p>
        </p:txBody>
      </p:sp>
      <p:sp>
        <p:nvSpPr>
          <p:cNvPr id="5" name="TextBox 4">
            <a:extLst>
              <a:ext uri="{FF2B5EF4-FFF2-40B4-BE49-F238E27FC236}">
                <a16:creationId xmlns:a16="http://schemas.microsoft.com/office/drawing/2014/main" id="{0345A2D3-7666-4789-A29A-27C26D021315}"/>
              </a:ext>
            </a:extLst>
          </p:cNvPr>
          <p:cNvSpPr txBox="1"/>
          <p:nvPr/>
        </p:nvSpPr>
        <p:spPr>
          <a:xfrm>
            <a:off x="4732561" y="1373380"/>
            <a:ext cx="7458578" cy="44371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000"/>
              </a:spcAft>
            </a:pPr>
            <a:r>
              <a:rPr lang="en-US" sz="2800">
                <a:ea typeface="+mn-lt"/>
                <a:cs typeface="+mn-lt"/>
              </a:rPr>
              <a:t>• Bing News Search</a:t>
            </a:r>
            <a:endParaRPr lang="en-US"/>
          </a:p>
          <a:p>
            <a:pPr>
              <a:spcAft>
                <a:spcPts val="1000"/>
              </a:spcAft>
            </a:pPr>
            <a:r>
              <a:rPr lang="en-US" sz="2800">
                <a:ea typeface="+mn-lt"/>
                <a:cs typeface="+mn-lt"/>
              </a:rPr>
              <a:t>• Bing Video Search</a:t>
            </a:r>
            <a:endParaRPr lang="en-US"/>
          </a:p>
          <a:p>
            <a:pPr>
              <a:spcAft>
                <a:spcPts val="1000"/>
              </a:spcAft>
            </a:pPr>
            <a:r>
              <a:rPr lang="en-US" sz="2800">
                <a:ea typeface="+mn-lt"/>
                <a:cs typeface="+mn-lt"/>
              </a:rPr>
              <a:t>• Bing Web Search</a:t>
            </a:r>
            <a:endParaRPr lang="en-US"/>
          </a:p>
          <a:p>
            <a:pPr>
              <a:spcAft>
                <a:spcPts val="1000"/>
              </a:spcAft>
            </a:pPr>
            <a:r>
              <a:rPr lang="en-US" sz="2800">
                <a:ea typeface="+mn-lt"/>
                <a:cs typeface="+mn-lt"/>
              </a:rPr>
              <a:t>• Bing Autosuggest</a:t>
            </a:r>
            <a:endParaRPr lang="en-US"/>
          </a:p>
          <a:p>
            <a:pPr>
              <a:spcAft>
                <a:spcPts val="1000"/>
              </a:spcAft>
            </a:pPr>
            <a:r>
              <a:rPr lang="en-US" sz="2800">
                <a:ea typeface="+mn-lt"/>
                <a:cs typeface="+mn-lt"/>
              </a:rPr>
              <a:t>• Bing Custom Search</a:t>
            </a:r>
            <a:endParaRPr lang="en-US"/>
          </a:p>
          <a:p>
            <a:pPr>
              <a:spcAft>
                <a:spcPts val="1000"/>
              </a:spcAft>
            </a:pPr>
            <a:r>
              <a:rPr lang="en-US" sz="2800">
                <a:ea typeface="+mn-lt"/>
                <a:cs typeface="+mn-lt"/>
              </a:rPr>
              <a:t>• Bing Image Search</a:t>
            </a:r>
            <a:endParaRPr lang="en-US"/>
          </a:p>
          <a:p>
            <a:pPr>
              <a:spcAft>
                <a:spcPts val="1000"/>
              </a:spcAft>
            </a:pPr>
            <a:r>
              <a:rPr lang="en-US" sz="2800">
                <a:ea typeface="+mn-lt"/>
                <a:cs typeface="+mn-lt"/>
              </a:rPr>
              <a:t>• Bing Visual Search</a:t>
            </a:r>
            <a:endParaRPr lang="en-US"/>
          </a:p>
          <a:p>
            <a:pPr>
              <a:spcAft>
                <a:spcPts val="1000"/>
              </a:spcAft>
            </a:pPr>
            <a:r>
              <a:rPr lang="en-US" sz="2800">
                <a:ea typeface="+mn-lt"/>
                <a:cs typeface="+mn-lt"/>
              </a:rPr>
              <a:t>• Bing Spell Check</a:t>
            </a:r>
            <a:endParaRPr lang="en-US"/>
          </a:p>
        </p:txBody>
      </p:sp>
    </p:spTree>
    <p:extLst>
      <p:ext uri="{BB962C8B-B14F-4D97-AF65-F5344CB8AC3E}">
        <p14:creationId xmlns:p14="http://schemas.microsoft.com/office/powerpoint/2010/main" val="25755220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Decision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4049650" y="6204086"/>
            <a:ext cx="79690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https://docs.microsoft.com/en-us/azure/cognitive-services/welcome#decision-apis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157468" y="1172098"/>
            <a:ext cx="7544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p>
        </p:txBody>
      </p:sp>
      <p:sp>
        <p:nvSpPr>
          <p:cNvPr id="5" name="TextBox 4">
            <a:extLst>
              <a:ext uri="{FF2B5EF4-FFF2-40B4-BE49-F238E27FC236}">
                <a16:creationId xmlns:a16="http://schemas.microsoft.com/office/drawing/2014/main" id="{5587EE76-BEDE-4755-8102-831637F491B3}"/>
              </a:ext>
            </a:extLst>
          </p:cNvPr>
          <p:cNvSpPr txBox="1"/>
          <p:nvPr/>
        </p:nvSpPr>
        <p:spPr>
          <a:xfrm>
            <a:off x="4718183" y="2236022"/>
            <a:ext cx="745857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Anomaly Detector (Preview)</a:t>
            </a:r>
          </a:p>
          <a:p>
            <a:endParaRPr lang="en-US" sz="2800" dirty="0">
              <a:ea typeface="+mn-lt"/>
              <a:cs typeface="+mn-lt"/>
            </a:endParaRPr>
          </a:p>
          <a:p>
            <a:r>
              <a:rPr lang="en-US" sz="2800">
                <a:ea typeface="+mn-lt"/>
                <a:cs typeface="+mn-lt"/>
              </a:rPr>
              <a:t>• Content Moderator</a:t>
            </a:r>
          </a:p>
          <a:p>
            <a:endParaRPr lang="en-US" sz="2800" dirty="0">
              <a:ea typeface="+mn-lt"/>
              <a:cs typeface="+mn-lt"/>
            </a:endParaRPr>
          </a:p>
          <a:p>
            <a:r>
              <a:rPr lang="en-US" sz="2800">
                <a:ea typeface="+mn-lt"/>
                <a:cs typeface="+mn-lt"/>
              </a:rPr>
              <a:t>• Personalizer (Preview)</a:t>
            </a:r>
          </a:p>
        </p:txBody>
      </p:sp>
    </p:spTree>
    <p:extLst>
      <p:ext uri="{BB962C8B-B14F-4D97-AF65-F5344CB8AC3E}">
        <p14:creationId xmlns:p14="http://schemas.microsoft.com/office/powerpoint/2010/main" val="3146135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Accessing these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4150291" y="6175332"/>
            <a:ext cx="78684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https://azure.microsoft.com/en-us/try/cognitive-services/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746940" y="1373381"/>
            <a:ext cx="754484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Try them for free</a:t>
            </a:r>
          </a:p>
          <a:p>
            <a:endParaRPr lang="en-US" sz="2800" dirty="0">
              <a:ea typeface="+mn-lt"/>
              <a:cs typeface="+mn-lt"/>
            </a:endParaRPr>
          </a:p>
          <a:p>
            <a:r>
              <a:rPr lang="en-US" sz="2800">
                <a:ea typeface="+mn-lt"/>
                <a:cs typeface="+mn-lt"/>
              </a:rPr>
              <a:t>          Or</a:t>
            </a:r>
            <a:endParaRPr lang="en-US" sz="2800" dirty="0">
              <a:ea typeface="+mn-lt"/>
              <a:cs typeface="+mn-lt"/>
            </a:endParaRPr>
          </a:p>
          <a:p>
            <a:endParaRPr lang="en-US" sz="2800" dirty="0">
              <a:ea typeface="+mn-lt"/>
              <a:cs typeface="+mn-lt"/>
            </a:endParaRPr>
          </a:p>
          <a:p>
            <a:r>
              <a:rPr lang="en-US" sz="2800">
                <a:ea typeface="+mn-lt"/>
                <a:cs typeface="+mn-lt"/>
              </a:rPr>
              <a:t>• Access via:</a:t>
            </a:r>
          </a:p>
          <a:p>
            <a:r>
              <a:rPr lang="en-US" sz="2800">
                <a:ea typeface="+mn-lt"/>
                <a:cs typeface="+mn-lt"/>
              </a:rPr>
              <a:t>         a free Azure Subscription</a:t>
            </a:r>
            <a:endParaRPr lang="en-US"/>
          </a:p>
          <a:p>
            <a:r>
              <a:rPr lang="en-US" sz="2800">
                <a:ea typeface="+mn-lt"/>
                <a:cs typeface="+mn-lt"/>
              </a:rPr>
              <a:t>         a paid Azure Subscription</a:t>
            </a:r>
            <a:endParaRPr lang="en-US" sz="2800" dirty="0">
              <a:ea typeface="+mn-lt"/>
              <a:cs typeface="+mn-lt"/>
            </a:endParaRPr>
          </a:p>
          <a:p>
            <a:endParaRPr lang="en-US" sz="2800" dirty="0">
              <a:ea typeface="+mn-lt"/>
              <a:cs typeface="+mn-lt"/>
            </a:endParaRPr>
          </a:p>
          <a:p>
            <a:endParaRPr lang="en-US" sz="2800" dirty="0">
              <a:ea typeface="+mn-lt"/>
              <a:cs typeface="+mn-lt"/>
            </a:endParaRPr>
          </a:p>
        </p:txBody>
      </p:sp>
    </p:spTree>
    <p:extLst>
      <p:ext uri="{BB962C8B-B14F-4D97-AF65-F5344CB8AC3E}">
        <p14:creationId xmlns:p14="http://schemas.microsoft.com/office/powerpoint/2010/main" val="3797124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Widescreen</PresentationFormat>
  <Paragraphs>1</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Azure Cognitive Services</vt:lpstr>
      <vt:lpstr>What are Azure Cognitive Services? </vt:lpstr>
      <vt:lpstr>What are Azure Cognitive Services? </vt:lpstr>
      <vt:lpstr>Vision APIs </vt:lpstr>
      <vt:lpstr>Speech APIs </vt:lpstr>
      <vt:lpstr>Language APIs </vt:lpstr>
      <vt:lpstr>Search APIs </vt:lpstr>
      <vt:lpstr>Decision APIs </vt:lpstr>
      <vt:lpstr>Accessing these APIs </vt:lpstr>
      <vt:lpstr>Accessing these APIs </vt:lpstr>
      <vt:lpstr>Who uses Cognitive Services </vt:lpstr>
      <vt:lpstr>Demo</vt:lpstr>
      <vt:lpstr>• Configuring Cognitive Services Endpoint in Azure  • Microsoft Documentation  • Calling Cognitive Services via Postman  • Calling Cognitive Services via VS Code </vt:lpstr>
      <vt:lpstr>Useful Links</vt:lpstr>
      <vt:lpstr>Documentation: • https://docs.microsoft.com/en-us/azure/cognitive-services/ • https://westus.dev.cognitive.microsoft.com/docs/services/   Try Cognitive Services:  • https://azure.microsoft.com/en-us/try/cognitive-services/  Sample Code: • https://github.com/mikehowell/Cognitive-Services-Demo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Cognitive Services</dc:title>
  <dc:creator>Mike Howell</dc:creator>
  <cp:lastModifiedBy>Mike Howell</cp:lastModifiedBy>
  <cp:revision>637</cp:revision>
  <dcterms:created xsi:type="dcterms:W3CDTF">2019-07-20T10:04:02Z</dcterms:created>
  <dcterms:modified xsi:type="dcterms:W3CDTF">2019-08-14T08:56:25Z</dcterms:modified>
</cp:coreProperties>
</file>