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4" r:id="rId13"/>
    <p:sldId id="271" r:id="rId14"/>
    <p:sldId id="270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454608-27B1-4DF0-A566-A514F2B91C0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3304CA3-3D2C-406F-BEE4-220E85743098}">
      <dgm:prSet phldrT="[Text]"/>
      <dgm:spPr/>
      <dgm:t>
        <a:bodyPr/>
        <a:lstStyle/>
        <a:p>
          <a:r>
            <a:rPr lang="en-GB" dirty="0" smtClean="0"/>
            <a:t>Simulations and/or data processing</a:t>
          </a:r>
          <a:endParaRPr lang="en-GB" dirty="0"/>
        </a:p>
      </dgm:t>
    </dgm:pt>
    <dgm:pt modelId="{2A218A68-FA45-4509-8E20-591D1BD653DB}" type="parTrans" cxnId="{8BB85677-115B-41D7-AAC3-9277F8F0DCAF}">
      <dgm:prSet/>
      <dgm:spPr/>
      <dgm:t>
        <a:bodyPr/>
        <a:lstStyle/>
        <a:p>
          <a:endParaRPr lang="en-GB"/>
        </a:p>
      </dgm:t>
    </dgm:pt>
    <dgm:pt modelId="{7652ACE9-3A10-4A8F-A0A0-03E751C2333B}" type="sibTrans" cxnId="{8BB85677-115B-41D7-AAC3-9277F8F0DCAF}">
      <dgm:prSet/>
      <dgm:spPr/>
      <dgm:t>
        <a:bodyPr/>
        <a:lstStyle/>
        <a:p>
          <a:endParaRPr lang="en-GB"/>
        </a:p>
      </dgm:t>
    </dgm:pt>
    <dgm:pt modelId="{E841D5BD-E6F7-408B-AC05-C57207F95452}">
      <dgm:prSet phldrT="[Text]"/>
      <dgm:spPr/>
      <dgm:t>
        <a:bodyPr/>
        <a:lstStyle/>
        <a:p>
          <a:r>
            <a:rPr lang="en-GB" dirty="0" smtClean="0"/>
            <a:t>Saving results</a:t>
          </a:r>
          <a:endParaRPr lang="en-GB" dirty="0"/>
        </a:p>
      </dgm:t>
    </dgm:pt>
    <dgm:pt modelId="{B162C1E5-6736-4099-9A30-4E21D885E786}" type="parTrans" cxnId="{03A241BE-6AB8-4155-84D9-48E7703BB31A}">
      <dgm:prSet/>
      <dgm:spPr/>
      <dgm:t>
        <a:bodyPr/>
        <a:lstStyle/>
        <a:p>
          <a:endParaRPr lang="en-GB"/>
        </a:p>
      </dgm:t>
    </dgm:pt>
    <dgm:pt modelId="{5FA5ECB6-A0D8-4BF7-8368-C878276419B1}" type="sibTrans" cxnId="{03A241BE-6AB8-4155-84D9-48E7703BB31A}">
      <dgm:prSet/>
      <dgm:spPr/>
      <dgm:t>
        <a:bodyPr/>
        <a:lstStyle/>
        <a:p>
          <a:endParaRPr lang="en-GB"/>
        </a:p>
      </dgm:t>
    </dgm:pt>
    <dgm:pt modelId="{6E0A2C11-FB3C-42B3-AAF1-79C2CFD51BB8}">
      <dgm:prSet phldrT="[Text]"/>
      <dgm:spPr/>
      <dgm:t>
        <a:bodyPr/>
        <a:lstStyle/>
        <a:p>
          <a:r>
            <a:rPr lang="en-GB" dirty="0" smtClean="0"/>
            <a:t>Figures and reports generation</a:t>
          </a:r>
          <a:endParaRPr lang="en-GB" dirty="0"/>
        </a:p>
      </dgm:t>
    </dgm:pt>
    <dgm:pt modelId="{06BA4829-F766-4249-ADED-382B62C0563B}" type="parTrans" cxnId="{72B21726-3BB7-4D5F-AC3E-755BC26E5E63}">
      <dgm:prSet/>
      <dgm:spPr/>
      <dgm:t>
        <a:bodyPr/>
        <a:lstStyle/>
        <a:p>
          <a:endParaRPr lang="en-GB"/>
        </a:p>
      </dgm:t>
    </dgm:pt>
    <dgm:pt modelId="{285DC3D1-2383-4D6A-B29C-BBD5B969FE7F}" type="sibTrans" cxnId="{72B21726-3BB7-4D5F-AC3E-755BC26E5E63}">
      <dgm:prSet/>
      <dgm:spPr/>
      <dgm:t>
        <a:bodyPr/>
        <a:lstStyle/>
        <a:p>
          <a:endParaRPr lang="en-GB"/>
        </a:p>
      </dgm:t>
    </dgm:pt>
    <dgm:pt modelId="{E650F177-77B8-4101-B273-9A1AA0BBAEAD}" type="pres">
      <dgm:prSet presAssocID="{66454608-27B1-4DF0-A566-A514F2B91C0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DA57C9E-63F6-46F7-9D17-ECFCBCAA2C61}" type="pres">
      <dgm:prSet presAssocID="{66454608-27B1-4DF0-A566-A514F2B91C06}" presName="dummyMaxCanvas" presStyleCnt="0">
        <dgm:presLayoutVars/>
      </dgm:prSet>
      <dgm:spPr/>
    </dgm:pt>
    <dgm:pt modelId="{19BE6F10-5871-42EE-A66C-B1EB29F4D8BB}" type="pres">
      <dgm:prSet presAssocID="{66454608-27B1-4DF0-A566-A514F2B91C06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D4929E5-BA1F-42CD-B8C0-BD062C3BF17F}" type="pres">
      <dgm:prSet presAssocID="{66454608-27B1-4DF0-A566-A514F2B91C06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72BFA8E-3BE0-4232-A4EE-5B4C3DF182A5}" type="pres">
      <dgm:prSet presAssocID="{66454608-27B1-4DF0-A566-A514F2B91C06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DFE616E-9164-4E53-BE1E-CEE5850A9B92}" type="pres">
      <dgm:prSet presAssocID="{66454608-27B1-4DF0-A566-A514F2B91C0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E99EF95-4823-4E3C-BC3E-3AE5F5356A91}" type="pres">
      <dgm:prSet presAssocID="{66454608-27B1-4DF0-A566-A514F2B91C0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ED7F35F-28F2-4B73-A2A6-F3CD00CA3DEF}" type="pres">
      <dgm:prSet presAssocID="{66454608-27B1-4DF0-A566-A514F2B91C06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A8DD0C-2172-4940-BE2C-178B12700CA9}" type="pres">
      <dgm:prSet presAssocID="{66454608-27B1-4DF0-A566-A514F2B91C06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10C2E77-5633-4479-8E35-BCD1E527D720}" type="pres">
      <dgm:prSet presAssocID="{66454608-27B1-4DF0-A566-A514F2B91C0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2B21726-3BB7-4D5F-AC3E-755BC26E5E63}" srcId="{66454608-27B1-4DF0-A566-A514F2B91C06}" destId="{6E0A2C11-FB3C-42B3-AAF1-79C2CFD51BB8}" srcOrd="2" destOrd="0" parTransId="{06BA4829-F766-4249-ADED-382B62C0563B}" sibTransId="{285DC3D1-2383-4D6A-B29C-BBD5B969FE7F}"/>
    <dgm:cxn modelId="{D8E2EA3C-C6C9-4105-93A7-46ABAE3D8317}" type="presOf" srcId="{6E0A2C11-FB3C-42B3-AAF1-79C2CFD51BB8}" destId="{672BFA8E-3BE0-4232-A4EE-5B4C3DF182A5}" srcOrd="0" destOrd="0" presId="urn:microsoft.com/office/officeart/2005/8/layout/vProcess5"/>
    <dgm:cxn modelId="{CA17C4AF-506E-4EF9-8BC2-B8D3E25C2945}" type="presOf" srcId="{E841D5BD-E6F7-408B-AC05-C57207F95452}" destId="{0EA8DD0C-2172-4940-BE2C-178B12700CA9}" srcOrd="1" destOrd="0" presId="urn:microsoft.com/office/officeart/2005/8/layout/vProcess5"/>
    <dgm:cxn modelId="{93A2FE1D-DE50-4FC6-B16B-50697261CCF6}" type="presOf" srcId="{66454608-27B1-4DF0-A566-A514F2B91C06}" destId="{E650F177-77B8-4101-B273-9A1AA0BBAEAD}" srcOrd="0" destOrd="0" presId="urn:microsoft.com/office/officeart/2005/8/layout/vProcess5"/>
    <dgm:cxn modelId="{22712818-3675-40A1-AB02-8801FAA48DC4}" type="presOf" srcId="{A3304CA3-3D2C-406F-BEE4-220E85743098}" destId="{19BE6F10-5871-42EE-A66C-B1EB29F4D8BB}" srcOrd="0" destOrd="0" presId="urn:microsoft.com/office/officeart/2005/8/layout/vProcess5"/>
    <dgm:cxn modelId="{8BB85677-115B-41D7-AAC3-9277F8F0DCAF}" srcId="{66454608-27B1-4DF0-A566-A514F2B91C06}" destId="{A3304CA3-3D2C-406F-BEE4-220E85743098}" srcOrd="0" destOrd="0" parTransId="{2A218A68-FA45-4509-8E20-591D1BD653DB}" sibTransId="{7652ACE9-3A10-4A8F-A0A0-03E751C2333B}"/>
    <dgm:cxn modelId="{E0E65243-2D38-4CAF-B49C-E72A7CDD07F8}" type="presOf" srcId="{A3304CA3-3D2C-406F-BEE4-220E85743098}" destId="{DED7F35F-28F2-4B73-A2A6-F3CD00CA3DEF}" srcOrd="1" destOrd="0" presId="urn:microsoft.com/office/officeart/2005/8/layout/vProcess5"/>
    <dgm:cxn modelId="{03A241BE-6AB8-4155-84D9-48E7703BB31A}" srcId="{66454608-27B1-4DF0-A566-A514F2B91C06}" destId="{E841D5BD-E6F7-408B-AC05-C57207F95452}" srcOrd="1" destOrd="0" parTransId="{B162C1E5-6736-4099-9A30-4E21D885E786}" sibTransId="{5FA5ECB6-A0D8-4BF7-8368-C878276419B1}"/>
    <dgm:cxn modelId="{2E9F426F-01B1-4B88-9755-58B55B604483}" type="presOf" srcId="{E841D5BD-E6F7-408B-AC05-C57207F95452}" destId="{7D4929E5-BA1F-42CD-B8C0-BD062C3BF17F}" srcOrd="0" destOrd="0" presId="urn:microsoft.com/office/officeart/2005/8/layout/vProcess5"/>
    <dgm:cxn modelId="{9FB7E901-219C-4E31-8622-6FDA0A9579E3}" type="presOf" srcId="{5FA5ECB6-A0D8-4BF7-8368-C878276419B1}" destId="{2E99EF95-4823-4E3C-BC3E-3AE5F5356A91}" srcOrd="0" destOrd="0" presId="urn:microsoft.com/office/officeart/2005/8/layout/vProcess5"/>
    <dgm:cxn modelId="{58FC21C5-B7B3-427B-ACFA-C21BB3318CF3}" type="presOf" srcId="{7652ACE9-3A10-4A8F-A0A0-03E751C2333B}" destId="{EDFE616E-9164-4E53-BE1E-CEE5850A9B92}" srcOrd="0" destOrd="0" presId="urn:microsoft.com/office/officeart/2005/8/layout/vProcess5"/>
    <dgm:cxn modelId="{B0C2B414-82E1-4776-9BE7-CBE8AED6394C}" type="presOf" srcId="{6E0A2C11-FB3C-42B3-AAF1-79C2CFD51BB8}" destId="{E10C2E77-5633-4479-8E35-BCD1E527D720}" srcOrd="1" destOrd="0" presId="urn:microsoft.com/office/officeart/2005/8/layout/vProcess5"/>
    <dgm:cxn modelId="{1BAB3059-56EF-4EBB-9FB1-C75A83DFCB7E}" type="presParOf" srcId="{E650F177-77B8-4101-B273-9A1AA0BBAEAD}" destId="{CDA57C9E-63F6-46F7-9D17-ECFCBCAA2C61}" srcOrd="0" destOrd="0" presId="urn:microsoft.com/office/officeart/2005/8/layout/vProcess5"/>
    <dgm:cxn modelId="{0E801B8D-7287-4849-8CF0-93E9FB2B79B7}" type="presParOf" srcId="{E650F177-77B8-4101-B273-9A1AA0BBAEAD}" destId="{19BE6F10-5871-42EE-A66C-B1EB29F4D8BB}" srcOrd="1" destOrd="0" presId="urn:microsoft.com/office/officeart/2005/8/layout/vProcess5"/>
    <dgm:cxn modelId="{B58BE80B-3E89-453A-A1BD-61AACEE2D828}" type="presParOf" srcId="{E650F177-77B8-4101-B273-9A1AA0BBAEAD}" destId="{7D4929E5-BA1F-42CD-B8C0-BD062C3BF17F}" srcOrd="2" destOrd="0" presId="urn:microsoft.com/office/officeart/2005/8/layout/vProcess5"/>
    <dgm:cxn modelId="{39FDFE11-B3BE-4CD2-85E0-63C2ADA7B81F}" type="presParOf" srcId="{E650F177-77B8-4101-B273-9A1AA0BBAEAD}" destId="{672BFA8E-3BE0-4232-A4EE-5B4C3DF182A5}" srcOrd="3" destOrd="0" presId="urn:microsoft.com/office/officeart/2005/8/layout/vProcess5"/>
    <dgm:cxn modelId="{49AE520F-5E45-4EA7-B835-6B864ADE10FE}" type="presParOf" srcId="{E650F177-77B8-4101-B273-9A1AA0BBAEAD}" destId="{EDFE616E-9164-4E53-BE1E-CEE5850A9B92}" srcOrd="4" destOrd="0" presId="urn:microsoft.com/office/officeart/2005/8/layout/vProcess5"/>
    <dgm:cxn modelId="{626D5F39-B840-4211-87C5-50B34B2A5976}" type="presParOf" srcId="{E650F177-77B8-4101-B273-9A1AA0BBAEAD}" destId="{2E99EF95-4823-4E3C-BC3E-3AE5F5356A91}" srcOrd="5" destOrd="0" presId="urn:microsoft.com/office/officeart/2005/8/layout/vProcess5"/>
    <dgm:cxn modelId="{F003D70F-2767-4037-8BFF-4147D26B046D}" type="presParOf" srcId="{E650F177-77B8-4101-B273-9A1AA0BBAEAD}" destId="{DED7F35F-28F2-4B73-A2A6-F3CD00CA3DEF}" srcOrd="6" destOrd="0" presId="urn:microsoft.com/office/officeart/2005/8/layout/vProcess5"/>
    <dgm:cxn modelId="{AF9AD94B-BF25-484D-8522-8BBDB1F13ADE}" type="presParOf" srcId="{E650F177-77B8-4101-B273-9A1AA0BBAEAD}" destId="{0EA8DD0C-2172-4940-BE2C-178B12700CA9}" srcOrd="7" destOrd="0" presId="urn:microsoft.com/office/officeart/2005/8/layout/vProcess5"/>
    <dgm:cxn modelId="{74FFADB1-358F-48AF-B604-D615E293CA8F}" type="presParOf" srcId="{E650F177-77B8-4101-B273-9A1AA0BBAEAD}" destId="{E10C2E77-5633-4479-8E35-BCD1E527D720}" srcOrd="8" destOrd="0" presId="urn:microsoft.com/office/officeart/2005/8/layout/v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62A6-AFB1-40CE-BFCE-BD39DA0AC5AC}" type="datetimeFigureOut">
              <a:rPr lang="en-US" smtClean="0"/>
              <a:pPr/>
              <a:t>12/16/2010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FA57-2C5B-4F35-8B3F-13B1820A9F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62A6-AFB1-40CE-BFCE-BD39DA0AC5AC}" type="datetimeFigureOut">
              <a:rPr lang="en-US" smtClean="0"/>
              <a:pPr/>
              <a:t>12/16/2010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FA57-2C5B-4F35-8B3F-13B1820A9F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62A6-AFB1-40CE-BFCE-BD39DA0AC5AC}" type="datetimeFigureOut">
              <a:rPr lang="en-US" smtClean="0"/>
              <a:pPr/>
              <a:t>12/16/2010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FA57-2C5B-4F35-8B3F-13B1820A9F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62A6-AFB1-40CE-BFCE-BD39DA0AC5AC}" type="datetimeFigureOut">
              <a:rPr lang="en-US" smtClean="0"/>
              <a:pPr/>
              <a:t>12/16/2010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FA57-2C5B-4F35-8B3F-13B1820A9F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62A6-AFB1-40CE-BFCE-BD39DA0AC5AC}" type="datetimeFigureOut">
              <a:rPr lang="en-US" smtClean="0"/>
              <a:pPr/>
              <a:t>12/16/2010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FA57-2C5B-4F35-8B3F-13B1820A9F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62A6-AFB1-40CE-BFCE-BD39DA0AC5AC}" type="datetimeFigureOut">
              <a:rPr lang="en-US" smtClean="0"/>
              <a:pPr/>
              <a:t>12/16/2010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FA57-2C5B-4F35-8B3F-13B1820A9F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62A6-AFB1-40CE-BFCE-BD39DA0AC5AC}" type="datetimeFigureOut">
              <a:rPr lang="en-US" smtClean="0"/>
              <a:pPr/>
              <a:t>12/16/2010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FA57-2C5B-4F35-8B3F-13B1820A9F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62A6-AFB1-40CE-BFCE-BD39DA0AC5AC}" type="datetimeFigureOut">
              <a:rPr lang="en-US" smtClean="0"/>
              <a:pPr/>
              <a:t>12/16/2010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FA57-2C5B-4F35-8B3F-13B1820A9F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62A6-AFB1-40CE-BFCE-BD39DA0AC5AC}" type="datetimeFigureOut">
              <a:rPr lang="en-US" smtClean="0"/>
              <a:pPr/>
              <a:t>12/16/2010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FA57-2C5B-4F35-8B3F-13B1820A9F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62A6-AFB1-40CE-BFCE-BD39DA0AC5AC}" type="datetimeFigureOut">
              <a:rPr lang="en-US" smtClean="0"/>
              <a:pPr/>
              <a:t>12/16/2010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FA57-2C5B-4F35-8B3F-13B1820A9F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62A6-AFB1-40CE-BFCE-BD39DA0AC5AC}" type="datetimeFigureOut">
              <a:rPr lang="en-US" smtClean="0"/>
              <a:pPr/>
              <a:t>12/16/2010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FA57-2C5B-4F35-8B3F-13B1820A9F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62A6-AFB1-40CE-BFCE-BD39DA0AC5AC}" type="datetimeFigureOut">
              <a:rPr lang="en-US" smtClean="0"/>
              <a:pPr/>
              <a:t>12/16/2010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1FA57-2C5B-4F35-8B3F-13B1820A9FF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doodle.com/gb9cvuxvmztw9q5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Thousand words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separation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Back up your code and figures often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The most important part of your process is your code. It will allow you to recreate the results and figures.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Think of figures as of results in a concise form. Facing disaster and limited time they will allow you to make this crucial poster on time.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Back up your code and figures often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GB" dirty="0" smtClean="0"/>
              <a:t>Figures can be put into a version control system together with your code. This way you would be able to get a snapshot of the code and the results from the past.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Rule III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GB" dirty="0" smtClean="0"/>
              <a:t>When you are generating figures just for yourself try to make them as close to publishing quality as possible.*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143768" y="6357958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 within a reason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Publishing quality?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Label axes and units.</a:t>
            </a:r>
          </a:p>
          <a:p>
            <a:r>
              <a:rPr lang="en-GB" dirty="0" smtClean="0"/>
              <a:t>Add a legend.</a:t>
            </a:r>
          </a:p>
          <a:p>
            <a:r>
              <a:rPr lang="en-GB" dirty="0" smtClean="0"/>
              <a:t>Use sensible colours.</a:t>
            </a:r>
          </a:p>
          <a:p>
            <a:r>
              <a:rPr lang="en-GB" dirty="0" smtClean="0"/>
              <a:t>Less is more (don't make the figures too crowded).</a:t>
            </a:r>
          </a:p>
          <a:p>
            <a:endParaRPr lang="en-GB" dirty="0"/>
          </a:p>
          <a:p>
            <a:pPr>
              <a:buNone/>
            </a:pPr>
            <a:r>
              <a:rPr lang="en-GB" dirty="0" smtClean="0"/>
              <a:t>		     ...but don't spend ages trying to do this.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GB" dirty="0" smtClean="0"/>
              <a:t>Right now you totally know what is on the figure but in two years* you will probably forget.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929190" y="6072206"/>
            <a:ext cx="400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 or whenever your funding will run out and you'll decide to start writing up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of the trade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Matplotlib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based.</a:t>
            </a:r>
          </a:p>
          <a:p>
            <a:r>
              <a:rPr lang="en-GB" dirty="0" smtClean="0"/>
              <a:t>With built-in layout manager.</a:t>
            </a:r>
          </a:p>
          <a:p>
            <a:r>
              <a:rPr lang="en-GB" dirty="0" smtClean="0"/>
              <a:t>On top of </a:t>
            </a:r>
            <a:r>
              <a:rPr lang="en-GB" dirty="0" err="1" smtClean="0"/>
              <a:t>eps</a:t>
            </a:r>
            <a:r>
              <a:rPr lang="en-GB" dirty="0" smtClean="0"/>
              <a:t>, </a:t>
            </a:r>
            <a:r>
              <a:rPr lang="en-GB" dirty="0" err="1" smtClean="0"/>
              <a:t>ps</a:t>
            </a:r>
            <a:r>
              <a:rPr lang="en-GB" dirty="0" smtClean="0"/>
              <a:t> can also create </a:t>
            </a:r>
            <a:r>
              <a:rPr lang="en-GB" dirty="0" err="1" smtClean="0"/>
              <a:t>svg</a:t>
            </a:r>
            <a:r>
              <a:rPr lang="en-GB" dirty="0" smtClean="0"/>
              <a:t>.</a:t>
            </a:r>
          </a:p>
          <a:p>
            <a:r>
              <a:rPr lang="en-GB" dirty="0" smtClean="0"/>
              <a:t>Simple 3D support.</a:t>
            </a:r>
          </a:p>
          <a:p>
            <a:r>
              <a:rPr lang="en-GB" dirty="0" smtClean="0"/>
              <a:t>You can embed it into your application.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000px-Temp-sunspot-co2.sv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641" y="428625"/>
            <a:ext cx="7596717" cy="56975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000px-Rosenbrock_function.sv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891" y="571500"/>
            <a:ext cx="7406217" cy="55546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2462" y="5572140"/>
            <a:ext cx="928694" cy="423862"/>
          </a:xfrm>
        </p:spPr>
        <p:txBody>
          <a:bodyPr/>
          <a:lstStyle/>
          <a:p>
            <a:r>
              <a:rPr lang="en-GB" dirty="0" smtClean="0"/>
              <a:t>©</a:t>
            </a:r>
            <a:r>
              <a:rPr lang="en-GB" dirty="0" err="1" smtClean="0"/>
              <a:t>xkcd</a:t>
            </a:r>
            <a:endParaRPr lang="en-GB" dirty="0"/>
          </a:p>
        </p:txBody>
      </p:sp>
      <p:pic>
        <p:nvPicPr>
          <p:cNvPr id="6" name="Picture Placeholder 5" descr="convincing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42844" y="2000240"/>
            <a:ext cx="8805692" cy="284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Mayavi2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Powerful framework for generating and interacting with 3D visualisations.</a:t>
            </a:r>
          </a:p>
          <a:p>
            <a:r>
              <a:rPr lang="en-GB" dirty="0" smtClean="0"/>
              <a:t>Compatible with Python.</a:t>
            </a:r>
          </a:p>
          <a:p>
            <a:r>
              <a:rPr lang="en-GB" dirty="0" smtClean="0"/>
              <a:t>Has a good interactive editor.</a:t>
            </a:r>
          </a:p>
          <a:p>
            <a:r>
              <a:rPr lang="en-GB" dirty="0" smtClean="0"/>
              <a:t>Can create videos.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napsh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643106" y="-714404"/>
            <a:ext cx="12506178" cy="72692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Inkscape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Is a vector graphic editor.</a:t>
            </a:r>
          </a:p>
          <a:p>
            <a:r>
              <a:rPr lang="en-GB" dirty="0" smtClean="0"/>
              <a:t>Good for creating diagrams and correcting your graphs.</a:t>
            </a:r>
          </a:p>
          <a:p>
            <a:endParaRPr lang="en-GB" dirty="0"/>
          </a:p>
          <a:p>
            <a:endParaRPr lang="en-GB" dirty="0" smtClean="0"/>
          </a:p>
          <a:p>
            <a:pPr algn="r">
              <a:buNone/>
            </a:pPr>
            <a:endParaRPr lang="en-GB" dirty="0" smtClean="0"/>
          </a:p>
          <a:p>
            <a:pPr algn="r">
              <a:buNone/>
            </a:pPr>
            <a:r>
              <a:rPr lang="en-GB" dirty="0" smtClean="0"/>
              <a:t>Demonstration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Bitmap</a:t>
            </a:r>
          </a:p>
          <a:p>
            <a:pPr lvl="1"/>
            <a:r>
              <a:rPr lang="en-GB" dirty="0" smtClean="0"/>
              <a:t>convert (part of </a:t>
            </a:r>
            <a:r>
              <a:rPr lang="en-GB" dirty="0" err="1" smtClean="0"/>
              <a:t>ImageMagick</a:t>
            </a:r>
            <a:r>
              <a:rPr lang="en-GB" dirty="0" smtClean="0"/>
              <a:t>)</a:t>
            </a:r>
          </a:p>
          <a:p>
            <a:r>
              <a:rPr lang="en-GB" dirty="0" smtClean="0"/>
              <a:t>Vector</a:t>
            </a:r>
          </a:p>
          <a:p>
            <a:pPr lvl="1"/>
            <a:r>
              <a:rPr lang="en-GB" dirty="0" smtClean="0"/>
              <a:t>ps2pdf, pdf2ps</a:t>
            </a:r>
          </a:p>
          <a:p>
            <a:pPr lvl="1"/>
            <a:r>
              <a:rPr lang="en-GB" dirty="0" err="1" smtClean="0"/>
              <a:t>inkscape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Bitmaps are evil but...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Sometimes you just have to use them.</a:t>
            </a:r>
          </a:p>
          <a:p>
            <a:r>
              <a:rPr lang="en-GB" dirty="0" smtClean="0"/>
              <a:t>What then? How should you generate or convert your figures?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Bitmaps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GB" dirty="0" smtClean="0"/>
              <a:t>Step One: </a:t>
            </a:r>
          </a:p>
          <a:p>
            <a:pPr algn="ctr">
              <a:buNone/>
            </a:pPr>
            <a:r>
              <a:rPr lang="en-GB" dirty="0" smtClean="0"/>
              <a:t>Think how big your figure should be in </a:t>
            </a:r>
          </a:p>
          <a:p>
            <a:pPr algn="ctr">
              <a:buNone/>
            </a:pPr>
            <a:r>
              <a:rPr lang="en-GB" dirty="0" smtClean="0"/>
              <a:t>the real world.*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6357958"/>
            <a:ext cx="435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 The thing you can read about on bbc.co.uk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Bitmaps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GB" dirty="0" smtClean="0"/>
              <a:t>Step Two: </a:t>
            </a:r>
          </a:p>
          <a:p>
            <a:pPr algn="ctr">
              <a:buNone/>
            </a:pPr>
            <a:r>
              <a:rPr lang="en-GB" dirty="0" smtClean="0"/>
              <a:t>Check what is the resolution your figure is going to be printed with. In doubt assume it is 300 Dots Per Inch (DPI).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Bitmaps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GB" dirty="0" smtClean="0"/>
              <a:t>Step Three: </a:t>
            </a:r>
          </a:p>
          <a:p>
            <a:pPr algn="ctr">
              <a:buNone/>
            </a:pPr>
            <a:r>
              <a:rPr lang="en-GB" dirty="0" smtClean="0"/>
              <a:t>Calculate the size that you need to generate your figures:</a:t>
            </a:r>
          </a:p>
          <a:p>
            <a:pPr algn="ctr">
              <a:buNone/>
            </a:pPr>
            <a:r>
              <a:rPr lang="en-GB" dirty="0" smtClean="0"/>
              <a:t>&lt;real size&gt; × &lt;DPI&gt; = &lt;pixel size&gt;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Would you attend a </a:t>
            </a:r>
            <a:r>
              <a:rPr lang="en-GB" dirty="0" err="1" smtClean="0"/>
              <a:t>matplotlib</a:t>
            </a:r>
            <a:r>
              <a:rPr lang="en-GB" dirty="0" smtClean="0"/>
              <a:t> tutorial?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GB" dirty="0" smtClean="0">
                <a:hlinkClick r:id="rId2"/>
              </a:rPr>
              <a:t>http://doodle.com/gb9cvuxvmztw9q5b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does it matter?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better understand your data.</a:t>
            </a:r>
          </a:p>
          <a:p>
            <a:r>
              <a:rPr lang="en-GB" dirty="0" smtClean="0"/>
              <a:t>The point of your work can reach more people.</a:t>
            </a:r>
          </a:p>
          <a:p>
            <a:r>
              <a:rPr lang="en-GB" dirty="0" smtClean="0"/>
              <a:t>Your work looks more professional.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few rules...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Rule I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GB" dirty="0" smtClean="0"/>
              <a:t>Whenever you are saving any figures do it in vector format.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GB" dirty="0" smtClean="0"/>
              <a:t>A = (1,4,2) 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 vs. Bitmap</a:t>
            </a:r>
            <a:endParaRPr lang="en-GB" dirty="0"/>
          </a:p>
        </p:txBody>
      </p:sp>
      <p:pic>
        <p:nvPicPr>
          <p:cNvPr id="4" name="Content Placeholder 3" descr="2000px-VectorBitmapExample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11610" y="1600200"/>
            <a:ext cx="3520780" cy="4525963"/>
          </a:xfrm>
        </p:spPr>
      </p:pic>
      <p:pic>
        <p:nvPicPr>
          <p:cNvPr id="5" name="Picture 4" descr="1000px-CC_some_rights_reserved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6776" y="6429396"/>
            <a:ext cx="709062" cy="285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 graphic formats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PS</a:t>
            </a:r>
          </a:p>
          <a:p>
            <a:r>
              <a:rPr lang="en-GB" dirty="0" smtClean="0"/>
              <a:t>EPS</a:t>
            </a:r>
          </a:p>
          <a:p>
            <a:r>
              <a:rPr lang="en-GB" dirty="0" smtClean="0"/>
              <a:t>PDF</a:t>
            </a:r>
          </a:p>
          <a:p>
            <a:r>
              <a:rPr lang="en-GB" dirty="0" smtClean="0"/>
              <a:t>SVG</a:t>
            </a:r>
            <a:endParaRPr lang="en-GB" dirty="0"/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Both MATLAB and </a:t>
            </a:r>
            <a:r>
              <a:rPr lang="en-GB" dirty="0" err="1" smtClean="0"/>
              <a:t>Matplotlib</a:t>
            </a:r>
            <a:r>
              <a:rPr lang="en-GB" dirty="0" smtClean="0"/>
              <a:t> can save figures in </a:t>
            </a:r>
            <a:r>
              <a:rPr lang="en-GB" dirty="0" err="1" smtClean="0"/>
              <a:t>eps</a:t>
            </a:r>
            <a:r>
              <a:rPr lang="en-GB" dirty="0" smtClean="0"/>
              <a:t> and </a:t>
            </a:r>
            <a:r>
              <a:rPr lang="en-GB" dirty="0" err="1" smtClean="0"/>
              <a:t>pdf</a:t>
            </a:r>
            <a:r>
              <a:rPr lang="en-GB" dirty="0" smtClean="0"/>
              <a:t>. Take advantage of this.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Rule II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GB" dirty="0" smtClean="0"/>
              <a:t>Automatically generate your figures.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502</Words>
  <Application>Microsoft Office PowerPoint</Application>
  <PresentationFormat>On-screen Show (4:3)</PresentationFormat>
  <Paragraphs>86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Thousand words</vt:lpstr>
      <vt:lpstr>©xkcd</vt:lpstr>
      <vt:lpstr>Why does it matter?</vt:lpstr>
      <vt:lpstr>A few rules...</vt:lpstr>
      <vt:lpstr>Rule I</vt:lpstr>
      <vt:lpstr>Vector?</vt:lpstr>
      <vt:lpstr>Vector vs. Bitmap</vt:lpstr>
      <vt:lpstr>Vector graphic formats</vt:lpstr>
      <vt:lpstr>Rule II</vt:lpstr>
      <vt:lpstr>Code separation</vt:lpstr>
      <vt:lpstr>Back up your code and figures often</vt:lpstr>
      <vt:lpstr>Back up your code and figures often</vt:lpstr>
      <vt:lpstr>Rule III</vt:lpstr>
      <vt:lpstr>Publishing quality?</vt:lpstr>
      <vt:lpstr>Why?</vt:lpstr>
      <vt:lpstr>Tools of the trade</vt:lpstr>
      <vt:lpstr>Matplotlib</vt:lpstr>
      <vt:lpstr>Slide 18</vt:lpstr>
      <vt:lpstr>Slide 19</vt:lpstr>
      <vt:lpstr>Mayavi2</vt:lpstr>
      <vt:lpstr>Slide 21</vt:lpstr>
      <vt:lpstr>Inkscape</vt:lpstr>
      <vt:lpstr>Conversion</vt:lpstr>
      <vt:lpstr>Bitmaps are evil but...</vt:lpstr>
      <vt:lpstr>Bitmaps</vt:lpstr>
      <vt:lpstr>Bitmaps</vt:lpstr>
      <vt:lpstr>Bitmaps</vt:lpstr>
      <vt:lpstr>Would you attend a matplotlib tutorial?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Thousand words</dc:title>
  <dc:creator>Reviewer4</dc:creator>
  <cp:lastModifiedBy>Reviewer4</cp:lastModifiedBy>
  <cp:revision>34</cp:revision>
  <dcterms:created xsi:type="dcterms:W3CDTF">2010-12-14T18:25:04Z</dcterms:created>
  <dcterms:modified xsi:type="dcterms:W3CDTF">2010-12-16T14:05:27Z</dcterms:modified>
</cp:coreProperties>
</file>