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2" r:id="rId4"/>
    <p:sldId id="263" r:id="rId5"/>
    <p:sldId id="264" r:id="rId6"/>
    <p:sldId id="273" r:id="rId7"/>
    <p:sldId id="267" r:id="rId8"/>
    <p:sldId id="266" r:id="rId9"/>
    <p:sldId id="265" r:id="rId10"/>
    <p:sldId id="268" r:id="rId11"/>
    <p:sldId id="270" r:id="rId12"/>
    <p:sldId id="271" r:id="rId13"/>
    <p:sldId id="272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urst" initials="MH" lastIdx="1" clrIdx="0">
    <p:extLst>
      <p:ext uri="{19B8F6BF-5375-455C-9EA6-DF929625EA0E}">
        <p15:presenceInfo xmlns:p15="http://schemas.microsoft.com/office/powerpoint/2012/main" userId="S::michael.hurst@heor.co.uk::71ac5753-86ea-4419-8758-9482a8f0e1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A3B"/>
    <a:srgbClr val="AA7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BC8A1-CA93-448D-B3B2-3C2C711AE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3F76A86-2125-4DBE-9B11-6F40328782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781491"/>
            <a:ext cx="10515600" cy="109550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Optional title here…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68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A5047-9A58-4E50-8DAE-ECAAFF6D4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B1AB45-D348-480B-9622-AD204D8D9E85}"/>
              </a:ext>
            </a:extLst>
          </p:cNvPr>
          <p:cNvCxnSpPr/>
          <p:nvPr userDrawn="1"/>
        </p:nvCxnSpPr>
        <p:spPr>
          <a:xfrm>
            <a:off x="994254" y="1345997"/>
            <a:ext cx="2585313" cy="0"/>
          </a:xfrm>
          <a:prstGeom prst="line">
            <a:avLst/>
          </a:prstGeom>
          <a:ln w="12700">
            <a:solidFill>
              <a:srgbClr val="AA75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A9910FF-4CE6-40A8-A892-C3E12947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947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77EC53-2C1F-4ABB-9C07-BC6EB90B9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6A517C-7A57-444F-A9EB-6F9951A0D2F2}"/>
              </a:ext>
            </a:extLst>
          </p:cNvPr>
          <p:cNvCxnSpPr/>
          <p:nvPr userDrawn="1"/>
        </p:nvCxnSpPr>
        <p:spPr>
          <a:xfrm>
            <a:off x="994254" y="1345997"/>
            <a:ext cx="2585313" cy="0"/>
          </a:xfrm>
          <a:prstGeom prst="line">
            <a:avLst/>
          </a:prstGeom>
          <a:ln w="12700">
            <a:solidFill>
              <a:srgbClr val="AA75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D06817-5D40-4F48-B5C8-DDCEC8C4420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1732978"/>
            <a:ext cx="10515600" cy="856604"/>
          </a:xfr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Clr>
                <a:srgbClr val="2E5BFF"/>
              </a:buClr>
              <a:buFont typeface="Arial" panose="020B0604020202020204" pitchFamily="34" charset="0"/>
              <a:buNone/>
              <a:defRPr sz="2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2E5BFF"/>
              </a:buClr>
              <a:defRPr sz="20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2E5BFF"/>
              </a:buClr>
              <a:defRPr sz="16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2E5BFF"/>
              </a:buClr>
              <a:defRPr sz="14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2E5BFF"/>
              </a:buClr>
              <a:defRPr sz="12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in libero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18F7FE-7CB1-4B49-B7A1-A51BDF54FEC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2601883"/>
            <a:ext cx="10515600" cy="299424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2E5BFF"/>
              </a:buClr>
              <a:buFont typeface="Arial" panose="020B0604020202020204" pitchFamily="34" charset="0"/>
              <a:buNone/>
              <a:defRPr sz="18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2E5BFF"/>
              </a:buClr>
              <a:defRPr sz="20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2E5BFF"/>
              </a:buClr>
              <a:defRPr sz="16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2E5BFF"/>
              </a:buClr>
              <a:defRPr sz="14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2E5BFF"/>
              </a:buClr>
              <a:defRPr sz="12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in libero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ac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Cras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. Nunc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Nunc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29F0949-E68E-4AD0-B8D1-96CCC379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4503"/>
            <a:ext cx="2743200" cy="365125"/>
          </a:xfrm>
        </p:spPr>
        <p:txBody>
          <a:bodyPr/>
          <a:lstStyle>
            <a:lvl1pPr>
              <a:defRPr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Optional Title Area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C6E336-7991-4AA3-8939-82F895BB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947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29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E999FA-CC2A-42D0-90C2-C8818AC68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735882"/>
            <a:ext cx="5257800" cy="2860247"/>
          </a:xfrm>
        </p:spPr>
        <p:txBody>
          <a:bodyPr/>
          <a:lstStyle>
            <a:lvl1pPr marL="342900" indent="-342900">
              <a:buClr>
                <a:srgbClr val="2E5BFF"/>
              </a:buClr>
              <a:buFont typeface="Arial" panose="020B0604020202020204" pitchFamily="34" charset="0"/>
              <a:buChar char="•"/>
              <a:defRPr sz="2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2E5BFF"/>
              </a:buClr>
              <a:defRPr sz="20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2E5BFF"/>
              </a:buClr>
              <a:defRPr sz="16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buClr>
                <a:srgbClr val="2E5BFF"/>
              </a:buClr>
              <a:defRPr sz="1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buClr>
                <a:srgbClr val="2E5BFF"/>
              </a:buClr>
              <a:defRPr sz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Top Level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F9BBC9-1A33-4FDC-8CD3-49241B64486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00" y="2735882"/>
            <a:ext cx="5257800" cy="2860247"/>
          </a:xfrm>
        </p:spPr>
        <p:txBody>
          <a:bodyPr/>
          <a:lstStyle>
            <a:lvl1pPr marL="457200" indent="-457200">
              <a:buClr>
                <a:srgbClr val="2E5BFF"/>
              </a:buClr>
              <a:buFont typeface="+mj-lt"/>
              <a:buAutoNum type="arabicPeriod"/>
              <a:defRPr sz="2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buClr>
                <a:srgbClr val="2E5BFF"/>
              </a:buClr>
              <a:buFont typeface="+mj-lt"/>
              <a:buAutoNum type="arabicPeriod"/>
              <a:defRPr sz="20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57300" indent="-342900">
              <a:buClr>
                <a:srgbClr val="2E5BFF"/>
              </a:buClr>
              <a:buFont typeface="+mj-lt"/>
              <a:buAutoNum type="arabicPeriod"/>
              <a:defRPr sz="16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2E5BFF"/>
              </a:buClr>
              <a:buFont typeface="+mj-lt"/>
              <a:buAutoNum type="arabicPeriod"/>
              <a:defRPr sz="1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buClr>
                <a:srgbClr val="2E5BFF"/>
              </a:buClr>
              <a:buFont typeface="+mj-lt"/>
              <a:buAutoNum type="arabicPeriod"/>
              <a:defRPr sz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Top Level numbers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079114C-670F-415A-A696-7CFDF70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4503"/>
            <a:ext cx="2743200" cy="365125"/>
          </a:xfrm>
        </p:spPr>
        <p:txBody>
          <a:bodyPr/>
          <a:lstStyle>
            <a:lvl1pPr>
              <a:defRPr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Optional Title Area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67D20A-9C69-418D-84A8-0A78C0EB1E55}"/>
              </a:ext>
            </a:extLst>
          </p:cNvPr>
          <p:cNvCxnSpPr/>
          <p:nvPr userDrawn="1"/>
        </p:nvCxnSpPr>
        <p:spPr>
          <a:xfrm>
            <a:off x="994254" y="1345997"/>
            <a:ext cx="2585313" cy="0"/>
          </a:xfrm>
          <a:prstGeom prst="line">
            <a:avLst/>
          </a:prstGeom>
          <a:ln w="12700">
            <a:solidFill>
              <a:srgbClr val="AA75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671582B-4A33-40DB-A0D9-F812AA85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947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5BDA3AC-1AB2-4B61-9FB3-020AEAFB51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1732978"/>
            <a:ext cx="10515600" cy="856604"/>
          </a:xfr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buClr>
                <a:srgbClr val="2E5BFF"/>
              </a:buClr>
              <a:buFont typeface="Arial" panose="020B0604020202020204" pitchFamily="34" charset="0"/>
              <a:buNone/>
              <a:defRPr sz="2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2E5BFF"/>
              </a:buClr>
              <a:defRPr sz="20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2E5BFF"/>
              </a:buClr>
              <a:defRPr sz="16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2E5BFF"/>
              </a:buClr>
              <a:defRPr sz="14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2E5BFF"/>
              </a:buClr>
              <a:defRPr sz="1200">
                <a:solidFill>
                  <a:srgbClr val="0B1A3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in libero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107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3F1C66-CCB2-4323-AEF1-C01B0F249C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5EB8D7-8AA7-4816-B1EE-61C3EBE79C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732486"/>
            <a:ext cx="5257800" cy="3863643"/>
          </a:xfrm>
        </p:spPr>
        <p:txBody>
          <a:bodyPr/>
          <a:lstStyle>
            <a:lvl1pPr marL="342900" indent="-342900">
              <a:buClr>
                <a:srgbClr val="2E5BFF"/>
              </a:buClr>
              <a:buFont typeface="Arial" panose="020B0604020202020204" pitchFamily="34" charset="0"/>
              <a:buChar char="•"/>
              <a:defRPr sz="2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2E5BFF"/>
              </a:buClr>
              <a:defRPr sz="20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2E5BFF"/>
              </a:buClr>
              <a:defRPr sz="16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buClr>
                <a:srgbClr val="2E5BFF"/>
              </a:buClr>
              <a:defRPr sz="1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buClr>
                <a:srgbClr val="2E5BFF"/>
              </a:buClr>
              <a:defRPr sz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Top Level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66B13B-2DC6-49ED-88E7-31A2424FD3D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00" y="1732486"/>
            <a:ext cx="5257800" cy="3863643"/>
          </a:xfrm>
        </p:spPr>
        <p:txBody>
          <a:bodyPr/>
          <a:lstStyle>
            <a:lvl1pPr marL="457200" indent="-457200">
              <a:buClr>
                <a:srgbClr val="2E5BFF"/>
              </a:buClr>
              <a:buFont typeface="+mj-lt"/>
              <a:buAutoNum type="arabicPeriod"/>
              <a:defRPr sz="2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buClr>
                <a:srgbClr val="2E5BFF"/>
              </a:buClr>
              <a:buFont typeface="+mj-lt"/>
              <a:buAutoNum type="arabicPeriod"/>
              <a:defRPr sz="20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57300" indent="-342900">
              <a:buClr>
                <a:srgbClr val="2E5BFF"/>
              </a:buClr>
              <a:buFont typeface="+mj-lt"/>
              <a:buAutoNum type="arabicPeriod"/>
              <a:defRPr sz="16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buClr>
                <a:srgbClr val="2E5BFF"/>
              </a:buClr>
              <a:buFont typeface="+mj-lt"/>
              <a:buAutoNum type="arabicPeriod"/>
              <a:defRPr sz="14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buClr>
                <a:srgbClr val="2E5BFF"/>
              </a:buClr>
              <a:buFont typeface="+mj-lt"/>
              <a:buAutoNum type="arabicPeriod"/>
              <a:defRPr sz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Top Level numbers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E9FEBE-6D98-4D01-9742-61085B280268}"/>
              </a:ext>
            </a:extLst>
          </p:cNvPr>
          <p:cNvCxnSpPr/>
          <p:nvPr userDrawn="1"/>
        </p:nvCxnSpPr>
        <p:spPr>
          <a:xfrm>
            <a:off x="994254" y="1345997"/>
            <a:ext cx="2585313" cy="0"/>
          </a:xfrm>
          <a:prstGeom prst="line">
            <a:avLst/>
          </a:prstGeom>
          <a:ln w="12700">
            <a:solidFill>
              <a:srgbClr val="AA75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1968F43-9896-40C6-9FFB-C8BDCCCF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44503"/>
            <a:ext cx="2743200" cy="365125"/>
          </a:xfrm>
        </p:spPr>
        <p:txBody>
          <a:bodyPr/>
          <a:lstStyle>
            <a:lvl1pPr>
              <a:defRPr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Optional Title Area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09E47F-1F7A-4DA6-9CA3-A4E5C761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947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56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E505EB-297D-433B-862D-8CE5E39EF219}"/>
              </a:ext>
            </a:extLst>
          </p:cNvPr>
          <p:cNvCxnSpPr/>
          <p:nvPr userDrawn="1"/>
        </p:nvCxnSpPr>
        <p:spPr>
          <a:xfrm>
            <a:off x="994254" y="1345997"/>
            <a:ext cx="2585313" cy="0"/>
          </a:xfrm>
          <a:prstGeom prst="line">
            <a:avLst/>
          </a:prstGeom>
          <a:ln w="12700">
            <a:solidFill>
              <a:srgbClr val="AA75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F7BC850-DF69-464A-B97C-627B6E28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9479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6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3F1C66-CCB2-4323-AEF1-C01B0F249C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48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3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CC2C03-3F85-4FC9-BAA9-3B046B4A89AF}" type="datetimeFigureOut">
              <a:rPr lang="en-GB" smtClean="0"/>
              <a:pPr/>
              <a:t>11/02/2019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C8858CC-6AC2-4A35-A051-33E2D092D73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4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70" r:id="rId3"/>
    <p:sldLayoutId id="2147483662" r:id="rId4"/>
    <p:sldLayoutId id="2147483671" r:id="rId5"/>
    <p:sldLayoutId id="2147483672" r:id="rId6"/>
    <p:sldLayoutId id="2147483674" r:id="rId7"/>
    <p:sldLayoutId id="214748367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heor.co.uk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hyperlink" Target="http://www.twitter.com/heor_ltd" TargetMode="External"/><Relationship Id="rId4" Type="http://schemas.openxmlformats.org/officeDocument/2006/relationships/hyperlink" Target="http://bit.ly/HEOR_Lt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7803E1-96C1-45B7-95ED-E9C9FE9E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Challenges and practices of using machine learning in healthcare data</a:t>
            </a:r>
            <a:br>
              <a:rPr lang="en-US" sz="2000" dirty="0"/>
            </a:br>
            <a:r>
              <a:rPr lang="en-US" sz="2000" dirty="0"/>
              <a:t>Michael Hurst – Principal Data Scientist</a:t>
            </a:r>
            <a:endParaRPr lang="en-GB" sz="2000" dirty="0"/>
          </a:p>
        </p:txBody>
      </p:sp>
      <p:pic>
        <p:nvPicPr>
          <p:cNvPr id="5122" name="Picture 2" descr="Image result for linkedin logo">
            <a:extLst>
              <a:ext uri="{FF2B5EF4-FFF2-40B4-BE49-F238E27FC236}">
                <a16:creationId xmlns:a16="http://schemas.microsoft.com/office/drawing/2014/main" id="{F4C2ECD4-15D8-494C-BCBF-7CDDDD6AA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37" y="598023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F4ACC2-A4FF-4C38-9AA6-D9B51669AC52}"/>
              </a:ext>
            </a:extLst>
          </p:cNvPr>
          <p:cNvSpPr/>
          <p:nvPr/>
        </p:nvSpPr>
        <p:spPr>
          <a:xfrm>
            <a:off x="9295062" y="6003441"/>
            <a:ext cx="2236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http://bit.ly/HEORMike</a:t>
            </a:r>
            <a:endParaRPr lang="en-GB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Image result for twitter symbol">
            <a:extLst>
              <a:ext uri="{FF2B5EF4-FFF2-40B4-BE49-F238E27FC236}">
                <a16:creationId xmlns:a16="http://schemas.microsoft.com/office/drawing/2014/main" id="{BE321568-9832-476B-91EB-F2266BC2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37" y="6401487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F55452-D682-4F59-97D7-6747342FA4FE}"/>
              </a:ext>
            </a:extLst>
          </p:cNvPr>
          <p:cNvSpPr/>
          <p:nvPr/>
        </p:nvSpPr>
        <p:spPr>
          <a:xfrm>
            <a:off x="9295061" y="6450678"/>
            <a:ext cx="2837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https://twitter.com/mikehurst</a:t>
            </a:r>
            <a:endParaRPr lang="en-GB" sz="16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5C0D9B-8AB5-470E-9B59-137B162AF031}"/>
              </a:ext>
            </a:extLst>
          </p:cNvPr>
          <p:cNvSpPr txBox="1"/>
          <p:nvPr/>
        </p:nvSpPr>
        <p:spPr>
          <a:xfrm>
            <a:off x="912223" y="1340403"/>
            <a:ext cx="10798301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the cost and societal implications, health-based analyses are very traditional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Standardised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set of practices,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ABPI Code of Practice for the Pharmaceutical Industry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National Institute for Health and Care Excellence (NICE) Technical Support Unit (TSU)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National and International Regulations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projects slow to start but now gaining traction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AI,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Deepmind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Health, IBM Watson Health, Kaggle as well as academic projects underway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894916E-87C2-4C4F-8963-EF7AD7643320}"/>
              </a:ext>
            </a:extLst>
          </p:cNvPr>
          <p:cNvSpPr txBox="1">
            <a:spLocks/>
          </p:cNvSpPr>
          <p:nvPr/>
        </p:nvSpPr>
        <p:spPr>
          <a:xfrm>
            <a:off x="912223" y="420924"/>
            <a:ext cx="10515600" cy="91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Breaking the Mould</a:t>
            </a:r>
          </a:p>
        </p:txBody>
      </p:sp>
      <p:pic>
        <p:nvPicPr>
          <p:cNvPr id="12290" name="Picture 2" descr="Image result for apple watch af">
            <a:extLst>
              <a:ext uri="{FF2B5EF4-FFF2-40B4-BE49-F238E27FC236}">
                <a16:creationId xmlns:a16="http://schemas.microsoft.com/office/drawing/2014/main" id="{CC12CC68-659E-420A-811D-ADBAB8E45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02" y="4631503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47ED446-6EE8-4A5D-8866-0BE7630E9C57}"/>
              </a:ext>
            </a:extLst>
          </p:cNvPr>
          <p:cNvSpPr/>
          <p:nvPr/>
        </p:nvSpPr>
        <p:spPr>
          <a:xfrm>
            <a:off x="2638697" y="5291894"/>
            <a:ext cx="2710422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Apple: AF Apple Watch 4</a:t>
            </a:r>
          </a:p>
        </p:txBody>
      </p:sp>
    </p:spTree>
    <p:extLst>
      <p:ext uri="{BB962C8B-B14F-4D97-AF65-F5344CB8AC3E}">
        <p14:creationId xmlns:p14="http://schemas.microsoft.com/office/powerpoint/2010/main" val="125860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894916E-87C2-4C4F-8963-EF7AD7643320}"/>
              </a:ext>
            </a:extLst>
          </p:cNvPr>
          <p:cNvSpPr txBox="1">
            <a:spLocks/>
          </p:cNvSpPr>
          <p:nvPr/>
        </p:nvSpPr>
        <p:spPr>
          <a:xfrm>
            <a:off x="912223" y="420924"/>
            <a:ext cx="10515600" cy="91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The Challenges of Healthcare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1B654-9AD8-4691-A2B7-674DAC26832B}"/>
              </a:ext>
            </a:extLst>
          </p:cNvPr>
          <p:cNvSpPr txBox="1"/>
          <p:nvPr/>
        </p:nvSpPr>
        <p:spPr>
          <a:xfrm>
            <a:off x="912223" y="1416401"/>
            <a:ext cx="10798301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Healthcare data is fundamentally chaotic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entry can be at time of consultation or by admin assistant post consultation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Despite coding systems, codes often inconsistently used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 weight measurements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prone to data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Inconsistency in secondary care recall information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Substantial data cleaning/structuring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KOL: “Just give it the data and let the algorithm find the relationships”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lack of data is of interest</a:t>
            </a:r>
          </a:p>
        </p:txBody>
      </p:sp>
    </p:spTree>
    <p:extLst>
      <p:ext uri="{BB962C8B-B14F-4D97-AF65-F5344CB8AC3E}">
        <p14:creationId xmlns:p14="http://schemas.microsoft.com/office/powerpoint/2010/main" val="180246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the black box problem">
            <a:extLst>
              <a:ext uri="{FF2B5EF4-FFF2-40B4-BE49-F238E27FC236}">
                <a16:creationId xmlns:a16="http://schemas.microsoft.com/office/drawing/2014/main" id="{26A2838A-8FAD-43D4-B2B4-14BEA330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95" y="3895495"/>
            <a:ext cx="2711205" cy="274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2894916E-87C2-4C4F-8963-EF7AD7643320}"/>
              </a:ext>
            </a:extLst>
          </p:cNvPr>
          <p:cNvSpPr txBox="1">
            <a:spLocks/>
          </p:cNvSpPr>
          <p:nvPr/>
        </p:nvSpPr>
        <p:spPr>
          <a:xfrm>
            <a:off x="912223" y="420924"/>
            <a:ext cx="10515600" cy="91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Communicating the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1B654-9AD8-4691-A2B7-674DAC26832B}"/>
              </a:ext>
            </a:extLst>
          </p:cNvPr>
          <p:cNvSpPr txBox="1"/>
          <p:nvPr/>
        </p:nvSpPr>
        <p:spPr>
          <a:xfrm>
            <a:off x="912224" y="1416401"/>
            <a:ext cx="8710748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Healthcare professionals/custodians are typically a non-tech audience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techniques are viewed with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scepticism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studies approved/published often comes down to one question: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“What relationships did it found?”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black-box problem is significant in an industry which is built on justification and accountability</a:t>
            </a:r>
          </a:p>
          <a:p>
            <a:pPr>
              <a:lnSpc>
                <a:spcPct val="15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Leading international journal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Reviewers cited the “speculative” nature and lack of “real evidence”</a:t>
            </a:r>
          </a:p>
        </p:txBody>
      </p:sp>
    </p:spTree>
    <p:extLst>
      <p:ext uri="{BB962C8B-B14F-4D97-AF65-F5344CB8AC3E}">
        <p14:creationId xmlns:p14="http://schemas.microsoft.com/office/powerpoint/2010/main" val="195222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BF899-7392-497E-B098-76EBE9A7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F6BB4-6350-4840-BA25-609F5D25A7F1}"/>
              </a:ext>
            </a:extLst>
          </p:cNvPr>
          <p:cNvSpPr txBox="1"/>
          <p:nvPr/>
        </p:nvSpPr>
        <p:spPr>
          <a:xfrm>
            <a:off x="912224" y="1416401"/>
            <a:ext cx="10583090" cy="2944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Manuscript currently awaiting publication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Pragmatic implementation of risk prediction tool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North West London (w/ ICHP) – Assessing the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generalisability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localised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Nationwide – Assessing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generalisability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 real-world setting; understanding how tool impacts GP screening procedures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Randomised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 trial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Assessing the improvement of AF detection through a priortised intervention</a:t>
            </a:r>
          </a:p>
        </p:txBody>
      </p:sp>
    </p:spTree>
    <p:extLst>
      <p:ext uri="{BB962C8B-B14F-4D97-AF65-F5344CB8AC3E}">
        <p14:creationId xmlns:p14="http://schemas.microsoft.com/office/powerpoint/2010/main" val="393443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BF899-7392-497E-B098-76EBE9A7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5" name="Picture 2" descr="Image result for linkedin logo">
            <a:extLst>
              <a:ext uri="{FF2B5EF4-FFF2-40B4-BE49-F238E27FC236}">
                <a16:creationId xmlns:a16="http://schemas.microsoft.com/office/drawing/2014/main" id="{BB937B2F-3372-4D63-B37E-819869B0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37" y="598023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E6A9D-5E97-485B-9F3A-1924E10D68E1}"/>
              </a:ext>
            </a:extLst>
          </p:cNvPr>
          <p:cNvSpPr/>
          <p:nvPr/>
        </p:nvSpPr>
        <p:spPr>
          <a:xfrm>
            <a:off x="9295062" y="6003441"/>
            <a:ext cx="2236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http://bit.ly/HEORMike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 descr="Image result for twitter symbol">
            <a:extLst>
              <a:ext uri="{FF2B5EF4-FFF2-40B4-BE49-F238E27FC236}">
                <a16:creationId xmlns:a16="http://schemas.microsoft.com/office/drawing/2014/main" id="{D1D33850-A28B-4B47-917E-DDE63806A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37" y="6401487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33F663-0550-47E6-8847-9B0680F225E7}"/>
              </a:ext>
            </a:extLst>
          </p:cNvPr>
          <p:cNvSpPr/>
          <p:nvPr/>
        </p:nvSpPr>
        <p:spPr>
          <a:xfrm>
            <a:off x="9295061" y="6450678"/>
            <a:ext cx="2837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https://twitter.com/mikehurst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8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5F73D0-1197-4F14-9DF0-5C114DC5E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99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C40C6D2-738D-493D-9F28-9B85892F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96BB0-F4B6-4014-9872-5D4938C3A9FB}"/>
              </a:ext>
            </a:extLst>
          </p:cNvPr>
          <p:cNvSpPr txBox="1"/>
          <p:nvPr/>
        </p:nvSpPr>
        <p:spPr>
          <a:xfrm>
            <a:off x="7915275" y="2152650"/>
            <a:ext cx="10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Cardiff, UK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170D72-808E-4FF1-B1A0-87D1BBCC536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941005" y="2222090"/>
            <a:ext cx="674943" cy="84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C2226E-3CFF-465E-A50E-980E16B8C952}"/>
              </a:ext>
            </a:extLst>
          </p:cNvPr>
          <p:cNvSpPr txBox="1"/>
          <p:nvPr/>
        </p:nvSpPr>
        <p:spPr>
          <a:xfrm>
            <a:off x="10208358" y="1284606"/>
            <a:ext cx="1466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Birmingham, UK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6F456-99A7-47E9-BCD1-1D3EF889F259}"/>
              </a:ext>
            </a:extLst>
          </p:cNvPr>
          <p:cNvCxnSpPr>
            <a:cxnSpLocks/>
          </p:cNvCxnSpPr>
          <p:nvPr/>
        </p:nvCxnSpPr>
        <p:spPr>
          <a:xfrm flipH="1">
            <a:off x="9881419" y="1592383"/>
            <a:ext cx="434157" cy="433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898B63-4C46-4E89-9117-270E62CFDC5B}"/>
              </a:ext>
            </a:extLst>
          </p:cNvPr>
          <p:cNvSpPr txBox="1"/>
          <p:nvPr/>
        </p:nvSpPr>
        <p:spPr>
          <a:xfrm>
            <a:off x="9953626" y="2978348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Cologne, Germany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385617-0898-48B3-B8FF-D2D0335FA24A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0776127" y="2460428"/>
            <a:ext cx="898594" cy="51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F4EE6C-7C2A-445A-B211-FB0CFE8866C5}"/>
              </a:ext>
            </a:extLst>
          </p:cNvPr>
          <p:cNvSpPr txBox="1"/>
          <p:nvPr/>
        </p:nvSpPr>
        <p:spPr>
          <a:xfrm>
            <a:off x="907924" y="1649723"/>
            <a:ext cx="6267450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HEOR – Health Economics and Outcomes Research Ltd.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economics consultancy formed in Cardiff in 2012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team of 60 medical writers, analysts, modellers, data scientists and statisticians across three locations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heor.co.uk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bit.ly/HEOR_Ltd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twitter.com/heor_ltd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4098" name="Picture 2" descr="Image result for web symbol">
            <a:extLst>
              <a:ext uri="{FF2B5EF4-FFF2-40B4-BE49-F238E27FC236}">
                <a16:creationId xmlns:a16="http://schemas.microsoft.com/office/drawing/2014/main" id="{D9DC62E8-0DF9-4BF9-A8ED-2DC049E7C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2"/>
          <a:stretch/>
        </p:blipFill>
        <p:spPr bwMode="auto">
          <a:xfrm>
            <a:off x="1061302" y="4680585"/>
            <a:ext cx="273151" cy="27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linkedin logo">
            <a:extLst>
              <a:ext uri="{FF2B5EF4-FFF2-40B4-BE49-F238E27FC236}">
                <a16:creationId xmlns:a16="http://schemas.microsoft.com/office/drawing/2014/main" id="{56E0956C-9AB0-4973-8A09-4346F3C9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01" y="5058873"/>
            <a:ext cx="273152" cy="27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witter symbol">
            <a:extLst>
              <a:ext uri="{FF2B5EF4-FFF2-40B4-BE49-F238E27FC236}">
                <a16:creationId xmlns:a16="http://schemas.microsoft.com/office/drawing/2014/main" id="{B9C97112-EAB2-46B4-AE8D-E703FB4D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02" y="5456436"/>
            <a:ext cx="273151" cy="27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7D26F-26F2-4F5F-8459-41668C44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Economics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6B6F2-B2B5-4891-BCCC-236C7AABAF1B}"/>
              </a:ext>
            </a:extLst>
          </p:cNvPr>
          <p:cNvSpPr txBox="1"/>
          <p:nvPr/>
        </p:nvSpPr>
        <p:spPr>
          <a:xfrm>
            <a:off x="942975" y="1459223"/>
            <a:ext cx="10798301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Undertaken primarily once a technology has been approved for use (EMA, FDA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Evidence based research (published literature; clinical trials; observational studies; databases)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Demonstrating the value of an intervention (versus current practice)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≠ just cost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taking into account differences in life expectancy and quality of life achieved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derived from mathematical models, simulating patient cohorts and expected outcomes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Assisting pharmaceutical companies in preparing submissions to NICE, SMC, AWMSG etc. to provide market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4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59589CBE-A21F-4191-B2B8-6C79DA9EF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6868" b="-1"/>
          <a:stretch/>
        </p:blipFill>
        <p:spPr bwMode="auto">
          <a:xfrm>
            <a:off x="0" y="-159448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24CD679-7405-4CD3-A92A-9469F279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F7D26F-26F2-4F5F-8459-41668C44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46" y="480720"/>
            <a:ext cx="5221266" cy="7503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Case Study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A146A-FC36-402B-9629-F7CF164C3190}"/>
              </a:ext>
            </a:extLst>
          </p:cNvPr>
          <p:cNvSpPr txBox="1"/>
          <p:nvPr/>
        </p:nvSpPr>
        <p:spPr>
          <a:xfrm>
            <a:off x="438150" y="1390650"/>
            <a:ext cx="5505450" cy="491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Atrial fibrillation/flutter (AF/F)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Irregular heart rate, if undiagnosed can lead to severe complications including stroke and heart failure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Treatment typically consists of direct acting oral anticoagulants (DOAC)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value in diagnosing patients as undiagnosed AF/F can lead to poor outcomes due to complications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NHS key prevention strategy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Increased diagnoses = Increased uptake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1889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5B2B2-B110-4B8E-9488-156B3514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C0D9B-8AB5-470E-9B59-137B162AF031}"/>
              </a:ext>
            </a:extLst>
          </p:cNvPr>
          <p:cNvSpPr txBox="1"/>
          <p:nvPr/>
        </p:nvSpPr>
        <p:spPr>
          <a:xfrm>
            <a:off x="950323" y="1452653"/>
            <a:ext cx="10798301" cy="3359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 atrial fibrillation or atrial flutter (AF/F) using primary care electronic patient health records in the UK using machine learning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collaboration with two leading pharmaceutical companies with key opinion leaders (KOL) from leading Russell Group universities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train and evaluate a risk prediction algorithm using UK based primary care data (i.e. GP records)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spanning 2017-2020</a:t>
            </a:r>
          </a:p>
        </p:txBody>
      </p:sp>
    </p:spTree>
    <p:extLst>
      <p:ext uri="{BB962C8B-B14F-4D97-AF65-F5344CB8AC3E}">
        <p14:creationId xmlns:p14="http://schemas.microsoft.com/office/powerpoint/2010/main" val="363420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5B2B2-B110-4B8E-9488-156B3514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C0D9B-8AB5-470E-9B59-137B162AF031}"/>
              </a:ext>
            </a:extLst>
          </p:cNvPr>
          <p:cNvSpPr txBox="1"/>
          <p:nvPr/>
        </p:nvSpPr>
        <p:spPr>
          <a:xfrm>
            <a:off x="950324" y="1461361"/>
            <a:ext cx="7409845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million patients spit into 67%/33% training/holdout 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consisted of 97% non-AF patients and 3% AF patients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 algorithm (including NN, SVM’s, random forests) performance compared to traditional risk scores (CHARGE-AF, ARIC, Framingham)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methods: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baseline (complete measurement): Assessment of (up to) 11-year risk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1-year preceding diagnosis: Matched cohort assessment of year prior to AF diagnosis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Holdout set using k-fold cross validation of hyperparameters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79A4D2-9AF2-4B0A-A381-0CAB002A4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09479"/>
              </p:ext>
            </p:extLst>
          </p:nvPr>
        </p:nvGraphicFramePr>
        <p:xfrm>
          <a:off x="8683057" y="525035"/>
          <a:ext cx="3306351" cy="1695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117">
                  <a:extLst>
                    <a:ext uri="{9D8B030D-6E8A-4147-A177-3AD203B41FA5}">
                      <a16:colId xmlns:a16="http://schemas.microsoft.com/office/drawing/2014/main" val="2147401116"/>
                    </a:ext>
                  </a:extLst>
                </a:gridCol>
                <a:gridCol w="1102117">
                  <a:extLst>
                    <a:ext uri="{9D8B030D-6E8A-4147-A177-3AD203B41FA5}">
                      <a16:colId xmlns:a16="http://schemas.microsoft.com/office/drawing/2014/main" val="465122403"/>
                    </a:ext>
                  </a:extLst>
                </a:gridCol>
                <a:gridCol w="1102117">
                  <a:extLst>
                    <a:ext uri="{9D8B030D-6E8A-4147-A177-3AD203B41FA5}">
                      <a16:colId xmlns:a16="http://schemas.microsoft.com/office/drawing/2014/main" val="2721423629"/>
                    </a:ext>
                  </a:extLst>
                </a:gridCol>
              </a:tblGrid>
              <a:tr h="565299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Non-AF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Predicted AF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348237"/>
                  </a:ext>
                </a:extLst>
              </a:tr>
              <a:tr h="56529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</a:t>
                      </a:r>
                    </a:p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91947"/>
                  </a:ext>
                </a:extLst>
              </a:tr>
              <a:tr h="56529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 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73098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63E37F4-6ECF-4A71-A0F6-D4EE3D88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26" y="2756800"/>
            <a:ext cx="3952125" cy="39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1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5C0D9B-8AB5-470E-9B59-137B162AF031}"/>
              </a:ext>
            </a:extLst>
          </p:cNvPr>
          <p:cNvSpPr txBox="1"/>
          <p:nvPr/>
        </p:nvSpPr>
        <p:spPr>
          <a:xfrm>
            <a:off x="912223" y="1483949"/>
            <a:ext cx="10798301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Several data-based resources in the UK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Ranging from: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(&lt;1,000 patients): Local, disease area specific registries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(&gt;10m patients): CPRD primary care data, HES secondary care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 and structuring similar to that of the mid 1980’s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Inconsistent methods: Excel, Access, specialist software, paper notes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Inconsistent access for research purposes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often decentralised sometimes on a department basis with complete lack of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Failed measures in recent years to improve provision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894916E-87C2-4C4F-8963-EF7AD7643320}"/>
              </a:ext>
            </a:extLst>
          </p:cNvPr>
          <p:cNvSpPr txBox="1">
            <a:spLocks/>
          </p:cNvSpPr>
          <p:nvPr/>
        </p:nvSpPr>
        <p:spPr>
          <a:xfrm>
            <a:off x="912223" y="420924"/>
            <a:ext cx="10515600" cy="91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Data Landscape</a:t>
            </a:r>
          </a:p>
        </p:txBody>
      </p:sp>
    </p:spTree>
    <p:extLst>
      <p:ext uri="{BB962C8B-B14F-4D97-AF65-F5344CB8AC3E}">
        <p14:creationId xmlns:p14="http://schemas.microsoft.com/office/powerpoint/2010/main" val="1927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5C0D9B-8AB5-470E-9B59-137B162AF031}"/>
              </a:ext>
            </a:extLst>
          </p:cNvPr>
          <p:cNvSpPr txBox="1"/>
          <p:nvPr/>
        </p:nvSpPr>
        <p:spPr>
          <a:xfrm>
            <a:off x="984069" y="1483949"/>
            <a:ext cx="10726455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2013 scheme by NHS England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 failure by Google Health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Expand on the principles of the Clinical Practices Research Datalink (CPRD)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 GP systems (~10 million active patients)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households in England were asked whether they wanted to “opt out” of a centralised database of GP records containing anonymised patient records for research/planning purposes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Scheme controversial due to lack of patient awareness (~60% didn’t receive with no national ad campaign) and a heavy focus on the benefits without enough details on opting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was paused numerous times from 2014 and inevitably shelved in 2016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894916E-87C2-4C4F-8963-EF7AD7643320}"/>
              </a:ext>
            </a:extLst>
          </p:cNvPr>
          <p:cNvSpPr txBox="1">
            <a:spLocks/>
          </p:cNvSpPr>
          <p:nvPr/>
        </p:nvSpPr>
        <p:spPr>
          <a:xfrm>
            <a:off x="912223" y="420924"/>
            <a:ext cx="10515600" cy="91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 err="1"/>
              <a:t>care.data</a:t>
            </a:r>
            <a:endParaRPr lang="en-GB" dirty="0"/>
          </a:p>
        </p:txBody>
      </p:sp>
      <p:pic>
        <p:nvPicPr>
          <p:cNvPr id="9218" name="Picture 2" descr="Image result for care.data">
            <a:extLst>
              <a:ext uri="{FF2B5EF4-FFF2-40B4-BE49-F238E27FC236}">
                <a16:creationId xmlns:a16="http://schemas.microsoft.com/office/drawing/2014/main" id="{D5F78485-85C5-4322-889C-27EC2FBE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18" y="0"/>
            <a:ext cx="1952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2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5C0D9B-8AB5-470E-9B59-137B162AF031}"/>
              </a:ext>
            </a:extLst>
          </p:cNvPr>
          <p:cNvSpPr txBox="1"/>
          <p:nvPr/>
        </p:nvSpPr>
        <p:spPr>
          <a:xfrm>
            <a:off x="912223" y="1416401"/>
            <a:ext cx="10798301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CPRD primary care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 guidelines for extracting, storing, processing and disposing of patient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Ethics, GDPR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Typically, requests surround: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specific cohort of patients related to a specific disease indication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analytic comparisons/relationships established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priori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 Study: Request relevant to case study (i.e. machine learning) was: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broad population (active patients aged ≥ 30 years old)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Comparisons/relationships to be established through unsupervised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 push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applications now uniquely placed, requiring committee approval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894916E-87C2-4C4F-8963-EF7AD7643320}"/>
              </a:ext>
            </a:extLst>
          </p:cNvPr>
          <p:cNvSpPr txBox="1">
            <a:spLocks/>
          </p:cNvSpPr>
          <p:nvPr/>
        </p:nvSpPr>
        <p:spPr>
          <a:xfrm>
            <a:off x="912223" y="420924"/>
            <a:ext cx="10515600" cy="919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B1A3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CPRD</a:t>
            </a:r>
          </a:p>
        </p:txBody>
      </p:sp>
      <p:pic>
        <p:nvPicPr>
          <p:cNvPr id="10242" name="Picture 2" descr="Image result for cprd">
            <a:extLst>
              <a:ext uri="{FF2B5EF4-FFF2-40B4-BE49-F238E27FC236}">
                <a16:creationId xmlns:a16="http://schemas.microsoft.com/office/drawing/2014/main" id="{DE1CEC2E-F2BE-42FB-8AA5-FACE046F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312" y="230626"/>
            <a:ext cx="3352800" cy="110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5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OR-PowerpointTemplate-Con1-2.potx" id="{62136EC2-CD94-4C9B-8E45-5084AB6844C3}" vid="{1F9660A3-0B83-405E-900F-B2B5ECA34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1002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Tahoma</vt:lpstr>
      <vt:lpstr>Office Theme</vt:lpstr>
      <vt:lpstr>Challenges and practices of using machine learning in healthcare data Michael Hurst – Principal Data Scientist</vt:lpstr>
      <vt:lpstr>About Us</vt:lpstr>
      <vt:lpstr>Health Economics</vt:lpstr>
      <vt:lpstr>Case Study </vt:lpstr>
      <vt:lpstr>Case Study</vt:lpstr>
      <vt:lpstr>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and practices of using machine learning in healthcare data Michael Hurst – Principal Data Scientist</dc:title>
  <dc:creator>Michael Hurst</dc:creator>
  <cp:lastModifiedBy>Michael Hurst</cp:lastModifiedBy>
  <cp:revision>21</cp:revision>
  <dcterms:created xsi:type="dcterms:W3CDTF">2019-02-06T17:17:38Z</dcterms:created>
  <dcterms:modified xsi:type="dcterms:W3CDTF">2019-02-11T13:35:49Z</dcterms:modified>
</cp:coreProperties>
</file>