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89E3-1DF9-C849-6C80-CAC213E4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4BC5D-7BED-BD0F-3D12-706BA229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BEE1-B224-D99B-8B82-AF7A9C15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6FF3-2C84-8E66-0360-4D9FD1D5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53D0-346A-D7C1-F5F4-A48E35DF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DA40-7256-0465-12D6-C773614B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7CF10-55A1-CC8B-2BB4-26F91E8D2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528C-C36D-BB8E-D018-ED0792F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6EE7-6B0A-6EB5-658C-DAE86735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74FB-A7AF-A36F-75FE-22934649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17EAB-95CE-D63B-C455-8A49BFEB7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3DBA-D080-6EF8-CC28-AB55A49B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1AAA3-1209-8E81-8A5C-3D98C8D5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EEF4-1AC9-6EBE-5A2D-7EE90CAB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73FB-776F-6661-A6D6-F90F9167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F5B3-E147-2887-7109-8788AD7E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24BA-24B8-559B-970E-B30F2488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F072-C221-EE01-8999-B3D41BE3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9DB3-A56B-B235-7E2A-AE5725C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33F1A-B61F-FE12-ED77-15364C6F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F159-113B-CD71-358D-995225DC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980B-C9A0-040A-12AD-9B9582C8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89F0-92C5-813E-8A25-71C4D334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B3E0-B3C4-577C-D76F-C3F1E7BB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4F03-DBAE-7524-02D4-80114BB6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95B9-C4C1-201D-E383-0766CF79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B83C-D9FC-7251-537B-A768E3D5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7DB71-ABF0-7CA1-C554-FB956677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D320-326D-4F1D-1D85-A8CD184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FB67-A49F-5887-2050-0035864F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9FC7-FF14-57AB-6654-18477A80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0C2F-5EF4-8320-813E-60213D59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C23E-F107-02DE-BE85-814FA4F0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CD0D7-9867-1238-4E4B-EB74D390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99833-830B-3EFE-3B16-9915C0B0A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A0805-DE47-FE97-5421-F6438FF9A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4B6AB-916D-BAED-924F-84AB847C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980A7-094D-EA7D-022C-E3F6790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6BCCA-3329-B214-63FA-C5340915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99CE-3D98-8D85-A883-0F58F3D1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3CF77-4153-F5FD-E7DB-361E1DEE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94E48-8B39-91B2-4BE7-A03D3F47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83090-52AF-CC7B-4B7A-69D69AE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1E180-0C03-35FD-6846-33E1B65F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C84A3-35B9-D1DF-CA43-6C12883D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CB615-A970-0E3B-6327-42B81F2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DA5D-691B-4FCB-8EA7-713C8FDA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76E2-3367-B562-BB72-D7D6B46B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1114-5556-AB2B-945B-2E1A40E5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EC144-F63F-70F7-7E90-AF29503F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5A4B-1D9F-8CA5-1120-5EEE722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684E-6DEF-2459-4EB9-667DFC32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8251-0B6D-3C78-3481-7F855502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435F-C362-B0B4-C98A-ED4A5A1C2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EC78B-D88B-E673-0BDC-14F34736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A0217-FA76-2074-C09A-C1C39EF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B3054-2A21-04B5-9D5A-852B7637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A6C18-F92C-C34F-2DDB-11F6A33A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6D0B2-6B1A-6502-4900-66748FE8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44C9-0B77-D450-6761-64A3AF60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EC63-DF35-041A-78FF-AF609657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7E212E-4729-4974-A643-E7BEA46D6028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D9A8-83C6-3922-EE09-FBA96A719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2CD3-DCAD-3BFE-18DC-8CBBA9C90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94EA5-C58D-412D-865A-2F72F996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2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www.companieshistory.com/dot-foods/" TargetMode="External"/><Relationship Id="rId7" Type="http://schemas.openxmlformats.org/officeDocument/2006/relationships/hyperlink" Target="https://logosmarcas.net/amazon-logo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ncvend.com/" TargetMode="External"/><Relationship Id="rId5" Type="http://schemas.openxmlformats.org/officeDocument/2006/relationships/hyperlink" Target="https://branditechture.agency/brand-logos/download/unfi-united-natural-foods-inc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logolook.net/sysco-log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hyperlink" Target="https://www.companieshistory.com/dot-foods/" TargetMode="External"/><Relationship Id="rId7" Type="http://schemas.openxmlformats.org/officeDocument/2006/relationships/hyperlink" Target="https://logosmarcas.net/amazon-logo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www.ncvend.com/" TargetMode="External"/><Relationship Id="rId5" Type="http://schemas.openxmlformats.org/officeDocument/2006/relationships/hyperlink" Target="https://branditechture.agency/brand-logos/download/unfi-united-natural-foods-inc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logolook.net/sysco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0B14C-9CF3-1C8F-5D8C-51ECB1D4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3A1551-F2C3-8ABE-A801-BAEA48E99D7D}"/>
              </a:ext>
            </a:extLst>
          </p:cNvPr>
          <p:cNvSpPr/>
          <p:nvPr/>
        </p:nvSpPr>
        <p:spPr>
          <a:xfrm>
            <a:off x="3608067" y="242797"/>
            <a:ext cx="1630392" cy="115199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9430FA-119C-125C-646A-8965FBD2278E}"/>
              </a:ext>
            </a:extLst>
          </p:cNvPr>
          <p:cNvCxnSpPr>
            <a:cxnSpLocks/>
            <a:stCxn id="4" idx="3"/>
            <a:endCxn id="172" idx="1"/>
          </p:cNvCxnSpPr>
          <p:nvPr/>
        </p:nvCxnSpPr>
        <p:spPr>
          <a:xfrm flipV="1">
            <a:off x="5238459" y="783530"/>
            <a:ext cx="3401774" cy="352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562E54-0182-3DD9-C7F1-A87D09E5474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23263" y="1394788"/>
            <a:ext cx="11501" cy="1733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326FE-5A69-91D9-559B-A0484FDB0D62}"/>
              </a:ext>
            </a:extLst>
          </p:cNvPr>
          <p:cNvCxnSpPr/>
          <p:nvPr/>
        </p:nvCxnSpPr>
        <p:spPr>
          <a:xfrm>
            <a:off x="2883446" y="3128698"/>
            <a:ext cx="317020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B164E-2108-400B-CEBB-3BA76485E4AB}"/>
              </a:ext>
            </a:extLst>
          </p:cNvPr>
          <p:cNvCxnSpPr>
            <a:cxnSpLocks/>
          </p:cNvCxnSpPr>
          <p:nvPr/>
        </p:nvCxnSpPr>
        <p:spPr>
          <a:xfrm>
            <a:off x="7869514" y="3111445"/>
            <a:ext cx="3174521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59A9CE-C71F-C401-F2BE-30C97840E472}"/>
              </a:ext>
            </a:extLst>
          </p:cNvPr>
          <p:cNvCxnSpPr/>
          <p:nvPr/>
        </p:nvCxnSpPr>
        <p:spPr>
          <a:xfrm>
            <a:off x="2883446" y="3128698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F019E4-4B7A-02BE-02E5-8936DF29A11B}"/>
              </a:ext>
            </a:extLst>
          </p:cNvPr>
          <p:cNvCxnSpPr/>
          <p:nvPr/>
        </p:nvCxnSpPr>
        <p:spPr>
          <a:xfrm>
            <a:off x="6053655" y="3128697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45971B-2994-FBEF-FC4B-A5313F5B74E9}"/>
              </a:ext>
            </a:extLst>
          </p:cNvPr>
          <p:cNvCxnSpPr/>
          <p:nvPr/>
        </p:nvCxnSpPr>
        <p:spPr>
          <a:xfrm>
            <a:off x="4434764" y="3104254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FBDE1C-5BA0-2830-977E-658A250AE49D}"/>
              </a:ext>
            </a:extLst>
          </p:cNvPr>
          <p:cNvCxnSpPr/>
          <p:nvPr/>
        </p:nvCxnSpPr>
        <p:spPr>
          <a:xfrm>
            <a:off x="3622444" y="3138762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26F455-F6CF-0A7F-EAC0-6DE8FB9889DA}"/>
              </a:ext>
            </a:extLst>
          </p:cNvPr>
          <p:cNvCxnSpPr/>
          <p:nvPr/>
        </p:nvCxnSpPr>
        <p:spPr>
          <a:xfrm>
            <a:off x="5252836" y="3128696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6E65A93-3875-78D7-68F9-B5114AF1B719}"/>
              </a:ext>
            </a:extLst>
          </p:cNvPr>
          <p:cNvCxnSpPr/>
          <p:nvPr/>
        </p:nvCxnSpPr>
        <p:spPr>
          <a:xfrm>
            <a:off x="7869514" y="3104255"/>
            <a:ext cx="0" cy="43994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995684-79B4-0CA3-DEEB-D8FF1F874251}"/>
              </a:ext>
            </a:extLst>
          </p:cNvPr>
          <p:cNvCxnSpPr/>
          <p:nvPr/>
        </p:nvCxnSpPr>
        <p:spPr>
          <a:xfrm>
            <a:off x="11044035" y="3104256"/>
            <a:ext cx="0" cy="43994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845F69-0118-2762-9C56-300E40525422}"/>
              </a:ext>
            </a:extLst>
          </p:cNvPr>
          <p:cNvCxnSpPr/>
          <p:nvPr/>
        </p:nvCxnSpPr>
        <p:spPr>
          <a:xfrm>
            <a:off x="9435208" y="3104254"/>
            <a:ext cx="0" cy="43994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DE27DC-00E7-F981-C784-2164D7D87243}"/>
              </a:ext>
            </a:extLst>
          </p:cNvPr>
          <p:cNvCxnSpPr/>
          <p:nvPr/>
        </p:nvCxnSpPr>
        <p:spPr>
          <a:xfrm>
            <a:off x="8668895" y="3111445"/>
            <a:ext cx="0" cy="43994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FE5CF5-DAAA-324C-3FA4-2208B3438FD6}"/>
              </a:ext>
            </a:extLst>
          </p:cNvPr>
          <p:cNvCxnSpPr/>
          <p:nvPr/>
        </p:nvCxnSpPr>
        <p:spPr>
          <a:xfrm>
            <a:off x="10307914" y="3097065"/>
            <a:ext cx="0" cy="439947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ADF3A47-593F-B9A2-1082-CCE79FDA174B}"/>
              </a:ext>
            </a:extLst>
          </p:cNvPr>
          <p:cNvGrpSpPr/>
          <p:nvPr/>
        </p:nvGrpSpPr>
        <p:grpSpPr>
          <a:xfrm>
            <a:off x="4548351" y="1015228"/>
            <a:ext cx="1909306" cy="1289557"/>
            <a:chOff x="3709358" y="983411"/>
            <a:chExt cx="1505311" cy="948906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BB52463-64BB-5AD8-F236-1204AE91D0BF}"/>
                </a:ext>
              </a:extLst>
            </p:cNvPr>
            <p:cNvCxnSpPr/>
            <p:nvPr/>
          </p:nvCxnSpPr>
          <p:spPr>
            <a:xfrm flipV="1">
              <a:off x="3709358" y="983411"/>
              <a:ext cx="1505311" cy="9489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1345A38-74DC-BC7A-3A4E-F918D3B88E92}"/>
                </a:ext>
              </a:extLst>
            </p:cNvPr>
            <p:cNvSpPr txBox="1"/>
            <p:nvPr/>
          </p:nvSpPr>
          <p:spPr>
            <a:xfrm rot="19452100">
              <a:off x="4028702" y="1294042"/>
              <a:ext cx="845108" cy="186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Direct Sales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634D045-01D6-B3B5-9281-369E54BAA263}"/>
              </a:ext>
            </a:extLst>
          </p:cNvPr>
          <p:cNvGrpSpPr/>
          <p:nvPr/>
        </p:nvGrpSpPr>
        <p:grpSpPr>
          <a:xfrm>
            <a:off x="4548350" y="2595786"/>
            <a:ext cx="4779027" cy="230832"/>
            <a:chOff x="3847381" y="2055090"/>
            <a:chExt cx="4494362" cy="230832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2DB2DBE-FB2D-7B7A-CF57-5D1192EB20A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381" y="2273060"/>
              <a:ext cx="4494362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5FC01C1-4715-1A83-FF7B-39FC9C4AC718}"/>
                </a:ext>
              </a:extLst>
            </p:cNvPr>
            <p:cNvSpPr txBox="1"/>
            <p:nvPr/>
          </p:nvSpPr>
          <p:spPr>
            <a:xfrm>
              <a:off x="5724119" y="2055090"/>
              <a:ext cx="816635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>
                      <a:lumMod val="85000"/>
                    </a:schemeClr>
                  </a:solidFill>
                </a:rPr>
                <a:t>TRUE Sales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030DD10-9F2D-5241-53B3-49D1D03CF229}"/>
              </a:ext>
            </a:extLst>
          </p:cNvPr>
          <p:cNvSpPr txBox="1"/>
          <p:nvPr/>
        </p:nvSpPr>
        <p:spPr>
          <a:xfrm>
            <a:off x="2471538" y="3577270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C6D52C4-04DA-9CEA-79FE-13B9C586B770}"/>
              </a:ext>
            </a:extLst>
          </p:cNvPr>
          <p:cNvSpPr txBox="1"/>
          <p:nvPr/>
        </p:nvSpPr>
        <p:spPr>
          <a:xfrm>
            <a:off x="3213408" y="3571071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5F894F-3791-2875-EA0C-EC0C48CDB7A3}"/>
              </a:ext>
            </a:extLst>
          </p:cNvPr>
          <p:cNvSpPr txBox="1"/>
          <p:nvPr/>
        </p:nvSpPr>
        <p:spPr>
          <a:xfrm>
            <a:off x="4049452" y="3571071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85433B-E7D3-2866-6A94-CD030463B229}"/>
              </a:ext>
            </a:extLst>
          </p:cNvPr>
          <p:cNvSpPr txBox="1"/>
          <p:nvPr/>
        </p:nvSpPr>
        <p:spPr>
          <a:xfrm>
            <a:off x="4867524" y="358589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1830D9-EA0F-ECF0-014E-2546EBA853D4}"/>
              </a:ext>
            </a:extLst>
          </p:cNvPr>
          <p:cNvSpPr txBox="1"/>
          <p:nvPr/>
        </p:nvSpPr>
        <p:spPr>
          <a:xfrm>
            <a:off x="5659711" y="359894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11332C-EA15-6AA1-0F2F-7CA576B37391}"/>
              </a:ext>
            </a:extLst>
          </p:cNvPr>
          <p:cNvSpPr txBox="1"/>
          <p:nvPr/>
        </p:nvSpPr>
        <p:spPr>
          <a:xfrm>
            <a:off x="7498579" y="3586188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Customer6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ECD399-F02E-5CEE-57CA-4FA2D5A5F6CA}"/>
              </a:ext>
            </a:extLst>
          </p:cNvPr>
          <p:cNvSpPr txBox="1"/>
          <p:nvPr/>
        </p:nvSpPr>
        <p:spPr>
          <a:xfrm>
            <a:off x="8260580" y="3568643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Customer7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DABD77-EBC5-400F-0CAE-C4F48BF5AB68}"/>
              </a:ext>
            </a:extLst>
          </p:cNvPr>
          <p:cNvSpPr txBox="1"/>
          <p:nvPr/>
        </p:nvSpPr>
        <p:spPr>
          <a:xfrm>
            <a:off x="9052767" y="358589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Customer8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31F2AA-7DF6-27FC-D7ED-61A8ABC2794A}"/>
              </a:ext>
            </a:extLst>
          </p:cNvPr>
          <p:cNvSpPr txBox="1"/>
          <p:nvPr/>
        </p:nvSpPr>
        <p:spPr>
          <a:xfrm>
            <a:off x="2793772" y="2918287"/>
            <a:ext cx="102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Source = </a:t>
            </a:r>
            <a:r>
              <a:rPr lang="en-US" sz="800" b="1" dirty="0">
                <a:solidFill>
                  <a:srgbClr val="FF0000"/>
                </a:solidFill>
              </a:rPr>
              <a:t>Direct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BF707EA-A0FC-D404-E6BC-212FB2FFA0C6}"/>
              </a:ext>
            </a:extLst>
          </p:cNvPr>
          <p:cNvSpPr txBox="1"/>
          <p:nvPr/>
        </p:nvSpPr>
        <p:spPr>
          <a:xfrm>
            <a:off x="10678848" y="3585678"/>
            <a:ext cx="803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Customer10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73465D-5228-9017-5AF2-296234B5B917}"/>
              </a:ext>
            </a:extLst>
          </p:cNvPr>
          <p:cNvSpPr txBox="1"/>
          <p:nvPr/>
        </p:nvSpPr>
        <p:spPr>
          <a:xfrm>
            <a:off x="9936979" y="3585678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Customer1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0EC041-97A1-63D5-A568-C4DFA876BC1D}"/>
              </a:ext>
            </a:extLst>
          </p:cNvPr>
          <p:cNvSpPr txBox="1"/>
          <p:nvPr/>
        </p:nvSpPr>
        <p:spPr>
          <a:xfrm>
            <a:off x="10377277" y="2939517"/>
            <a:ext cx="102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95000"/>
                  </a:schemeClr>
                </a:solidFill>
              </a:rPr>
              <a:t>Source = Dot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D49C49E-43C6-524F-51FE-532D1821859D}"/>
              </a:ext>
            </a:extLst>
          </p:cNvPr>
          <p:cNvGrpSpPr/>
          <p:nvPr/>
        </p:nvGrpSpPr>
        <p:grpSpPr>
          <a:xfrm>
            <a:off x="1616505" y="4452829"/>
            <a:ext cx="8933185" cy="1061780"/>
            <a:chOff x="1648548" y="4528790"/>
            <a:chExt cx="8933185" cy="106178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872F66F-65CC-68CF-A33C-40D51DE10093}"/>
                </a:ext>
              </a:extLst>
            </p:cNvPr>
            <p:cNvSpPr txBox="1"/>
            <p:nvPr/>
          </p:nvSpPr>
          <p:spPr>
            <a:xfrm>
              <a:off x="9099431" y="4528790"/>
              <a:ext cx="741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4CE96E8-7BF4-900F-1D0D-FE24AE16B570}"/>
                </a:ext>
              </a:extLst>
            </p:cNvPr>
            <p:cNvSpPr txBox="1"/>
            <p:nvPr/>
          </p:nvSpPr>
          <p:spPr>
            <a:xfrm>
              <a:off x="9839863" y="4528790"/>
              <a:ext cx="741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A3C3BA-ABB3-9D5E-79BD-7152EA8D3E2D}"/>
                </a:ext>
              </a:extLst>
            </p:cNvPr>
            <p:cNvSpPr txBox="1"/>
            <p:nvPr/>
          </p:nvSpPr>
          <p:spPr>
            <a:xfrm>
              <a:off x="1648548" y="5252016"/>
              <a:ext cx="1035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</a:rPr>
                <a:t>assigned to Parent Customer</a:t>
              </a:r>
            </a:p>
          </p:txBody>
        </p:sp>
      </p:grpSp>
      <p:pic>
        <p:nvPicPr>
          <p:cNvPr id="172" name="Picture 171" descr="A blue circle with white text">
            <a:extLst>
              <a:ext uri="{FF2B5EF4-FFF2-40B4-BE49-F238E27FC236}">
                <a16:creationId xmlns:a16="http://schemas.microsoft.com/office/drawing/2014/main" id="{DA623027-1530-8F61-0092-FD940349D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0233" y="288174"/>
            <a:ext cx="1761264" cy="990711"/>
          </a:xfrm>
          <a:prstGeom prst="rect">
            <a:avLst/>
          </a:prstGeom>
        </p:spPr>
      </p:pic>
      <p:pic>
        <p:nvPicPr>
          <p:cNvPr id="6" name="Picture 5" descr="A black background with green and grey text">
            <a:extLst>
              <a:ext uri="{FF2B5EF4-FFF2-40B4-BE49-F238E27FC236}">
                <a16:creationId xmlns:a16="http://schemas.microsoft.com/office/drawing/2014/main" id="{05AB750B-B393-A299-2F2E-48BD24DED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89680" y="4289538"/>
            <a:ext cx="765597" cy="572702"/>
          </a:xfrm>
          <a:prstGeom prst="rect">
            <a:avLst/>
          </a:prstGeom>
        </p:spPr>
      </p:pic>
      <p:pic>
        <p:nvPicPr>
          <p:cNvPr id="8" name="Picture 7" descr="A white letter on a black background">
            <a:extLst>
              <a:ext uri="{FF2B5EF4-FFF2-40B4-BE49-F238E27FC236}">
                <a16:creationId xmlns:a16="http://schemas.microsoft.com/office/drawing/2014/main" id="{46308D75-DC17-A222-A830-DFF7E18EA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14654" y="4381795"/>
            <a:ext cx="690112" cy="388188"/>
          </a:xfrm>
          <a:prstGeom prst="rect">
            <a:avLst/>
          </a:prstGeom>
        </p:spPr>
      </p:pic>
      <p:pic>
        <p:nvPicPr>
          <p:cNvPr id="2" name="Picture 1" descr="A black background with green and grey text">
            <a:extLst>
              <a:ext uri="{FF2B5EF4-FFF2-40B4-BE49-F238E27FC236}">
                <a16:creationId xmlns:a16="http://schemas.microsoft.com/office/drawing/2014/main" id="{9B8878A2-3766-E56A-8C6C-76918C5A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48710" y="4378177"/>
            <a:ext cx="709525" cy="530758"/>
          </a:xfrm>
          <a:prstGeom prst="rect">
            <a:avLst/>
          </a:prstGeom>
        </p:spPr>
      </p:pic>
      <p:pic>
        <p:nvPicPr>
          <p:cNvPr id="13" name="Picture 12" descr="A blue and green logo&#10;&#10;Description automatically generated">
            <a:extLst>
              <a:ext uri="{FF2B5EF4-FFF2-40B4-BE49-F238E27FC236}">
                <a16:creationId xmlns:a16="http://schemas.microsoft.com/office/drawing/2014/main" id="{BFDDB6D0-9BB2-7BE9-6527-541F8533A2F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72301" y="4433807"/>
            <a:ext cx="633315" cy="356239"/>
          </a:xfrm>
          <a:prstGeom prst="rect">
            <a:avLst/>
          </a:prstGeom>
        </p:spPr>
      </p:pic>
      <p:pic>
        <p:nvPicPr>
          <p:cNvPr id="15" name="Picture 14" descr="A logo with a star and a swoosh">
            <a:extLst>
              <a:ext uri="{FF2B5EF4-FFF2-40B4-BE49-F238E27FC236}">
                <a16:creationId xmlns:a16="http://schemas.microsoft.com/office/drawing/2014/main" id="{D4E0BB51-79DF-6C29-BC13-83ED4BBF2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04068" y="4388881"/>
            <a:ext cx="854894" cy="37401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5F4C368-599F-D1CB-34FF-D785B7F07B75}"/>
              </a:ext>
            </a:extLst>
          </p:cNvPr>
          <p:cNvSpPr txBox="1"/>
          <p:nvPr/>
        </p:nvSpPr>
        <p:spPr>
          <a:xfrm>
            <a:off x="3277478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8C00C9-DE54-52DA-378F-209426D7CE11}"/>
              </a:ext>
            </a:extLst>
          </p:cNvPr>
          <p:cNvSpPr txBox="1"/>
          <p:nvPr/>
        </p:nvSpPr>
        <p:spPr>
          <a:xfrm>
            <a:off x="5383310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B470E4-99F3-E392-2E6D-730AFD0CA267}"/>
              </a:ext>
            </a:extLst>
          </p:cNvPr>
          <p:cNvSpPr txBox="1"/>
          <p:nvPr/>
        </p:nvSpPr>
        <p:spPr>
          <a:xfrm>
            <a:off x="8316565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Parent3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A288DD-F8EB-B2FB-9E6A-478AC6FE89B4}"/>
              </a:ext>
            </a:extLst>
          </p:cNvPr>
          <p:cNvSpPr txBox="1"/>
          <p:nvPr/>
        </p:nvSpPr>
        <p:spPr>
          <a:xfrm>
            <a:off x="10019132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Parent4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1F071A-B6E6-1395-8462-C46E58981CD4}"/>
              </a:ext>
            </a:extLst>
          </p:cNvPr>
          <p:cNvSpPr txBox="1"/>
          <p:nvPr/>
        </p:nvSpPr>
        <p:spPr>
          <a:xfrm>
            <a:off x="10781887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Parent5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EEBAA92-9603-4EB6-B0B6-7EE9F9A6F149}"/>
              </a:ext>
            </a:extLst>
          </p:cNvPr>
          <p:cNvCxnSpPr>
            <a:stCxn id="6" idx="0"/>
            <a:endCxn id="95" idx="2"/>
          </p:cNvCxnSpPr>
          <p:nvPr/>
        </p:nvCxnSpPr>
        <p:spPr>
          <a:xfrm flipH="1" flipV="1">
            <a:off x="2842473" y="3792714"/>
            <a:ext cx="730006" cy="496824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4930CD-1945-54F3-C65D-B5136BD5B2B0}"/>
              </a:ext>
            </a:extLst>
          </p:cNvPr>
          <p:cNvCxnSpPr>
            <a:stCxn id="6" idx="0"/>
            <a:endCxn id="96" idx="2"/>
          </p:cNvCxnSpPr>
          <p:nvPr/>
        </p:nvCxnSpPr>
        <p:spPr>
          <a:xfrm flipV="1">
            <a:off x="3572479" y="3786515"/>
            <a:ext cx="11864" cy="503023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093BCB-DD2A-6708-9932-4DE16F6D1DA9}"/>
              </a:ext>
            </a:extLst>
          </p:cNvPr>
          <p:cNvCxnSpPr>
            <a:stCxn id="6" idx="0"/>
            <a:endCxn id="97" idx="2"/>
          </p:cNvCxnSpPr>
          <p:nvPr/>
        </p:nvCxnSpPr>
        <p:spPr>
          <a:xfrm flipV="1">
            <a:off x="3572479" y="3786515"/>
            <a:ext cx="847908" cy="503023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D70F02-C075-5645-DA25-DEFEC78A10F3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5238459" y="3801340"/>
            <a:ext cx="441273" cy="483297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F929E9-596B-C7B5-152E-9842B0CC237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5687965" y="3814390"/>
            <a:ext cx="342681" cy="462570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50C0DA-DE87-4D19-F7C7-A6D5958CBEE6}"/>
              </a:ext>
            </a:extLst>
          </p:cNvPr>
          <p:cNvCxnSpPr>
            <a:stCxn id="15" idx="0"/>
            <a:endCxn id="100" idx="2"/>
          </p:cNvCxnSpPr>
          <p:nvPr/>
        </p:nvCxnSpPr>
        <p:spPr>
          <a:xfrm flipH="1" flipV="1">
            <a:off x="7869514" y="3801632"/>
            <a:ext cx="762001" cy="587249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AD2F48-C5C2-6D0B-BAE9-F716B64C91B2}"/>
              </a:ext>
            </a:extLst>
          </p:cNvPr>
          <p:cNvCxnSpPr>
            <a:stCxn id="15" idx="0"/>
            <a:endCxn id="101" idx="2"/>
          </p:cNvCxnSpPr>
          <p:nvPr/>
        </p:nvCxnSpPr>
        <p:spPr>
          <a:xfrm flipV="1">
            <a:off x="8631515" y="3784087"/>
            <a:ext cx="0" cy="604794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E5B9670-063B-476E-13A7-0BF683C6F9C3}"/>
              </a:ext>
            </a:extLst>
          </p:cNvPr>
          <p:cNvCxnSpPr>
            <a:stCxn id="15" idx="0"/>
            <a:endCxn id="102" idx="2"/>
          </p:cNvCxnSpPr>
          <p:nvPr/>
        </p:nvCxnSpPr>
        <p:spPr>
          <a:xfrm flipV="1">
            <a:off x="8631515" y="3801340"/>
            <a:ext cx="792187" cy="587541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1BDFE1-8EA1-AAA8-7D69-BF91FC036190}"/>
              </a:ext>
            </a:extLst>
          </p:cNvPr>
          <p:cNvCxnSpPr>
            <a:stCxn id="2" idx="0"/>
            <a:endCxn id="105" idx="2"/>
          </p:cNvCxnSpPr>
          <p:nvPr/>
        </p:nvCxnSpPr>
        <p:spPr>
          <a:xfrm flipV="1">
            <a:off x="10303473" y="3801122"/>
            <a:ext cx="4441" cy="577055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204635-5469-0221-7E28-AC90E9973964}"/>
              </a:ext>
            </a:extLst>
          </p:cNvPr>
          <p:cNvCxnSpPr>
            <a:cxnSpLocks/>
            <a:stCxn id="13" idx="0"/>
            <a:endCxn id="104" idx="2"/>
          </p:cNvCxnSpPr>
          <p:nvPr/>
        </p:nvCxnSpPr>
        <p:spPr>
          <a:xfrm flipH="1" flipV="1">
            <a:off x="11080619" y="3801122"/>
            <a:ext cx="8340" cy="632685"/>
          </a:xfrm>
          <a:prstGeom prst="line">
            <a:avLst/>
          </a:prstGeom>
          <a:ln w="317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B9FAC0E-009D-AE84-2CE2-8CDA6AF1841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2883446" y="6065491"/>
            <a:ext cx="8240275" cy="27626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BA9AAAA-4449-A95C-992E-B0E093FDFFC1}"/>
              </a:ext>
            </a:extLst>
          </p:cNvPr>
          <p:cNvSpPr txBox="1"/>
          <p:nvPr/>
        </p:nvSpPr>
        <p:spPr>
          <a:xfrm>
            <a:off x="2883446" y="5880135"/>
            <a:ext cx="111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85000"/>
                  </a:schemeClr>
                </a:solidFill>
              </a:rPr>
              <a:t>Market Segments</a:t>
            </a:r>
          </a:p>
        </p:txBody>
      </p:sp>
      <p:sp>
        <p:nvSpPr>
          <p:cNvPr id="108" name="Arrow: Curved Left 107">
            <a:extLst>
              <a:ext uri="{FF2B5EF4-FFF2-40B4-BE49-F238E27FC236}">
                <a16:creationId xmlns:a16="http://schemas.microsoft.com/office/drawing/2014/main" id="{8A284B89-F082-4F35-7DC0-3C31189CCF58}"/>
              </a:ext>
            </a:extLst>
          </p:cNvPr>
          <p:cNvSpPr/>
          <p:nvPr/>
        </p:nvSpPr>
        <p:spPr>
          <a:xfrm rot="10800000">
            <a:off x="1491334" y="4452828"/>
            <a:ext cx="1093757" cy="1785009"/>
          </a:xfrm>
          <a:prstGeom prst="curvedLeftArrow">
            <a:avLst>
              <a:gd name="adj1" fmla="val 11806"/>
              <a:gd name="adj2" fmla="val 30648"/>
              <a:gd name="adj3" fmla="val 17292"/>
            </a:avLst>
          </a:prstGeom>
          <a:solidFill>
            <a:schemeClr val="bg1">
              <a:lumMod val="9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cartoon of an owl&#10;&#10;Description automatically generated">
            <a:extLst>
              <a:ext uri="{FF2B5EF4-FFF2-40B4-BE49-F238E27FC236}">
                <a16:creationId xmlns:a16="http://schemas.microsoft.com/office/drawing/2014/main" id="{255F4140-CABA-BC41-6252-59E9B0FC5F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955" y="365997"/>
            <a:ext cx="937317" cy="985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7E4374-7B44-2F37-8489-67CFF4013909}"/>
              </a:ext>
            </a:extLst>
          </p:cNvPr>
          <p:cNvSpPr txBox="1"/>
          <p:nvPr/>
        </p:nvSpPr>
        <p:spPr>
          <a:xfrm>
            <a:off x="136259" y="409466"/>
            <a:ext cx="23762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Direct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8DBF5-1870-BED3-3DBC-99B7B7B009D4}"/>
              </a:ext>
            </a:extLst>
          </p:cNvPr>
          <p:cNvSpPr txBox="1"/>
          <p:nvPr/>
        </p:nvSpPr>
        <p:spPr>
          <a:xfrm>
            <a:off x="7802395" y="594131"/>
            <a:ext cx="102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Source = </a:t>
            </a:r>
            <a:r>
              <a:rPr lang="en-US" sz="800" b="1" dirty="0">
                <a:solidFill>
                  <a:srgbClr val="FF0000"/>
                </a:solidFill>
              </a:rPr>
              <a:t>Direct</a:t>
            </a:r>
          </a:p>
        </p:txBody>
      </p:sp>
    </p:spTree>
    <p:extLst>
      <p:ext uri="{BB962C8B-B14F-4D97-AF65-F5344CB8AC3E}">
        <p14:creationId xmlns:p14="http://schemas.microsoft.com/office/powerpoint/2010/main" val="398755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2B65B-F214-9308-558C-3907A926B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5E1058-4CC6-DD76-D4DA-3F2BEE9AD447}"/>
              </a:ext>
            </a:extLst>
          </p:cNvPr>
          <p:cNvSpPr/>
          <p:nvPr/>
        </p:nvSpPr>
        <p:spPr>
          <a:xfrm>
            <a:off x="3608067" y="242797"/>
            <a:ext cx="1630392" cy="1151991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27926B-2232-00B5-18EF-BEE998538970}"/>
              </a:ext>
            </a:extLst>
          </p:cNvPr>
          <p:cNvCxnSpPr>
            <a:cxnSpLocks/>
            <a:stCxn id="4" idx="3"/>
            <a:endCxn id="172" idx="1"/>
          </p:cNvCxnSpPr>
          <p:nvPr/>
        </p:nvCxnSpPr>
        <p:spPr>
          <a:xfrm flipV="1">
            <a:off x="5238459" y="770362"/>
            <a:ext cx="3728053" cy="484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75EAF-F781-E3E3-3DC5-4252B46456F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23263" y="1394788"/>
            <a:ext cx="11501" cy="1733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EDF9DA-C9BC-7D4E-A4CC-617D1EB67F72}"/>
              </a:ext>
            </a:extLst>
          </p:cNvPr>
          <p:cNvCxnSpPr/>
          <p:nvPr/>
        </p:nvCxnSpPr>
        <p:spPr>
          <a:xfrm>
            <a:off x="2883446" y="3128698"/>
            <a:ext cx="317020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1F1A9A-348B-75F9-ADA1-99284F1FD8D2}"/>
              </a:ext>
            </a:extLst>
          </p:cNvPr>
          <p:cNvCxnSpPr>
            <a:cxnSpLocks/>
          </p:cNvCxnSpPr>
          <p:nvPr/>
        </p:nvCxnSpPr>
        <p:spPr>
          <a:xfrm>
            <a:off x="7869514" y="3111445"/>
            <a:ext cx="3174521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6229C-4EB1-A4E2-FD4D-44C77A5D6CC6}"/>
              </a:ext>
            </a:extLst>
          </p:cNvPr>
          <p:cNvCxnSpPr/>
          <p:nvPr/>
        </p:nvCxnSpPr>
        <p:spPr>
          <a:xfrm>
            <a:off x="2883446" y="3128698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A6905EB-DE07-7CA4-27FE-ED369E75A202}"/>
              </a:ext>
            </a:extLst>
          </p:cNvPr>
          <p:cNvCxnSpPr/>
          <p:nvPr/>
        </p:nvCxnSpPr>
        <p:spPr>
          <a:xfrm>
            <a:off x="6053655" y="3128697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917BF4-7823-3728-0CDE-8343646B0931}"/>
              </a:ext>
            </a:extLst>
          </p:cNvPr>
          <p:cNvCxnSpPr/>
          <p:nvPr/>
        </p:nvCxnSpPr>
        <p:spPr>
          <a:xfrm>
            <a:off x="4434764" y="3104254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A4FE33-52AD-9137-C347-8F84A0C448A4}"/>
              </a:ext>
            </a:extLst>
          </p:cNvPr>
          <p:cNvCxnSpPr/>
          <p:nvPr/>
        </p:nvCxnSpPr>
        <p:spPr>
          <a:xfrm>
            <a:off x="3622444" y="3138762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A80882-ABD8-2224-4336-60FF807ACD83}"/>
              </a:ext>
            </a:extLst>
          </p:cNvPr>
          <p:cNvCxnSpPr/>
          <p:nvPr/>
        </p:nvCxnSpPr>
        <p:spPr>
          <a:xfrm>
            <a:off x="5252836" y="3128696"/>
            <a:ext cx="0" cy="4399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440113-935A-35AC-C3E2-31011B2AC470}"/>
              </a:ext>
            </a:extLst>
          </p:cNvPr>
          <p:cNvCxnSpPr/>
          <p:nvPr/>
        </p:nvCxnSpPr>
        <p:spPr>
          <a:xfrm>
            <a:off x="7869514" y="3104255"/>
            <a:ext cx="0" cy="43994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4BD81D-73DE-FADD-EDF9-298EF5766440}"/>
              </a:ext>
            </a:extLst>
          </p:cNvPr>
          <p:cNvCxnSpPr/>
          <p:nvPr/>
        </p:nvCxnSpPr>
        <p:spPr>
          <a:xfrm>
            <a:off x="11044035" y="3104256"/>
            <a:ext cx="0" cy="43994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02E19F-2E2C-44B5-FFE9-E8654AA6216C}"/>
              </a:ext>
            </a:extLst>
          </p:cNvPr>
          <p:cNvCxnSpPr/>
          <p:nvPr/>
        </p:nvCxnSpPr>
        <p:spPr>
          <a:xfrm>
            <a:off x="9435208" y="3104254"/>
            <a:ext cx="0" cy="43994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D9B702-C060-C66E-86BF-6D7A359C2D8D}"/>
              </a:ext>
            </a:extLst>
          </p:cNvPr>
          <p:cNvCxnSpPr/>
          <p:nvPr/>
        </p:nvCxnSpPr>
        <p:spPr>
          <a:xfrm>
            <a:off x="8668895" y="3111445"/>
            <a:ext cx="0" cy="43994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4EDC77-AFBA-D1B9-4802-B4C442FE019C}"/>
              </a:ext>
            </a:extLst>
          </p:cNvPr>
          <p:cNvCxnSpPr/>
          <p:nvPr/>
        </p:nvCxnSpPr>
        <p:spPr>
          <a:xfrm>
            <a:off x="10307914" y="3097065"/>
            <a:ext cx="0" cy="43994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7F92107-DEB8-183E-5B9C-BFD019980413}"/>
              </a:ext>
            </a:extLst>
          </p:cNvPr>
          <p:cNvGrpSpPr/>
          <p:nvPr/>
        </p:nvGrpSpPr>
        <p:grpSpPr>
          <a:xfrm>
            <a:off x="4548351" y="1015228"/>
            <a:ext cx="1909306" cy="1289557"/>
            <a:chOff x="3709358" y="983411"/>
            <a:chExt cx="1505311" cy="948906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F79C75-7A2A-2418-AD34-1E242ADE6010}"/>
                </a:ext>
              </a:extLst>
            </p:cNvPr>
            <p:cNvCxnSpPr/>
            <p:nvPr/>
          </p:nvCxnSpPr>
          <p:spPr>
            <a:xfrm flipV="1">
              <a:off x="3709358" y="983411"/>
              <a:ext cx="1505311" cy="948906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EF6E860-F84D-9988-58A4-66EB177748BA}"/>
                </a:ext>
              </a:extLst>
            </p:cNvPr>
            <p:cNvSpPr txBox="1"/>
            <p:nvPr/>
          </p:nvSpPr>
          <p:spPr>
            <a:xfrm rot="19452100">
              <a:off x="4059505" y="1278606"/>
              <a:ext cx="845108" cy="16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>
                      <a:lumMod val="85000"/>
                    </a:schemeClr>
                  </a:solidFill>
                </a:rPr>
                <a:t>Direct Sales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484F012-A99E-CF44-360B-14EAB5CE18EC}"/>
              </a:ext>
            </a:extLst>
          </p:cNvPr>
          <p:cNvGrpSpPr/>
          <p:nvPr/>
        </p:nvGrpSpPr>
        <p:grpSpPr>
          <a:xfrm>
            <a:off x="4548350" y="2595786"/>
            <a:ext cx="4779027" cy="253916"/>
            <a:chOff x="3847381" y="2055090"/>
            <a:chExt cx="4494362" cy="25391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7B5D79C-5CD4-2A94-7272-3BDCA660BFB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381" y="2273060"/>
              <a:ext cx="4494362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70A11C-6460-3964-0B72-3E6690BC6950}"/>
                </a:ext>
              </a:extLst>
            </p:cNvPr>
            <p:cNvSpPr txBox="1"/>
            <p:nvPr/>
          </p:nvSpPr>
          <p:spPr>
            <a:xfrm>
              <a:off x="5724119" y="2055090"/>
              <a:ext cx="8166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FC000"/>
                  </a:solidFill>
                </a:rPr>
                <a:t>TRUE Sales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AC9DF6F-E4E2-8FAD-B291-846F0ACFF9C3}"/>
              </a:ext>
            </a:extLst>
          </p:cNvPr>
          <p:cNvSpPr txBox="1"/>
          <p:nvPr/>
        </p:nvSpPr>
        <p:spPr>
          <a:xfrm>
            <a:off x="2471538" y="3577270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1E0FF1C-548D-C2EC-ECEC-145953B7FDA3}"/>
              </a:ext>
            </a:extLst>
          </p:cNvPr>
          <p:cNvSpPr txBox="1"/>
          <p:nvPr/>
        </p:nvSpPr>
        <p:spPr>
          <a:xfrm>
            <a:off x="3213408" y="3571071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2DD106-0683-160A-A245-04457D81E9D1}"/>
              </a:ext>
            </a:extLst>
          </p:cNvPr>
          <p:cNvSpPr txBox="1"/>
          <p:nvPr/>
        </p:nvSpPr>
        <p:spPr>
          <a:xfrm>
            <a:off x="4049452" y="3571071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ED460-14CD-B87F-BF91-B4C9697C5A7D}"/>
              </a:ext>
            </a:extLst>
          </p:cNvPr>
          <p:cNvSpPr txBox="1"/>
          <p:nvPr/>
        </p:nvSpPr>
        <p:spPr>
          <a:xfrm>
            <a:off x="4867524" y="358589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D4ED95-376A-C4F9-1E4A-6C26A887A69A}"/>
              </a:ext>
            </a:extLst>
          </p:cNvPr>
          <p:cNvSpPr txBox="1"/>
          <p:nvPr/>
        </p:nvSpPr>
        <p:spPr>
          <a:xfrm>
            <a:off x="5659711" y="359894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5C8896-BAF1-E0D6-30BB-3B1E7D69EFEB}"/>
              </a:ext>
            </a:extLst>
          </p:cNvPr>
          <p:cNvSpPr txBox="1"/>
          <p:nvPr/>
        </p:nvSpPr>
        <p:spPr>
          <a:xfrm>
            <a:off x="7498579" y="3586188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E4EF5F-5D34-275E-C7AF-883C9A4C05A9}"/>
              </a:ext>
            </a:extLst>
          </p:cNvPr>
          <p:cNvSpPr txBox="1"/>
          <p:nvPr/>
        </p:nvSpPr>
        <p:spPr>
          <a:xfrm>
            <a:off x="8260580" y="3568643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E8994B-8E49-F36D-FEA2-D9932E6CD16C}"/>
              </a:ext>
            </a:extLst>
          </p:cNvPr>
          <p:cNvSpPr txBox="1"/>
          <p:nvPr/>
        </p:nvSpPr>
        <p:spPr>
          <a:xfrm>
            <a:off x="9052767" y="3585896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C717F1-31CA-E2F8-B796-A8F32674FB7F}"/>
              </a:ext>
            </a:extLst>
          </p:cNvPr>
          <p:cNvSpPr txBox="1"/>
          <p:nvPr/>
        </p:nvSpPr>
        <p:spPr>
          <a:xfrm>
            <a:off x="2793772" y="2918287"/>
            <a:ext cx="102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Source = </a:t>
            </a:r>
            <a:r>
              <a:rPr lang="en-US" sz="800" b="1" dirty="0">
                <a:solidFill>
                  <a:srgbClr val="FF0000"/>
                </a:solidFill>
              </a:rPr>
              <a:t>Direct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F15A0E-F595-356F-D69B-BE444BF2B2D1}"/>
              </a:ext>
            </a:extLst>
          </p:cNvPr>
          <p:cNvSpPr txBox="1"/>
          <p:nvPr/>
        </p:nvSpPr>
        <p:spPr>
          <a:xfrm>
            <a:off x="10678848" y="3585678"/>
            <a:ext cx="803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28A45E-849C-81E0-0E4B-C57A3619C471}"/>
              </a:ext>
            </a:extLst>
          </p:cNvPr>
          <p:cNvSpPr txBox="1"/>
          <p:nvPr/>
        </p:nvSpPr>
        <p:spPr>
          <a:xfrm>
            <a:off x="9936979" y="3585678"/>
            <a:ext cx="741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Customer1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600AFB-2E97-322A-69B0-0637D80F362E}"/>
              </a:ext>
            </a:extLst>
          </p:cNvPr>
          <p:cNvSpPr txBox="1"/>
          <p:nvPr/>
        </p:nvSpPr>
        <p:spPr>
          <a:xfrm>
            <a:off x="10377277" y="2939517"/>
            <a:ext cx="1028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Source = </a:t>
            </a:r>
            <a:r>
              <a:rPr lang="en-US" sz="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Dot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4D725B3-B3D7-BFBC-F2E5-E0C39AE40817}"/>
              </a:ext>
            </a:extLst>
          </p:cNvPr>
          <p:cNvGrpSpPr/>
          <p:nvPr/>
        </p:nvGrpSpPr>
        <p:grpSpPr>
          <a:xfrm>
            <a:off x="1616505" y="4452829"/>
            <a:ext cx="8933185" cy="1061780"/>
            <a:chOff x="1648548" y="4528790"/>
            <a:chExt cx="8933185" cy="106178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FBA5DAA-2415-DB51-ECF1-AE2AA11BFACE}"/>
                </a:ext>
              </a:extLst>
            </p:cNvPr>
            <p:cNvSpPr txBox="1"/>
            <p:nvPr/>
          </p:nvSpPr>
          <p:spPr>
            <a:xfrm>
              <a:off x="9099431" y="4528790"/>
              <a:ext cx="741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34AF270-D20C-D5AE-E435-550FB22CFD8C}"/>
                </a:ext>
              </a:extLst>
            </p:cNvPr>
            <p:cNvSpPr txBox="1"/>
            <p:nvPr/>
          </p:nvSpPr>
          <p:spPr>
            <a:xfrm>
              <a:off x="9839863" y="4528790"/>
              <a:ext cx="7418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D4B32A7-AA13-4A4C-9617-6FB116EE7F25}"/>
                </a:ext>
              </a:extLst>
            </p:cNvPr>
            <p:cNvSpPr txBox="1"/>
            <p:nvPr/>
          </p:nvSpPr>
          <p:spPr>
            <a:xfrm>
              <a:off x="1648548" y="5252016"/>
              <a:ext cx="1035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>
                      <a:lumMod val="65000"/>
                    </a:schemeClr>
                  </a:solidFill>
                </a:rPr>
                <a:t>Applied to Parent Customers</a:t>
              </a:r>
            </a:p>
          </p:txBody>
        </p:sp>
      </p:grpSp>
      <p:pic>
        <p:nvPicPr>
          <p:cNvPr id="172" name="Picture 171" descr="A blue circle with white text">
            <a:extLst>
              <a:ext uri="{FF2B5EF4-FFF2-40B4-BE49-F238E27FC236}">
                <a16:creationId xmlns:a16="http://schemas.microsoft.com/office/drawing/2014/main" id="{0BB756FC-77C7-CEFF-8294-E0684478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66512" y="511724"/>
            <a:ext cx="919602" cy="517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" name="Picture 5" descr="A black background with green and grey text">
            <a:extLst>
              <a:ext uri="{FF2B5EF4-FFF2-40B4-BE49-F238E27FC236}">
                <a16:creationId xmlns:a16="http://schemas.microsoft.com/office/drawing/2014/main" id="{F8F9DD2E-F656-1D90-7505-68C3A168E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189680" y="4289538"/>
            <a:ext cx="765597" cy="572702"/>
          </a:xfrm>
          <a:prstGeom prst="rect">
            <a:avLst/>
          </a:prstGeom>
        </p:spPr>
      </p:pic>
      <p:pic>
        <p:nvPicPr>
          <p:cNvPr id="8" name="Picture 7" descr="A white letter on a black background">
            <a:extLst>
              <a:ext uri="{FF2B5EF4-FFF2-40B4-BE49-F238E27FC236}">
                <a16:creationId xmlns:a16="http://schemas.microsoft.com/office/drawing/2014/main" id="{7008F81E-1BE8-FBF1-1CE2-9B1AED656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14654" y="4381795"/>
            <a:ext cx="690112" cy="388188"/>
          </a:xfrm>
          <a:prstGeom prst="rect">
            <a:avLst/>
          </a:prstGeom>
        </p:spPr>
      </p:pic>
      <p:pic>
        <p:nvPicPr>
          <p:cNvPr id="2" name="Picture 1" descr="A black background with green and grey text">
            <a:extLst>
              <a:ext uri="{FF2B5EF4-FFF2-40B4-BE49-F238E27FC236}">
                <a16:creationId xmlns:a16="http://schemas.microsoft.com/office/drawing/2014/main" id="{CDFBFF78-42C0-A1F1-8D32-FEB76AAB3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48710" y="4378177"/>
            <a:ext cx="709525" cy="530758"/>
          </a:xfrm>
          <a:prstGeom prst="rect">
            <a:avLst/>
          </a:prstGeom>
        </p:spPr>
      </p:pic>
      <p:pic>
        <p:nvPicPr>
          <p:cNvPr id="13" name="Picture 12" descr="A blue and green logo&#10;&#10;Description automatically generated">
            <a:extLst>
              <a:ext uri="{FF2B5EF4-FFF2-40B4-BE49-F238E27FC236}">
                <a16:creationId xmlns:a16="http://schemas.microsoft.com/office/drawing/2014/main" id="{A2A04EF7-078D-43E1-F87B-B76B36FB0D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72301" y="4433807"/>
            <a:ext cx="633315" cy="356239"/>
          </a:xfrm>
          <a:prstGeom prst="rect">
            <a:avLst/>
          </a:prstGeom>
        </p:spPr>
      </p:pic>
      <p:pic>
        <p:nvPicPr>
          <p:cNvPr id="15" name="Picture 14" descr="A logo with a star and a swoosh">
            <a:extLst>
              <a:ext uri="{FF2B5EF4-FFF2-40B4-BE49-F238E27FC236}">
                <a16:creationId xmlns:a16="http://schemas.microsoft.com/office/drawing/2014/main" id="{7B921DEB-7BDB-572A-FE65-B5AC718EF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204068" y="4388881"/>
            <a:ext cx="854894" cy="37401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FDD8BE-D758-21D1-FFD5-B9B4603293ED}"/>
              </a:ext>
            </a:extLst>
          </p:cNvPr>
          <p:cNvCxnSpPr>
            <a:cxnSpLocks/>
            <a:stCxn id="172" idx="2"/>
          </p:cNvCxnSpPr>
          <p:nvPr/>
        </p:nvCxnSpPr>
        <p:spPr>
          <a:xfrm>
            <a:off x="9426313" y="1029000"/>
            <a:ext cx="15779" cy="20960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B807BA9-9A12-0A0A-A648-AF9CD1F40556}"/>
              </a:ext>
            </a:extLst>
          </p:cNvPr>
          <p:cNvSpPr txBox="1"/>
          <p:nvPr/>
        </p:nvSpPr>
        <p:spPr>
          <a:xfrm>
            <a:off x="3277478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D03063-B277-ADDB-9B1A-097B7314F03B}"/>
              </a:ext>
            </a:extLst>
          </p:cNvPr>
          <p:cNvSpPr txBox="1"/>
          <p:nvPr/>
        </p:nvSpPr>
        <p:spPr>
          <a:xfrm>
            <a:off x="5383310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95ABA3-0636-5F29-6A95-155B209533D0}"/>
              </a:ext>
            </a:extLst>
          </p:cNvPr>
          <p:cNvSpPr txBox="1"/>
          <p:nvPr/>
        </p:nvSpPr>
        <p:spPr>
          <a:xfrm>
            <a:off x="8316565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5E564B-69A6-589E-E37F-090CC33B4B26}"/>
              </a:ext>
            </a:extLst>
          </p:cNvPr>
          <p:cNvSpPr txBox="1"/>
          <p:nvPr/>
        </p:nvSpPr>
        <p:spPr>
          <a:xfrm>
            <a:off x="10019132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17F8F3-CF3A-900D-371C-409345E2BC78}"/>
              </a:ext>
            </a:extLst>
          </p:cNvPr>
          <p:cNvSpPr txBox="1"/>
          <p:nvPr/>
        </p:nvSpPr>
        <p:spPr>
          <a:xfrm>
            <a:off x="10781887" y="4739530"/>
            <a:ext cx="647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Parent5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2CEB82-C334-8DB7-FC24-256EBB2B9A50}"/>
              </a:ext>
            </a:extLst>
          </p:cNvPr>
          <p:cNvCxnSpPr>
            <a:stCxn id="6" idx="0"/>
            <a:endCxn id="95" idx="2"/>
          </p:cNvCxnSpPr>
          <p:nvPr/>
        </p:nvCxnSpPr>
        <p:spPr>
          <a:xfrm flipH="1" flipV="1">
            <a:off x="2842473" y="3792714"/>
            <a:ext cx="730006" cy="496824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13AD98-7C5B-CEF8-4EB0-8C3FE011B795}"/>
              </a:ext>
            </a:extLst>
          </p:cNvPr>
          <p:cNvCxnSpPr>
            <a:stCxn id="6" idx="0"/>
            <a:endCxn id="96" idx="2"/>
          </p:cNvCxnSpPr>
          <p:nvPr/>
        </p:nvCxnSpPr>
        <p:spPr>
          <a:xfrm flipV="1">
            <a:off x="3572479" y="3786515"/>
            <a:ext cx="11864" cy="503023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3BA9C2-9693-024B-861E-C7FB991A98D4}"/>
              </a:ext>
            </a:extLst>
          </p:cNvPr>
          <p:cNvCxnSpPr>
            <a:stCxn id="6" idx="0"/>
            <a:endCxn id="97" idx="2"/>
          </p:cNvCxnSpPr>
          <p:nvPr/>
        </p:nvCxnSpPr>
        <p:spPr>
          <a:xfrm flipV="1">
            <a:off x="3572479" y="3786515"/>
            <a:ext cx="847908" cy="503023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CE1551A-97AB-1521-5556-AD7FB52BCF27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5238459" y="3801340"/>
            <a:ext cx="441273" cy="483297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5DF0C9-ED54-AE21-57B7-812910475E1B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5687965" y="3814390"/>
            <a:ext cx="342681" cy="462570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536B557-B28C-95D5-70FE-3E7262FD1696}"/>
              </a:ext>
            </a:extLst>
          </p:cNvPr>
          <p:cNvCxnSpPr>
            <a:stCxn id="15" idx="0"/>
            <a:endCxn id="100" idx="2"/>
          </p:cNvCxnSpPr>
          <p:nvPr/>
        </p:nvCxnSpPr>
        <p:spPr>
          <a:xfrm flipH="1" flipV="1">
            <a:off x="7869514" y="3801632"/>
            <a:ext cx="762001" cy="587249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735D25-41AB-B9ED-9330-35ABDD2D4A15}"/>
              </a:ext>
            </a:extLst>
          </p:cNvPr>
          <p:cNvCxnSpPr>
            <a:stCxn id="15" idx="0"/>
            <a:endCxn id="101" idx="2"/>
          </p:cNvCxnSpPr>
          <p:nvPr/>
        </p:nvCxnSpPr>
        <p:spPr>
          <a:xfrm flipV="1">
            <a:off x="8631515" y="3784087"/>
            <a:ext cx="0" cy="604794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D88BD6-2E7C-38E3-8C03-54239328E4F2}"/>
              </a:ext>
            </a:extLst>
          </p:cNvPr>
          <p:cNvCxnSpPr>
            <a:stCxn id="15" idx="0"/>
            <a:endCxn id="102" idx="2"/>
          </p:cNvCxnSpPr>
          <p:nvPr/>
        </p:nvCxnSpPr>
        <p:spPr>
          <a:xfrm flipV="1">
            <a:off x="8631515" y="3801340"/>
            <a:ext cx="792187" cy="587541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D5D8F5-68D2-DE09-B9BF-300211799411}"/>
              </a:ext>
            </a:extLst>
          </p:cNvPr>
          <p:cNvCxnSpPr>
            <a:stCxn id="2" idx="0"/>
            <a:endCxn id="105" idx="2"/>
          </p:cNvCxnSpPr>
          <p:nvPr/>
        </p:nvCxnSpPr>
        <p:spPr>
          <a:xfrm flipV="1">
            <a:off x="10303473" y="3801122"/>
            <a:ext cx="4441" cy="577055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9F1157-16E0-BC98-4E7F-959BA8133AF5}"/>
              </a:ext>
            </a:extLst>
          </p:cNvPr>
          <p:cNvCxnSpPr>
            <a:cxnSpLocks/>
            <a:stCxn id="13" idx="0"/>
            <a:endCxn id="104" idx="2"/>
          </p:cNvCxnSpPr>
          <p:nvPr/>
        </p:nvCxnSpPr>
        <p:spPr>
          <a:xfrm flipH="1" flipV="1">
            <a:off x="11080619" y="3801122"/>
            <a:ext cx="8340" cy="632685"/>
          </a:xfrm>
          <a:prstGeom prst="line">
            <a:avLst/>
          </a:prstGeom>
          <a:ln w="31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F1531B5-9B18-503E-0D70-1130B39B11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3446" y="6065491"/>
            <a:ext cx="8240275" cy="276264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64D6E8C-E736-1B17-3E32-7FB06BA67625}"/>
              </a:ext>
            </a:extLst>
          </p:cNvPr>
          <p:cNvSpPr txBox="1"/>
          <p:nvPr/>
        </p:nvSpPr>
        <p:spPr>
          <a:xfrm>
            <a:off x="2842473" y="5834659"/>
            <a:ext cx="1118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Market Segments</a:t>
            </a:r>
          </a:p>
        </p:txBody>
      </p:sp>
      <p:sp>
        <p:nvSpPr>
          <p:cNvPr id="108" name="Arrow: Curved Left 107">
            <a:extLst>
              <a:ext uri="{FF2B5EF4-FFF2-40B4-BE49-F238E27FC236}">
                <a16:creationId xmlns:a16="http://schemas.microsoft.com/office/drawing/2014/main" id="{63BEA8CE-6BE7-C64D-41E4-F32B846C6D87}"/>
              </a:ext>
            </a:extLst>
          </p:cNvPr>
          <p:cNvSpPr/>
          <p:nvPr/>
        </p:nvSpPr>
        <p:spPr>
          <a:xfrm rot="10800000">
            <a:off x="1491334" y="4452828"/>
            <a:ext cx="1093757" cy="1785009"/>
          </a:xfrm>
          <a:prstGeom prst="curvedLeftArrow">
            <a:avLst>
              <a:gd name="adj1" fmla="val 11806"/>
              <a:gd name="adj2" fmla="val 30648"/>
              <a:gd name="adj3" fmla="val 1729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FC80E-C00A-13E3-F60D-86E43656E4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17408" y="342587"/>
            <a:ext cx="938865" cy="987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D8D33-1DC7-40CB-325D-5D2C8B66768A}"/>
              </a:ext>
            </a:extLst>
          </p:cNvPr>
          <p:cNvSpPr txBox="1"/>
          <p:nvPr/>
        </p:nvSpPr>
        <p:spPr>
          <a:xfrm>
            <a:off x="356613" y="404396"/>
            <a:ext cx="2295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TRUE Sales</a:t>
            </a:r>
          </a:p>
        </p:txBody>
      </p:sp>
    </p:spTree>
    <p:extLst>
      <p:ext uri="{BB962C8B-B14F-4D97-AF65-F5344CB8AC3E}">
        <p14:creationId xmlns:p14="http://schemas.microsoft.com/office/powerpoint/2010/main" val="152043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Jackson</dc:creator>
  <cp:lastModifiedBy>Mike Jackson</cp:lastModifiedBy>
  <cp:revision>6</cp:revision>
  <dcterms:created xsi:type="dcterms:W3CDTF">2024-03-03T05:27:24Z</dcterms:created>
  <dcterms:modified xsi:type="dcterms:W3CDTF">2024-03-06T20:54:51Z</dcterms:modified>
</cp:coreProperties>
</file>