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8" r:id="rId4"/>
    <p:sldId id="265" r:id="rId5"/>
    <p:sldId id="271" r:id="rId6"/>
    <p:sldId id="270" r:id="rId7"/>
    <p:sldId id="275" r:id="rId8"/>
    <p:sldId id="282" r:id="rId9"/>
    <p:sldId id="278" r:id="rId10"/>
    <p:sldId id="279" r:id="rId11"/>
    <p:sldId id="280" r:id="rId12"/>
    <p:sldId id="281" r:id="rId13"/>
    <p:sldId id="264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B01"/>
    <a:srgbClr val="69A02C"/>
    <a:srgbClr val="78B832"/>
    <a:srgbClr val="FD73D9"/>
    <a:srgbClr val="0015DA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3" autoAdjust="0"/>
    <p:restoredTop sz="94660"/>
  </p:normalViewPr>
  <p:slideViewPr>
    <p:cSldViewPr>
      <p:cViewPr varScale="1">
        <p:scale>
          <a:sx n="105" d="100"/>
          <a:sy n="105" d="100"/>
        </p:scale>
        <p:origin x="196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6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8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9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310" y="4650640"/>
            <a:ext cx="7543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NFL Quarterback Analysis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924E3-EBCA-4D91-84ED-29411F6E53FE}"/>
              </a:ext>
            </a:extLst>
          </p:cNvPr>
          <p:cNvSpPr txBox="1"/>
          <p:nvPr/>
        </p:nvSpPr>
        <p:spPr>
          <a:xfrm>
            <a:off x="911754" y="985720"/>
            <a:ext cx="4683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MICA team: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Mike Jackson, </a:t>
            </a:r>
            <a:r>
              <a:rPr lang="en-US" dirty="0" err="1">
                <a:solidFill>
                  <a:schemeClr val="bg1"/>
                </a:solidFill>
              </a:rPr>
              <a:t>Inder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Grang</a:t>
            </a:r>
            <a:r>
              <a:rPr lang="en-US" dirty="0">
                <a:solidFill>
                  <a:schemeClr val="bg1"/>
                </a:solidFill>
              </a:rPr>
              <a:t>, Chris Conner , Abby Kannappan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BF55-4C5C-40E1-BF95-D1964F6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Universities by Player Salaries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82BA-6AA3-487A-86B8-73A923CC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Here is a heat plot of geolocations of different univ  (weighted by their players’ salaries)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C79C5-BC37-4430-9B1F-5CC5A1DC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2665475"/>
            <a:ext cx="6039006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BF1C175-A4A5-46F8-91F5-5C905AFBD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9" y="2240458"/>
            <a:ext cx="4123035" cy="274869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1F7DC16-EE89-4C6C-9E83-D60F60594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2360065"/>
            <a:ext cx="3893978" cy="259598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F48EA57-5624-4DFF-8F63-A8DC06D7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1118864"/>
            <a:ext cx="3291560" cy="6178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rounders average 48 wins at a cost of $1.5M per “W”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F773B-7AD9-4B2A-9E59-6E445CF8613C}"/>
              </a:ext>
            </a:extLst>
          </p:cNvPr>
          <p:cNvSpPr/>
          <p:nvPr/>
        </p:nvSpPr>
        <p:spPr>
          <a:xfrm>
            <a:off x="5297143" y="1093078"/>
            <a:ext cx="33599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…and approximately 88 games started at $800K/game </a:t>
            </a:r>
          </a:p>
        </p:txBody>
      </p:sp>
    </p:spTree>
    <p:extLst>
      <p:ext uri="{BB962C8B-B14F-4D97-AF65-F5344CB8AC3E}">
        <p14:creationId xmlns:p14="http://schemas.microsoft.com/office/powerpoint/2010/main" val="13011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6F16-56A3-45DA-8064-4E009E2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Do outliers make things more clear?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FA9B4B-1C0C-4210-AC84-D408651DB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68" y="2029054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130994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C77408-E7B5-44E9-A916-1D50AF6A8574}"/>
              </a:ext>
            </a:extLst>
          </p:cNvPr>
          <p:cNvSpPr txBox="1"/>
          <p:nvPr/>
        </p:nvSpPr>
        <p:spPr>
          <a:xfrm>
            <a:off x="1976015" y="222195"/>
            <a:ext cx="54973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“The Goat”</a:t>
            </a:r>
          </a:p>
          <a:p>
            <a:pPr algn="ctr"/>
            <a:r>
              <a:rPr lang="en-US" sz="18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(and his two outlier buddies)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D3CD09D-45A4-4073-A13E-209C7566F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614573"/>
            <a:ext cx="4123036" cy="274869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88E44FA-8D77-4ECC-84E2-BCBEDCD7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12770"/>
            <a:ext cx="4428445" cy="2952296"/>
          </a:xfrm>
          <a:prstGeom prst="rect">
            <a:avLst/>
          </a:prstGeom>
        </p:spPr>
      </p:pic>
      <p:pic>
        <p:nvPicPr>
          <p:cNvPr id="4" name="Graphic 3" descr="Goat">
            <a:extLst>
              <a:ext uri="{FF2B5EF4-FFF2-40B4-BE49-F238E27FC236}">
                <a16:creationId xmlns:a16="http://schemas.microsoft.com/office/drawing/2014/main" id="{E7E14652-11AD-4203-968B-3C40FF5E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0690" y="2221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DFDD-2E7D-498E-A3B0-D744301F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0" y="374900"/>
            <a:ext cx="7016195" cy="11430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Conclusions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B57B-0908-464A-BC9C-F4F3D0F0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785" y="1365195"/>
            <a:ext cx="7016195" cy="427574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3300" dirty="0"/>
              <a:t>Can’t definitively say which round provides the absolute most value, but there is a clear talent gap drop after round 2.</a:t>
            </a:r>
          </a:p>
          <a:p>
            <a:endParaRPr lang="en-US" sz="3300" dirty="0"/>
          </a:p>
          <a:p>
            <a:r>
              <a:rPr lang="en-US" sz="3300" dirty="0"/>
              <a:t>Whether the motivation is Winning or simply Games Started, there is very little money saved by passing on a first rounder. </a:t>
            </a:r>
          </a:p>
          <a:p>
            <a:endParaRPr lang="en-US" sz="3300" dirty="0"/>
          </a:p>
          <a:p>
            <a:r>
              <a:rPr lang="en-US" sz="3300" dirty="0"/>
              <a:t>Rounds 3-5 provide extremely low value and should be avoided. The odds of finding a “Unicorn” in rounds 6 &amp; 7 are just as likely.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7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Does drafting a quarterback high in the draft provide teams a better chance at success?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How do stats compare amongst them and do they make a difference to success?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What are the costs and what is the overall value?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Is there a definitive draft strategy teams should utilize?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250210"/>
            <a:ext cx="7543800" cy="145075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Presentation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Sources and Cleansing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Evaluation of draft data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Draft round data vs NFL performance metrics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NFL performance statistics vs. Player Salary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Outliers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F7A11-09E3-485A-B513-9C044F32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527605"/>
            <a:ext cx="2147919" cy="20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7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DC336C51-671A-47E7-9192-FF11EE372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5" y="2299605"/>
            <a:ext cx="4080645" cy="259598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853A3C7-4C4D-4143-B54A-E716998EC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2334694"/>
            <a:ext cx="4334851" cy="25258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FDEAEC-0D25-4885-AA1E-5FF86D9BBB38}"/>
              </a:ext>
            </a:extLst>
          </p:cNvPr>
          <p:cNvSpPr txBox="1"/>
          <p:nvPr/>
        </p:nvSpPr>
        <p:spPr>
          <a:xfrm>
            <a:off x="754375" y="1138425"/>
            <a:ext cx="7635250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QBs Drafted from 2000 to 2015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D6B85-0CD5-414B-87BF-5F29D1795FB3}"/>
              </a:ext>
            </a:extLst>
          </p:cNvPr>
          <p:cNvSpPr/>
          <p:nvPr/>
        </p:nvSpPr>
        <p:spPr>
          <a:xfrm>
            <a:off x="1178638" y="5108755"/>
            <a:ext cx="7092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198 drafted in our study</a:t>
            </a:r>
          </a:p>
        </p:txBody>
      </p:sp>
    </p:spTree>
    <p:extLst>
      <p:ext uri="{BB962C8B-B14F-4D97-AF65-F5344CB8AC3E}">
        <p14:creationId xmlns:p14="http://schemas.microsoft.com/office/powerpoint/2010/main" val="357800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DEAEC-0D25-4885-AA1E-5FF86D9BBB38}"/>
              </a:ext>
            </a:extLst>
          </p:cNvPr>
          <p:cNvSpPr txBox="1"/>
          <p:nvPr/>
        </p:nvSpPr>
        <p:spPr>
          <a:xfrm>
            <a:off x="1059785" y="833015"/>
            <a:ext cx="7635250" cy="10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2"/>
                </a:solidFill>
              </a:rPr>
              <a:t>Data Cleanup-Elimination of Non Measurables or Insufficient Data</a:t>
            </a:r>
            <a:endParaRPr lang="en-US" sz="3600" spc="-5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F700EF84-7105-4CF7-B5B9-EAE9189DD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2" y="2360065"/>
            <a:ext cx="4392577" cy="244328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54BC415-11CB-4A88-B732-607E9A479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4" y="3581705"/>
            <a:ext cx="3974855" cy="21378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7E6944-54D7-451F-9AEC-8B4A018FB4B7}"/>
              </a:ext>
            </a:extLst>
          </p:cNvPr>
          <p:cNvSpPr/>
          <p:nvPr/>
        </p:nvSpPr>
        <p:spPr>
          <a:xfrm>
            <a:off x="125281" y="5219963"/>
            <a:ext cx="4844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88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elevant QBs</a:t>
            </a:r>
          </a:p>
        </p:txBody>
      </p:sp>
    </p:spTree>
    <p:extLst>
      <p:ext uri="{BB962C8B-B14F-4D97-AF65-F5344CB8AC3E}">
        <p14:creationId xmlns:p14="http://schemas.microsoft.com/office/powerpoint/2010/main" val="34455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42D6B8-156D-4077-BBB8-EE9090228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55" y="1749245"/>
            <a:ext cx="4589938" cy="30599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E7C2E-3141-4C16-9BD6-1BF5797D5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2360065"/>
            <a:ext cx="4733855" cy="31559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CE8906-D71A-41C9-A49E-E5C08F32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27605"/>
            <a:ext cx="7543800" cy="7635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Wins and TDs</a:t>
            </a:r>
          </a:p>
        </p:txBody>
      </p:sp>
    </p:spTree>
    <p:extLst>
      <p:ext uri="{BB962C8B-B14F-4D97-AF65-F5344CB8AC3E}">
        <p14:creationId xmlns:p14="http://schemas.microsoft.com/office/powerpoint/2010/main" val="241376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761D2C6-562F-4A1C-B297-863AFCFE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" y="1488918"/>
            <a:ext cx="4725229" cy="3150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5BFF9-41A3-4322-A4A0-396793BF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488918"/>
            <a:ext cx="4428445" cy="29522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EA34CA9-C3F0-4C2E-BE6C-55CDD561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27605"/>
            <a:ext cx="7543800" cy="7635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QB Rating and Yards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E76D6-F5F0-48BD-AA2D-1C6AE5166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4516813"/>
            <a:ext cx="1726684" cy="1750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584AC-DC7D-4838-99BC-51BD35577A30}"/>
              </a:ext>
            </a:extLst>
          </p:cNvPr>
          <p:cNvSpPr txBox="1"/>
          <p:nvPr/>
        </p:nvSpPr>
        <p:spPr>
          <a:xfrm>
            <a:off x="448965" y="4956050"/>
            <a:ext cx="22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Formula for QB rating</a:t>
            </a:r>
          </a:p>
        </p:txBody>
      </p:sp>
    </p:spTree>
    <p:extLst>
      <p:ext uri="{BB962C8B-B14F-4D97-AF65-F5344CB8AC3E}">
        <p14:creationId xmlns:p14="http://schemas.microsoft.com/office/powerpoint/2010/main" val="35367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8890-4103-4581-B9D2-229CC829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Draft Analysis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65A79-2555-4775-80B3-4B95B1E603E6}"/>
              </a:ext>
            </a:extLst>
          </p:cNvPr>
          <p:cNvSpPr txBox="1"/>
          <p:nvPr/>
        </p:nvSpPr>
        <p:spPr>
          <a:xfrm>
            <a:off x="296260" y="1749245"/>
            <a:ext cx="397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Here is a linear regression of salary vs number of wins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Correlation coefficient is 0.81 which means strong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Most of the players got picked at age 22 or 23.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ECC029-CBE8-4A85-AFC2-52DAE693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7360"/>
            <a:ext cx="4733855" cy="3155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BEC691-6012-4B95-8DB2-6C85FC6F9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3581705"/>
            <a:ext cx="3970330" cy="26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01EB-EFF8-4FE8-99AD-5B3BD569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</a:rPr>
              <a:t>Data Analysis (Colleges/Univ)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F47DB4-C5EE-48D8-AA49-33604294C1F5}"/>
              </a:ext>
            </a:extLst>
          </p:cNvPr>
          <p:cNvSpPr txBox="1">
            <a:spLocks/>
          </p:cNvSpPr>
          <p:nvPr/>
        </p:nvSpPr>
        <p:spPr>
          <a:xfrm>
            <a:off x="296260" y="1802772"/>
            <a:ext cx="5221898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USC had the most QB players at 4</a:t>
            </a:r>
          </a:p>
          <a:p>
            <a:pPr lvl="1"/>
            <a:r>
              <a:rPr lang="en-US" sz="1600" dirty="0"/>
              <a:t>Most of the schools only had 1 player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C422F-845F-4605-83A4-45251393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2512770"/>
            <a:ext cx="4733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0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331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PowerPoint Presentation</vt:lpstr>
      <vt:lpstr>Questions:</vt:lpstr>
      <vt:lpstr>Presentation Outline</vt:lpstr>
      <vt:lpstr>PowerPoint Presentation</vt:lpstr>
      <vt:lpstr>PowerPoint Presentation</vt:lpstr>
      <vt:lpstr>Wins and TDs</vt:lpstr>
      <vt:lpstr>QB Rating and Yards</vt:lpstr>
      <vt:lpstr>Draft Analysis </vt:lpstr>
      <vt:lpstr>Data Analysis (Colleges/Univ)</vt:lpstr>
      <vt:lpstr>Universities by Player Salaries </vt:lpstr>
      <vt:lpstr>First rounders average 48 wins at a cost of $1.5M per “W”</vt:lpstr>
      <vt:lpstr>Do outliers make things more clear?</vt:lpstr>
      <vt:lpstr>PowerPoint Presentation</vt:lpstr>
      <vt:lpstr>Conclusions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abby kannappan</cp:lastModifiedBy>
  <cp:revision>35</cp:revision>
  <dcterms:created xsi:type="dcterms:W3CDTF">2013-08-21T19:17:07Z</dcterms:created>
  <dcterms:modified xsi:type="dcterms:W3CDTF">2022-02-04T05:16:36Z</dcterms:modified>
</cp:coreProperties>
</file>