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5" r:id="rId3"/>
    <p:sldMasterId id="2147483817" r:id="rId4"/>
    <p:sldMasterId id="2147483829" r:id="rId5"/>
    <p:sldMasterId id="2147483841" r:id="rId6"/>
    <p:sldMasterId id="2147483845" r:id="rId7"/>
  </p:sldMasterIdLst>
  <p:notesMasterIdLst>
    <p:notesMasterId r:id="rId21"/>
  </p:notesMasterIdLst>
  <p:sldIdLst>
    <p:sldId id="256" r:id="rId8"/>
    <p:sldId id="287" r:id="rId9"/>
    <p:sldId id="281" r:id="rId10"/>
    <p:sldId id="258" r:id="rId11"/>
    <p:sldId id="283" r:id="rId12"/>
    <p:sldId id="259" r:id="rId13"/>
    <p:sldId id="288" r:id="rId14"/>
    <p:sldId id="284" r:id="rId15"/>
    <p:sldId id="286" r:id="rId16"/>
    <p:sldId id="265" r:id="rId17"/>
    <p:sldId id="285" r:id="rId18"/>
    <p:sldId id="28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9" autoAdjust="0"/>
  </p:normalViewPr>
  <p:slideViewPr>
    <p:cSldViewPr>
      <p:cViewPr>
        <p:scale>
          <a:sx n="70" d="100"/>
          <a:sy n="70" d="100"/>
        </p:scale>
        <p:origin x="-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68311-3E5B-4DDF-A2DD-05A3E2D36E1B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C6AC2-66B4-4739-8EBC-B7957EA7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en-US" baseline="0" dirty="0" smtClean="0"/>
              <a:t> 9 important components</a:t>
            </a:r>
          </a:p>
          <a:p>
            <a:r>
              <a:rPr lang="en-US" baseline="0" dirty="0" smtClean="0"/>
              <a:t>Run through the mechanisms</a:t>
            </a:r>
          </a:p>
          <a:p>
            <a:endParaRPr lang="en-US" baseline="0" dirty="0" smtClean="0"/>
          </a:p>
          <a:p>
            <a:pPr lvl="0"/>
            <a:r>
              <a:rPr lang="en" sz="1200" dirty="0" smtClean="0"/>
              <a:t>Authors cite past experimental studies that rigorously determined a range of molecules and processes in the network </a:t>
            </a:r>
          </a:p>
          <a:p>
            <a:pPr lvl="0"/>
            <a:endParaRPr lang="en" sz="1200" dirty="0" smtClean="0"/>
          </a:p>
          <a:p>
            <a:pPr lvl="0"/>
            <a:r>
              <a:rPr lang="en" sz="1200" dirty="0" smtClean="0"/>
              <a:t>Authors selected nine of these components they “believed” to be the most important in controlling the G1-S transition</a:t>
            </a:r>
            <a:endParaRPr lang="e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F4666-99A5-4C0D-985D-D69C076A8810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3E80A-D635-4481-8433-4520B9D1A789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47BE2-1FF5-47A6-9DD7-ECCCA03604E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DF56167-D641-464F-96D1-CE27ABAF24D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7C72B47D-9380-4C8D-9560-D37264046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50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0540DEC-6BB0-4712-B7C6-7E3235E5C47F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FDE461A1-2B65-4B75-BD7D-4A1A430D0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9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0AB6B91-DF97-456E-A6A2-20F61360F06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8A169A4-B9C0-4051-9113-92FA8E32E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4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769D1B-8B27-4F87-B1D0-F97D680EA6B6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D912999-184B-4207-B539-EA9F2D38E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81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13928E73-33C3-45C2-BC42-65C59C0A916F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3D7892C2-B0B5-4024-9E91-E6F00101C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55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4DDC3B1-E47A-4A23-A461-D85559C7E68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F06142A-3239-45D6-A392-F6B32EEC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1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AA57067-E9C4-470F-B70C-AF32D322E46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238F7D2-B6E9-4A70-A42B-DC9C43FF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29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8AB215D-AE25-40B8-B705-E9DBCA4B8C9B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15989C0-348C-4B2A-A278-DCD5C9A51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02DEF-A50C-4D8B-95BD-65BB4A1C90E6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66A8C38-330A-467F-AB3E-940D734C1F5A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1691DDE-2FE9-41C2-977B-79529A086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5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A497B05-691C-420F-907A-10C075CB794A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6412DC8-F0FA-4CA5-B381-D5E4B111D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11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B9E5E14-0643-4047-9DF4-BDBABE3E1034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8E5535F-3FA3-4029-B45A-C843B1E86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74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F72F20-47C5-48C0-950E-31DDA766623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83FEF80A-58CE-4A5E-B75C-9D8FDB99D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80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1017588"/>
            <a:ext cx="7178675" cy="48307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AA96E6-F158-4D35-98BA-0801A50972E5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656F043-AC4E-4C04-A935-318FE1972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203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BA36-6415-426E-88BD-579E402980D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970DD-DBCA-4A12-88D7-D9E17F4A3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06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6CC9-4AA8-48D2-8A33-0E9A6A6678A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799B2-A39D-49A0-B671-DD6CD88D9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48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64E77-40F0-4907-A1C8-3410358FD36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610F2-0A7C-471C-B60F-1475F7A10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86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CC97-0E81-48C6-ABFA-B9B4C8F9DDE7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9B2F-16D9-44E0-B96F-F8C765C1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14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CD59-1A4D-4276-9BA4-DD3439377894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2B4E-C88F-4D99-A968-9F0908F7F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5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4DE97-D1C6-4744-B106-B01B2270A0B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8E7EE-F185-463A-8A9A-1FEDEEBDAFBE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2D212-A601-4B76-A873-0DF82D9C7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44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89FB6-32EF-4646-818B-99614F96EA99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0D79E5-A4FE-4C76-80AB-5806251A1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95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7CF2E5-6A27-4538-B81E-1FA923A04FB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A5965-3DAE-4EEE-80E3-EF1D1D2FB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526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8C19D-CD28-4023-8884-B91C2A40380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BAA7-B94F-4A42-ADBA-C57EFC80D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54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285C-5D6E-44A7-9A9B-2A0536B0845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B677D-4EB2-41F2-BACC-860095837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301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1A9BA-8489-40D5-B16F-6A00702DED9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719C2-8E84-4EA4-90FA-568EC9668A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145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8E7C1-C135-4312-BC84-A511B0C8BF7F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4907-93E1-4442-A54C-517DA30D05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289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CD07-8A1B-4E7E-A404-72F6B29D945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DF8C-61CF-4528-AFDE-B13FDB613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915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7BD7-0AE1-4408-8D33-926AD84B74DD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E3B40-1937-448A-A3A5-14B825C295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04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60043-AF10-4168-A753-E97663CA23A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35B1-9CB6-4411-901E-F49616E77B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9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9D45F-0FB8-4FC3-9C09-E6F39B23D1CC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A3AC-6649-49C8-B62C-565DB69037B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2037-26BD-42B6-A2EC-C79406952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623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2283B-F7FA-47A7-8853-67EDCAFFFD5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CAFA9-E2F3-4490-8561-6F40D60FA1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654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CD62-DFCC-4B07-BB77-63512E7C3515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C7BAA-5739-40EE-9C17-F22AD8F66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365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BA01-91FB-430B-B403-FDBCCAE021E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8B49-46FD-4A7F-809D-4D92226A30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281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D8D0-6FA1-45F7-92DC-8C620D0D79F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FFA2-B30F-4109-B436-6967108020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810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652C-5214-4C4B-B6B3-41195FBB2E5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CEAF-9236-46A4-AF78-EB738F4E78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3981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F4EB-3842-4823-AE6C-4AE660FFE4A4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C6EC-EBD3-46CA-88EF-8F27C225CB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027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D7E2-92E2-45E5-A734-81E72D49121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346B-337E-430D-A00A-3A1A88CF35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62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D54E-19D2-4A4F-B979-FEE9374AA8F0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6BCB-2FC0-4696-9E1C-A47986DDA5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49441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1ECAA-7953-416D-9B73-B232D3A530B4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6F7D-9C33-4090-A490-8633A1B49A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8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9DD9-B9C2-4486-8177-455F0F2779F3}" type="datetime1">
              <a:rPr lang="en-US" smtClean="0"/>
              <a:t>5/13/2014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0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85921-162A-4698-8CCF-5CF67A519ECE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E968-6C28-486A-996C-FEEB001B87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708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A884-7F36-4086-A241-07D505418E69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79303-C322-410B-97CD-30919E0743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16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8F72-AE1F-4FF6-A779-984B224FAE9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D0B2-5006-4EBD-A87F-A8263DE683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907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B0503-8D3F-4D94-807B-D0E873D28CCC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4CF9-6B6C-4F6B-953C-141ED670F2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15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B07E-BE3F-4FA1-8483-A76017438A3C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644C-8B7C-445B-A25C-926D9C27C7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019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0453-31D0-4E61-9FCB-DD9BF0C6A3F5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47D3-C92D-4D69-BE20-2D91EE2F4B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9746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E3CF7-003C-4C78-8FDB-2278260859F3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EEA2-2843-4839-BCE3-BBCE651C23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1369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6333D8-AC95-4E1E-B868-0B6B31CDEFA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4BAB86-93AD-4F2C-8811-D78FAEE623C7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1F6CE-671E-4B73-9D98-9E18F8A0EEDA}" type="datetime1">
              <a:rPr lang="en-US" smtClean="0"/>
              <a:t>5/13/2014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78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DEF72C5-06F6-4BD8-9448-583DA528D19B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51DDB3-5F38-475C-904E-71F31CE749A3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A7C2E-9D57-4FD7-B9FA-1ACBEACA1A32}" type="datetime1">
              <a:rPr lang="en-US" smtClean="0"/>
              <a:t>5/13/2014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84308-6681-43DB-8777-A94ADCFBFA5B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B299-9164-4F15-B303-74DA647B3B66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.pdf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1.pdf"/><Relationship Id="rId10" Type="http://schemas.openxmlformats.org/officeDocument/2006/relationships/image" Target="../media/image7.png"/><Relationship Id="rId4" Type="http://schemas.openxmlformats.org/officeDocument/2006/relationships/theme" Target="../theme/theme6.xml"/><Relationship Id="rId9" Type="http://schemas.openxmlformats.org/officeDocument/2006/relationships/image" Target="../media/image4.pd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5.png"/><Relationship Id="rId11" Type="http://schemas.openxmlformats.org/officeDocument/2006/relationships/image" Target="../media/image4.pdf"/><Relationship Id="rId5" Type="http://schemas.openxmlformats.org/officeDocument/2006/relationships/image" Target="../media/image1.pdf"/><Relationship Id="rId10" Type="http://schemas.openxmlformats.org/officeDocument/2006/relationships/image" Target="../media/image6.png"/><Relationship Id="rId4" Type="http://schemas.openxmlformats.org/officeDocument/2006/relationships/theme" Target="../theme/theme7.xml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CBA5DA13-E5D1-4681-9833-BDE0294866B2}" type="datetime1">
              <a:rPr lang="en-US" smtClean="0"/>
              <a:t>5/13/2014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81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4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7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按一下以編輯母片標題樣式</a:t>
            </a:r>
          </a:p>
        </p:txBody>
      </p:sp>
      <p:sp>
        <p:nvSpPr>
          <p:cNvPr id="821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</a:t>
            </a:r>
          </a:p>
          <a:p>
            <a:pPr lvl="1"/>
            <a:r>
              <a:rPr lang="en-US" altLang="en-US" smtClean="0"/>
              <a:t>第二層</a:t>
            </a:r>
          </a:p>
          <a:p>
            <a:pPr lvl="2"/>
            <a:r>
              <a:rPr lang="en-US" altLang="en-US" smtClean="0"/>
              <a:t>第三層</a:t>
            </a:r>
          </a:p>
          <a:p>
            <a:pPr lvl="3"/>
            <a:r>
              <a:rPr lang="en-US" altLang="en-US" smtClean="0"/>
              <a:t>第四層</a:t>
            </a:r>
          </a:p>
          <a:p>
            <a:pPr lvl="4"/>
            <a:r>
              <a:rPr lang="en-US" altLang="en-US" smtClean="0"/>
              <a:t>第五層</a:t>
            </a:r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0883677-12B3-4BC1-90D8-1BB4DF07507B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9DC89CC3-15BB-4C7E-8D1B-04D8A4955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1838" y="574675"/>
            <a:ext cx="7696200" cy="571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3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410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AA6B7ED7-C5AD-4CC2-9B5B-FDBA88AA832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83B9D75E-319A-44E3-B7F8-B6037C4C9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9763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644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8E59B39-EEDA-482B-A2A8-340EEDD7E292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F263D1-7B7D-497D-9F84-B440BA6A37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00E53D8-7315-41E8-8A85-C1EEE6B7637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A0AEC7-C687-48E6-B848-C5FC9359C4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" b="1" dirty="0" smtClean="0"/>
              <a:t>A Mathematical Description of Regulation of the G1-S Transition of the Mammalian Cell Cycle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943600"/>
            <a:ext cx="6477000" cy="53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Presented by: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Mike Huang, </a:t>
            </a:r>
            <a:r>
              <a:rPr lang="en-US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-Chi Liu</a:t>
            </a:r>
            <a:endParaRPr lang="en-US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0600" y="2590800"/>
            <a:ext cx="4355432" cy="2524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5300" y="6381750"/>
            <a:ext cx="3810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" y="3045676"/>
            <a:ext cx="4441033" cy="16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9124950" cy="1401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Results: </a:t>
            </a:r>
            <a:r>
              <a:rPr lang="en-US" b="1" dirty="0" smtClean="0"/>
              <a:t>Drug to Repress the generation of </a:t>
            </a:r>
            <a:r>
              <a:rPr lang="en-US" b="1" dirty="0" err="1" smtClean="0"/>
              <a:t>Cyclin</a:t>
            </a:r>
            <a:r>
              <a:rPr lang="en-US" b="1" dirty="0" err="1" smtClean="0"/>
              <a:t>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72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Responses of the cell cycle to different amounts of inhibitor below the threshold level</a:t>
            </a:r>
          </a:p>
          <a:p>
            <a:pPr lvl="1"/>
            <a:r>
              <a:rPr lang="en-US" dirty="0" smtClean="0"/>
              <a:t>The oscillating concentration of free </a:t>
            </a:r>
            <a:r>
              <a:rPr lang="en-US" dirty="0" err="1" smtClean="0"/>
              <a:t>cyclin</a:t>
            </a:r>
            <a:r>
              <a:rPr lang="en-US" dirty="0" smtClean="0"/>
              <a:t> E and E2F, and doubling time are not sensitive</a:t>
            </a:r>
          </a:p>
          <a:p>
            <a:pPr lvl="1"/>
            <a:r>
              <a:rPr lang="en-US" dirty="0" smtClean="0"/>
              <a:t>The level of the </a:t>
            </a:r>
            <a:r>
              <a:rPr lang="en-US" dirty="0" err="1" smtClean="0"/>
              <a:t>cyclin</a:t>
            </a:r>
            <a:r>
              <a:rPr lang="en-US" dirty="0" smtClean="0"/>
              <a:t> E-cdk2 active complex is the major change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10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"/>
          <a:stretch/>
        </p:blipFill>
        <p:spPr bwMode="auto">
          <a:xfrm>
            <a:off x="5029200" y="1524000"/>
            <a:ext cx="399197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2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490" y="1066800"/>
            <a:ext cx="8458200" cy="4724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model is incomplete and simplified</a:t>
            </a:r>
          </a:p>
          <a:p>
            <a:pPr lvl="1"/>
            <a:r>
              <a:rPr lang="en-US" dirty="0"/>
              <a:t>Number of mechanisms and bimolecular interactions found in other paper is neglected</a:t>
            </a:r>
          </a:p>
          <a:p>
            <a:r>
              <a:rPr lang="en-US" dirty="0"/>
              <a:t>The model makes the assumption of double-inhibition double activation interactions between E2F1-pRB as a way to generate </a:t>
            </a:r>
            <a:r>
              <a:rPr lang="en-US" dirty="0" err="1"/>
              <a:t>bistability</a:t>
            </a:r>
            <a:endParaRPr lang="en-US" dirty="0"/>
          </a:p>
          <a:p>
            <a:r>
              <a:rPr lang="en-US" dirty="0"/>
              <a:t>The parameter aren’t measured but rather are qualitative to have certain qualitative feature</a:t>
            </a:r>
          </a:p>
          <a:p>
            <a:r>
              <a:rPr lang="en-US" dirty="0"/>
              <a:t>There is no qualitative data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8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Study the significance of cdk2/cdk4,6 in the G1/S transition by adding inhibitors to the phosphorylation</a:t>
            </a:r>
            <a:endParaRPr lang="en-US" dirty="0" smtClean="0"/>
          </a:p>
          <a:p>
            <a:r>
              <a:rPr lang="en-US" dirty="0" smtClean="0"/>
              <a:t>Validate additional predictions of the model with additional experiments</a:t>
            </a:r>
          </a:p>
          <a:p>
            <a:pPr lvl="1"/>
            <a:r>
              <a:rPr lang="en-US" dirty="0" smtClean="0"/>
              <a:t>Paper was published in 1999, and the cited paper is within 15 years before that time</a:t>
            </a:r>
          </a:p>
          <a:p>
            <a:r>
              <a:rPr lang="en-US" dirty="0" err="1" smtClean="0"/>
              <a:t>Cdk</a:t>
            </a:r>
            <a:r>
              <a:rPr lang="en-US" dirty="0" smtClean="0"/>
              <a:t> inhibitors</a:t>
            </a:r>
            <a:endParaRPr lang="en-US" dirty="0" smtClean="0"/>
          </a:p>
          <a:p>
            <a:r>
              <a:rPr lang="en-US" dirty="0" smtClean="0"/>
              <a:t>After validation, the predictions from model can be used to suggest new experiment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12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13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pic>
        <p:nvPicPr>
          <p:cNvPr id="4" name="Shape 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84273" y="914400"/>
            <a:ext cx="3086099" cy="47624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334000" cy="5562600"/>
          </a:xfrm>
        </p:spPr>
        <p:txBody>
          <a:bodyPr>
            <a:normAutofit/>
          </a:bodyPr>
          <a:lstStyle/>
          <a:p>
            <a:pPr lvl="0"/>
            <a:r>
              <a:rPr lang="en" dirty="0" smtClean="0"/>
              <a:t>Cell cycle contains many checkpoints that must be met to ensure all of the requisite processes occurs before cell division continues.</a:t>
            </a:r>
          </a:p>
          <a:p>
            <a:pPr lvl="0"/>
            <a:r>
              <a:rPr lang="en" dirty="0" smtClean="0"/>
              <a:t>Errors result in uncontrolled growth - cancer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2761" y="6172200"/>
            <a:ext cx="21336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Schematics of the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3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751456" cy="50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"/>
          <a:stretch/>
        </p:blipFill>
        <p:spPr bwMode="auto">
          <a:xfrm>
            <a:off x="5624908" y="3660784"/>
            <a:ext cx="3519092" cy="21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62600" y="838200"/>
                <a:ext cx="5410200" cy="302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 b="0" i="0" smtClean="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" b="0" i="0" smtClean="0">
                              <a:latin typeface="Cambria Math"/>
                            </a:rPr>
                            <m:t>pRB</m:t>
                          </m:r>
                        </m:e>
                      </m:d>
                      <m:r>
                        <a:rPr lang="en-US" sz="60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E</m:t>
                          </m:r>
                          <m:r>
                            <a:rPr lang="en-US" sz="60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F</m:t>
                          </m:r>
                          <m:r>
                            <a:rPr lang="en-US" sz="6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6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  <m:sup/>
                          </m:sSubSup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A</m:t>
                          </m:r>
                          <m:r>
                            <a:rPr lang="en-US" sz="600" i="1">
                              <a:latin typeface="Cambria Math"/>
                            </a:rPr>
                            <m:t>𝑃</m:t>
                          </m:r>
                          <m:r>
                            <a:rPr lang="en-US" sz="6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67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838200"/>
                <a:ext cx="5410200" cy="30239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4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Specific Aims of the Study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4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73" y="1496704"/>
            <a:ext cx="8546626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/>
              <a:t>Study the significance of cyclin D and cyclin E by overexpressed them in the G1/S </a:t>
            </a:r>
            <a:r>
              <a:rPr lang="en" dirty="0" smtClean="0"/>
              <a:t>transition</a:t>
            </a:r>
          </a:p>
          <a:p>
            <a:pPr marL="857250" lvl="1" indent="-419100">
              <a:buClr>
                <a:schemeClr val="dk1"/>
              </a:buClr>
              <a:buSzPct val="166666"/>
            </a:pPr>
            <a:r>
              <a:rPr lang="en" dirty="0" smtClean="0"/>
              <a:t>Perform the bifurcation analysis</a:t>
            </a:r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 smtClean="0"/>
              <a:t>Can </a:t>
            </a:r>
            <a:r>
              <a:rPr lang="en" dirty="0"/>
              <a:t>the framework make predictions that can lead to interventions to tumorigenesis?  </a:t>
            </a:r>
          </a:p>
        </p:txBody>
      </p:sp>
    </p:spTree>
    <p:extLst>
      <p:ext uri="{BB962C8B-B14F-4D97-AF65-F5344CB8AC3E}">
        <p14:creationId xmlns:p14="http://schemas.microsoft.com/office/powerpoint/2010/main" val="32361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0" y="0"/>
                <a:ext cx="8839200" cy="683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/>
                            </a:rPr>
                            <m:t>pRB</m:t>
                          </m:r>
                        </m:e>
                      </m:d>
                      <m:r>
                        <a:rPr lang="en-US" sz="130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E</m:t>
                          </m:r>
                          <m:r>
                            <a:rPr lang="en-US" sz="130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F</m:t>
                          </m:r>
                          <m:r>
                            <a:rPr lang="en-US" sz="13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3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  <m:sup/>
                          </m:sSubSup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A</m:t>
                          </m:r>
                          <m:r>
                            <a:rPr lang="en-US" sz="1300" i="1">
                              <a:latin typeface="Cambria Math"/>
                            </a:rPr>
                            <m:t>𝑃</m:t>
                          </m:r>
                          <m:r>
                            <a:rPr lang="en-US" sz="13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67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8839200" cy="68312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8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7"/>
            <a:ext cx="8229600" cy="844123"/>
          </a:xfrm>
        </p:spPr>
        <p:txBody>
          <a:bodyPr>
            <a:normAutofit/>
          </a:bodyPr>
          <a:lstStyle/>
          <a:p>
            <a:r>
              <a:rPr lang="en-US" b="1" dirty="0" smtClean="0"/>
              <a:t>Extended from Prior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6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4305300" y="640080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19400"/>
            <a:ext cx="3886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25507"/>
              </p:ext>
            </p:extLst>
          </p:nvPr>
        </p:nvGraphicFramePr>
        <p:xfrm>
          <a:off x="880281" y="1004248"/>
          <a:ext cx="3581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5" imgW="5161905" imgH="2704762" progId="Paint.Picture">
                  <p:embed/>
                </p:oleObj>
              </mc:Choice>
              <mc:Fallback>
                <p:oleObj name="Bitmap Image" r:id="rId5" imgW="5161905" imgH="270476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81" y="1004248"/>
                        <a:ext cx="3581400" cy="167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06915" y="4419600"/>
            <a:ext cx="4698485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9"/>
          <a:stretch/>
        </p:blipFill>
        <p:spPr bwMode="auto">
          <a:xfrm>
            <a:off x="5105400" y="1004248"/>
            <a:ext cx="37719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9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 and Limitation of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validation research to support the balance between a </a:t>
            </a:r>
            <a:r>
              <a:rPr lang="en-US" dirty="0"/>
              <a:t>c</a:t>
            </a:r>
            <a:r>
              <a:rPr lang="en-US" dirty="0" smtClean="0"/>
              <a:t>onstitutive synthesis rate and the E2F1 dependent synthesis rate</a:t>
            </a:r>
          </a:p>
          <a:p>
            <a:r>
              <a:rPr lang="en-US" dirty="0" smtClean="0"/>
              <a:t>No quantitative experimental data provided for validation of the </a:t>
            </a:r>
            <a:r>
              <a:rPr lang="en-US" dirty="0" err="1" smtClean="0"/>
              <a:t>bistability</a:t>
            </a:r>
            <a:endParaRPr lang="en-US" dirty="0" smtClean="0"/>
          </a:p>
          <a:p>
            <a:r>
              <a:rPr lang="en-US" dirty="0" smtClean="0"/>
              <a:t>Number mechanisms are conflict with the mechanisms used in other paper</a:t>
            </a:r>
          </a:p>
          <a:p>
            <a:pPr lvl="1"/>
            <a:r>
              <a:rPr lang="en-US" dirty="0" err="1" smtClean="0"/>
              <a:t>pRB</a:t>
            </a:r>
            <a:r>
              <a:rPr lang="en-US" dirty="0" smtClean="0"/>
              <a:t> was shown to positively </a:t>
            </a:r>
            <a:r>
              <a:rPr lang="en-US" dirty="0" err="1" smtClean="0"/>
              <a:t>autoregulated</a:t>
            </a:r>
            <a:r>
              <a:rPr lang="en-US" dirty="0" smtClean="0"/>
              <a:t> by itself in Park’s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229600" cy="1143000"/>
          </a:xfrm>
        </p:spPr>
        <p:txBody>
          <a:bodyPr/>
          <a:lstStyle/>
          <a:p>
            <a:r>
              <a:rPr lang="en" b="1" dirty="0" smtClean="0"/>
              <a:t>Results: Bistability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"/>
          <a:stretch/>
        </p:blipFill>
        <p:spPr bwMode="auto">
          <a:xfrm>
            <a:off x="5029201" y="796688"/>
            <a:ext cx="3527946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952500"/>
            <a:ext cx="4648200" cy="4686300"/>
          </a:xfrm>
        </p:spPr>
        <p:txBody>
          <a:bodyPr>
            <a:normAutofit/>
          </a:bodyPr>
          <a:lstStyle/>
          <a:p>
            <a:r>
              <a:rPr lang="en-US" dirty="0"/>
              <a:t>Simulation results </a:t>
            </a:r>
            <a:r>
              <a:rPr lang="en-US" dirty="0" smtClean="0"/>
              <a:t>obtained generated the </a:t>
            </a:r>
            <a:r>
              <a:rPr lang="en-US" dirty="0" err="1" smtClean="0"/>
              <a:t>bistability</a:t>
            </a:r>
            <a:r>
              <a:rPr lang="en-US" dirty="0" smtClean="0"/>
              <a:t> phenomena</a:t>
            </a:r>
          </a:p>
          <a:p>
            <a:pPr lvl="1"/>
            <a:r>
              <a:rPr lang="en-US" smtClean="0"/>
              <a:t> </a:t>
            </a:r>
            <a:r>
              <a:rPr lang="en-US"/>
              <a:t>reasonably describe </a:t>
            </a:r>
            <a:r>
              <a:rPr lang="en-US"/>
              <a:t>cell </a:t>
            </a:r>
            <a:r>
              <a:rPr lang="en-US" smtClean="0"/>
              <a:t>proliferation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124200"/>
            <a:ext cx="3879129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2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b="1" dirty="0" smtClean="0"/>
              <a:t>Results: </a:t>
            </a:r>
            <a:r>
              <a:rPr lang="en" b="1" dirty="0" smtClean="0"/>
              <a:t>Overexpression in the cyclin D and Cyclin E Changed the SN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600200"/>
            <a:ext cx="4648200" cy="4267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Simulation results obtained reasonably describe cell proliferation.</a:t>
            </a:r>
          </a:p>
          <a:p>
            <a:pPr lvl="1"/>
            <a:r>
              <a:rPr lang="en-US" dirty="0" smtClean="0"/>
              <a:t>Oscillations</a:t>
            </a:r>
          </a:p>
          <a:p>
            <a:pPr lvl="1"/>
            <a:r>
              <a:rPr lang="en-US" dirty="0" smtClean="0"/>
              <a:t>Reasonable distribution of cell cycle phases in time</a:t>
            </a:r>
          </a:p>
          <a:p>
            <a:pPr lvl="1"/>
            <a:r>
              <a:rPr lang="en-US" dirty="0" smtClean="0"/>
              <a:t>Time sequence and trajectory of the various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 b="4119"/>
          <a:stretch/>
        </p:blipFill>
        <p:spPr bwMode="auto">
          <a:xfrm>
            <a:off x="4648200" y="1219200"/>
            <a:ext cx="44958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24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rinf 2014 Career Pane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Sprinf 2014 Career Panel</Template>
  <TotalTime>3604</TotalTime>
  <Words>1674</Words>
  <Application>Microsoft Office PowerPoint</Application>
  <PresentationFormat>On-screen Show (4:3)</PresentationFormat>
  <Paragraphs>113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Sprinf 2014 Career Panel</vt:lpstr>
      <vt:lpstr>Maple</vt:lpstr>
      <vt:lpstr>Pushpin</vt:lpstr>
      <vt:lpstr>1_Default Design</vt:lpstr>
      <vt:lpstr>2_Default Design</vt:lpstr>
      <vt:lpstr>Viterbi_R1</vt:lpstr>
      <vt:lpstr>Office Theme</vt:lpstr>
      <vt:lpstr>Paintbrush Picture</vt:lpstr>
      <vt:lpstr>A Mathematical Description of Regulation of the G1-S Transition of the Mammalian Cell Cycle</vt:lpstr>
      <vt:lpstr>Background</vt:lpstr>
      <vt:lpstr>Schematics of the Model</vt:lpstr>
      <vt:lpstr>Specific Aims of the Study</vt:lpstr>
      <vt:lpstr>PowerPoint Presentation</vt:lpstr>
      <vt:lpstr>Extended from Prior Model</vt:lpstr>
      <vt:lpstr>Assumption and Limitation of the Method</vt:lpstr>
      <vt:lpstr>Results: Bistability</vt:lpstr>
      <vt:lpstr>Results: Overexpression in the cyclin D and Cyclin E Changed the SN</vt:lpstr>
      <vt:lpstr>Results: Drug to Repress the generation of Cyclins</vt:lpstr>
      <vt:lpstr>Limitations of Study</vt:lpstr>
      <vt:lpstr>Path Forward</vt:lpstr>
      <vt:lpstr>Citation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Mathematical Description of Regulation of the G1-S Transition of the Mammalian Cell Cycle</dc:title>
  <dc:creator>Vicky</dc:creator>
  <cp:lastModifiedBy>Vicky</cp:lastModifiedBy>
  <cp:revision>71</cp:revision>
  <dcterms:created xsi:type="dcterms:W3CDTF">2014-03-09T22:12:18Z</dcterms:created>
  <dcterms:modified xsi:type="dcterms:W3CDTF">2014-05-14T06:12:04Z</dcterms:modified>
</cp:coreProperties>
</file>