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6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  <p:sldMasterId id="2147483792" r:id="rId2"/>
    <p:sldMasterId id="2147483805" r:id="rId3"/>
    <p:sldMasterId id="2147483817" r:id="rId4"/>
    <p:sldMasterId id="2147483829" r:id="rId5"/>
    <p:sldMasterId id="2147483841" r:id="rId6"/>
    <p:sldMasterId id="2147483845" r:id="rId7"/>
  </p:sldMasterIdLst>
  <p:notesMasterIdLst>
    <p:notesMasterId r:id="rId28"/>
  </p:notesMasterIdLst>
  <p:sldIdLst>
    <p:sldId id="256" r:id="rId8"/>
    <p:sldId id="287" r:id="rId9"/>
    <p:sldId id="289" r:id="rId10"/>
    <p:sldId id="290" r:id="rId11"/>
    <p:sldId id="258" r:id="rId12"/>
    <p:sldId id="281" r:id="rId13"/>
    <p:sldId id="283" r:id="rId14"/>
    <p:sldId id="284" r:id="rId15"/>
    <p:sldId id="259" r:id="rId16"/>
    <p:sldId id="301" r:id="rId17"/>
    <p:sldId id="288" r:id="rId18"/>
    <p:sldId id="299" r:id="rId19"/>
    <p:sldId id="291" r:id="rId20"/>
    <p:sldId id="292" r:id="rId21"/>
    <p:sldId id="298" r:id="rId22"/>
    <p:sldId id="294" r:id="rId23"/>
    <p:sldId id="295" r:id="rId24"/>
    <p:sldId id="293" r:id="rId25"/>
    <p:sldId id="300" r:id="rId26"/>
    <p:sldId id="27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929" autoAdjust="0"/>
  </p:normalViewPr>
  <p:slideViewPr>
    <p:cSldViewPr>
      <p:cViewPr varScale="1">
        <p:scale>
          <a:sx n="61" d="100"/>
          <a:sy n="61" d="100"/>
        </p:scale>
        <p:origin x="72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2FF9B3-A67A-4B4C-9062-9FE20D357E4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EA8EACA-1A16-45EE-8E7A-7868B3D0A2EE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err="1" smtClean="0"/>
            <a:t>Mitogenic</a:t>
          </a:r>
          <a:r>
            <a:rPr lang="en-US" dirty="0" smtClean="0"/>
            <a:t> Stimulation increased above threshold (Saddle Node)</a:t>
          </a:r>
          <a:endParaRPr lang="en-US" dirty="0"/>
        </a:p>
      </dgm:t>
    </dgm:pt>
    <dgm:pt modelId="{8EF82B2E-C954-4EA3-AEE3-FFDA309893AF}" type="parTrans" cxnId="{926F3EBC-6EE7-411E-892C-4067530FAFEE}">
      <dgm:prSet/>
      <dgm:spPr/>
      <dgm:t>
        <a:bodyPr/>
        <a:lstStyle/>
        <a:p>
          <a:endParaRPr lang="en-US"/>
        </a:p>
      </dgm:t>
    </dgm:pt>
    <dgm:pt modelId="{CB196FB1-9333-40D1-B634-3659B894F1E7}" type="sibTrans" cxnId="{926F3EBC-6EE7-411E-892C-4067530FAFEE}">
      <dgm:prSet/>
      <dgm:spPr>
        <a:solidFill>
          <a:srgbClr val="FFC000"/>
        </a:solidFill>
      </dgm:spPr>
      <dgm:t>
        <a:bodyPr/>
        <a:lstStyle/>
        <a:p>
          <a:endParaRPr lang="en-US"/>
        </a:p>
      </dgm:t>
    </dgm:pt>
    <dgm:pt modelId="{29E79D7D-4741-4BE1-B543-9BE092017EB2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E2F1 jumps to higher steady state (Bistability)</a:t>
          </a:r>
          <a:endParaRPr lang="en-US" dirty="0"/>
        </a:p>
      </dgm:t>
    </dgm:pt>
    <dgm:pt modelId="{8C720F33-804F-4FEC-AB14-09621A2E34E2}" type="parTrans" cxnId="{81CEC9A3-7601-4ED6-91DE-344000D6521D}">
      <dgm:prSet/>
      <dgm:spPr/>
      <dgm:t>
        <a:bodyPr/>
        <a:lstStyle/>
        <a:p>
          <a:endParaRPr lang="en-US"/>
        </a:p>
      </dgm:t>
    </dgm:pt>
    <dgm:pt modelId="{3EB169FB-FE10-48E4-A649-5F20D7C9A1F5}" type="sibTrans" cxnId="{81CEC9A3-7601-4ED6-91DE-344000D6521D}">
      <dgm:prSet/>
      <dgm:spPr>
        <a:solidFill>
          <a:srgbClr val="FFC000"/>
        </a:solidFill>
      </dgm:spPr>
      <dgm:t>
        <a:bodyPr/>
        <a:lstStyle/>
        <a:p>
          <a:endParaRPr lang="en-US"/>
        </a:p>
      </dgm:t>
    </dgm:pt>
    <dgm:pt modelId="{4FF3569D-9D71-48F3-A630-A9703A14436B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DNA Synthesis (S-phase</a:t>
          </a:r>
          <a:r>
            <a:rPr lang="en-US" dirty="0" smtClean="0"/>
            <a:t>)</a:t>
          </a:r>
        </a:p>
        <a:p>
          <a:r>
            <a:rPr lang="en-US" dirty="0" smtClean="0"/>
            <a:t>Cell Proliferation</a:t>
          </a:r>
          <a:endParaRPr lang="en-US" dirty="0"/>
        </a:p>
      </dgm:t>
    </dgm:pt>
    <dgm:pt modelId="{7F2BAF9F-B65B-4BDD-879A-D449E58A56D9}" type="parTrans" cxnId="{6543D56E-DC4E-4E87-A9CB-79581F52FAC8}">
      <dgm:prSet/>
      <dgm:spPr/>
      <dgm:t>
        <a:bodyPr/>
        <a:lstStyle/>
        <a:p>
          <a:endParaRPr lang="en-US"/>
        </a:p>
      </dgm:t>
    </dgm:pt>
    <dgm:pt modelId="{BB6D956D-D513-4DFF-ACA8-845C0AD34EE4}" type="sibTrans" cxnId="{6543D56E-DC4E-4E87-A9CB-79581F52FAC8}">
      <dgm:prSet/>
      <dgm:spPr/>
      <dgm:t>
        <a:bodyPr/>
        <a:lstStyle/>
        <a:p>
          <a:endParaRPr lang="en-US"/>
        </a:p>
      </dgm:t>
    </dgm:pt>
    <dgm:pt modelId="{5D70D308-95D6-4B5C-815D-ED9DF1A10E96}" type="pres">
      <dgm:prSet presAssocID="{8B2FF9B3-A67A-4B4C-9062-9FE20D357E42}" presName="Name0" presStyleCnt="0">
        <dgm:presLayoutVars>
          <dgm:dir/>
          <dgm:resizeHandles val="exact"/>
        </dgm:presLayoutVars>
      </dgm:prSet>
      <dgm:spPr/>
    </dgm:pt>
    <dgm:pt modelId="{0E03F990-333E-468A-A681-6159055FFBCF}" type="pres">
      <dgm:prSet presAssocID="{BEA8EACA-1A16-45EE-8E7A-7868B3D0A2E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9DB583-FDF7-4A38-8AE5-21C89DB1E89A}" type="pres">
      <dgm:prSet presAssocID="{CB196FB1-9333-40D1-B634-3659B894F1E7}" presName="sibTrans" presStyleLbl="sibTrans2D1" presStyleIdx="0" presStyleCnt="2"/>
      <dgm:spPr/>
      <dgm:t>
        <a:bodyPr/>
        <a:lstStyle/>
        <a:p>
          <a:endParaRPr lang="en-US"/>
        </a:p>
      </dgm:t>
    </dgm:pt>
    <dgm:pt modelId="{87932FF6-5DE1-4BA9-ACC6-14C1F078E505}" type="pres">
      <dgm:prSet presAssocID="{CB196FB1-9333-40D1-B634-3659B894F1E7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567EB53E-8FD1-4479-803D-0C99233B25E4}" type="pres">
      <dgm:prSet presAssocID="{29E79D7D-4741-4BE1-B543-9BE092017EB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4FD1D9-0CA6-4438-A603-C6A1C5793231}" type="pres">
      <dgm:prSet presAssocID="{3EB169FB-FE10-48E4-A649-5F20D7C9A1F5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D9C66E8-9CC0-4D3C-8AEF-256AB6363451}" type="pres">
      <dgm:prSet presAssocID="{3EB169FB-FE10-48E4-A649-5F20D7C9A1F5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66FD2D65-F73B-4D02-B7CB-F7AE81ED23DB}" type="pres">
      <dgm:prSet presAssocID="{4FF3569D-9D71-48F3-A630-A9703A14436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43D56E-DC4E-4E87-A9CB-79581F52FAC8}" srcId="{8B2FF9B3-A67A-4B4C-9062-9FE20D357E42}" destId="{4FF3569D-9D71-48F3-A630-A9703A14436B}" srcOrd="2" destOrd="0" parTransId="{7F2BAF9F-B65B-4BDD-879A-D449E58A56D9}" sibTransId="{BB6D956D-D513-4DFF-ACA8-845C0AD34EE4}"/>
    <dgm:cxn modelId="{761717B3-F836-41D8-BDC1-8551D0C9AE14}" type="presOf" srcId="{CB196FB1-9333-40D1-B634-3659B894F1E7}" destId="{87932FF6-5DE1-4BA9-ACC6-14C1F078E505}" srcOrd="1" destOrd="0" presId="urn:microsoft.com/office/officeart/2005/8/layout/process1"/>
    <dgm:cxn modelId="{108F6C56-F539-4482-A7CD-FDA444B706BB}" type="presOf" srcId="{8B2FF9B3-A67A-4B4C-9062-9FE20D357E42}" destId="{5D70D308-95D6-4B5C-815D-ED9DF1A10E96}" srcOrd="0" destOrd="0" presId="urn:microsoft.com/office/officeart/2005/8/layout/process1"/>
    <dgm:cxn modelId="{8E5D91A4-D329-48D3-9181-9FA0523F96B1}" type="presOf" srcId="{29E79D7D-4741-4BE1-B543-9BE092017EB2}" destId="{567EB53E-8FD1-4479-803D-0C99233B25E4}" srcOrd="0" destOrd="0" presId="urn:microsoft.com/office/officeart/2005/8/layout/process1"/>
    <dgm:cxn modelId="{2A948091-4F7D-4F75-B48E-D350E1B9D109}" type="presOf" srcId="{3EB169FB-FE10-48E4-A649-5F20D7C9A1F5}" destId="{FD9C66E8-9CC0-4D3C-8AEF-256AB6363451}" srcOrd="1" destOrd="0" presId="urn:microsoft.com/office/officeart/2005/8/layout/process1"/>
    <dgm:cxn modelId="{08E9FE08-9EB5-4826-B263-E3FB9350F094}" type="presOf" srcId="{BEA8EACA-1A16-45EE-8E7A-7868B3D0A2EE}" destId="{0E03F990-333E-468A-A681-6159055FFBCF}" srcOrd="0" destOrd="0" presId="urn:microsoft.com/office/officeart/2005/8/layout/process1"/>
    <dgm:cxn modelId="{81CEC9A3-7601-4ED6-91DE-344000D6521D}" srcId="{8B2FF9B3-A67A-4B4C-9062-9FE20D357E42}" destId="{29E79D7D-4741-4BE1-B543-9BE092017EB2}" srcOrd="1" destOrd="0" parTransId="{8C720F33-804F-4FEC-AB14-09621A2E34E2}" sibTransId="{3EB169FB-FE10-48E4-A649-5F20D7C9A1F5}"/>
    <dgm:cxn modelId="{926F3EBC-6EE7-411E-892C-4067530FAFEE}" srcId="{8B2FF9B3-A67A-4B4C-9062-9FE20D357E42}" destId="{BEA8EACA-1A16-45EE-8E7A-7868B3D0A2EE}" srcOrd="0" destOrd="0" parTransId="{8EF82B2E-C954-4EA3-AEE3-FFDA309893AF}" sibTransId="{CB196FB1-9333-40D1-B634-3659B894F1E7}"/>
    <dgm:cxn modelId="{7B835895-1C7C-4095-B6D4-08A47DD21891}" type="presOf" srcId="{4FF3569D-9D71-48F3-A630-A9703A14436B}" destId="{66FD2D65-F73B-4D02-B7CB-F7AE81ED23DB}" srcOrd="0" destOrd="0" presId="urn:microsoft.com/office/officeart/2005/8/layout/process1"/>
    <dgm:cxn modelId="{D394FD2D-58FD-47D9-81EF-021E03C2CDA9}" type="presOf" srcId="{3EB169FB-FE10-48E4-A649-5F20D7C9A1F5}" destId="{604FD1D9-0CA6-4438-A603-C6A1C5793231}" srcOrd="0" destOrd="0" presId="urn:microsoft.com/office/officeart/2005/8/layout/process1"/>
    <dgm:cxn modelId="{DD8BCFF9-CBBF-4AB3-AB99-3207525C8619}" type="presOf" srcId="{CB196FB1-9333-40D1-B634-3659B894F1E7}" destId="{679DB583-FDF7-4A38-8AE5-21C89DB1E89A}" srcOrd="0" destOrd="0" presId="urn:microsoft.com/office/officeart/2005/8/layout/process1"/>
    <dgm:cxn modelId="{1167FA69-BF21-47F1-9F1A-64DFB25E4B79}" type="presParOf" srcId="{5D70D308-95D6-4B5C-815D-ED9DF1A10E96}" destId="{0E03F990-333E-468A-A681-6159055FFBCF}" srcOrd="0" destOrd="0" presId="urn:microsoft.com/office/officeart/2005/8/layout/process1"/>
    <dgm:cxn modelId="{085D0504-1BD8-4CE0-9619-5210B713E4B4}" type="presParOf" srcId="{5D70D308-95D6-4B5C-815D-ED9DF1A10E96}" destId="{679DB583-FDF7-4A38-8AE5-21C89DB1E89A}" srcOrd="1" destOrd="0" presId="urn:microsoft.com/office/officeart/2005/8/layout/process1"/>
    <dgm:cxn modelId="{A9C872A9-2081-4901-8E09-6C2A29AF4DAE}" type="presParOf" srcId="{679DB583-FDF7-4A38-8AE5-21C89DB1E89A}" destId="{87932FF6-5DE1-4BA9-ACC6-14C1F078E505}" srcOrd="0" destOrd="0" presId="urn:microsoft.com/office/officeart/2005/8/layout/process1"/>
    <dgm:cxn modelId="{057C40F1-889D-4589-AAC2-EC64255E1E7E}" type="presParOf" srcId="{5D70D308-95D6-4B5C-815D-ED9DF1A10E96}" destId="{567EB53E-8FD1-4479-803D-0C99233B25E4}" srcOrd="2" destOrd="0" presId="urn:microsoft.com/office/officeart/2005/8/layout/process1"/>
    <dgm:cxn modelId="{B656D7D9-4027-452B-9055-682E18AC5E6C}" type="presParOf" srcId="{5D70D308-95D6-4B5C-815D-ED9DF1A10E96}" destId="{604FD1D9-0CA6-4438-A603-C6A1C5793231}" srcOrd="3" destOrd="0" presId="urn:microsoft.com/office/officeart/2005/8/layout/process1"/>
    <dgm:cxn modelId="{46852F10-48AE-4366-8B46-234CA3BEF461}" type="presParOf" srcId="{604FD1D9-0CA6-4438-A603-C6A1C5793231}" destId="{FD9C66E8-9CC0-4D3C-8AEF-256AB6363451}" srcOrd="0" destOrd="0" presId="urn:microsoft.com/office/officeart/2005/8/layout/process1"/>
    <dgm:cxn modelId="{807C47F9-6AA0-4C8D-9100-5B93301B43EE}" type="presParOf" srcId="{5D70D308-95D6-4B5C-815D-ED9DF1A10E96}" destId="{66FD2D65-F73B-4D02-B7CB-F7AE81ED23D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03F990-333E-468A-A681-6159055FFBCF}">
      <dsp:nvSpPr>
        <dsp:cNvPr id="0" name=""/>
        <dsp:cNvSpPr/>
      </dsp:nvSpPr>
      <dsp:spPr>
        <a:xfrm>
          <a:off x="5357" y="1146230"/>
          <a:ext cx="1601390" cy="1771538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Mitogenic</a:t>
          </a:r>
          <a:r>
            <a:rPr lang="en-US" sz="1800" kern="1200" dirty="0" smtClean="0"/>
            <a:t> Stimulation increased above threshold (Saddle Node)</a:t>
          </a:r>
          <a:endParaRPr lang="en-US" sz="1800" kern="1200" dirty="0"/>
        </a:p>
      </dsp:txBody>
      <dsp:txXfrm>
        <a:off x="52260" y="1193133"/>
        <a:ext cx="1507584" cy="1677732"/>
      </dsp:txXfrm>
    </dsp:sp>
    <dsp:sp modelId="{679DB583-FDF7-4A38-8AE5-21C89DB1E89A}">
      <dsp:nvSpPr>
        <dsp:cNvPr id="0" name=""/>
        <dsp:cNvSpPr/>
      </dsp:nvSpPr>
      <dsp:spPr>
        <a:xfrm>
          <a:off x="1766887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766887" y="1912856"/>
        <a:ext cx="237646" cy="238286"/>
      </dsp:txXfrm>
    </dsp:sp>
    <dsp:sp modelId="{567EB53E-8FD1-4479-803D-0C99233B25E4}">
      <dsp:nvSpPr>
        <dsp:cNvPr id="0" name=""/>
        <dsp:cNvSpPr/>
      </dsp:nvSpPr>
      <dsp:spPr>
        <a:xfrm>
          <a:off x="2247304" y="1146230"/>
          <a:ext cx="1601390" cy="1771538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E2F1 jumps to higher steady state (Bistability)</a:t>
          </a:r>
          <a:endParaRPr lang="en-US" sz="1800" kern="1200" dirty="0"/>
        </a:p>
      </dsp:txBody>
      <dsp:txXfrm>
        <a:off x="2294207" y="1193133"/>
        <a:ext cx="1507584" cy="1677732"/>
      </dsp:txXfrm>
    </dsp:sp>
    <dsp:sp modelId="{604FD1D9-0CA6-4438-A603-C6A1C5793231}">
      <dsp:nvSpPr>
        <dsp:cNvPr id="0" name=""/>
        <dsp:cNvSpPr/>
      </dsp:nvSpPr>
      <dsp:spPr>
        <a:xfrm>
          <a:off x="4008834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008834" y="1912856"/>
        <a:ext cx="237646" cy="238286"/>
      </dsp:txXfrm>
    </dsp:sp>
    <dsp:sp modelId="{66FD2D65-F73B-4D02-B7CB-F7AE81ED23DB}">
      <dsp:nvSpPr>
        <dsp:cNvPr id="0" name=""/>
        <dsp:cNvSpPr/>
      </dsp:nvSpPr>
      <dsp:spPr>
        <a:xfrm>
          <a:off x="4489251" y="1146230"/>
          <a:ext cx="1601390" cy="1771538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DNA Synthesis (S-phase</a:t>
          </a:r>
          <a:r>
            <a:rPr lang="en-US" sz="1800" kern="1200" dirty="0" smtClean="0"/>
            <a:t>)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Cell Proliferation</a:t>
          </a:r>
          <a:endParaRPr lang="en-US" sz="1800" kern="1200" dirty="0"/>
        </a:p>
      </dsp:txBody>
      <dsp:txXfrm>
        <a:off x="4536154" y="1193133"/>
        <a:ext cx="1507584" cy="1677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dobe Gothic Std B" panose="020B0800000000000000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dobe Gothic Std B" panose="020B0800000000000000" pitchFamily="34" charset="-128"/>
              </a:defRPr>
            </a:lvl1pPr>
          </a:lstStyle>
          <a:p>
            <a:fld id="{99668311-3E5B-4DDF-A2DD-05A3E2D36E1B}" type="datetimeFigureOut">
              <a:rPr lang="en-US" smtClean="0"/>
              <a:pPr/>
              <a:t>5/14/2014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dobe Gothic Std B" panose="020B0800000000000000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dobe Gothic Std B" panose="020B0800000000000000" pitchFamily="34" charset="-128"/>
              </a:defRPr>
            </a:lvl1pPr>
          </a:lstStyle>
          <a:p>
            <a:fld id="{0EAC6AC2-66B4-4739-8EBC-B7957EA72D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775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dobe Gothic Std B" panose="020B0800000000000000" pitchFamily="34" charset="-128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dobe Gothic Std B" panose="020B0800000000000000" pitchFamily="34" charset="-128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dobe Gothic Std B" panose="020B0800000000000000" pitchFamily="34" charset="-128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dobe Gothic Std B" panose="020B0800000000000000" pitchFamily="34" charset="-128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dobe Gothic Std B" panose="020B0800000000000000" pitchFamily="34" charset="-12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AC6AC2-66B4-4739-8EBC-B7957EA72D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09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AC6AC2-66B4-4739-8EBC-B7957EA72D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67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they estimated the 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AC6AC2-66B4-4739-8EBC-B7957EA72D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86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r>
              <a:rPr lang="en-US" baseline="0" dirty="0" smtClean="0"/>
              <a:t> 9 important components</a:t>
            </a:r>
          </a:p>
          <a:p>
            <a:r>
              <a:rPr lang="en-US" baseline="0" dirty="0" smtClean="0"/>
              <a:t>Run through the mechanisms</a:t>
            </a:r>
          </a:p>
          <a:p>
            <a:endParaRPr lang="en-US" baseline="0" dirty="0" smtClean="0"/>
          </a:p>
          <a:p>
            <a:pPr lvl="0"/>
            <a:r>
              <a:rPr lang="en" sz="1200" dirty="0" smtClean="0"/>
              <a:t>Authors cite past experimental studies that rigorously determined a range of molecules and processes in the network </a:t>
            </a:r>
          </a:p>
          <a:p>
            <a:pPr lvl="0"/>
            <a:endParaRPr lang="en" sz="1200" dirty="0" smtClean="0"/>
          </a:p>
          <a:p>
            <a:pPr lvl="0"/>
            <a:r>
              <a:rPr lang="en" sz="1200" dirty="0" smtClean="0"/>
              <a:t>Authors selected nine of these components they “believed” to be the most important in controlling the G1-S transition</a:t>
            </a:r>
            <a:endParaRPr lang="e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AC6AC2-66B4-4739-8EBC-B7957EA72D1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638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AC6AC2-66B4-4739-8EBC-B7957EA72D1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264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EF4666-99A5-4C0D-985D-D69C076A8810}" type="datetime1">
              <a:rPr lang="en-US" smtClean="0"/>
              <a:t>5/14/2014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5FC938-29DF-4ACB-B7C7-6188FD56C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87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53E80A-D635-4481-8433-4520B9D1A789}" type="datetime1">
              <a:rPr lang="en-US" smtClean="0"/>
              <a:t>5/14/2014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5FC938-29DF-4ACB-B7C7-6188FD56C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0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047BE2-1FF5-47A6-9DD7-ECCCA03604EE}" type="datetime1">
              <a:rPr lang="en-US" smtClean="0"/>
              <a:t>5/14/2014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5FC938-29DF-4ACB-B7C7-6188FD56C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11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>
                <a:gd name="T0" fmla="*/ 744 w 2515"/>
                <a:gd name="T1" fmla="*/ 1669 h 1970"/>
                <a:gd name="T2" fmla="*/ 852 w 2515"/>
                <a:gd name="T3" fmla="*/ 1400 h 1970"/>
                <a:gd name="T4" fmla="*/ 876 w 2515"/>
                <a:gd name="T5" fmla="*/ 1171 h 1970"/>
                <a:gd name="T6" fmla="*/ 979 w 2515"/>
                <a:gd name="T7" fmla="*/ 1370 h 1970"/>
                <a:gd name="T8" fmla="*/ 1231 w 2515"/>
                <a:gd name="T9" fmla="*/ 1621 h 1970"/>
                <a:gd name="T10" fmla="*/ 1471 w 2515"/>
                <a:gd name="T11" fmla="*/ 1693 h 1970"/>
                <a:gd name="T12" fmla="*/ 1819 w 2515"/>
                <a:gd name="T13" fmla="*/ 1678 h 1970"/>
                <a:gd name="T14" fmla="*/ 1893 w 2515"/>
                <a:gd name="T15" fmla="*/ 1513 h 1970"/>
                <a:gd name="T16" fmla="*/ 1874 w 2515"/>
                <a:gd name="T17" fmla="*/ 1285 h 1970"/>
                <a:gd name="T18" fmla="*/ 1783 w 2515"/>
                <a:gd name="T19" fmla="*/ 967 h 1970"/>
                <a:gd name="T20" fmla="*/ 1289 w 2515"/>
                <a:gd name="T21" fmla="*/ 873 h 1970"/>
                <a:gd name="T22" fmla="*/ 1549 w 2515"/>
                <a:gd name="T23" fmla="*/ 745 h 1970"/>
                <a:gd name="T24" fmla="*/ 1753 w 2515"/>
                <a:gd name="T25" fmla="*/ 732 h 1970"/>
                <a:gd name="T26" fmla="*/ 2107 w 2515"/>
                <a:gd name="T27" fmla="*/ 618 h 1970"/>
                <a:gd name="T28" fmla="*/ 2377 w 2515"/>
                <a:gd name="T29" fmla="*/ 438 h 1970"/>
                <a:gd name="T30" fmla="*/ 2420 w 2515"/>
                <a:gd name="T31" fmla="*/ 343 h 1970"/>
                <a:gd name="T32" fmla="*/ 2077 w 2515"/>
                <a:gd name="T33" fmla="*/ 331 h 1970"/>
                <a:gd name="T34" fmla="*/ 1951 w 2515"/>
                <a:gd name="T35" fmla="*/ 301 h 1970"/>
                <a:gd name="T36" fmla="*/ 1645 w 2515"/>
                <a:gd name="T37" fmla="*/ 289 h 1970"/>
                <a:gd name="T38" fmla="*/ 1297 w 2515"/>
                <a:gd name="T39" fmla="*/ 408 h 1970"/>
                <a:gd name="T40" fmla="*/ 1308 w 2515"/>
                <a:gd name="T41" fmla="*/ 337 h 1970"/>
                <a:gd name="T42" fmla="*/ 1453 w 2515"/>
                <a:gd name="T43" fmla="*/ 168 h 1970"/>
                <a:gd name="T44" fmla="*/ 1477 w 2515"/>
                <a:gd name="T45" fmla="*/ 36 h 1970"/>
                <a:gd name="T46" fmla="*/ 1417 w 2515"/>
                <a:gd name="T47" fmla="*/ 24 h 1970"/>
                <a:gd name="T48" fmla="*/ 1189 w 2515"/>
                <a:gd name="T49" fmla="*/ 102 h 1970"/>
                <a:gd name="T50" fmla="*/ 1026 w 2515"/>
                <a:gd name="T51" fmla="*/ 144 h 1970"/>
                <a:gd name="T52" fmla="*/ 889 w 2515"/>
                <a:gd name="T53" fmla="*/ 331 h 1970"/>
                <a:gd name="T54" fmla="*/ 726 w 2515"/>
                <a:gd name="T55" fmla="*/ 480 h 1970"/>
                <a:gd name="T56" fmla="*/ 643 w 2515"/>
                <a:gd name="T57" fmla="*/ 540 h 1970"/>
                <a:gd name="T58" fmla="*/ 600 w 2515"/>
                <a:gd name="T59" fmla="*/ 516 h 1970"/>
                <a:gd name="T60" fmla="*/ 552 w 2515"/>
                <a:gd name="T61" fmla="*/ 486 h 1970"/>
                <a:gd name="T62" fmla="*/ 528 w 2515"/>
                <a:gd name="T63" fmla="*/ 462 h 1970"/>
                <a:gd name="T64" fmla="*/ 474 w 2515"/>
                <a:gd name="T65" fmla="*/ 426 h 1970"/>
                <a:gd name="T66" fmla="*/ 415 w 2515"/>
                <a:gd name="T67" fmla="*/ 390 h 1970"/>
                <a:gd name="T68" fmla="*/ 366 w 2515"/>
                <a:gd name="T69" fmla="*/ 366 h 1970"/>
                <a:gd name="T70" fmla="*/ 192 w 2515"/>
                <a:gd name="T71" fmla="*/ 234 h 1970"/>
                <a:gd name="T72" fmla="*/ 570 w 2515"/>
                <a:gd name="T73" fmla="*/ 564 h 1970"/>
                <a:gd name="T74" fmla="*/ 444 w 2515"/>
                <a:gd name="T75" fmla="*/ 732 h 1970"/>
                <a:gd name="T76" fmla="*/ 318 w 2515"/>
                <a:gd name="T77" fmla="*/ 787 h 1970"/>
                <a:gd name="T78" fmla="*/ 127 w 2515"/>
                <a:gd name="T79" fmla="*/ 853 h 1970"/>
                <a:gd name="T80" fmla="*/ 0 w 2515"/>
                <a:gd name="T81" fmla="*/ 1165 h 1970"/>
                <a:gd name="T82" fmla="*/ 372 w 2515"/>
                <a:gd name="T83" fmla="*/ 1015 h 1970"/>
                <a:gd name="T84" fmla="*/ 222 w 2515"/>
                <a:gd name="T85" fmla="*/ 1262 h 1970"/>
                <a:gd name="T86" fmla="*/ 139 w 2515"/>
                <a:gd name="T87" fmla="*/ 1459 h 1970"/>
                <a:gd name="T88" fmla="*/ 102 w 2515"/>
                <a:gd name="T89" fmla="*/ 1495 h 1970"/>
                <a:gd name="T90" fmla="*/ 84 w 2515"/>
                <a:gd name="T91" fmla="*/ 1519 h 1970"/>
                <a:gd name="T92" fmla="*/ 96 w 2515"/>
                <a:gd name="T93" fmla="*/ 1537 h 1970"/>
                <a:gd name="T94" fmla="*/ 127 w 2515"/>
                <a:gd name="T95" fmla="*/ 1567 h 1970"/>
                <a:gd name="T96" fmla="*/ 145 w 2515"/>
                <a:gd name="T97" fmla="*/ 1633 h 1970"/>
                <a:gd name="T98" fmla="*/ 156 w 2515"/>
                <a:gd name="T99" fmla="*/ 1693 h 1970"/>
                <a:gd name="T100" fmla="*/ 162 w 2515"/>
                <a:gd name="T101" fmla="*/ 1723 h 1970"/>
                <a:gd name="T102" fmla="*/ 216 w 2515"/>
                <a:gd name="T103" fmla="*/ 1802 h 1970"/>
                <a:gd name="T104" fmla="*/ 228 w 2515"/>
                <a:gd name="T105" fmla="*/ 1850 h 1970"/>
                <a:gd name="T106" fmla="*/ 240 w 2515"/>
                <a:gd name="T107" fmla="*/ 1904 h 1970"/>
                <a:gd name="T108" fmla="*/ 246 w 2515"/>
                <a:gd name="T109" fmla="*/ 1922 h 1970"/>
                <a:gd name="T110" fmla="*/ 258 w 2515"/>
                <a:gd name="T111" fmla="*/ 1970 h 1970"/>
                <a:gd name="T112" fmla="*/ 462 w 2515"/>
                <a:gd name="T113" fmla="*/ 1922 h 1970"/>
                <a:gd name="T114" fmla="*/ 624 w 2515"/>
                <a:gd name="T115" fmla="*/ 1778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>
                <a:gd name="T0" fmla="*/ 577 w 2123"/>
                <a:gd name="T1" fmla="*/ 986 h 1696"/>
                <a:gd name="T2" fmla="*/ 541 w 2123"/>
                <a:gd name="T3" fmla="*/ 646 h 1696"/>
                <a:gd name="T4" fmla="*/ 667 w 2123"/>
                <a:gd name="T5" fmla="*/ 374 h 1696"/>
                <a:gd name="T6" fmla="*/ 922 w 2123"/>
                <a:gd name="T7" fmla="*/ 555 h 1696"/>
                <a:gd name="T8" fmla="*/ 1208 w 2123"/>
                <a:gd name="T9" fmla="*/ 822 h 1696"/>
                <a:gd name="T10" fmla="*/ 1475 w 2123"/>
                <a:gd name="T11" fmla="*/ 1049 h 1696"/>
                <a:gd name="T12" fmla="*/ 1791 w 2123"/>
                <a:gd name="T13" fmla="*/ 1286 h 1696"/>
                <a:gd name="T14" fmla="*/ 1873 w 2123"/>
                <a:gd name="T15" fmla="*/ 1337 h 1696"/>
                <a:gd name="T16" fmla="*/ 1826 w 2123"/>
                <a:gd name="T17" fmla="*/ 1281 h 1696"/>
                <a:gd name="T18" fmla="*/ 1404 w 2123"/>
                <a:gd name="T19" fmla="*/ 947 h 1696"/>
                <a:gd name="T20" fmla="*/ 1082 w 2123"/>
                <a:gd name="T21" fmla="*/ 646 h 1696"/>
                <a:gd name="T22" fmla="*/ 719 w 2123"/>
                <a:gd name="T23" fmla="*/ 311 h 1696"/>
                <a:gd name="T24" fmla="*/ 994 w 2123"/>
                <a:gd name="T25" fmla="*/ 294 h 1696"/>
                <a:gd name="T26" fmla="*/ 1279 w 2123"/>
                <a:gd name="T27" fmla="*/ 300 h 1696"/>
                <a:gd name="T28" fmla="*/ 1606 w 2123"/>
                <a:gd name="T29" fmla="*/ 254 h 1696"/>
                <a:gd name="T30" fmla="*/ 2112 w 2123"/>
                <a:gd name="T31" fmla="*/ 186 h 1696"/>
                <a:gd name="T32" fmla="*/ 2064 w 2123"/>
                <a:gd name="T33" fmla="*/ 164 h 1696"/>
                <a:gd name="T34" fmla="*/ 1535 w 2123"/>
                <a:gd name="T35" fmla="*/ 243 h 1696"/>
                <a:gd name="T36" fmla="*/ 1202 w 2123"/>
                <a:gd name="T37" fmla="*/ 260 h 1696"/>
                <a:gd name="T38" fmla="*/ 755 w 2123"/>
                <a:gd name="T39" fmla="*/ 243 h 1696"/>
                <a:gd name="T40" fmla="*/ 815 w 2123"/>
                <a:gd name="T41" fmla="*/ 215 h 1696"/>
                <a:gd name="T42" fmla="*/ 1136 w 2123"/>
                <a:gd name="T43" fmla="*/ 0 h 1696"/>
                <a:gd name="T44" fmla="*/ 1082 w 2123"/>
                <a:gd name="T45" fmla="*/ 28 h 1696"/>
                <a:gd name="T46" fmla="*/ 1005 w 2123"/>
                <a:gd name="T47" fmla="*/ 79 h 1696"/>
                <a:gd name="T48" fmla="*/ 851 w 2123"/>
                <a:gd name="T49" fmla="*/ 181 h 1696"/>
                <a:gd name="T50" fmla="*/ 667 w 2123"/>
                <a:gd name="T51" fmla="*/ 266 h 1696"/>
                <a:gd name="T52" fmla="*/ 631 w 2123"/>
                <a:gd name="T53" fmla="*/ 340 h 1696"/>
                <a:gd name="T54" fmla="*/ 303 w 2123"/>
                <a:gd name="T55" fmla="*/ 555 h 1696"/>
                <a:gd name="T56" fmla="*/ 0 w 2123"/>
                <a:gd name="T57" fmla="*/ 686 h 1696"/>
                <a:gd name="T58" fmla="*/ 0 w 2123"/>
                <a:gd name="T59" fmla="*/ 691 h 1696"/>
                <a:gd name="T60" fmla="*/ 0 w 2123"/>
                <a:gd name="T61" fmla="*/ 725 h 1696"/>
                <a:gd name="T62" fmla="*/ 297 w 2123"/>
                <a:gd name="T63" fmla="*/ 601 h 1696"/>
                <a:gd name="T64" fmla="*/ 589 w 2123"/>
                <a:gd name="T65" fmla="*/ 408 h 1696"/>
                <a:gd name="T66" fmla="*/ 505 w 2123"/>
                <a:gd name="T67" fmla="*/ 635 h 1696"/>
                <a:gd name="T68" fmla="*/ 523 w 2123"/>
                <a:gd name="T69" fmla="*/ 941 h 1696"/>
                <a:gd name="T70" fmla="*/ 458 w 2123"/>
                <a:gd name="T71" fmla="*/ 1105 h 1696"/>
                <a:gd name="T72" fmla="*/ 327 w 2123"/>
                <a:gd name="T73" fmla="*/ 1400 h 1696"/>
                <a:gd name="T74" fmla="*/ 321 w 2123"/>
                <a:gd name="T75" fmla="*/ 1604 h 1696"/>
                <a:gd name="T76" fmla="*/ 327 w 2123"/>
                <a:gd name="T77" fmla="*/ 1604 h 1696"/>
                <a:gd name="T78" fmla="*/ 345 w 2123"/>
                <a:gd name="T79" fmla="*/ 1468 h 1696"/>
                <a:gd name="T80" fmla="*/ 577 w 2123"/>
                <a:gd name="T81" fmla="*/ 986 h 1696"/>
                <a:gd name="T82" fmla="*/ 577 w 2123"/>
                <a:gd name="T83" fmla="*/ 986 h 169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>
                <a:gd name="T0" fmla="*/ 3338 w 3668"/>
                <a:gd name="T1" fmla="*/ 288 h 943"/>
                <a:gd name="T2" fmla="*/ 3194 w 3668"/>
                <a:gd name="T3" fmla="*/ 258 h 943"/>
                <a:gd name="T4" fmla="*/ 2816 w 3668"/>
                <a:gd name="T5" fmla="*/ 234 h 943"/>
                <a:gd name="T6" fmla="*/ 2330 w 3668"/>
                <a:gd name="T7" fmla="*/ 306 h 943"/>
                <a:gd name="T8" fmla="*/ 2372 w 3668"/>
                <a:gd name="T9" fmla="*/ 258 h 943"/>
                <a:gd name="T10" fmla="*/ 2624 w 3668"/>
                <a:gd name="T11" fmla="*/ 132 h 943"/>
                <a:gd name="T12" fmla="*/ 2707 w 3668"/>
                <a:gd name="T13" fmla="*/ 24 h 943"/>
                <a:gd name="T14" fmla="*/ 2642 w 3668"/>
                <a:gd name="T15" fmla="*/ 12 h 943"/>
                <a:gd name="T16" fmla="*/ 2515 w 3668"/>
                <a:gd name="T17" fmla="*/ 54 h 943"/>
                <a:gd name="T18" fmla="*/ 2324 w 3668"/>
                <a:gd name="T19" fmla="*/ 66 h 943"/>
                <a:gd name="T20" fmla="*/ 2101 w 3668"/>
                <a:gd name="T21" fmla="*/ 90 h 943"/>
                <a:gd name="T22" fmla="*/ 1855 w 3668"/>
                <a:gd name="T23" fmla="*/ 228 h 943"/>
                <a:gd name="T24" fmla="*/ 1591 w 3668"/>
                <a:gd name="T25" fmla="*/ 337 h 943"/>
                <a:gd name="T26" fmla="*/ 1459 w 3668"/>
                <a:gd name="T27" fmla="*/ 379 h 943"/>
                <a:gd name="T28" fmla="*/ 1417 w 3668"/>
                <a:gd name="T29" fmla="*/ 361 h 943"/>
                <a:gd name="T30" fmla="*/ 1363 w 3668"/>
                <a:gd name="T31" fmla="*/ 331 h 943"/>
                <a:gd name="T32" fmla="*/ 1344 w 3668"/>
                <a:gd name="T33" fmla="*/ 312 h 943"/>
                <a:gd name="T34" fmla="*/ 1290 w 3668"/>
                <a:gd name="T35" fmla="*/ 288 h 943"/>
                <a:gd name="T36" fmla="*/ 1230 w 3668"/>
                <a:gd name="T37" fmla="*/ 252 h 943"/>
                <a:gd name="T38" fmla="*/ 1119 w 3668"/>
                <a:gd name="T39" fmla="*/ 227 h 943"/>
                <a:gd name="T40" fmla="*/ 1320 w 3668"/>
                <a:gd name="T41" fmla="*/ 438 h 943"/>
                <a:gd name="T42" fmla="*/ 960 w 3668"/>
                <a:gd name="T43" fmla="*/ 558 h 943"/>
                <a:gd name="T44" fmla="*/ 474 w 3668"/>
                <a:gd name="T45" fmla="*/ 630 h 943"/>
                <a:gd name="T46" fmla="*/ 132 w 3668"/>
                <a:gd name="T47" fmla="*/ 781 h 943"/>
                <a:gd name="T48" fmla="*/ 234 w 3668"/>
                <a:gd name="T49" fmla="*/ 847 h 943"/>
                <a:gd name="T50" fmla="*/ 925 w 3668"/>
                <a:gd name="T51" fmla="*/ 739 h 943"/>
                <a:gd name="T52" fmla="*/ 637 w 3668"/>
                <a:gd name="T53" fmla="*/ 925 h 943"/>
                <a:gd name="T54" fmla="*/ 1405 w 3668"/>
                <a:gd name="T55" fmla="*/ 943 h 943"/>
                <a:gd name="T56" fmla="*/ 1447 w 3668"/>
                <a:gd name="T57" fmla="*/ 943 h 943"/>
                <a:gd name="T58" fmla="*/ 2888 w 3668"/>
                <a:gd name="T59" fmla="*/ 859 h 943"/>
                <a:gd name="T60" fmla="*/ 2582 w 3668"/>
                <a:gd name="T61" fmla="*/ 708 h 943"/>
                <a:gd name="T62" fmla="*/ 2299 w 3668"/>
                <a:gd name="T63" fmla="*/ 606 h 943"/>
                <a:gd name="T64" fmla="*/ 2606 w 3668"/>
                <a:gd name="T65" fmla="*/ 588 h 943"/>
                <a:gd name="T66" fmla="*/ 3001 w 3668"/>
                <a:gd name="T67" fmla="*/ 582 h 943"/>
                <a:gd name="T68" fmla="*/ 3452 w 3668"/>
                <a:gd name="T69" fmla="*/ 438 h 943"/>
                <a:gd name="T70" fmla="*/ 3668 w 3668"/>
                <a:gd name="T71" fmla="*/ 312 h 943"/>
                <a:gd name="T72" fmla="*/ 3482 w 3668"/>
                <a:gd name="T73" fmla="*/ 300 h 94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>
                <a:gd name="T0" fmla="*/ 324 w 969"/>
                <a:gd name="T1" fmla="*/ 1189 h 1192"/>
                <a:gd name="T2" fmla="*/ 492 w 969"/>
                <a:gd name="T3" fmla="*/ 1195 h 1192"/>
                <a:gd name="T4" fmla="*/ 582 w 969"/>
                <a:gd name="T5" fmla="*/ 1153 h 1192"/>
                <a:gd name="T6" fmla="*/ 816 w 969"/>
                <a:gd name="T7" fmla="*/ 1088 h 1192"/>
                <a:gd name="T8" fmla="*/ 937 w 969"/>
                <a:gd name="T9" fmla="*/ 1058 h 1192"/>
                <a:gd name="T10" fmla="*/ 762 w 969"/>
                <a:gd name="T11" fmla="*/ 991 h 1192"/>
                <a:gd name="T12" fmla="*/ 558 w 969"/>
                <a:gd name="T13" fmla="*/ 955 h 1192"/>
                <a:gd name="T14" fmla="*/ 198 w 969"/>
                <a:gd name="T15" fmla="*/ 973 h 1192"/>
                <a:gd name="T16" fmla="*/ 300 w 969"/>
                <a:gd name="T17" fmla="*/ 895 h 1192"/>
                <a:gd name="T18" fmla="*/ 498 w 969"/>
                <a:gd name="T19" fmla="*/ 805 h 1192"/>
                <a:gd name="T20" fmla="*/ 697 w 969"/>
                <a:gd name="T21" fmla="*/ 673 h 1192"/>
                <a:gd name="T22" fmla="*/ 703 w 969"/>
                <a:gd name="T23" fmla="*/ 673 h 1192"/>
                <a:gd name="T24" fmla="*/ 715 w 969"/>
                <a:gd name="T25" fmla="*/ 667 h 1192"/>
                <a:gd name="T26" fmla="*/ 756 w 969"/>
                <a:gd name="T27" fmla="*/ 649 h 1192"/>
                <a:gd name="T28" fmla="*/ 780 w 969"/>
                <a:gd name="T29" fmla="*/ 643 h 1192"/>
                <a:gd name="T30" fmla="*/ 792 w 969"/>
                <a:gd name="T31" fmla="*/ 631 h 1192"/>
                <a:gd name="T32" fmla="*/ 798 w 969"/>
                <a:gd name="T33" fmla="*/ 619 h 1192"/>
                <a:gd name="T34" fmla="*/ 792 w 969"/>
                <a:gd name="T35" fmla="*/ 613 h 1192"/>
                <a:gd name="T36" fmla="*/ 786 w 969"/>
                <a:gd name="T37" fmla="*/ 601 h 1192"/>
                <a:gd name="T38" fmla="*/ 786 w 969"/>
                <a:gd name="T39" fmla="*/ 576 h 1192"/>
                <a:gd name="T40" fmla="*/ 798 w 969"/>
                <a:gd name="T41" fmla="*/ 546 h 1192"/>
                <a:gd name="T42" fmla="*/ 810 w 969"/>
                <a:gd name="T43" fmla="*/ 516 h 1192"/>
                <a:gd name="T44" fmla="*/ 828 w 969"/>
                <a:gd name="T45" fmla="*/ 486 h 1192"/>
                <a:gd name="T46" fmla="*/ 840 w 969"/>
                <a:gd name="T47" fmla="*/ 456 h 1192"/>
                <a:gd name="T48" fmla="*/ 846 w 969"/>
                <a:gd name="T49" fmla="*/ 438 h 1192"/>
                <a:gd name="T50" fmla="*/ 853 w 969"/>
                <a:gd name="T51" fmla="*/ 432 h 1192"/>
                <a:gd name="T52" fmla="*/ 853 w 969"/>
                <a:gd name="T53" fmla="*/ 348 h 1192"/>
                <a:gd name="T54" fmla="*/ 853 w 969"/>
                <a:gd name="T55" fmla="*/ 342 h 1192"/>
                <a:gd name="T56" fmla="*/ 859 w 969"/>
                <a:gd name="T57" fmla="*/ 336 h 1192"/>
                <a:gd name="T58" fmla="*/ 877 w 969"/>
                <a:gd name="T59" fmla="*/ 306 h 1192"/>
                <a:gd name="T60" fmla="*/ 889 w 969"/>
                <a:gd name="T61" fmla="*/ 270 h 1192"/>
                <a:gd name="T62" fmla="*/ 901 w 969"/>
                <a:gd name="T63" fmla="*/ 240 h 1192"/>
                <a:gd name="T64" fmla="*/ 907 w 969"/>
                <a:gd name="T65" fmla="*/ 228 h 1192"/>
                <a:gd name="T66" fmla="*/ 913 w 969"/>
                <a:gd name="T67" fmla="*/ 216 h 1192"/>
                <a:gd name="T68" fmla="*/ 931 w 969"/>
                <a:gd name="T69" fmla="*/ 173 h 1192"/>
                <a:gd name="T70" fmla="*/ 949 w 969"/>
                <a:gd name="T71" fmla="*/ 137 h 1192"/>
                <a:gd name="T72" fmla="*/ 955 w 969"/>
                <a:gd name="T73" fmla="*/ 125 h 1192"/>
                <a:gd name="T74" fmla="*/ 955 w 969"/>
                <a:gd name="T75" fmla="*/ 119 h 1192"/>
                <a:gd name="T76" fmla="*/ 973 w 969"/>
                <a:gd name="T77" fmla="*/ 0 h 1192"/>
                <a:gd name="T78" fmla="*/ 949 w 969"/>
                <a:gd name="T79" fmla="*/ 47 h 1192"/>
                <a:gd name="T80" fmla="*/ 786 w 969"/>
                <a:gd name="T81" fmla="*/ 113 h 1192"/>
                <a:gd name="T82" fmla="*/ 709 w 969"/>
                <a:gd name="T83" fmla="*/ 161 h 1192"/>
                <a:gd name="T84" fmla="*/ 462 w 969"/>
                <a:gd name="T85" fmla="*/ 234 h 1192"/>
                <a:gd name="T86" fmla="*/ 282 w 969"/>
                <a:gd name="T87" fmla="*/ 288 h 1192"/>
                <a:gd name="T88" fmla="*/ 174 w 969"/>
                <a:gd name="T89" fmla="*/ 294 h 1192"/>
                <a:gd name="T90" fmla="*/ 12 w 969"/>
                <a:gd name="T91" fmla="*/ 486 h 1192"/>
                <a:gd name="T92" fmla="*/ 0 w 969"/>
                <a:gd name="T93" fmla="*/ 510 h 1192"/>
                <a:gd name="T94" fmla="*/ 0 w 969"/>
                <a:gd name="T95" fmla="*/ 1189 h 1192"/>
                <a:gd name="T96" fmla="*/ 96 w 969"/>
                <a:gd name="T97" fmla="*/ 1183 h 1192"/>
                <a:gd name="T98" fmla="*/ 324 w 969"/>
                <a:gd name="T99" fmla="*/ 1189 h 1192"/>
                <a:gd name="T100" fmla="*/ 324 w 969"/>
                <a:gd name="T101" fmla="*/ 1189 h 11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>
                <a:gd name="T0" fmla="*/ 859 w 2570"/>
                <a:gd name="T1" fmla="*/ 612 h 2266"/>
                <a:gd name="T2" fmla="*/ 1087 w 2570"/>
                <a:gd name="T3" fmla="*/ 853 h 2266"/>
                <a:gd name="T4" fmla="*/ 961 w 2570"/>
                <a:gd name="T5" fmla="*/ 913 h 2266"/>
                <a:gd name="T6" fmla="*/ 786 w 2570"/>
                <a:gd name="T7" fmla="*/ 883 h 2266"/>
                <a:gd name="T8" fmla="*/ 450 w 2570"/>
                <a:gd name="T9" fmla="*/ 931 h 2266"/>
                <a:gd name="T10" fmla="*/ 150 w 2570"/>
                <a:gd name="T11" fmla="*/ 1075 h 2266"/>
                <a:gd name="T12" fmla="*/ 78 w 2570"/>
                <a:gd name="T13" fmla="*/ 1165 h 2266"/>
                <a:gd name="T14" fmla="*/ 361 w 2570"/>
                <a:gd name="T15" fmla="*/ 1256 h 2266"/>
                <a:gd name="T16" fmla="*/ 444 w 2570"/>
                <a:gd name="T17" fmla="*/ 1316 h 2266"/>
                <a:gd name="T18" fmla="*/ 697 w 2570"/>
                <a:gd name="T19" fmla="*/ 1400 h 2266"/>
                <a:gd name="T20" fmla="*/ 1026 w 2570"/>
                <a:gd name="T21" fmla="*/ 1346 h 2266"/>
                <a:gd name="T22" fmla="*/ 991 w 2570"/>
                <a:gd name="T23" fmla="*/ 1412 h 2266"/>
                <a:gd name="T24" fmla="*/ 804 w 2570"/>
                <a:gd name="T25" fmla="*/ 1574 h 2266"/>
                <a:gd name="T26" fmla="*/ 726 w 2570"/>
                <a:gd name="T27" fmla="*/ 1718 h 2266"/>
                <a:gd name="T28" fmla="*/ 768 w 2570"/>
                <a:gd name="T29" fmla="*/ 1742 h 2266"/>
                <a:gd name="T30" fmla="*/ 865 w 2570"/>
                <a:gd name="T31" fmla="*/ 1693 h 2266"/>
                <a:gd name="T32" fmla="*/ 991 w 2570"/>
                <a:gd name="T33" fmla="*/ 1699 h 2266"/>
                <a:gd name="T34" fmla="*/ 1135 w 2570"/>
                <a:gd name="T35" fmla="*/ 1627 h 2266"/>
                <a:gd name="T36" fmla="*/ 1183 w 2570"/>
                <a:gd name="T37" fmla="*/ 1669 h 2266"/>
                <a:gd name="T38" fmla="*/ 1399 w 2570"/>
                <a:gd name="T39" fmla="*/ 1436 h 2266"/>
                <a:gd name="T40" fmla="*/ 1615 w 2570"/>
                <a:gd name="T41" fmla="*/ 1334 h 2266"/>
                <a:gd name="T42" fmla="*/ 1645 w 2570"/>
                <a:gd name="T43" fmla="*/ 1370 h 2266"/>
                <a:gd name="T44" fmla="*/ 1681 w 2570"/>
                <a:gd name="T45" fmla="*/ 1430 h 2266"/>
                <a:gd name="T46" fmla="*/ 1699 w 2570"/>
                <a:gd name="T47" fmla="*/ 1466 h 2266"/>
                <a:gd name="T48" fmla="*/ 1747 w 2570"/>
                <a:gd name="T49" fmla="*/ 1550 h 2266"/>
                <a:gd name="T50" fmla="*/ 1772 w 2570"/>
                <a:gd name="T51" fmla="*/ 1586 h 2266"/>
                <a:gd name="T52" fmla="*/ 2124 w 2570"/>
                <a:gd name="T53" fmla="*/ 2248 h 2266"/>
                <a:gd name="T54" fmla="*/ 1693 w 2570"/>
                <a:gd name="T55" fmla="*/ 1322 h 2266"/>
                <a:gd name="T56" fmla="*/ 1861 w 2570"/>
                <a:gd name="T57" fmla="*/ 1165 h 2266"/>
                <a:gd name="T58" fmla="*/ 2173 w 2570"/>
                <a:gd name="T59" fmla="*/ 1099 h 2266"/>
                <a:gd name="T60" fmla="*/ 2390 w 2570"/>
                <a:gd name="T61" fmla="*/ 1009 h 2266"/>
                <a:gd name="T62" fmla="*/ 2570 w 2570"/>
                <a:gd name="T63" fmla="*/ 805 h 2266"/>
                <a:gd name="T64" fmla="*/ 2342 w 2570"/>
                <a:gd name="T65" fmla="*/ 781 h 2266"/>
                <a:gd name="T66" fmla="*/ 2114 w 2570"/>
                <a:gd name="T67" fmla="*/ 763 h 2266"/>
                <a:gd name="T68" fmla="*/ 2408 w 2570"/>
                <a:gd name="T69" fmla="*/ 433 h 2266"/>
                <a:gd name="T70" fmla="*/ 2426 w 2570"/>
                <a:gd name="T71" fmla="*/ 421 h 2266"/>
                <a:gd name="T72" fmla="*/ 2474 w 2570"/>
                <a:gd name="T73" fmla="*/ 379 h 2266"/>
                <a:gd name="T74" fmla="*/ 2492 w 2570"/>
                <a:gd name="T75" fmla="*/ 355 h 2266"/>
                <a:gd name="T76" fmla="*/ 2474 w 2570"/>
                <a:gd name="T77" fmla="*/ 337 h 2266"/>
                <a:gd name="T78" fmla="*/ 2474 w 2570"/>
                <a:gd name="T79" fmla="*/ 271 h 2266"/>
                <a:gd name="T80" fmla="*/ 2492 w 2570"/>
                <a:gd name="T81" fmla="*/ 192 h 2266"/>
                <a:gd name="T82" fmla="*/ 2504 w 2570"/>
                <a:gd name="T83" fmla="*/ 132 h 2266"/>
                <a:gd name="T84" fmla="*/ 2492 w 2570"/>
                <a:gd name="T85" fmla="*/ 36 h 2266"/>
                <a:gd name="T86" fmla="*/ 2492 w 2570"/>
                <a:gd name="T87" fmla="*/ 24 h 2266"/>
                <a:gd name="T88" fmla="*/ 2102 w 2570"/>
                <a:gd name="T89" fmla="*/ 0 h 2266"/>
                <a:gd name="T90" fmla="*/ 1909 w 2570"/>
                <a:gd name="T91" fmla="*/ 90 h 2266"/>
                <a:gd name="T92" fmla="*/ 1747 w 2570"/>
                <a:gd name="T93" fmla="*/ 535 h 2266"/>
                <a:gd name="T94" fmla="*/ 1711 w 2570"/>
                <a:gd name="T95" fmla="*/ 469 h 2266"/>
                <a:gd name="T96" fmla="*/ 1633 w 2570"/>
                <a:gd name="T97" fmla="*/ 144 h 2266"/>
                <a:gd name="T98" fmla="*/ 1579 w 2570"/>
                <a:gd name="T99" fmla="*/ 0 h 2266"/>
                <a:gd name="T100" fmla="*/ 738 w 2570"/>
                <a:gd name="T101" fmla="*/ 186 h 2266"/>
                <a:gd name="T102" fmla="*/ 756 w 2570"/>
                <a:gd name="T103" fmla="*/ 463 h 226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>
                <a:gd name="T0" fmla="*/ 1038 w 2176"/>
                <a:gd name="T1" fmla="*/ 769 h 1505"/>
                <a:gd name="T2" fmla="*/ 1195 w 2176"/>
                <a:gd name="T3" fmla="*/ 1237 h 1505"/>
                <a:gd name="T4" fmla="*/ 960 w 2176"/>
                <a:gd name="T5" fmla="*/ 1195 h 1505"/>
                <a:gd name="T6" fmla="*/ 726 w 2176"/>
                <a:gd name="T7" fmla="*/ 1129 h 1505"/>
                <a:gd name="T8" fmla="*/ 444 w 2176"/>
                <a:gd name="T9" fmla="*/ 1111 h 1505"/>
                <a:gd name="T10" fmla="*/ 0 w 2176"/>
                <a:gd name="T11" fmla="*/ 1081 h 1505"/>
                <a:gd name="T12" fmla="*/ 30 w 2176"/>
                <a:gd name="T13" fmla="*/ 1117 h 1505"/>
                <a:gd name="T14" fmla="*/ 498 w 2176"/>
                <a:gd name="T15" fmla="*/ 1135 h 1505"/>
                <a:gd name="T16" fmla="*/ 780 w 2176"/>
                <a:gd name="T17" fmla="*/ 1189 h 1505"/>
                <a:gd name="T18" fmla="*/ 1135 w 2176"/>
                <a:gd name="T19" fmla="*/ 1304 h 1505"/>
                <a:gd name="T20" fmla="*/ 1074 w 2176"/>
                <a:gd name="T21" fmla="*/ 1322 h 1505"/>
                <a:gd name="T22" fmla="*/ 714 w 2176"/>
                <a:gd name="T23" fmla="*/ 1508 h 1505"/>
                <a:gd name="T24" fmla="*/ 768 w 2176"/>
                <a:gd name="T25" fmla="*/ 1484 h 1505"/>
                <a:gd name="T26" fmla="*/ 865 w 2176"/>
                <a:gd name="T27" fmla="*/ 1442 h 1505"/>
                <a:gd name="T28" fmla="*/ 1026 w 2176"/>
                <a:gd name="T29" fmla="*/ 1358 h 1505"/>
                <a:gd name="T30" fmla="*/ 1219 w 2176"/>
                <a:gd name="T31" fmla="*/ 1298 h 1505"/>
                <a:gd name="T32" fmla="*/ 1272 w 2176"/>
                <a:gd name="T33" fmla="*/ 1225 h 1505"/>
                <a:gd name="T34" fmla="*/ 1639 w 2176"/>
                <a:gd name="T35" fmla="*/ 1045 h 1505"/>
                <a:gd name="T36" fmla="*/ 1939 w 2176"/>
                <a:gd name="T37" fmla="*/ 955 h 1505"/>
                <a:gd name="T38" fmla="*/ 2185 w 2176"/>
                <a:gd name="T39" fmla="*/ 823 h 1505"/>
                <a:gd name="T40" fmla="*/ 1969 w 2176"/>
                <a:gd name="T41" fmla="*/ 913 h 1505"/>
                <a:gd name="T42" fmla="*/ 1663 w 2176"/>
                <a:gd name="T43" fmla="*/ 991 h 1505"/>
                <a:gd name="T44" fmla="*/ 1345 w 2176"/>
                <a:gd name="T45" fmla="*/ 1153 h 1505"/>
                <a:gd name="T46" fmla="*/ 1507 w 2176"/>
                <a:gd name="T47" fmla="*/ 907 h 1505"/>
                <a:gd name="T48" fmla="*/ 1627 w 2176"/>
                <a:gd name="T49" fmla="*/ 546 h 1505"/>
                <a:gd name="T50" fmla="*/ 1747 w 2176"/>
                <a:gd name="T51" fmla="*/ 373 h 1505"/>
                <a:gd name="T52" fmla="*/ 1987 w 2176"/>
                <a:gd name="T53" fmla="*/ 60 h 1505"/>
                <a:gd name="T54" fmla="*/ 2011 w 2176"/>
                <a:gd name="T55" fmla="*/ 0 h 1505"/>
                <a:gd name="T56" fmla="*/ 1981 w 2176"/>
                <a:gd name="T57" fmla="*/ 0 h 1505"/>
                <a:gd name="T58" fmla="*/ 1603 w 2176"/>
                <a:gd name="T59" fmla="*/ 481 h 1505"/>
                <a:gd name="T60" fmla="*/ 1483 w 2176"/>
                <a:gd name="T61" fmla="*/ 889 h 1505"/>
                <a:gd name="T62" fmla="*/ 1260 w 2176"/>
                <a:gd name="T63" fmla="*/ 1177 h 1505"/>
                <a:gd name="T64" fmla="*/ 1135 w 2176"/>
                <a:gd name="T65" fmla="*/ 907 h 1505"/>
                <a:gd name="T66" fmla="*/ 1014 w 2176"/>
                <a:gd name="T67" fmla="*/ 541 h 1505"/>
                <a:gd name="T68" fmla="*/ 889 w 2176"/>
                <a:gd name="T69" fmla="*/ 222 h 1505"/>
                <a:gd name="T70" fmla="*/ 792 w 2176"/>
                <a:gd name="T71" fmla="*/ 0 h 1505"/>
                <a:gd name="T72" fmla="*/ 756 w 2176"/>
                <a:gd name="T73" fmla="*/ 0 h 1505"/>
                <a:gd name="T74" fmla="*/ 907 w 2176"/>
                <a:gd name="T75" fmla="*/ 355 h 1505"/>
                <a:gd name="T76" fmla="*/ 1038 w 2176"/>
                <a:gd name="T77" fmla="*/ 769 h 1505"/>
                <a:gd name="T78" fmla="*/ 1038 w 2176"/>
                <a:gd name="T79" fmla="*/ 769 h 150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>
                <a:gd name="T0" fmla="*/ 162 w 813"/>
                <a:gd name="T1" fmla="*/ 565 h 804"/>
                <a:gd name="T2" fmla="*/ 330 w 813"/>
                <a:gd name="T3" fmla="*/ 439 h 804"/>
                <a:gd name="T4" fmla="*/ 648 w 813"/>
                <a:gd name="T5" fmla="*/ 217 h 804"/>
                <a:gd name="T6" fmla="*/ 816 w 813"/>
                <a:gd name="T7" fmla="*/ 0 h 804"/>
                <a:gd name="T8" fmla="*/ 678 w 813"/>
                <a:gd name="T9" fmla="*/ 150 h 804"/>
                <a:gd name="T10" fmla="*/ 145 w 813"/>
                <a:gd name="T11" fmla="*/ 505 h 804"/>
                <a:gd name="T12" fmla="*/ 0 w 813"/>
                <a:gd name="T13" fmla="*/ 734 h 804"/>
                <a:gd name="T14" fmla="*/ 0 w 813"/>
                <a:gd name="T15" fmla="*/ 806 h 804"/>
                <a:gd name="T16" fmla="*/ 162 w 813"/>
                <a:gd name="T17" fmla="*/ 565 h 804"/>
                <a:gd name="T18" fmla="*/ 162 w 813"/>
                <a:gd name="T19" fmla="*/ 565 h 8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>
                <a:gd name="T0" fmla="*/ 462 w 759"/>
                <a:gd name="T1" fmla="*/ 66 h 107"/>
                <a:gd name="T2" fmla="*/ 762 w 759"/>
                <a:gd name="T3" fmla="*/ 0 h 107"/>
                <a:gd name="T4" fmla="*/ 498 w 759"/>
                <a:gd name="T5" fmla="*/ 36 h 107"/>
                <a:gd name="T6" fmla="*/ 139 w 759"/>
                <a:gd name="T7" fmla="*/ 48 h 107"/>
                <a:gd name="T8" fmla="*/ 0 w 759"/>
                <a:gd name="T9" fmla="*/ 78 h 107"/>
                <a:gd name="T10" fmla="*/ 0 w 759"/>
                <a:gd name="T11" fmla="*/ 107 h 107"/>
                <a:gd name="T12" fmla="*/ 96 w 759"/>
                <a:gd name="T13" fmla="*/ 89 h 107"/>
                <a:gd name="T14" fmla="*/ 462 w 759"/>
                <a:gd name="T15" fmla="*/ 66 h 107"/>
                <a:gd name="T16" fmla="*/ 462 w 759"/>
                <a:gd name="T17" fmla="*/ 66 h 10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>
                <a:gd name="T0" fmla="*/ 1393 w 3169"/>
                <a:gd name="T1" fmla="*/ 240 h 743"/>
                <a:gd name="T2" fmla="*/ 1741 w 3169"/>
                <a:gd name="T3" fmla="*/ 234 h 743"/>
                <a:gd name="T4" fmla="*/ 2096 w 3169"/>
                <a:gd name="T5" fmla="*/ 252 h 743"/>
                <a:gd name="T6" fmla="*/ 2515 w 3169"/>
                <a:gd name="T7" fmla="*/ 234 h 743"/>
                <a:gd name="T8" fmla="*/ 3182 w 3169"/>
                <a:gd name="T9" fmla="*/ 205 h 743"/>
                <a:gd name="T10" fmla="*/ 3128 w 3169"/>
                <a:gd name="T11" fmla="*/ 187 h 743"/>
                <a:gd name="T12" fmla="*/ 2432 w 3169"/>
                <a:gd name="T13" fmla="*/ 222 h 743"/>
                <a:gd name="T14" fmla="*/ 2011 w 3169"/>
                <a:gd name="T15" fmla="*/ 222 h 743"/>
                <a:gd name="T16" fmla="*/ 1465 w 3169"/>
                <a:gd name="T17" fmla="*/ 187 h 743"/>
                <a:gd name="T18" fmla="*/ 1549 w 3169"/>
                <a:gd name="T19" fmla="*/ 168 h 743"/>
                <a:gd name="T20" fmla="*/ 2047 w 3169"/>
                <a:gd name="T21" fmla="*/ 0 h 743"/>
                <a:gd name="T22" fmla="*/ 1969 w 3169"/>
                <a:gd name="T23" fmla="*/ 24 h 743"/>
                <a:gd name="T24" fmla="*/ 1844 w 3169"/>
                <a:gd name="T25" fmla="*/ 66 h 743"/>
                <a:gd name="T26" fmla="*/ 1609 w 3169"/>
                <a:gd name="T27" fmla="*/ 138 h 743"/>
                <a:gd name="T28" fmla="*/ 1344 w 3169"/>
                <a:gd name="T29" fmla="*/ 199 h 743"/>
                <a:gd name="T30" fmla="*/ 1273 w 3169"/>
                <a:gd name="T31" fmla="*/ 252 h 743"/>
                <a:gd name="T32" fmla="*/ 768 w 3169"/>
                <a:gd name="T33" fmla="*/ 414 h 743"/>
                <a:gd name="T34" fmla="*/ 336 w 3169"/>
                <a:gd name="T35" fmla="*/ 504 h 743"/>
                <a:gd name="T36" fmla="*/ 0 w 3169"/>
                <a:gd name="T37" fmla="*/ 619 h 743"/>
                <a:gd name="T38" fmla="*/ 300 w 3169"/>
                <a:gd name="T39" fmla="*/ 540 h 743"/>
                <a:gd name="T40" fmla="*/ 738 w 3169"/>
                <a:gd name="T41" fmla="*/ 450 h 743"/>
                <a:gd name="T42" fmla="*/ 1183 w 3169"/>
                <a:gd name="T43" fmla="*/ 312 h 743"/>
                <a:gd name="T44" fmla="*/ 985 w 3169"/>
                <a:gd name="T45" fmla="*/ 492 h 743"/>
                <a:gd name="T46" fmla="*/ 871 w 3169"/>
                <a:gd name="T47" fmla="*/ 745 h 743"/>
                <a:gd name="T48" fmla="*/ 865 w 3169"/>
                <a:gd name="T49" fmla="*/ 745 h 743"/>
                <a:gd name="T50" fmla="*/ 937 w 3169"/>
                <a:gd name="T51" fmla="*/ 745 h 743"/>
                <a:gd name="T52" fmla="*/ 1026 w 3169"/>
                <a:gd name="T53" fmla="*/ 498 h 743"/>
                <a:gd name="T54" fmla="*/ 1302 w 3169"/>
                <a:gd name="T55" fmla="*/ 282 h 743"/>
                <a:gd name="T56" fmla="*/ 1537 w 3169"/>
                <a:gd name="T57" fmla="*/ 450 h 743"/>
                <a:gd name="T58" fmla="*/ 1777 w 3169"/>
                <a:gd name="T59" fmla="*/ 679 h 743"/>
                <a:gd name="T60" fmla="*/ 1862 w 3169"/>
                <a:gd name="T61" fmla="*/ 745 h 743"/>
                <a:gd name="T62" fmla="*/ 1927 w 3169"/>
                <a:gd name="T63" fmla="*/ 745 h 743"/>
                <a:gd name="T64" fmla="*/ 1699 w 3169"/>
                <a:gd name="T65" fmla="*/ 528 h 743"/>
                <a:gd name="T66" fmla="*/ 1393 w 3169"/>
                <a:gd name="T67" fmla="*/ 240 h 743"/>
                <a:gd name="T68" fmla="*/ 1393 w 3169"/>
                <a:gd name="T69" fmla="*/ 240 h 74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>
                <a:gd name="T0" fmla="*/ 871 w 3188"/>
                <a:gd name="T1" fmla="*/ 1423 h 2024"/>
                <a:gd name="T2" fmla="*/ 907 w 3188"/>
                <a:gd name="T3" fmla="*/ 1393 h 2024"/>
                <a:gd name="T4" fmla="*/ 991 w 3188"/>
                <a:gd name="T5" fmla="*/ 1320 h 2024"/>
                <a:gd name="T6" fmla="*/ 1033 w 3188"/>
                <a:gd name="T7" fmla="*/ 1297 h 2024"/>
                <a:gd name="T8" fmla="*/ 1086 w 3188"/>
                <a:gd name="T9" fmla="*/ 1249 h 2024"/>
                <a:gd name="T10" fmla="*/ 1123 w 3188"/>
                <a:gd name="T11" fmla="*/ 1219 h 2024"/>
                <a:gd name="T12" fmla="*/ 1057 w 3188"/>
                <a:gd name="T13" fmla="*/ 1153 h 2024"/>
                <a:gd name="T14" fmla="*/ 877 w 3188"/>
                <a:gd name="T15" fmla="*/ 1021 h 2024"/>
                <a:gd name="T16" fmla="*/ 655 w 3188"/>
                <a:gd name="T17" fmla="*/ 907 h 2024"/>
                <a:gd name="T18" fmla="*/ 655 w 3188"/>
                <a:gd name="T19" fmla="*/ 846 h 2024"/>
                <a:gd name="T20" fmla="*/ 643 w 3188"/>
                <a:gd name="T21" fmla="*/ 708 h 2024"/>
                <a:gd name="T22" fmla="*/ 552 w 3188"/>
                <a:gd name="T23" fmla="*/ 642 h 2024"/>
                <a:gd name="T24" fmla="*/ 510 w 3188"/>
                <a:gd name="T25" fmla="*/ 570 h 2024"/>
                <a:gd name="T26" fmla="*/ 637 w 3188"/>
                <a:gd name="T27" fmla="*/ 564 h 2024"/>
                <a:gd name="T28" fmla="*/ 763 w 3188"/>
                <a:gd name="T29" fmla="*/ 570 h 2024"/>
                <a:gd name="T30" fmla="*/ 1091 w 3188"/>
                <a:gd name="T31" fmla="*/ 850 h 2024"/>
                <a:gd name="T32" fmla="*/ 1009 w 3188"/>
                <a:gd name="T33" fmla="*/ 566 h 2024"/>
                <a:gd name="T34" fmla="*/ 1054 w 3188"/>
                <a:gd name="T35" fmla="*/ 265 h 2024"/>
                <a:gd name="T36" fmla="*/ 1249 w 3188"/>
                <a:gd name="T37" fmla="*/ 0 h 2024"/>
                <a:gd name="T38" fmla="*/ 1466 w 3188"/>
                <a:gd name="T39" fmla="*/ 292 h 2024"/>
                <a:gd name="T40" fmla="*/ 1475 w 3188"/>
                <a:gd name="T41" fmla="*/ 548 h 2024"/>
                <a:gd name="T42" fmla="*/ 1567 w 3188"/>
                <a:gd name="T43" fmla="*/ 630 h 2024"/>
                <a:gd name="T44" fmla="*/ 1795 w 3188"/>
                <a:gd name="T45" fmla="*/ 365 h 2024"/>
                <a:gd name="T46" fmla="*/ 2245 w 3188"/>
                <a:gd name="T47" fmla="*/ 150 h 2024"/>
                <a:gd name="T48" fmla="*/ 2618 w 3188"/>
                <a:gd name="T49" fmla="*/ 180 h 2024"/>
                <a:gd name="T50" fmla="*/ 3050 w 3188"/>
                <a:gd name="T51" fmla="*/ 150 h 2024"/>
                <a:gd name="T52" fmla="*/ 3140 w 3188"/>
                <a:gd name="T53" fmla="*/ 210 h 2024"/>
                <a:gd name="T54" fmla="*/ 2990 w 3188"/>
                <a:gd name="T55" fmla="*/ 210 h 2024"/>
                <a:gd name="T56" fmla="*/ 2834 w 3188"/>
                <a:gd name="T57" fmla="*/ 377 h 2024"/>
                <a:gd name="T58" fmla="*/ 2702 w 3188"/>
                <a:gd name="T59" fmla="*/ 648 h 2024"/>
                <a:gd name="T60" fmla="*/ 2582 w 3188"/>
                <a:gd name="T61" fmla="*/ 828 h 2024"/>
                <a:gd name="T62" fmla="*/ 2234 w 3188"/>
                <a:gd name="T63" fmla="*/ 1009 h 2024"/>
                <a:gd name="T64" fmla="*/ 1963 w 3188"/>
                <a:gd name="T65" fmla="*/ 1075 h 2024"/>
                <a:gd name="T66" fmla="*/ 2257 w 3188"/>
                <a:gd name="T67" fmla="*/ 1111 h 2024"/>
                <a:gd name="T68" fmla="*/ 2600 w 3188"/>
                <a:gd name="T69" fmla="*/ 1207 h 2024"/>
                <a:gd name="T70" fmla="*/ 2894 w 3188"/>
                <a:gd name="T71" fmla="*/ 1441 h 2024"/>
                <a:gd name="T72" fmla="*/ 3122 w 3188"/>
                <a:gd name="T73" fmla="*/ 1555 h 2024"/>
                <a:gd name="T74" fmla="*/ 3032 w 3188"/>
                <a:gd name="T75" fmla="*/ 1585 h 2024"/>
                <a:gd name="T76" fmla="*/ 3008 w 3188"/>
                <a:gd name="T77" fmla="*/ 1591 h 2024"/>
                <a:gd name="T78" fmla="*/ 2960 w 3188"/>
                <a:gd name="T79" fmla="*/ 1597 h 2024"/>
                <a:gd name="T80" fmla="*/ 2882 w 3188"/>
                <a:gd name="T81" fmla="*/ 1609 h 2024"/>
                <a:gd name="T82" fmla="*/ 2846 w 3188"/>
                <a:gd name="T83" fmla="*/ 1609 h 2024"/>
                <a:gd name="T84" fmla="*/ 2774 w 3188"/>
                <a:gd name="T85" fmla="*/ 1615 h 2024"/>
                <a:gd name="T86" fmla="*/ 2726 w 3188"/>
                <a:gd name="T87" fmla="*/ 1621 h 2024"/>
                <a:gd name="T88" fmla="*/ 2708 w 3188"/>
                <a:gd name="T89" fmla="*/ 1621 h 2024"/>
                <a:gd name="T90" fmla="*/ 2594 w 3188"/>
                <a:gd name="T91" fmla="*/ 1657 h 2024"/>
                <a:gd name="T92" fmla="*/ 2533 w 3188"/>
                <a:gd name="T93" fmla="*/ 1663 h 2024"/>
                <a:gd name="T94" fmla="*/ 2444 w 3188"/>
                <a:gd name="T95" fmla="*/ 1675 h 2024"/>
                <a:gd name="T96" fmla="*/ 2378 w 3188"/>
                <a:gd name="T97" fmla="*/ 1687 h 2024"/>
                <a:gd name="T98" fmla="*/ 2360 w 3188"/>
                <a:gd name="T99" fmla="*/ 1705 h 2024"/>
                <a:gd name="T100" fmla="*/ 2305 w 3188"/>
                <a:gd name="T101" fmla="*/ 1687 h 2024"/>
                <a:gd name="T102" fmla="*/ 2263 w 3188"/>
                <a:gd name="T103" fmla="*/ 1663 h 2024"/>
                <a:gd name="T104" fmla="*/ 2017 w 3188"/>
                <a:gd name="T105" fmla="*/ 1585 h 2024"/>
                <a:gd name="T106" fmla="*/ 1711 w 3188"/>
                <a:gd name="T107" fmla="*/ 1453 h 2024"/>
                <a:gd name="T108" fmla="*/ 1880 w 3188"/>
                <a:gd name="T109" fmla="*/ 1844 h 2024"/>
                <a:gd name="T110" fmla="*/ 1771 w 3188"/>
                <a:gd name="T111" fmla="*/ 1922 h 2024"/>
                <a:gd name="T112" fmla="*/ 1531 w 3188"/>
                <a:gd name="T113" fmla="*/ 1753 h 2024"/>
                <a:gd name="T114" fmla="*/ 1411 w 3188"/>
                <a:gd name="T115" fmla="*/ 1477 h 2024"/>
                <a:gd name="T116" fmla="*/ 1219 w 3188"/>
                <a:gd name="T117" fmla="*/ 1291 h 2024"/>
                <a:gd name="T118" fmla="*/ 127 w 3188"/>
                <a:gd name="T119" fmla="*/ 2006 h 2024"/>
                <a:gd name="T120" fmla="*/ 865 w 3188"/>
                <a:gd name="T121" fmla="*/ 1429 h 202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>
                <a:gd name="T0" fmla="*/ 318 w 2144"/>
                <a:gd name="T1" fmla="*/ 1078 h 1787"/>
                <a:gd name="T2" fmla="*/ 217 w 2144"/>
                <a:gd name="T3" fmla="*/ 928 h 1787"/>
                <a:gd name="T4" fmla="*/ 102 w 2144"/>
                <a:gd name="T5" fmla="*/ 808 h 1787"/>
                <a:gd name="T6" fmla="*/ 36 w 2144"/>
                <a:gd name="T7" fmla="*/ 742 h 1787"/>
                <a:gd name="T8" fmla="*/ 0 w 2144"/>
                <a:gd name="T9" fmla="*/ 700 h 1787"/>
                <a:gd name="T10" fmla="*/ 270 w 2144"/>
                <a:gd name="T11" fmla="*/ 958 h 1787"/>
                <a:gd name="T12" fmla="*/ 294 w 2144"/>
                <a:gd name="T13" fmla="*/ 1006 h 1787"/>
                <a:gd name="T14" fmla="*/ 367 w 2144"/>
                <a:gd name="T15" fmla="*/ 670 h 1787"/>
                <a:gd name="T16" fmla="*/ 379 w 2144"/>
                <a:gd name="T17" fmla="*/ 411 h 1787"/>
                <a:gd name="T18" fmla="*/ 347 w 2144"/>
                <a:gd name="T19" fmla="*/ 118 h 1787"/>
                <a:gd name="T20" fmla="*/ 393 w 2144"/>
                <a:gd name="T21" fmla="*/ 0 h 1787"/>
                <a:gd name="T22" fmla="*/ 397 w 2144"/>
                <a:gd name="T23" fmla="*/ 357 h 1787"/>
                <a:gd name="T24" fmla="*/ 421 w 2144"/>
                <a:gd name="T25" fmla="*/ 609 h 1787"/>
                <a:gd name="T26" fmla="*/ 385 w 2144"/>
                <a:gd name="T27" fmla="*/ 826 h 1787"/>
                <a:gd name="T28" fmla="*/ 385 w 2144"/>
                <a:gd name="T29" fmla="*/ 1036 h 1787"/>
                <a:gd name="T30" fmla="*/ 877 w 2144"/>
                <a:gd name="T31" fmla="*/ 784 h 1787"/>
                <a:gd name="T32" fmla="*/ 1309 w 2144"/>
                <a:gd name="T33" fmla="*/ 555 h 1787"/>
                <a:gd name="T34" fmla="*/ 1802 w 2144"/>
                <a:gd name="T35" fmla="*/ 249 h 1787"/>
                <a:gd name="T36" fmla="*/ 2096 w 2144"/>
                <a:gd name="T37" fmla="*/ 69 h 1787"/>
                <a:gd name="T38" fmla="*/ 1814 w 2144"/>
                <a:gd name="T39" fmla="*/ 279 h 1787"/>
                <a:gd name="T40" fmla="*/ 1453 w 2144"/>
                <a:gd name="T41" fmla="*/ 501 h 1787"/>
                <a:gd name="T42" fmla="*/ 1123 w 2144"/>
                <a:gd name="T43" fmla="*/ 700 h 1787"/>
                <a:gd name="T44" fmla="*/ 739 w 2144"/>
                <a:gd name="T45" fmla="*/ 898 h 1787"/>
                <a:gd name="T46" fmla="*/ 463 w 2144"/>
                <a:gd name="T47" fmla="*/ 1084 h 1787"/>
                <a:gd name="T48" fmla="*/ 817 w 2144"/>
                <a:gd name="T49" fmla="*/ 1193 h 1787"/>
                <a:gd name="T50" fmla="*/ 1285 w 2144"/>
                <a:gd name="T51" fmla="*/ 1187 h 1787"/>
                <a:gd name="T52" fmla="*/ 1916 w 2144"/>
                <a:gd name="T53" fmla="*/ 1396 h 1787"/>
                <a:gd name="T54" fmla="*/ 2144 w 2144"/>
                <a:gd name="T55" fmla="*/ 1420 h 1787"/>
                <a:gd name="T56" fmla="*/ 1814 w 2144"/>
                <a:gd name="T57" fmla="*/ 1408 h 1787"/>
                <a:gd name="T58" fmla="*/ 1435 w 2144"/>
                <a:gd name="T59" fmla="*/ 1288 h 1787"/>
                <a:gd name="T60" fmla="*/ 1219 w 2144"/>
                <a:gd name="T61" fmla="*/ 1229 h 1787"/>
                <a:gd name="T62" fmla="*/ 799 w 2144"/>
                <a:gd name="T63" fmla="*/ 1223 h 1787"/>
                <a:gd name="T64" fmla="*/ 505 w 2144"/>
                <a:gd name="T65" fmla="*/ 1145 h 1787"/>
                <a:gd name="T66" fmla="*/ 733 w 2144"/>
                <a:gd name="T67" fmla="*/ 1378 h 1787"/>
                <a:gd name="T68" fmla="*/ 877 w 2144"/>
                <a:gd name="T69" fmla="*/ 1619 h 1787"/>
                <a:gd name="T70" fmla="*/ 1009 w 2144"/>
                <a:gd name="T71" fmla="*/ 1787 h 1787"/>
                <a:gd name="T72" fmla="*/ 817 w 2144"/>
                <a:gd name="T73" fmla="*/ 1607 h 1787"/>
                <a:gd name="T74" fmla="*/ 673 w 2144"/>
                <a:gd name="T75" fmla="*/ 1372 h 1787"/>
                <a:gd name="T76" fmla="*/ 415 w 2144"/>
                <a:gd name="T77" fmla="*/ 1109 h 1787"/>
                <a:gd name="T78" fmla="*/ 318 w 2144"/>
                <a:gd name="T79" fmla="*/ 1078 h 1787"/>
                <a:gd name="T80" fmla="*/ 318 w 2144"/>
                <a:gd name="T81" fmla="*/ 1078 h 178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>
                <a:gd name="T0" fmla="*/ 1814 w 2828"/>
                <a:gd name="T1" fmla="*/ 606 h 2366"/>
                <a:gd name="T2" fmla="*/ 1615 w 2828"/>
                <a:gd name="T3" fmla="*/ 252 h 2366"/>
                <a:gd name="T4" fmla="*/ 1345 w 2828"/>
                <a:gd name="T5" fmla="*/ 132 h 2366"/>
                <a:gd name="T6" fmla="*/ 1381 w 2828"/>
                <a:gd name="T7" fmla="*/ 492 h 2366"/>
                <a:gd name="T8" fmla="*/ 955 w 2828"/>
                <a:gd name="T9" fmla="*/ 221 h 2366"/>
                <a:gd name="T10" fmla="*/ 877 w 2828"/>
                <a:gd name="T11" fmla="*/ 161 h 2366"/>
                <a:gd name="T12" fmla="*/ 841 w 2828"/>
                <a:gd name="T13" fmla="*/ 167 h 2366"/>
                <a:gd name="T14" fmla="*/ 720 w 2828"/>
                <a:gd name="T15" fmla="*/ 161 h 2366"/>
                <a:gd name="T16" fmla="*/ 613 w 2828"/>
                <a:gd name="T17" fmla="*/ 144 h 2366"/>
                <a:gd name="T18" fmla="*/ 492 w 2828"/>
                <a:gd name="T19" fmla="*/ 161 h 2366"/>
                <a:gd name="T20" fmla="*/ 432 w 2828"/>
                <a:gd name="T21" fmla="*/ 150 h 2366"/>
                <a:gd name="T22" fmla="*/ 342 w 2828"/>
                <a:gd name="T23" fmla="*/ 138 h 2366"/>
                <a:gd name="T24" fmla="*/ 246 w 2828"/>
                <a:gd name="T25" fmla="*/ 126 h 2366"/>
                <a:gd name="T26" fmla="*/ 174 w 2828"/>
                <a:gd name="T27" fmla="*/ 114 h 2366"/>
                <a:gd name="T28" fmla="*/ 216 w 2828"/>
                <a:gd name="T29" fmla="*/ 240 h 2366"/>
                <a:gd name="T30" fmla="*/ 607 w 2828"/>
                <a:gd name="T31" fmla="*/ 588 h 2366"/>
                <a:gd name="T32" fmla="*/ 1177 w 2828"/>
                <a:gd name="T33" fmla="*/ 817 h 2366"/>
                <a:gd name="T34" fmla="*/ 972 w 2828"/>
                <a:gd name="T35" fmla="*/ 871 h 2366"/>
                <a:gd name="T36" fmla="*/ 492 w 2828"/>
                <a:gd name="T37" fmla="*/ 1111 h 2366"/>
                <a:gd name="T38" fmla="*/ 276 w 2828"/>
                <a:gd name="T39" fmla="*/ 1441 h 2366"/>
                <a:gd name="T40" fmla="*/ 42 w 2828"/>
                <a:gd name="T41" fmla="*/ 1441 h 2366"/>
                <a:gd name="T42" fmla="*/ 367 w 2828"/>
                <a:gd name="T43" fmla="*/ 1585 h 2366"/>
                <a:gd name="T44" fmla="*/ 949 w 2828"/>
                <a:gd name="T45" fmla="*/ 1712 h 2366"/>
                <a:gd name="T46" fmla="*/ 1519 w 2828"/>
                <a:gd name="T47" fmla="*/ 1537 h 2366"/>
                <a:gd name="T48" fmla="*/ 1735 w 2828"/>
                <a:gd name="T49" fmla="*/ 1513 h 2366"/>
                <a:gd name="T50" fmla="*/ 1723 w 2828"/>
                <a:gd name="T51" fmla="*/ 1802 h 2366"/>
                <a:gd name="T52" fmla="*/ 2042 w 2828"/>
                <a:gd name="T53" fmla="*/ 2229 h 2366"/>
                <a:gd name="T54" fmla="*/ 2191 w 2828"/>
                <a:gd name="T55" fmla="*/ 2133 h 2366"/>
                <a:gd name="T56" fmla="*/ 2270 w 2828"/>
                <a:gd name="T57" fmla="*/ 1970 h 2366"/>
                <a:gd name="T58" fmla="*/ 2233 w 2828"/>
                <a:gd name="T59" fmla="*/ 1573 h 2366"/>
                <a:gd name="T60" fmla="*/ 2294 w 2828"/>
                <a:gd name="T61" fmla="*/ 1483 h 2366"/>
                <a:gd name="T62" fmla="*/ 2588 w 2828"/>
                <a:gd name="T63" fmla="*/ 1688 h 2366"/>
                <a:gd name="T64" fmla="*/ 2695 w 2828"/>
                <a:gd name="T65" fmla="*/ 1682 h 2366"/>
                <a:gd name="T66" fmla="*/ 2588 w 2828"/>
                <a:gd name="T67" fmla="*/ 1543 h 2366"/>
                <a:gd name="T68" fmla="*/ 2510 w 2828"/>
                <a:gd name="T69" fmla="*/ 1357 h 2366"/>
                <a:gd name="T70" fmla="*/ 2354 w 2828"/>
                <a:gd name="T71" fmla="*/ 1184 h 2366"/>
                <a:gd name="T72" fmla="*/ 2102 w 2828"/>
                <a:gd name="T73" fmla="*/ 931 h 2366"/>
                <a:gd name="T74" fmla="*/ 2137 w 2828"/>
                <a:gd name="T75" fmla="*/ 907 h 2366"/>
                <a:gd name="T76" fmla="*/ 2215 w 2828"/>
                <a:gd name="T77" fmla="*/ 871 h 2366"/>
                <a:gd name="T78" fmla="*/ 2324 w 2828"/>
                <a:gd name="T79" fmla="*/ 817 h 2366"/>
                <a:gd name="T80" fmla="*/ 2372 w 2828"/>
                <a:gd name="T81" fmla="*/ 787 h 2366"/>
                <a:gd name="T82" fmla="*/ 2078 w 2828"/>
                <a:gd name="T83" fmla="*/ 865 h 2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>
                <a:gd name="T0" fmla="*/ 1850 w 2153"/>
                <a:gd name="T1" fmla="*/ 853 h 1930"/>
                <a:gd name="T2" fmla="*/ 1945 w 2153"/>
                <a:gd name="T3" fmla="*/ 1021 h 1930"/>
                <a:gd name="T4" fmla="*/ 2060 w 2153"/>
                <a:gd name="T5" fmla="*/ 1170 h 1930"/>
                <a:gd name="T6" fmla="*/ 2126 w 2153"/>
                <a:gd name="T7" fmla="*/ 1249 h 1930"/>
                <a:gd name="T8" fmla="*/ 2162 w 2153"/>
                <a:gd name="T9" fmla="*/ 1297 h 1930"/>
                <a:gd name="T10" fmla="*/ 1897 w 2153"/>
                <a:gd name="T11" fmla="*/ 979 h 1930"/>
                <a:gd name="T12" fmla="*/ 1868 w 2153"/>
                <a:gd name="T13" fmla="*/ 931 h 1930"/>
                <a:gd name="T14" fmla="*/ 1789 w 2153"/>
                <a:gd name="T15" fmla="*/ 1243 h 1930"/>
                <a:gd name="T16" fmla="*/ 1777 w 2153"/>
                <a:gd name="T17" fmla="*/ 1489 h 1930"/>
                <a:gd name="T18" fmla="*/ 1826 w 2153"/>
                <a:gd name="T19" fmla="*/ 1910 h 1930"/>
                <a:gd name="T20" fmla="*/ 1795 w 2153"/>
                <a:gd name="T21" fmla="*/ 1934 h 1930"/>
                <a:gd name="T22" fmla="*/ 1753 w 2153"/>
                <a:gd name="T23" fmla="*/ 1537 h 1930"/>
                <a:gd name="T24" fmla="*/ 1735 w 2153"/>
                <a:gd name="T25" fmla="*/ 1291 h 1930"/>
                <a:gd name="T26" fmla="*/ 1771 w 2153"/>
                <a:gd name="T27" fmla="*/ 1087 h 1930"/>
                <a:gd name="T28" fmla="*/ 1777 w 2153"/>
                <a:gd name="T29" fmla="*/ 877 h 1930"/>
                <a:gd name="T30" fmla="*/ 1273 w 2153"/>
                <a:gd name="T31" fmla="*/ 1009 h 1930"/>
                <a:gd name="T32" fmla="*/ 828 w 2153"/>
                <a:gd name="T33" fmla="*/ 1134 h 1930"/>
                <a:gd name="T34" fmla="*/ 324 w 2153"/>
                <a:gd name="T35" fmla="*/ 1315 h 1930"/>
                <a:gd name="T36" fmla="*/ 18 w 2153"/>
                <a:gd name="T37" fmla="*/ 1423 h 1930"/>
                <a:gd name="T38" fmla="*/ 312 w 2153"/>
                <a:gd name="T39" fmla="*/ 1285 h 1930"/>
                <a:gd name="T40" fmla="*/ 685 w 2153"/>
                <a:gd name="T41" fmla="*/ 1146 h 1930"/>
                <a:gd name="T42" fmla="*/ 1026 w 2153"/>
                <a:gd name="T43" fmla="*/ 1039 h 1930"/>
                <a:gd name="T44" fmla="*/ 1417 w 2153"/>
                <a:gd name="T45" fmla="*/ 931 h 1930"/>
                <a:gd name="T46" fmla="*/ 1699 w 2153"/>
                <a:gd name="T47" fmla="*/ 817 h 1930"/>
                <a:gd name="T48" fmla="*/ 1339 w 2153"/>
                <a:gd name="T49" fmla="*/ 624 h 1930"/>
                <a:gd name="T50" fmla="*/ 865 w 2153"/>
                <a:gd name="T51" fmla="*/ 516 h 1930"/>
                <a:gd name="T52" fmla="*/ 228 w 2153"/>
                <a:gd name="T53" fmla="*/ 161 h 1930"/>
                <a:gd name="T54" fmla="*/ 0 w 2153"/>
                <a:gd name="T55" fmla="*/ 83 h 1930"/>
                <a:gd name="T56" fmla="*/ 330 w 2153"/>
                <a:gd name="T57" fmla="*/ 179 h 1930"/>
                <a:gd name="T58" fmla="*/ 715 w 2153"/>
                <a:gd name="T59" fmla="*/ 384 h 1930"/>
                <a:gd name="T60" fmla="*/ 937 w 2153"/>
                <a:gd name="T61" fmla="*/ 492 h 1930"/>
                <a:gd name="T62" fmla="*/ 1357 w 2153"/>
                <a:gd name="T63" fmla="*/ 594 h 1930"/>
                <a:gd name="T64" fmla="*/ 1657 w 2153"/>
                <a:gd name="T65" fmla="*/ 745 h 1930"/>
                <a:gd name="T66" fmla="*/ 1429 w 2153"/>
                <a:gd name="T67" fmla="*/ 462 h 1930"/>
                <a:gd name="T68" fmla="*/ 1291 w 2153"/>
                <a:gd name="T69" fmla="*/ 191 h 1930"/>
                <a:gd name="T70" fmla="*/ 1159 w 2153"/>
                <a:gd name="T71" fmla="*/ 0 h 1930"/>
                <a:gd name="T72" fmla="*/ 1345 w 2153"/>
                <a:gd name="T73" fmla="*/ 215 h 1930"/>
                <a:gd name="T74" fmla="*/ 1495 w 2153"/>
                <a:gd name="T75" fmla="*/ 486 h 1930"/>
                <a:gd name="T76" fmla="*/ 1753 w 2153"/>
                <a:gd name="T77" fmla="*/ 805 h 1930"/>
                <a:gd name="T78" fmla="*/ 1850 w 2153"/>
                <a:gd name="T79" fmla="*/ 853 h 1930"/>
                <a:gd name="T80" fmla="*/ 1850 w 2153"/>
                <a:gd name="T81" fmla="*/ 853 h 193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37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8800"/>
            <a:ext cx="7772400" cy="1736725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9238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23" name="Rectangle 2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DDF56167-D641-464F-96D1-CE27ABAF24D3}" type="datetime1">
              <a:rPr lang="en-US" altLang="en-US" smtClean="0"/>
              <a:t>5/14/2014</a:t>
            </a:fld>
            <a:endParaRPr lang="en-US" altLang="en-US"/>
          </a:p>
        </p:txBody>
      </p:sp>
      <p:sp>
        <p:nvSpPr>
          <p:cNvPr id="24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7C72B47D-9380-4C8D-9560-D37264046D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6508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90540DEC-6BB0-4712-B7C6-7E3235E5C47F}" type="datetime1">
              <a:rPr lang="en-US" altLang="en-US" smtClean="0"/>
              <a:t>5/14/2014</a:t>
            </a:fld>
            <a:endParaRPr lang="en-US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FDE461A1-2B65-4B75-BD7D-4A1A430D0D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295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00AB6B91-DF97-456E-A6A2-20F61360F061}" type="datetime1">
              <a:rPr lang="en-US" altLang="en-US" smtClean="0"/>
              <a:t>5/14/2014</a:t>
            </a:fld>
            <a:endParaRPr lang="en-US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58A169A4-B9C0-4051-9113-92FA8E32ED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3846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25769D1B-8B27-4F87-B1D0-F97D680EA6B6}" type="datetime1">
              <a:rPr lang="en-US" altLang="en-US" smtClean="0"/>
              <a:t>5/14/2014</a:t>
            </a:fld>
            <a:endParaRPr lang="en-US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9D912999-184B-4207-B539-EA9F2D38EC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816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13928E73-33C3-45C2-BC42-65C59C0A916F}" type="datetime1">
              <a:rPr lang="en-US" altLang="en-US" smtClean="0"/>
              <a:t>5/14/2014</a:t>
            </a:fld>
            <a:endParaRPr lang="en-US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3D7892C2-B0B5-4024-9E91-E6F00101CC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8558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64DDC3B1-E47A-4A23-A461-D85559C7E680}" type="datetime1">
              <a:rPr lang="en-US" altLang="en-US" smtClean="0"/>
              <a:t>5/14/2014</a:t>
            </a:fld>
            <a:endParaRPr lang="en-US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2F06142A-3239-45D6-A392-F6B32EEC00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31192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9AA57067-E9C4-470F-B70C-AF32D322E463}" type="datetime1">
              <a:rPr lang="en-US" altLang="en-US" smtClean="0"/>
              <a:t>5/14/2014</a:t>
            </a:fld>
            <a:endParaRPr lang="en-US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0238F7D2-B6E9-4A70-A42B-DC9C43FF2D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86291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E8AB215D-AE25-40B8-B705-E9DBCA4B8C9B}" type="datetime1">
              <a:rPr lang="en-US" altLang="en-US" smtClean="0"/>
              <a:t>5/14/2014</a:t>
            </a:fld>
            <a:endParaRPr lang="en-US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515989C0-348C-4B2A-A278-DCD5C9A51B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6666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702DEF-A50C-4D8B-95BD-65BB4A1C90E6}" type="datetime1">
              <a:rPr lang="en-US" smtClean="0"/>
              <a:t>5/14/2014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5FC938-29DF-4ACB-B7C7-6188FD56C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571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D66A8C38-330A-467F-AB3E-940D734C1F5A}" type="datetime1">
              <a:rPr lang="en-US" altLang="en-US" smtClean="0"/>
              <a:t>5/14/2014</a:t>
            </a:fld>
            <a:endParaRPr lang="en-US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C1691DDE-2FE9-41C2-977B-79529A0866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17554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0A497B05-691C-420F-907A-10C075CB794A}" type="datetime1">
              <a:rPr lang="en-US" altLang="en-US" smtClean="0"/>
              <a:t>5/14/2014</a:t>
            </a:fld>
            <a:endParaRPr lang="en-US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C6412DC8-F0FA-4CA5-B381-D5E4B111D4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33114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5B9E5E14-0643-4047-9DF4-BDBABE3E1034}" type="datetime1">
              <a:rPr lang="en-US" altLang="en-US" smtClean="0"/>
              <a:t>5/14/2014</a:t>
            </a:fld>
            <a:endParaRPr lang="en-US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68E5535F-3FA3-4029-B45A-C843B1E86B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97496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25F72F20-47C5-48C0-950E-31DDA7666230}" type="datetime1">
              <a:rPr lang="en-US" altLang="en-US" smtClean="0"/>
              <a:t>5/14/2014</a:t>
            </a:fld>
            <a:endParaRPr lang="en-US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83FEF80A-58CE-4A5E-B75C-9D8FDB99D3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0805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Franklin Gothic Book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Franklin Gothic Book" pitchFamily="34" charset="0"/>
              </a:endParaRPr>
            </a:p>
          </p:txBody>
        </p:sp>
      </p:grpSp>
      <p:sp>
        <p:nvSpPr>
          <p:cNvPr id="7" name="Freeform 6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90600" y="1017588"/>
            <a:ext cx="7178675" cy="483076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01600" dist="50800" dir="5400000" algn="t" rotWithShape="0">
              <a:srgbClr val="808080">
                <a:alpha val="20000"/>
              </a:srgbClr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90600" y="1009650"/>
            <a:ext cx="7180263" cy="4832350"/>
          </a:xfrm>
          <a:prstGeom prst="rect">
            <a:avLst/>
          </a:prstGeom>
          <a:blipFill dpi="0" rotWithShape="1">
            <a:blip r:embed="rId2">
              <a:lum contrast="12000"/>
              <a:grayscl/>
              <a:alphaModFix amt="20000"/>
            </a:blip>
            <a:srcRect/>
            <a:tile tx="0" ty="0" sx="100000" sy="100000" flip="none" algn="tl"/>
          </a:blipFill>
          <a:ln>
            <a:noFill/>
          </a:ln>
          <a:effectLst>
            <a:outerShdw blurRad="101600" dist="50800" dir="5400000" algn="t" rotWithShape="0">
              <a:srgbClr val="808080">
                <a:alpha val="20000"/>
              </a:srgbClr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Franklin Gothic Book" pitchFamily="34" charset="0"/>
            </a:endParaRPr>
          </a:p>
        </p:txBody>
      </p:sp>
      <p:pic>
        <p:nvPicPr>
          <p:cNvPr id="10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5684">
            <a:off x="769938" y="701675"/>
            <a:ext cx="566737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96196">
            <a:off x="7854950" y="749300"/>
            <a:ext cx="56673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88" y="5357813"/>
            <a:ext cx="1214437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2AA96E6-F158-4D35-98BA-0801A50972E5}" type="datetime1">
              <a:rPr lang="en-US" altLang="en-US" smtClean="0"/>
              <a:t>5/14/2014</a:t>
            </a:fld>
            <a:endParaRPr lang="en-US" alt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750" y="5357813"/>
            <a:ext cx="5033963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475" y="5357813"/>
            <a:ext cx="554038" cy="365125"/>
          </a:xfrm>
        </p:spPr>
        <p:txBody>
          <a:bodyPr/>
          <a:lstStyle>
            <a:lvl1pPr algn="ctr">
              <a:defRPr smtClean="0"/>
            </a:lvl1pPr>
          </a:lstStyle>
          <a:p>
            <a:pPr>
              <a:defRPr/>
            </a:pPr>
            <a:fld id="{7656F043-AC4E-4C04-A935-318FE1972B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62036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19BA36-6415-426E-88BD-579E402980D3}" type="datetime1">
              <a:rPr lang="en-US" altLang="en-US" smtClean="0"/>
              <a:t>5/14/2014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8970DD-DBCA-4A12-88D7-D9E17F4A37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28061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DB6CC9-4AA8-48D2-8A33-0E9A6A6678A3}" type="datetime1">
              <a:rPr lang="en-US" altLang="en-US" smtClean="0"/>
              <a:t>5/14/2014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E799B2-A39D-49A0-B671-DD6CD88D9F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97488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64E77-40F0-4907-A1C8-3410358FD360}" type="datetime1">
              <a:rPr lang="en-US" altLang="en-US" smtClean="0"/>
              <a:t>5/14/2014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610F2-0A7C-471C-B60F-1475F7A102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69861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0CC97-0E81-48C6-ABFA-B9B4C8F9DDE7}" type="datetime1">
              <a:rPr lang="en-US" altLang="en-US" smtClean="0"/>
              <a:t>5/14/2014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909B2F-16D9-44E0-B96F-F8C765C1DE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35144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5CD59-1A4D-4276-9BA4-DD3439377894}" type="datetime1">
              <a:rPr lang="en-US" altLang="en-US" smtClean="0"/>
              <a:t>5/14/2014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72B4E-C88F-4D99-A968-9F0908F7F3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9566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F4DE97-D1C6-4744-B106-B01B2270A0BE}" type="datetime1">
              <a:rPr lang="en-US" smtClean="0"/>
              <a:t>5/14/2014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5FC938-29DF-4ACB-B7C7-6188FD56C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710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78E7EE-F185-463A-8A9A-1FEDEEBDAFBE}" type="datetime1">
              <a:rPr lang="en-US" altLang="en-US" smtClean="0"/>
              <a:t>5/14/2014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52D212-A601-4B76-A873-0DF82D9C70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01447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Franklin Gothic Book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Franklin Gothic Book" pitchFamily="34" charset="0"/>
              </a:endParaRPr>
            </a:p>
          </p:txBody>
        </p:sp>
      </p:grpSp>
      <p:sp>
        <p:nvSpPr>
          <p:cNvPr id="8" name="Freeform 7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 rot="60000">
            <a:off x="4468813" y="604838"/>
            <a:ext cx="3789362" cy="57229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50800" dir="5400000" algn="t" rotWithShape="0">
              <a:srgbClr val="808080">
                <a:alpha val="20000"/>
              </a:srgbClr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 rot="60000">
            <a:off x="4471988" y="603250"/>
            <a:ext cx="3787775" cy="5722938"/>
          </a:xfrm>
          <a:prstGeom prst="rect">
            <a:avLst/>
          </a:prstGeom>
          <a:blipFill dpi="0" rotWithShape="1">
            <a:blip r:embed="rId2">
              <a:lum contrast="12000"/>
              <a:grayscl/>
              <a:alphaModFix amt="20000"/>
            </a:blip>
            <a:srcRect/>
            <a:tile tx="0" ty="0" sx="100000" sy="100000" flip="none" algn="tl"/>
          </a:blipFill>
          <a:ln>
            <a:noFill/>
          </a:ln>
          <a:effectLst>
            <a:outerShdw blurRad="101600" dist="50800" dir="5400000" algn="t" rotWithShape="0">
              <a:srgbClr val="808080">
                <a:alpha val="20000"/>
              </a:srgbClr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 rot="21540000">
            <a:off x="749300" y="576263"/>
            <a:ext cx="3789363" cy="57229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50800" dir="5400000" algn="t" rotWithShape="0">
              <a:srgbClr val="808080">
                <a:alpha val="20000"/>
              </a:srgbClr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 rot="21540000">
            <a:off x="749300" y="576263"/>
            <a:ext cx="3789363" cy="5721350"/>
          </a:xfrm>
          <a:prstGeom prst="rect">
            <a:avLst/>
          </a:prstGeom>
          <a:blipFill dpi="0" rotWithShape="1">
            <a:blip r:embed="rId2">
              <a:lum contrast="12000"/>
              <a:grayscl/>
              <a:alphaModFix amt="20000"/>
            </a:blip>
            <a:srcRect/>
            <a:tile tx="0" ty="0" sx="100000" sy="100000" flip="none" algn="tl"/>
          </a:blipFill>
          <a:ln>
            <a:noFill/>
          </a:ln>
          <a:effectLst>
            <a:outerShdw blurRad="101600" dist="50800" dir="5400000" algn="t" rotWithShape="0">
              <a:srgbClr val="808080">
                <a:alpha val="20000"/>
              </a:srgbClr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Franklin Gothic Book" pitchFamily="34" charset="0"/>
            </a:endParaRPr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5684">
            <a:off x="2371725" y="293688"/>
            <a:ext cx="566738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96196">
            <a:off x="6280150" y="333375"/>
            <a:ext cx="56673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2063" y="5886450"/>
            <a:ext cx="121285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589FB6-32EF-4646-818B-99614F96EA99}" type="datetime1">
              <a:rPr lang="en-US" altLang="en-US" smtClean="0"/>
              <a:t>5/14/2014</a:t>
            </a:fld>
            <a:endParaRPr lang="en-US" altLang="en-US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 rot="21540000">
            <a:off x="914400" y="5829300"/>
            <a:ext cx="3522663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8088" y="5897563"/>
            <a:ext cx="554037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0D79E5-A4FE-4C76-80AB-5806251A1E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21955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Franklin Gothic Book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Franklin Gothic Book" pitchFamily="34" charset="0"/>
              </a:endParaRPr>
            </a:p>
          </p:txBody>
        </p:sp>
      </p:grpSp>
      <p:sp>
        <p:nvSpPr>
          <p:cNvPr id="8" name="Freeform 7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 rot="21540000">
            <a:off x="749300" y="576263"/>
            <a:ext cx="3789363" cy="57229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50800" dir="5400000" algn="t" rotWithShape="0">
              <a:srgbClr val="808080">
                <a:alpha val="20000"/>
              </a:srgbClr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 rot="21540000">
            <a:off x="744538" y="576263"/>
            <a:ext cx="3789362" cy="5721350"/>
          </a:xfrm>
          <a:prstGeom prst="rect">
            <a:avLst/>
          </a:prstGeom>
          <a:blipFill dpi="0" rotWithShape="1">
            <a:blip r:embed="rId2">
              <a:lum contrast="12000"/>
              <a:grayscl/>
              <a:alphaModFix amt="20000"/>
            </a:blip>
            <a:srcRect/>
            <a:tile tx="0" ty="0" sx="100000" sy="100000" flip="none" algn="tl"/>
          </a:blipFill>
          <a:ln>
            <a:noFill/>
          </a:ln>
          <a:effectLst>
            <a:outerShdw blurRad="101600" dist="50800" dir="5400000" algn="t" rotWithShape="0">
              <a:srgbClr val="808080">
                <a:alpha val="20000"/>
              </a:srgbClr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 rot="60000">
            <a:off x="4468813" y="604838"/>
            <a:ext cx="3789362" cy="57229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50800" dir="5400000" algn="t" rotWithShape="0">
              <a:srgbClr val="808080">
                <a:alpha val="20000"/>
              </a:srgbClr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 rot="60000">
            <a:off x="4464050" y="603250"/>
            <a:ext cx="3789363" cy="5722938"/>
          </a:xfrm>
          <a:prstGeom prst="rect">
            <a:avLst/>
          </a:prstGeom>
          <a:blipFill dpi="0" rotWithShape="1">
            <a:blip r:embed="rId2">
              <a:lum contrast="12000"/>
              <a:grayscl/>
              <a:alphaModFix amt="20000"/>
            </a:blip>
            <a:srcRect/>
            <a:tile tx="0" ty="0" sx="100000" sy="100000" flip="none" algn="tl"/>
          </a:blipFill>
          <a:ln>
            <a:noFill/>
          </a:ln>
          <a:effectLst>
            <a:outerShdw blurRad="101600" dist="50800" dir="5400000" algn="t" rotWithShape="0">
              <a:srgbClr val="808080">
                <a:alpha val="20000"/>
              </a:srgbClr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Franklin Gothic Book" pitchFamily="34" charset="0"/>
            </a:endParaRPr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5684">
            <a:off x="2371725" y="293688"/>
            <a:ext cx="566738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96196">
            <a:off x="6280150" y="333375"/>
            <a:ext cx="56673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238" y="5888038"/>
            <a:ext cx="1214437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D7CF2E5-6A27-4538-B81E-1FA923A04FB1}" type="datetime1">
              <a:rPr lang="en-US" altLang="en-US" smtClean="0"/>
              <a:t>5/14/2014</a:t>
            </a:fld>
            <a:endParaRPr lang="en-US" altLang="en-US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 rot="21540000">
            <a:off x="914400" y="5830888"/>
            <a:ext cx="3319463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850" y="5900738"/>
            <a:ext cx="554038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F6A5965-3DAE-4EEE-80E3-EF1D1D2FB9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05262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8C19D-CD28-4023-8884-B91C2A403800}" type="datetime1">
              <a:rPr lang="en-US" altLang="en-US" smtClean="0"/>
              <a:t>5/14/2014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C2BAA7-B94F-4A42-ADBA-C57EFC80D5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98545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C1285C-5D6E-44A7-9A9B-2A0536B08451}" type="datetime1">
              <a:rPr lang="en-US" altLang="en-US" smtClean="0"/>
              <a:t>5/14/2014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3B677D-4EB2-41F2-BACC-8600958378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23017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21A9BA-8489-40D5-B16F-6A00702DED98}" type="datetime1">
              <a:rPr lang="en-US" altLang="zh-TW" smtClean="0"/>
              <a:t>5/14/2014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719C2-8E84-4EA4-90FA-568EC9668AA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491451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E8E7C1-C135-4312-BC84-A511B0C8BF7F}" type="datetime1">
              <a:rPr lang="en-US" altLang="zh-TW" smtClean="0"/>
              <a:t>5/14/2014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904907-93E1-4442-A54C-517DA30D054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872899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ECD07-8A1B-4E7E-A404-72F6B29D9451}" type="datetime1">
              <a:rPr lang="en-US" altLang="zh-TW" smtClean="0"/>
              <a:t>5/14/2014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1DDF8C-61CF-4528-AFDE-B13FDB613F3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391599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E7BD7-0AE1-4408-8D33-926AD84B74DD}" type="datetime1">
              <a:rPr lang="en-US" altLang="zh-TW" smtClean="0"/>
              <a:t>5/14/2014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DE3B40-1937-448A-A3A5-14B825C295A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0041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60043-AF10-4168-A753-E97663CA23A1}" type="datetime1">
              <a:rPr lang="en-US" altLang="zh-TW" smtClean="0"/>
              <a:t>5/14/2014</a:t>
            </a:fld>
            <a:endParaRPr lang="zh-TW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3B35B1-9CB6-4411-901E-F49616E77BC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5997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69D45F-0FB8-4FC3-9C09-E6F39B23D1CC}" type="datetime1">
              <a:rPr lang="en-US" smtClean="0"/>
              <a:t>5/14/2014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5FC938-29DF-4ACB-B7C7-6188FD56C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54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AEA3AC-6649-49C8-B62C-565DB69037B1}" type="datetime1">
              <a:rPr lang="en-US" altLang="zh-TW" smtClean="0"/>
              <a:t>5/14/2014</a:t>
            </a:fld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632037-26BD-42B6-A2EC-C79406952E1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662315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62283B-F7FA-47A7-8853-67EDCAFFFD58}" type="datetime1">
              <a:rPr lang="en-US" altLang="zh-TW" smtClean="0"/>
              <a:t>5/14/2014</a:t>
            </a:fld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1CAFA9-E2F3-4490-8561-6F40D60FA10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436548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60CD62-DFCC-4B07-BB77-63512E7C3515}" type="datetime1">
              <a:rPr lang="en-US" altLang="zh-TW" smtClean="0"/>
              <a:t>5/14/2014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EC7BAA-5739-40EE-9C17-F22AD8F6660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603652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1BA01-91FB-430B-B403-FDBCCAE021E6}" type="datetime1">
              <a:rPr lang="en-US" altLang="zh-TW" smtClean="0"/>
              <a:t>5/14/2014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438B49-46FD-4A7F-809D-4D92226A30C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1128162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79D8D0-6FA1-45F7-92DC-8C620D0D79F8}" type="datetime1">
              <a:rPr lang="en-US" altLang="zh-TW" smtClean="0"/>
              <a:t>5/14/2014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0AFFA2-B30F-4109-B436-6967108020A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988105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4D652C-5214-4C4B-B6B3-41195FBB2E51}" type="datetime1">
              <a:rPr lang="en-US" altLang="zh-TW" smtClean="0"/>
              <a:t>5/14/2014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0FCEAF-9236-46A4-AF78-EB738F4E78A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4398105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C8F4EB-3842-4823-AE6C-4AE660FFE4A4}" type="datetime1">
              <a:rPr lang="en-US" altLang="zh-TW" smtClean="0"/>
              <a:t>5/14/2014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7C6EC-EBD3-46CA-88EF-8F27C225CB8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700276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D7E2-92E2-45E5-A734-81E72D491216}" type="datetime1">
              <a:rPr lang="en-US" altLang="zh-TW" smtClean="0"/>
              <a:t>5/14/2014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99346B-337E-430D-A00A-3A1A88CF35A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396207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60D54E-19D2-4A4F-B979-FEE9374AA8F0}" type="datetime1">
              <a:rPr lang="en-US" altLang="zh-TW" smtClean="0"/>
              <a:t>5/14/2014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06BCB-2FC0-4696-9E1C-A47986DDA55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3494415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11ECAA-7953-416D-9B73-B232D3A530B4}" type="datetime1">
              <a:rPr lang="en-US" altLang="zh-TW" smtClean="0"/>
              <a:t>5/14/2014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D6F7D-9C33-4090-A490-8633A1B49A3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4855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979DD9-B9C2-4486-8177-455F0F2779F3}" type="datetime1">
              <a:rPr lang="en-US" smtClean="0"/>
              <a:t>5/14/2014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5FC938-29DF-4ACB-B7C7-6188FD56C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2027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685921-162A-4698-8CCF-5CF67A519ECE}" type="datetime1">
              <a:rPr lang="en-US" altLang="zh-TW" smtClean="0"/>
              <a:t>5/14/2014</a:t>
            </a:fld>
            <a:endParaRPr lang="zh-TW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5E968-6C28-486A-996C-FEEB001B879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170801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96A884-7F36-4086-A241-07D505418E69}" type="datetime1">
              <a:rPr lang="en-US" altLang="zh-TW" smtClean="0"/>
              <a:t>5/14/2014</a:t>
            </a:fld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B79303-C322-410B-97CD-30919E0743A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616782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E8F72-AE1F-4FF6-A779-984B224FAE98}" type="datetime1">
              <a:rPr lang="en-US" altLang="zh-TW" smtClean="0"/>
              <a:t>5/14/2014</a:t>
            </a:fld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4D0B2-5006-4EBD-A87F-A8263DE6831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590719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6B0503-8D3F-4D94-807B-D0E873D28CCC}" type="datetime1">
              <a:rPr lang="en-US" altLang="zh-TW" smtClean="0"/>
              <a:t>5/14/2014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AE4CF9-6B6C-4F6B-953C-141ED670F2B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01553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EBB07E-BE3F-4FA1-8483-A76017438A3C}" type="datetime1">
              <a:rPr lang="en-US" altLang="zh-TW" smtClean="0"/>
              <a:t>5/14/2014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A3644C-8B7C-445B-A25C-926D9C27C7C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30194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F0453-31D0-4E61-9FCB-DD9BF0C6A3F5}" type="datetime1">
              <a:rPr lang="en-US" altLang="zh-TW" smtClean="0"/>
              <a:t>5/14/2014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EF47D3-C92D-4D69-BE20-2D91EE2F4BF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297461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9E3CF7-003C-4C78-8FDB-2278260859F3}" type="datetime1">
              <a:rPr lang="en-US" altLang="zh-TW" smtClean="0"/>
              <a:t>5/14/2014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5EEA2-2843-4839-BCE3-BBCE651C234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2613690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Adobe Gothic Std B" panose="020B0800000000000000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Adobe Gothic Std B" panose="020B0800000000000000" pitchFamily="34" charset="-128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dobe Gothic Std B" panose="020B0800000000000000" pitchFamily="34" charset="-128"/>
              </a:defRPr>
            </a:lvl1pPr>
          </a:lstStyle>
          <a:p>
            <a:fld id="{0C6333D8-AC95-4E1E-B868-0B6B31CDEFAE}" type="datetime1">
              <a:rPr lang="en-US" smtClean="0"/>
              <a:pPr/>
              <a:t>5/14/2014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dobe Gothic Std B" panose="020B0800000000000000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dobe Gothic Std B" panose="020B0800000000000000" pitchFamily="34" charset="-128"/>
              </a:defRPr>
            </a:lvl1pPr>
          </a:lstStyle>
          <a:p>
            <a:fld id="{735FC938-29DF-4ACB-B7C7-6188FD56C8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38777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dobe Gothic Std B" panose="020B0800000000000000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Adobe Gothic Std B" panose="020B0800000000000000" pitchFamily="34" charset="-128"/>
              </a:defRPr>
            </a:lvl1pPr>
            <a:lvl2pPr>
              <a:defRPr>
                <a:latin typeface="Adobe Gothic Std B" panose="020B0800000000000000" pitchFamily="34" charset="-128"/>
              </a:defRPr>
            </a:lvl2pPr>
            <a:lvl3pPr>
              <a:defRPr>
                <a:latin typeface="Adobe Gothic Std B" panose="020B0800000000000000" pitchFamily="34" charset="-128"/>
              </a:defRPr>
            </a:lvl3pPr>
            <a:lvl4pPr>
              <a:defRPr>
                <a:latin typeface="Adobe Gothic Std B" panose="020B0800000000000000" pitchFamily="34" charset="-128"/>
              </a:defRPr>
            </a:lvl4pPr>
            <a:lvl5pPr>
              <a:defRPr>
                <a:latin typeface="Adobe Gothic Std B" panose="020B0800000000000000" pitchFamily="34" charset="-12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dobe Gothic Std B" panose="020B0800000000000000" pitchFamily="34" charset="-128"/>
              </a:defRPr>
            </a:lvl1pPr>
          </a:lstStyle>
          <a:p>
            <a:fld id="{664BAB86-93AD-4F2C-8811-D78FAEE623C7}" type="datetime1">
              <a:rPr lang="en-US" smtClean="0"/>
              <a:pPr/>
              <a:t>5/14/2014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dobe Gothic Std B" panose="020B0800000000000000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dobe Gothic Std B" panose="020B0800000000000000" pitchFamily="34" charset="-128"/>
              </a:defRPr>
            </a:lvl1pPr>
          </a:lstStyle>
          <a:p>
            <a:fld id="{735FC938-29DF-4ACB-B7C7-6188FD56C8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057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21F6CE-671E-4B73-9D98-9E18F8A0EEDA}" type="datetime1">
              <a:rPr lang="en-US" smtClean="0"/>
              <a:t>5/14/2014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5FC938-29DF-4ACB-B7C7-6188FD56C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5788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Adobe Gothic Std B" panose="020B0800000000000000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Adobe Gothic Std B" panose="020B0800000000000000" pitchFamily="34" charset="-128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dobe Gothic Std B" panose="020B0800000000000000" pitchFamily="34" charset="-128"/>
              </a:defRPr>
            </a:lvl1pPr>
          </a:lstStyle>
          <a:p>
            <a:fld id="{ADEF72C5-06F6-4BD8-9448-583DA528D19B}" type="datetime1">
              <a:rPr lang="en-US" smtClean="0"/>
              <a:pPr/>
              <a:t>5/14/2014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dobe Gothic Std B" panose="020B0800000000000000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dobe Gothic Std B" panose="020B0800000000000000" pitchFamily="34" charset="-128"/>
              </a:defRPr>
            </a:lvl1pPr>
          </a:lstStyle>
          <a:p>
            <a:fld id="{735FC938-29DF-4ACB-B7C7-6188FD56C8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38777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dobe Gothic Std B" panose="020B0800000000000000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Adobe Gothic Std B" panose="020B0800000000000000" pitchFamily="34" charset="-128"/>
              </a:defRPr>
            </a:lvl1pPr>
            <a:lvl2pPr>
              <a:defRPr>
                <a:latin typeface="Adobe Gothic Std B" panose="020B0800000000000000" pitchFamily="34" charset="-128"/>
              </a:defRPr>
            </a:lvl2pPr>
            <a:lvl3pPr>
              <a:defRPr>
                <a:latin typeface="Adobe Gothic Std B" panose="020B0800000000000000" pitchFamily="34" charset="-128"/>
              </a:defRPr>
            </a:lvl3pPr>
            <a:lvl4pPr>
              <a:defRPr>
                <a:latin typeface="Adobe Gothic Std B" panose="020B0800000000000000" pitchFamily="34" charset="-128"/>
              </a:defRPr>
            </a:lvl4pPr>
            <a:lvl5pPr>
              <a:defRPr>
                <a:latin typeface="Adobe Gothic Std B" panose="020B0800000000000000" pitchFamily="34" charset="-12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dobe Gothic Std B" panose="020B0800000000000000" pitchFamily="34" charset="-128"/>
              </a:defRPr>
            </a:lvl1pPr>
          </a:lstStyle>
          <a:p>
            <a:fld id="{0F51DDB3-5F38-475C-904E-71F31CE749A3}" type="datetime1">
              <a:rPr lang="en-US" smtClean="0"/>
              <a:pPr/>
              <a:t>5/14/2014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dobe Gothic Std B" panose="020B0800000000000000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dobe Gothic Std B" panose="020B0800000000000000" pitchFamily="34" charset="-128"/>
              </a:defRPr>
            </a:lvl1pPr>
          </a:lstStyle>
          <a:p>
            <a:fld id="{735FC938-29DF-4ACB-B7C7-6188FD56C8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05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CA7C2E-9D57-4FD7-B9FA-1ACBEACA1A32}" type="datetime1">
              <a:rPr lang="en-US" smtClean="0"/>
              <a:t>5/14/2014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5FC938-29DF-4ACB-B7C7-6188FD56C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9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584308-6681-43DB-8777-A94ADCFBFA5B}" type="datetime1">
              <a:rPr lang="en-US" smtClean="0"/>
              <a:t>5/14/2014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5FC938-29DF-4ACB-B7C7-6188FD56C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80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54B299-9164-4F15-B303-74DA647B3B66}" type="datetime1">
              <a:rPr lang="en-US" smtClean="0"/>
              <a:t>5/14/2014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5FC938-29DF-4ACB-B7C7-6188FD56C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6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59.xml"/><Relationship Id="rId7" Type="http://schemas.openxmlformats.org/officeDocument/2006/relationships/image" Target="../media/image2.pdf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5.png"/><Relationship Id="rId5" Type="http://schemas.openxmlformats.org/officeDocument/2006/relationships/image" Target="../media/image1.pdf"/><Relationship Id="rId10" Type="http://schemas.openxmlformats.org/officeDocument/2006/relationships/image" Target="../media/image7.png"/><Relationship Id="rId4" Type="http://schemas.openxmlformats.org/officeDocument/2006/relationships/theme" Target="../theme/theme6.xml"/><Relationship Id="rId9" Type="http://schemas.openxmlformats.org/officeDocument/2006/relationships/image" Target="../media/image4.pdf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2.xml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image" Target="../media/image5.png"/><Relationship Id="rId11" Type="http://schemas.openxmlformats.org/officeDocument/2006/relationships/image" Target="../media/image4.pdf"/><Relationship Id="rId5" Type="http://schemas.openxmlformats.org/officeDocument/2006/relationships/image" Target="../media/image1.pdf"/><Relationship Id="rId10" Type="http://schemas.openxmlformats.org/officeDocument/2006/relationships/image" Target="../media/image6.png"/><Relationship Id="rId4" Type="http://schemas.openxmlformats.org/officeDocument/2006/relationships/theme" Target="../theme/theme7.xml"/><Relationship Id="rId9" Type="http://schemas.openxmlformats.org/officeDocument/2006/relationships/image" Target="../media/image2.pd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pitchFamily="34" charset="0"/>
                <a:ea typeface="新細明體" pitchFamily="18" charset="-120"/>
              </a:defRPr>
            </a:lvl1pPr>
          </a:lstStyle>
          <a:p>
            <a:fld id="{CBA5DA13-E5D1-4681-9833-BDE0294866B2}" type="datetime1">
              <a:rPr lang="en-US" smtClean="0"/>
              <a:t>5/14/2014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pitchFamily="34" charset="0"/>
                <a:ea typeface="新細明體" pitchFamily="18" charset="-12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Arial" pitchFamily="34" charset="0"/>
                <a:ea typeface="新細明體" pitchFamily="18" charset="-120"/>
              </a:defRPr>
            </a:lvl1pPr>
          </a:lstStyle>
          <a:p>
            <a:fld id="{735FC938-29DF-4ACB-B7C7-6188FD56C80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8195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>
                <a:gd name="T0" fmla="*/ 744 w 2515"/>
                <a:gd name="T1" fmla="*/ 1669 h 1970"/>
                <a:gd name="T2" fmla="*/ 852 w 2515"/>
                <a:gd name="T3" fmla="*/ 1400 h 1970"/>
                <a:gd name="T4" fmla="*/ 876 w 2515"/>
                <a:gd name="T5" fmla="*/ 1171 h 1970"/>
                <a:gd name="T6" fmla="*/ 979 w 2515"/>
                <a:gd name="T7" fmla="*/ 1370 h 1970"/>
                <a:gd name="T8" fmla="*/ 1231 w 2515"/>
                <a:gd name="T9" fmla="*/ 1621 h 1970"/>
                <a:gd name="T10" fmla="*/ 1471 w 2515"/>
                <a:gd name="T11" fmla="*/ 1693 h 1970"/>
                <a:gd name="T12" fmla="*/ 1819 w 2515"/>
                <a:gd name="T13" fmla="*/ 1678 h 1970"/>
                <a:gd name="T14" fmla="*/ 1893 w 2515"/>
                <a:gd name="T15" fmla="*/ 1513 h 1970"/>
                <a:gd name="T16" fmla="*/ 1874 w 2515"/>
                <a:gd name="T17" fmla="*/ 1285 h 1970"/>
                <a:gd name="T18" fmla="*/ 1783 w 2515"/>
                <a:gd name="T19" fmla="*/ 967 h 1970"/>
                <a:gd name="T20" fmla="*/ 1289 w 2515"/>
                <a:gd name="T21" fmla="*/ 873 h 1970"/>
                <a:gd name="T22" fmla="*/ 1549 w 2515"/>
                <a:gd name="T23" fmla="*/ 745 h 1970"/>
                <a:gd name="T24" fmla="*/ 1753 w 2515"/>
                <a:gd name="T25" fmla="*/ 732 h 1970"/>
                <a:gd name="T26" fmla="*/ 2107 w 2515"/>
                <a:gd name="T27" fmla="*/ 618 h 1970"/>
                <a:gd name="T28" fmla="*/ 2377 w 2515"/>
                <a:gd name="T29" fmla="*/ 438 h 1970"/>
                <a:gd name="T30" fmla="*/ 2420 w 2515"/>
                <a:gd name="T31" fmla="*/ 343 h 1970"/>
                <a:gd name="T32" fmla="*/ 2077 w 2515"/>
                <a:gd name="T33" fmla="*/ 331 h 1970"/>
                <a:gd name="T34" fmla="*/ 1951 w 2515"/>
                <a:gd name="T35" fmla="*/ 301 h 1970"/>
                <a:gd name="T36" fmla="*/ 1645 w 2515"/>
                <a:gd name="T37" fmla="*/ 289 h 1970"/>
                <a:gd name="T38" fmla="*/ 1297 w 2515"/>
                <a:gd name="T39" fmla="*/ 408 h 1970"/>
                <a:gd name="T40" fmla="*/ 1308 w 2515"/>
                <a:gd name="T41" fmla="*/ 337 h 1970"/>
                <a:gd name="T42" fmla="*/ 1453 w 2515"/>
                <a:gd name="T43" fmla="*/ 168 h 1970"/>
                <a:gd name="T44" fmla="*/ 1477 w 2515"/>
                <a:gd name="T45" fmla="*/ 36 h 1970"/>
                <a:gd name="T46" fmla="*/ 1417 w 2515"/>
                <a:gd name="T47" fmla="*/ 24 h 1970"/>
                <a:gd name="T48" fmla="*/ 1189 w 2515"/>
                <a:gd name="T49" fmla="*/ 102 h 1970"/>
                <a:gd name="T50" fmla="*/ 1026 w 2515"/>
                <a:gd name="T51" fmla="*/ 144 h 1970"/>
                <a:gd name="T52" fmla="*/ 889 w 2515"/>
                <a:gd name="T53" fmla="*/ 331 h 1970"/>
                <a:gd name="T54" fmla="*/ 726 w 2515"/>
                <a:gd name="T55" fmla="*/ 480 h 1970"/>
                <a:gd name="T56" fmla="*/ 643 w 2515"/>
                <a:gd name="T57" fmla="*/ 540 h 1970"/>
                <a:gd name="T58" fmla="*/ 600 w 2515"/>
                <a:gd name="T59" fmla="*/ 516 h 1970"/>
                <a:gd name="T60" fmla="*/ 552 w 2515"/>
                <a:gd name="T61" fmla="*/ 486 h 1970"/>
                <a:gd name="T62" fmla="*/ 528 w 2515"/>
                <a:gd name="T63" fmla="*/ 462 h 1970"/>
                <a:gd name="T64" fmla="*/ 474 w 2515"/>
                <a:gd name="T65" fmla="*/ 426 h 1970"/>
                <a:gd name="T66" fmla="*/ 415 w 2515"/>
                <a:gd name="T67" fmla="*/ 390 h 1970"/>
                <a:gd name="T68" fmla="*/ 366 w 2515"/>
                <a:gd name="T69" fmla="*/ 366 h 1970"/>
                <a:gd name="T70" fmla="*/ 192 w 2515"/>
                <a:gd name="T71" fmla="*/ 234 h 1970"/>
                <a:gd name="T72" fmla="*/ 570 w 2515"/>
                <a:gd name="T73" fmla="*/ 564 h 1970"/>
                <a:gd name="T74" fmla="*/ 444 w 2515"/>
                <a:gd name="T75" fmla="*/ 732 h 1970"/>
                <a:gd name="T76" fmla="*/ 318 w 2515"/>
                <a:gd name="T77" fmla="*/ 787 h 1970"/>
                <a:gd name="T78" fmla="*/ 127 w 2515"/>
                <a:gd name="T79" fmla="*/ 853 h 1970"/>
                <a:gd name="T80" fmla="*/ 0 w 2515"/>
                <a:gd name="T81" fmla="*/ 1165 h 1970"/>
                <a:gd name="T82" fmla="*/ 372 w 2515"/>
                <a:gd name="T83" fmla="*/ 1015 h 1970"/>
                <a:gd name="T84" fmla="*/ 222 w 2515"/>
                <a:gd name="T85" fmla="*/ 1262 h 1970"/>
                <a:gd name="T86" fmla="*/ 139 w 2515"/>
                <a:gd name="T87" fmla="*/ 1459 h 1970"/>
                <a:gd name="T88" fmla="*/ 102 w 2515"/>
                <a:gd name="T89" fmla="*/ 1495 h 1970"/>
                <a:gd name="T90" fmla="*/ 84 w 2515"/>
                <a:gd name="T91" fmla="*/ 1519 h 1970"/>
                <a:gd name="T92" fmla="*/ 96 w 2515"/>
                <a:gd name="T93" fmla="*/ 1537 h 1970"/>
                <a:gd name="T94" fmla="*/ 127 w 2515"/>
                <a:gd name="T95" fmla="*/ 1567 h 1970"/>
                <a:gd name="T96" fmla="*/ 145 w 2515"/>
                <a:gd name="T97" fmla="*/ 1633 h 1970"/>
                <a:gd name="T98" fmla="*/ 156 w 2515"/>
                <a:gd name="T99" fmla="*/ 1693 h 1970"/>
                <a:gd name="T100" fmla="*/ 162 w 2515"/>
                <a:gd name="T101" fmla="*/ 1723 h 1970"/>
                <a:gd name="T102" fmla="*/ 216 w 2515"/>
                <a:gd name="T103" fmla="*/ 1802 h 1970"/>
                <a:gd name="T104" fmla="*/ 228 w 2515"/>
                <a:gd name="T105" fmla="*/ 1850 h 1970"/>
                <a:gd name="T106" fmla="*/ 240 w 2515"/>
                <a:gd name="T107" fmla="*/ 1904 h 1970"/>
                <a:gd name="T108" fmla="*/ 246 w 2515"/>
                <a:gd name="T109" fmla="*/ 1922 h 1970"/>
                <a:gd name="T110" fmla="*/ 258 w 2515"/>
                <a:gd name="T111" fmla="*/ 1970 h 1970"/>
                <a:gd name="T112" fmla="*/ 462 w 2515"/>
                <a:gd name="T113" fmla="*/ 1922 h 1970"/>
                <a:gd name="T114" fmla="*/ 624 w 2515"/>
                <a:gd name="T115" fmla="*/ 1778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3081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>
                <a:gd name="T0" fmla="*/ 577 w 2123"/>
                <a:gd name="T1" fmla="*/ 986 h 1696"/>
                <a:gd name="T2" fmla="*/ 541 w 2123"/>
                <a:gd name="T3" fmla="*/ 646 h 1696"/>
                <a:gd name="T4" fmla="*/ 667 w 2123"/>
                <a:gd name="T5" fmla="*/ 374 h 1696"/>
                <a:gd name="T6" fmla="*/ 922 w 2123"/>
                <a:gd name="T7" fmla="*/ 555 h 1696"/>
                <a:gd name="T8" fmla="*/ 1208 w 2123"/>
                <a:gd name="T9" fmla="*/ 822 h 1696"/>
                <a:gd name="T10" fmla="*/ 1475 w 2123"/>
                <a:gd name="T11" fmla="*/ 1049 h 1696"/>
                <a:gd name="T12" fmla="*/ 1791 w 2123"/>
                <a:gd name="T13" fmla="*/ 1286 h 1696"/>
                <a:gd name="T14" fmla="*/ 1873 w 2123"/>
                <a:gd name="T15" fmla="*/ 1337 h 1696"/>
                <a:gd name="T16" fmla="*/ 1826 w 2123"/>
                <a:gd name="T17" fmla="*/ 1281 h 1696"/>
                <a:gd name="T18" fmla="*/ 1404 w 2123"/>
                <a:gd name="T19" fmla="*/ 947 h 1696"/>
                <a:gd name="T20" fmla="*/ 1082 w 2123"/>
                <a:gd name="T21" fmla="*/ 646 h 1696"/>
                <a:gd name="T22" fmla="*/ 719 w 2123"/>
                <a:gd name="T23" fmla="*/ 311 h 1696"/>
                <a:gd name="T24" fmla="*/ 994 w 2123"/>
                <a:gd name="T25" fmla="*/ 294 h 1696"/>
                <a:gd name="T26" fmla="*/ 1279 w 2123"/>
                <a:gd name="T27" fmla="*/ 300 h 1696"/>
                <a:gd name="T28" fmla="*/ 1606 w 2123"/>
                <a:gd name="T29" fmla="*/ 254 h 1696"/>
                <a:gd name="T30" fmla="*/ 2112 w 2123"/>
                <a:gd name="T31" fmla="*/ 186 h 1696"/>
                <a:gd name="T32" fmla="*/ 2064 w 2123"/>
                <a:gd name="T33" fmla="*/ 164 h 1696"/>
                <a:gd name="T34" fmla="*/ 1535 w 2123"/>
                <a:gd name="T35" fmla="*/ 243 h 1696"/>
                <a:gd name="T36" fmla="*/ 1202 w 2123"/>
                <a:gd name="T37" fmla="*/ 260 h 1696"/>
                <a:gd name="T38" fmla="*/ 755 w 2123"/>
                <a:gd name="T39" fmla="*/ 243 h 1696"/>
                <a:gd name="T40" fmla="*/ 815 w 2123"/>
                <a:gd name="T41" fmla="*/ 215 h 1696"/>
                <a:gd name="T42" fmla="*/ 1136 w 2123"/>
                <a:gd name="T43" fmla="*/ 0 h 1696"/>
                <a:gd name="T44" fmla="*/ 1082 w 2123"/>
                <a:gd name="T45" fmla="*/ 28 h 1696"/>
                <a:gd name="T46" fmla="*/ 1005 w 2123"/>
                <a:gd name="T47" fmla="*/ 79 h 1696"/>
                <a:gd name="T48" fmla="*/ 851 w 2123"/>
                <a:gd name="T49" fmla="*/ 181 h 1696"/>
                <a:gd name="T50" fmla="*/ 667 w 2123"/>
                <a:gd name="T51" fmla="*/ 266 h 1696"/>
                <a:gd name="T52" fmla="*/ 631 w 2123"/>
                <a:gd name="T53" fmla="*/ 340 h 1696"/>
                <a:gd name="T54" fmla="*/ 303 w 2123"/>
                <a:gd name="T55" fmla="*/ 555 h 1696"/>
                <a:gd name="T56" fmla="*/ 0 w 2123"/>
                <a:gd name="T57" fmla="*/ 686 h 1696"/>
                <a:gd name="T58" fmla="*/ 0 w 2123"/>
                <a:gd name="T59" fmla="*/ 691 h 1696"/>
                <a:gd name="T60" fmla="*/ 0 w 2123"/>
                <a:gd name="T61" fmla="*/ 725 h 1696"/>
                <a:gd name="T62" fmla="*/ 297 w 2123"/>
                <a:gd name="T63" fmla="*/ 601 h 1696"/>
                <a:gd name="T64" fmla="*/ 589 w 2123"/>
                <a:gd name="T65" fmla="*/ 408 h 1696"/>
                <a:gd name="T66" fmla="*/ 505 w 2123"/>
                <a:gd name="T67" fmla="*/ 635 h 1696"/>
                <a:gd name="T68" fmla="*/ 523 w 2123"/>
                <a:gd name="T69" fmla="*/ 941 h 1696"/>
                <a:gd name="T70" fmla="*/ 458 w 2123"/>
                <a:gd name="T71" fmla="*/ 1105 h 1696"/>
                <a:gd name="T72" fmla="*/ 327 w 2123"/>
                <a:gd name="T73" fmla="*/ 1400 h 1696"/>
                <a:gd name="T74" fmla="*/ 321 w 2123"/>
                <a:gd name="T75" fmla="*/ 1604 h 1696"/>
                <a:gd name="T76" fmla="*/ 327 w 2123"/>
                <a:gd name="T77" fmla="*/ 1604 h 1696"/>
                <a:gd name="T78" fmla="*/ 345 w 2123"/>
                <a:gd name="T79" fmla="*/ 1468 h 1696"/>
                <a:gd name="T80" fmla="*/ 577 w 2123"/>
                <a:gd name="T81" fmla="*/ 986 h 1696"/>
                <a:gd name="T82" fmla="*/ 577 w 2123"/>
                <a:gd name="T83" fmla="*/ 986 h 169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>
                <a:gd name="T0" fmla="*/ 3338 w 3668"/>
                <a:gd name="T1" fmla="*/ 288 h 943"/>
                <a:gd name="T2" fmla="*/ 3194 w 3668"/>
                <a:gd name="T3" fmla="*/ 258 h 943"/>
                <a:gd name="T4" fmla="*/ 2816 w 3668"/>
                <a:gd name="T5" fmla="*/ 234 h 943"/>
                <a:gd name="T6" fmla="*/ 2330 w 3668"/>
                <a:gd name="T7" fmla="*/ 306 h 943"/>
                <a:gd name="T8" fmla="*/ 2372 w 3668"/>
                <a:gd name="T9" fmla="*/ 258 h 943"/>
                <a:gd name="T10" fmla="*/ 2624 w 3668"/>
                <a:gd name="T11" fmla="*/ 132 h 943"/>
                <a:gd name="T12" fmla="*/ 2707 w 3668"/>
                <a:gd name="T13" fmla="*/ 24 h 943"/>
                <a:gd name="T14" fmla="*/ 2642 w 3668"/>
                <a:gd name="T15" fmla="*/ 12 h 943"/>
                <a:gd name="T16" fmla="*/ 2515 w 3668"/>
                <a:gd name="T17" fmla="*/ 54 h 943"/>
                <a:gd name="T18" fmla="*/ 2324 w 3668"/>
                <a:gd name="T19" fmla="*/ 66 h 943"/>
                <a:gd name="T20" fmla="*/ 2101 w 3668"/>
                <a:gd name="T21" fmla="*/ 90 h 943"/>
                <a:gd name="T22" fmla="*/ 1855 w 3668"/>
                <a:gd name="T23" fmla="*/ 228 h 943"/>
                <a:gd name="T24" fmla="*/ 1591 w 3668"/>
                <a:gd name="T25" fmla="*/ 337 h 943"/>
                <a:gd name="T26" fmla="*/ 1459 w 3668"/>
                <a:gd name="T27" fmla="*/ 379 h 943"/>
                <a:gd name="T28" fmla="*/ 1417 w 3668"/>
                <a:gd name="T29" fmla="*/ 361 h 943"/>
                <a:gd name="T30" fmla="*/ 1363 w 3668"/>
                <a:gd name="T31" fmla="*/ 331 h 943"/>
                <a:gd name="T32" fmla="*/ 1344 w 3668"/>
                <a:gd name="T33" fmla="*/ 312 h 943"/>
                <a:gd name="T34" fmla="*/ 1290 w 3668"/>
                <a:gd name="T35" fmla="*/ 288 h 943"/>
                <a:gd name="T36" fmla="*/ 1230 w 3668"/>
                <a:gd name="T37" fmla="*/ 252 h 943"/>
                <a:gd name="T38" fmla="*/ 1119 w 3668"/>
                <a:gd name="T39" fmla="*/ 227 h 943"/>
                <a:gd name="T40" fmla="*/ 1320 w 3668"/>
                <a:gd name="T41" fmla="*/ 438 h 943"/>
                <a:gd name="T42" fmla="*/ 960 w 3668"/>
                <a:gd name="T43" fmla="*/ 558 h 943"/>
                <a:gd name="T44" fmla="*/ 474 w 3668"/>
                <a:gd name="T45" fmla="*/ 630 h 943"/>
                <a:gd name="T46" fmla="*/ 132 w 3668"/>
                <a:gd name="T47" fmla="*/ 781 h 943"/>
                <a:gd name="T48" fmla="*/ 234 w 3668"/>
                <a:gd name="T49" fmla="*/ 847 h 943"/>
                <a:gd name="T50" fmla="*/ 925 w 3668"/>
                <a:gd name="T51" fmla="*/ 739 h 943"/>
                <a:gd name="T52" fmla="*/ 637 w 3668"/>
                <a:gd name="T53" fmla="*/ 925 h 943"/>
                <a:gd name="T54" fmla="*/ 1405 w 3668"/>
                <a:gd name="T55" fmla="*/ 943 h 943"/>
                <a:gd name="T56" fmla="*/ 1447 w 3668"/>
                <a:gd name="T57" fmla="*/ 943 h 943"/>
                <a:gd name="T58" fmla="*/ 2888 w 3668"/>
                <a:gd name="T59" fmla="*/ 859 h 943"/>
                <a:gd name="T60" fmla="*/ 2582 w 3668"/>
                <a:gd name="T61" fmla="*/ 708 h 943"/>
                <a:gd name="T62" fmla="*/ 2299 w 3668"/>
                <a:gd name="T63" fmla="*/ 606 h 943"/>
                <a:gd name="T64" fmla="*/ 2606 w 3668"/>
                <a:gd name="T65" fmla="*/ 588 h 943"/>
                <a:gd name="T66" fmla="*/ 3001 w 3668"/>
                <a:gd name="T67" fmla="*/ 582 h 943"/>
                <a:gd name="T68" fmla="*/ 3452 w 3668"/>
                <a:gd name="T69" fmla="*/ 438 h 943"/>
                <a:gd name="T70" fmla="*/ 3668 w 3668"/>
                <a:gd name="T71" fmla="*/ 312 h 943"/>
                <a:gd name="T72" fmla="*/ 3482 w 3668"/>
                <a:gd name="T73" fmla="*/ 300 h 94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3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>
                <a:gd name="T0" fmla="*/ 324 w 969"/>
                <a:gd name="T1" fmla="*/ 1189 h 1192"/>
                <a:gd name="T2" fmla="*/ 492 w 969"/>
                <a:gd name="T3" fmla="*/ 1195 h 1192"/>
                <a:gd name="T4" fmla="*/ 582 w 969"/>
                <a:gd name="T5" fmla="*/ 1153 h 1192"/>
                <a:gd name="T6" fmla="*/ 816 w 969"/>
                <a:gd name="T7" fmla="*/ 1088 h 1192"/>
                <a:gd name="T8" fmla="*/ 937 w 969"/>
                <a:gd name="T9" fmla="*/ 1058 h 1192"/>
                <a:gd name="T10" fmla="*/ 762 w 969"/>
                <a:gd name="T11" fmla="*/ 991 h 1192"/>
                <a:gd name="T12" fmla="*/ 558 w 969"/>
                <a:gd name="T13" fmla="*/ 955 h 1192"/>
                <a:gd name="T14" fmla="*/ 198 w 969"/>
                <a:gd name="T15" fmla="*/ 973 h 1192"/>
                <a:gd name="T16" fmla="*/ 300 w 969"/>
                <a:gd name="T17" fmla="*/ 895 h 1192"/>
                <a:gd name="T18" fmla="*/ 498 w 969"/>
                <a:gd name="T19" fmla="*/ 805 h 1192"/>
                <a:gd name="T20" fmla="*/ 697 w 969"/>
                <a:gd name="T21" fmla="*/ 673 h 1192"/>
                <a:gd name="T22" fmla="*/ 703 w 969"/>
                <a:gd name="T23" fmla="*/ 673 h 1192"/>
                <a:gd name="T24" fmla="*/ 715 w 969"/>
                <a:gd name="T25" fmla="*/ 667 h 1192"/>
                <a:gd name="T26" fmla="*/ 756 w 969"/>
                <a:gd name="T27" fmla="*/ 649 h 1192"/>
                <a:gd name="T28" fmla="*/ 780 w 969"/>
                <a:gd name="T29" fmla="*/ 643 h 1192"/>
                <a:gd name="T30" fmla="*/ 792 w 969"/>
                <a:gd name="T31" fmla="*/ 631 h 1192"/>
                <a:gd name="T32" fmla="*/ 798 w 969"/>
                <a:gd name="T33" fmla="*/ 619 h 1192"/>
                <a:gd name="T34" fmla="*/ 792 w 969"/>
                <a:gd name="T35" fmla="*/ 613 h 1192"/>
                <a:gd name="T36" fmla="*/ 786 w 969"/>
                <a:gd name="T37" fmla="*/ 601 h 1192"/>
                <a:gd name="T38" fmla="*/ 786 w 969"/>
                <a:gd name="T39" fmla="*/ 576 h 1192"/>
                <a:gd name="T40" fmla="*/ 798 w 969"/>
                <a:gd name="T41" fmla="*/ 546 h 1192"/>
                <a:gd name="T42" fmla="*/ 810 w 969"/>
                <a:gd name="T43" fmla="*/ 516 h 1192"/>
                <a:gd name="T44" fmla="*/ 828 w 969"/>
                <a:gd name="T45" fmla="*/ 486 h 1192"/>
                <a:gd name="T46" fmla="*/ 840 w 969"/>
                <a:gd name="T47" fmla="*/ 456 h 1192"/>
                <a:gd name="T48" fmla="*/ 846 w 969"/>
                <a:gd name="T49" fmla="*/ 438 h 1192"/>
                <a:gd name="T50" fmla="*/ 853 w 969"/>
                <a:gd name="T51" fmla="*/ 432 h 1192"/>
                <a:gd name="T52" fmla="*/ 853 w 969"/>
                <a:gd name="T53" fmla="*/ 348 h 1192"/>
                <a:gd name="T54" fmla="*/ 853 w 969"/>
                <a:gd name="T55" fmla="*/ 342 h 1192"/>
                <a:gd name="T56" fmla="*/ 859 w 969"/>
                <a:gd name="T57" fmla="*/ 336 h 1192"/>
                <a:gd name="T58" fmla="*/ 877 w 969"/>
                <a:gd name="T59" fmla="*/ 306 h 1192"/>
                <a:gd name="T60" fmla="*/ 889 w 969"/>
                <a:gd name="T61" fmla="*/ 270 h 1192"/>
                <a:gd name="T62" fmla="*/ 901 w 969"/>
                <a:gd name="T63" fmla="*/ 240 h 1192"/>
                <a:gd name="T64" fmla="*/ 907 w 969"/>
                <a:gd name="T65" fmla="*/ 228 h 1192"/>
                <a:gd name="T66" fmla="*/ 913 w 969"/>
                <a:gd name="T67" fmla="*/ 216 h 1192"/>
                <a:gd name="T68" fmla="*/ 931 w 969"/>
                <a:gd name="T69" fmla="*/ 173 h 1192"/>
                <a:gd name="T70" fmla="*/ 949 w 969"/>
                <a:gd name="T71" fmla="*/ 137 h 1192"/>
                <a:gd name="T72" fmla="*/ 955 w 969"/>
                <a:gd name="T73" fmla="*/ 125 h 1192"/>
                <a:gd name="T74" fmla="*/ 955 w 969"/>
                <a:gd name="T75" fmla="*/ 119 h 1192"/>
                <a:gd name="T76" fmla="*/ 973 w 969"/>
                <a:gd name="T77" fmla="*/ 0 h 1192"/>
                <a:gd name="T78" fmla="*/ 949 w 969"/>
                <a:gd name="T79" fmla="*/ 47 h 1192"/>
                <a:gd name="T80" fmla="*/ 786 w 969"/>
                <a:gd name="T81" fmla="*/ 113 h 1192"/>
                <a:gd name="T82" fmla="*/ 709 w 969"/>
                <a:gd name="T83" fmla="*/ 161 h 1192"/>
                <a:gd name="T84" fmla="*/ 462 w 969"/>
                <a:gd name="T85" fmla="*/ 234 h 1192"/>
                <a:gd name="T86" fmla="*/ 282 w 969"/>
                <a:gd name="T87" fmla="*/ 288 h 1192"/>
                <a:gd name="T88" fmla="*/ 174 w 969"/>
                <a:gd name="T89" fmla="*/ 294 h 1192"/>
                <a:gd name="T90" fmla="*/ 12 w 969"/>
                <a:gd name="T91" fmla="*/ 486 h 1192"/>
                <a:gd name="T92" fmla="*/ 0 w 969"/>
                <a:gd name="T93" fmla="*/ 510 h 1192"/>
                <a:gd name="T94" fmla="*/ 0 w 969"/>
                <a:gd name="T95" fmla="*/ 1189 h 1192"/>
                <a:gd name="T96" fmla="*/ 96 w 969"/>
                <a:gd name="T97" fmla="*/ 1183 h 1192"/>
                <a:gd name="T98" fmla="*/ 324 w 969"/>
                <a:gd name="T99" fmla="*/ 1189 h 1192"/>
                <a:gd name="T100" fmla="*/ 324 w 969"/>
                <a:gd name="T101" fmla="*/ 1189 h 11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4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>
                <a:gd name="T0" fmla="*/ 859 w 2570"/>
                <a:gd name="T1" fmla="*/ 612 h 2266"/>
                <a:gd name="T2" fmla="*/ 1087 w 2570"/>
                <a:gd name="T3" fmla="*/ 853 h 2266"/>
                <a:gd name="T4" fmla="*/ 961 w 2570"/>
                <a:gd name="T5" fmla="*/ 913 h 2266"/>
                <a:gd name="T6" fmla="*/ 786 w 2570"/>
                <a:gd name="T7" fmla="*/ 883 h 2266"/>
                <a:gd name="T8" fmla="*/ 450 w 2570"/>
                <a:gd name="T9" fmla="*/ 931 h 2266"/>
                <a:gd name="T10" fmla="*/ 150 w 2570"/>
                <a:gd name="T11" fmla="*/ 1075 h 2266"/>
                <a:gd name="T12" fmla="*/ 78 w 2570"/>
                <a:gd name="T13" fmla="*/ 1165 h 2266"/>
                <a:gd name="T14" fmla="*/ 361 w 2570"/>
                <a:gd name="T15" fmla="*/ 1256 h 2266"/>
                <a:gd name="T16" fmla="*/ 444 w 2570"/>
                <a:gd name="T17" fmla="*/ 1316 h 2266"/>
                <a:gd name="T18" fmla="*/ 697 w 2570"/>
                <a:gd name="T19" fmla="*/ 1400 h 2266"/>
                <a:gd name="T20" fmla="*/ 1026 w 2570"/>
                <a:gd name="T21" fmla="*/ 1346 h 2266"/>
                <a:gd name="T22" fmla="*/ 991 w 2570"/>
                <a:gd name="T23" fmla="*/ 1412 h 2266"/>
                <a:gd name="T24" fmla="*/ 804 w 2570"/>
                <a:gd name="T25" fmla="*/ 1574 h 2266"/>
                <a:gd name="T26" fmla="*/ 726 w 2570"/>
                <a:gd name="T27" fmla="*/ 1718 h 2266"/>
                <a:gd name="T28" fmla="*/ 768 w 2570"/>
                <a:gd name="T29" fmla="*/ 1742 h 2266"/>
                <a:gd name="T30" fmla="*/ 865 w 2570"/>
                <a:gd name="T31" fmla="*/ 1693 h 2266"/>
                <a:gd name="T32" fmla="*/ 991 w 2570"/>
                <a:gd name="T33" fmla="*/ 1699 h 2266"/>
                <a:gd name="T34" fmla="*/ 1135 w 2570"/>
                <a:gd name="T35" fmla="*/ 1627 h 2266"/>
                <a:gd name="T36" fmla="*/ 1183 w 2570"/>
                <a:gd name="T37" fmla="*/ 1669 h 2266"/>
                <a:gd name="T38" fmla="*/ 1399 w 2570"/>
                <a:gd name="T39" fmla="*/ 1436 h 2266"/>
                <a:gd name="T40" fmla="*/ 1615 w 2570"/>
                <a:gd name="T41" fmla="*/ 1334 h 2266"/>
                <a:gd name="T42" fmla="*/ 1645 w 2570"/>
                <a:gd name="T43" fmla="*/ 1370 h 2266"/>
                <a:gd name="T44" fmla="*/ 1681 w 2570"/>
                <a:gd name="T45" fmla="*/ 1430 h 2266"/>
                <a:gd name="T46" fmla="*/ 1699 w 2570"/>
                <a:gd name="T47" fmla="*/ 1466 h 2266"/>
                <a:gd name="T48" fmla="*/ 1747 w 2570"/>
                <a:gd name="T49" fmla="*/ 1550 h 2266"/>
                <a:gd name="T50" fmla="*/ 1772 w 2570"/>
                <a:gd name="T51" fmla="*/ 1586 h 2266"/>
                <a:gd name="T52" fmla="*/ 2124 w 2570"/>
                <a:gd name="T53" fmla="*/ 2248 h 2266"/>
                <a:gd name="T54" fmla="*/ 1693 w 2570"/>
                <a:gd name="T55" fmla="*/ 1322 h 2266"/>
                <a:gd name="T56" fmla="*/ 1861 w 2570"/>
                <a:gd name="T57" fmla="*/ 1165 h 2266"/>
                <a:gd name="T58" fmla="*/ 2173 w 2570"/>
                <a:gd name="T59" fmla="*/ 1099 h 2266"/>
                <a:gd name="T60" fmla="*/ 2390 w 2570"/>
                <a:gd name="T61" fmla="*/ 1009 h 2266"/>
                <a:gd name="T62" fmla="*/ 2570 w 2570"/>
                <a:gd name="T63" fmla="*/ 805 h 2266"/>
                <a:gd name="T64" fmla="*/ 2342 w 2570"/>
                <a:gd name="T65" fmla="*/ 781 h 2266"/>
                <a:gd name="T66" fmla="*/ 2114 w 2570"/>
                <a:gd name="T67" fmla="*/ 763 h 2266"/>
                <a:gd name="T68" fmla="*/ 2408 w 2570"/>
                <a:gd name="T69" fmla="*/ 433 h 2266"/>
                <a:gd name="T70" fmla="*/ 2426 w 2570"/>
                <a:gd name="T71" fmla="*/ 421 h 2266"/>
                <a:gd name="T72" fmla="*/ 2474 w 2570"/>
                <a:gd name="T73" fmla="*/ 379 h 2266"/>
                <a:gd name="T74" fmla="*/ 2492 w 2570"/>
                <a:gd name="T75" fmla="*/ 355 h 2266"/>
                <a:gd name="T76" fmla="*/ 2474 w 2570"/>
                <a:gd name="T77" fmla="*/ 337 h 2266"/>
                <a:gd name="T78" fmla="*/ 2474 w 2570"/>
                <a:gd name="T79" fmla="*/ 271 h 2266"/>
                <a:gd name="T80" fmla="*/ 2492 w 2570"/>
                <a:gd name="T81" fmla="*/ 192 h 2266"/>
                <a:gd name="T82" fmla="*/ 2504 w 2570"/>
                <a:gd name="T83" fmla="*/ 132 h 2266"/>
                <a:gd name="T84" fmla="*/ 2492 w 2570"/>
                <a:gd name="T85" fmla="*/ 36 h 2266"/>
                <a:gd name="T86" fmla="*/ 2492 w 2570"/>
                <a:gd name="T87" fmla="*/ 24 h 2266"/>
                <a:gd name="T88" fmla="*/ 2102 w 2570"/>
                <a:gd name="T89" fmla="*/ 0 h 2266"/>
                <a:gd name="T90" fmla="*/ 1909 w 2570"/>
                <a:gd name="T91" fmla="*/ 90 h 2266"/>
                <a:gd name="T92" fmla="*/ 1747 w 2570"/>
                <a:gd name="T93" fmla="*/ 535 h 2266"/>
                <a:gd name="T94" fmla="*/ 1711 w 2570"/>
                <a:gd name="T95" fmla="*/ 469 h 2266"/>
                <a:gd name="T96" fmla="*/ 1633 w 2570"/>
                <a:gd name="T97" fmla="*/ 144 h 2266"/>
                <a:gd name="T98" fmla="*/ 1579 w 2570"/>
                <a:gd name="T99" fmla="*/ 0 h 2266"/>
                <a:gd name="T100" fmla="*/ 738 w 2570"/>
                <a:gd name="T101" fmla="*/ 186 h 2266"/>
                <a:gd name="T102" fmla="*/ 756 w 2570"/>
                <a:gd name="T103" fmla="*/ 463 h 226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5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>
                <a:gd name="T0" fmla="*/ 1038 w 2176"/>
                <a:gd name="T1" fmla="*/ 769 h 1505"/>
                <a:gd name="T2" fmla="*/ 1195 w 2176"/>
                <a:gd name="T3" fmla="*/ 1237 h 1505"/>
                <a:gd name="T4" fmla="*/ 960 w 2176"/>
                <a:gd name="T5" fmla="*/ 1195 h 1505"/>
                <a:gd name="T6" fmla="*/ 726 w 2176"/>
                <a:gd name="T7" fmla="*/ 1129 h 1505"/>
                <a:gd name="T8" fmla="*/ 444 w 2176"/>
                <a:gd name="T9" fmla="*/ 1111 h 1505"/>
                <a:gd name="T10" fmla="*/ 0 w 2176"/>
                <a:gd name="T11" fmla="*/ 1081 h 1505"/>
                <a:gd name="T12" fmla="*/ 30 w 2176"/>
                <a:gd name="T13" fmla="*/ 1117 h 1505"/>
                <a:gd name="T14" fmla="*/ 498 w 2176"/>
                <a:gd name="T15" fmla="*/ 1135 h 1505"/>
                <a:gd name="T16" fmla="*/ 780 w 2176"/>
                <a:gd name="T17" fmla="*/ 1189 h 1505"/>
                <a:gd name="T18" fmla="*/ 1135 w 2176"/>
                <a:gd name="T19" fmla="*/ 1304 h 1505"/>
                <a:gd name="T20" fmla="*/ 1074 w 2176"/>
                <a:gd name="T21" fmla="*/ 1322 h 1505"/>
                <a:gd name="T22" fmla="*/ 714 w 2176"/>
                <a:gd name="T23" fmla="*/ 1508 h 1505"/>
                <a:gd name="T24" fmla="*/ 768 w 2176"/>
                <a:gd name="T25" fmla="*/ 1484 h 1505"/>
                <a:gd name="T26" fmla="*/ 865 w 2176"/>
                <a:gd name="T27" fmla="*/ 1442 h 1505"/>
                <a:gd name="T28" fmla="*/ 1026 w 2176"/>
                <a:gd name="T29" fmla="*/ 1358 h 1505"/>
                <a:gd name="T30" fmla="*/ 1219 w 2176"/>
                <a:gd name="T31" fmla="*/ 1298 h 1505"/>
                <a:gd name="T32" fmla="*/ 1272 w 2176"/>
                <a:gd name="T33" fmla="*/ 1225 h 1505"/>
                <a:gd name="T34" fmla="*/ 1639 w 2176"/>
                <a:gd name="T35" fmla="*/ 1045 h 1505"/>
                <a:gd name="T36" fmla="*/ 1939 w 2176"/>
                <a:gd name="T37" fmla="*/ 955 h 1505"/>
                <a:gd name="T38" fmla="*/ 2185 w 2176"/>
                <a:gd name="T39" fmla="*/ 823 h 1505"/>
                <a:gd name="T40" fmla="*/ 1969 w 2176"/>
                <a:gd name="T41" fmla="*/ 913 h 1505"/>
                <a:gd name="T42" fmla="*/ 1663 w 2176"/>
                <a:gd name="T43" fmla="*/ 991 h 1505"/>
                <a:gd name="T44" fmla="*/ 1345 w 2176"/>
                <a:gd name="T45" fmla="*/ 1153 h 1505"/>
                <a:gd name="T46" fmla="*/ 1507 w 2176"/>
                <a:gd name="T47" fmla="*/ 907 h 1505"/>
                <a:gd name="T48" fmla="*/ 1627 w 2176"/>
                <a:gd name="T49" fmla="*/ 546 h 1505"/>
                <a:gd name="T50" fmla="*/ 1747 w 2176"/>
                <a:gd name="T51" fmla="*/ 373 h 1505"/>
                <a:gd name="T52" fmla="*/ 1987 w 2176"/>
                <a:gd name="T53" fmla="*/ 60 h 1505"/>
                <a:gd name="T54" fmla="*/ 2011 w 2176"/>
                <a:gd name="T55" fmla="*/ 0 h 1505"/>
                <a:gd name="T56" fmla="*/ 1981 w 2176"/>
                <a:gd name="T57" fmla="*/ 0 h 1505"/>
                <a:gd name="T58" fmla="*/ 1603 w 2176"/>
                <a:gd name="T59" fmla="*/ 481 h 1505"/>
                <a:gd name="T60" fmla="*/ 1483 w 2176"/>
                <a:gd name="T61" fmla="*/ 889 h 1505"/>
                <a:gd name="T62" fmla="*/ 1260 w 2176"/>
                <a:gd name="T63" fmla="*/ 1177 h 1505"/>
                <a:gd name="T64" fmla="*/ 1135 w 2176"/>
                <a:gd name="T65" fmla="*/ 907 h 1505"/>
                <a:gd name="T66" fmla="*/ 1014 w 2176"/>
                <a:gd name="T67" fmla="*/ 541 h 1505"/>
                <a:gd name="T68" fmla="*/ 889 w 2176"/>
                <a:gd name="T69" fmla="*/ 222 h 1505"/>
                <a:gd name="T70" fmla="*/ 792 w 2176"/>
                <a:gd name="T71" fmla="*/ 0 h 1505"/>
                <a:gd name="T72" fmla="*/ 756 w 2176"/>
                <a:gd name="T73" fmla="*/ 0 h 1505"/>
                <a:gd name="T74" fmla="*/ 907 w 2176"/>
                <a:gd name="T75" fmla="*/ 355 h 1505"/>
                <a:gd name="T76" fmla="*/ 1038 w 2176"/>
                <a:gd name="T77" fmla="*/ 769 h 1505"/>
                <a:gd name="T78" fmla="*/ 1038 w 2176"/>
                <a:gd name="T79" fmla="*/ 769 h 150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6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>
                <a:gd name="T0" fmla="*/ 162 w 813"/>
                <a:gd name="T1" fmla="*/ 565 h 804"/>
                <a:gd name="T2" fmla="*/ 330 w 813"/>
                <a:gd name="T3" fmla="*/ 439 h 804"/>
                <a:gd name="T4" fmla="*/ 648 w 813"/>
                <a:gd name="T5" fmla="*/ 217 h 804"/>
                <a:gd name="T6" fmla="*/ 816 w 813"/>
                <a:gd name="T7" fmla="*/ 0 h 804"/>
                <a:gd name="T8" fmla="*/ 678 w 813"/>
                <a:gd name="T9" fmla="*/ 150 h 804"/>
                <a:gd name="T10" fmla="*/ 145 w 813"/>
                <a:gd name="T11" fmla="*/ 505 h 804"/>
                <a:gd name="T12" fmla="*/ 0 w 813"/>
                <a:gd name="T13" fmla="*/ 734 h 804"/>
                <a:gd name="T14" fmla="*/ 0 w 813"/>
                <a:gd name="T15" fmla="*/ 806 h 804"/>
                <a:gd name="T16" fmla="*/ 162 w 813"/>
                <a:gd name="T17" fmla="*/ 565 h 804"/>
                <a:gd name="T18" fmla="*/ 162 w 813"/>
                <a:gd name="T19" fmla="*/ 565 h 8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7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>
                <a:gd name="T0" fmla="*/ 462 w 759"/>
                <a:gd name="T1" fmla="*/ 66 h 107"/>
                <a:gd name="T2" fmla="*/ 762 w 759"/>
                <a:gd name="T3" fmla="*/ 0 h 107"/>
                <a:gd name="T4" fmla="*/ 498 w 759"/>
                <a:gd name="T5" fmla="*/ 36 h 107"/>
                <a:gd name="T6" fmla="*/ 139 w 759"/>
                <a:gd name="T7" fmla="*/ 48 h 107"/>
                <a:gd name="T8" fmla="*/ 0 w 759"/>
                <a:gd name="T9" fmla="*/ 78 h 107"/>
                <a:gd name="T10" fmla="*/ 0 w 759"/>
                <a:gd name="T11" fmla="*/ 107 h 107"/>
                <a:gd name="T12" fmla="*/ 96 w 759"/>
                <a:gd name="T13" fmla="*/ 89 h 107"/>
                <a:gd name="T14" fmla="*/ 462 w 759"/>
                <a:gd name="T15" fmla="*/ 66 h 107"/>
                <a:gd name="T16" fmla="*/ 462 w 759"/>
                <a:gd name="T17" fmla="*/ 66 h 10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8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>
                <a:gd name="T0" fmla="*/ 1393 w 3169"/>
                <a:gd name="T1" fmla="*/ 240 h 743"/>
                <a:gd name="T2" fmla="*/ 1741 w 3169"/>
                <a:gd name="T3" fmla="*/ 234 h 743"/>
                <a:gd name="T4" fmla="*/ 2096 w 3169"/>
                <a:gd name="T5" fmla="*/ 252 h 743"/>
                <a:gd name="T6" fmla="*/ 2515 w 3169"/>
                <a:gd name="T7" fmla="*/ 234 h 743"/>
                <a:gd name="T8" fmla="*/ 3182 w 3169"/>
                <a:gd name="T9" fmla="*/ 205 h 743"/>
                <a:gd name="T10" fmla="*/ 3128 w 3169"/>
                <a:gd name="T11" fmla="*/ 187 h 743"/>
                <a:gd name="T12" fmla="*/ 2432 w 3169"/>
                <a:gd name="T13" fmla="*/ 222 h 743"/>
                <a:gd name="T14" fmla="*/ 2011 w 3169"/>
                <a:gd name="T15" fmla="*/ 222 h 743"/>
                <a:gd name="T16" fmla="*/ 1465 w 3169"/>
                <a:gd name="T17" fmla="*/ 187 h 743"/>
                <a:gd name="T18" fmla="*/ 1549 w 3169"/>
                <a:gd name="T19" fmla="*/ 168 h 743"/>
                <a:gd name="T20" fmla="*/ 2047 w 3169"/>
                <a:gd name="T21" fmla="*/ 0 h 743"/>
                <a:gd name="T22" fmla="*/ 1969 w 3169"/>
                <a:gd name="T23" fmla="*/ 24 h 743"/>
                <a:gd name="T24" fmla="*/ 1844 w 3169"/>
                <a:gd name="T25" fmla="*/ 66 h 743"/>
                <a:gd name="T26" fmla="*/ 1609 w 3169"/>
                <a:gd name="T27" fmla="*/ 138 h 743"/>
                <a:gd name="T28" fmla="*/ 1344 w 3169"/>
                <a:gd name="T29" fmla="*/ 199 h 743"/>
                <a:gd name="T30" fmla="*/ 1273 w 3169"/>
                <a:gd name="T31" fmla="*/ 252 h 743"/>
                <a:gd name="T32" fmla="*/ 768 w 3169"/>
                <a:gd name="T33" fmla="*/ 414 h 743"/>
                <a:gd name="T34" fmla="*/ 336 w 3169"/>
                <a:gd name="T35" fmla="*/ 504 h 743"/>
                <a:gd name="T36" fmla="*/ 0 w 3169"/>
                <a:gd name="T37" fmla="*/ 619 h 743"/>
                <a:gd name="T38" fmla="*/ 300 w 3169"/>
                <a:gd name="T39" fmla="*/ 540 h 743"/>
                <a:gd name="T40" fmla="*/ 738 w 3169"/>
                <a:gd name="T41" fmla="*/ 450 h 743"/>
                <a:gd name="T42" fmla="*/ 1183 w 3169"/>
                <a:gd name="T43" fmla="*/ 312 h 743"/>
                <a:gd name="T44" fmla="*/ 985 w 3169"/>
                <a:gd name="T45" fmla="*/ 492 h 743"/>
                <a:gd name="T46" fmla="*/ 871 w 3169"/>
                <a:gd name="T47" fmla="*/ 745 h 743"/>
                <a:gd name="T48" fmla="*/ 865 w 3169"/>
                <a:gd name="T49" fmla="*/ 745 h 743"/>
                <a:gd name="T50" fmla="*/ 937 w 3169"/>
                <a:gd name="T51" fmla="*/ 745 h 743"/>
                <a:gd name="T52" fmla="*/ 1026 w 3169"/>
                <a:gd name="T53" fmla="*/ 498 h 743"/>
                <a:gd name="T54" fmla="*/ 1302 w 3169"/>
                <a:gd name="T55" fmla="*/ 282 h 743"/>
                <a:gd name="T56" fmla="*/ 1537 w 3169"/>
                <a:gd name="T57" fmla="*/ 450 h 743"/>
                <a:gd name="T58" fmla="*/ 1777 w 3169"/>
                <a:gd name="T59" fmla="*/ 679 h 743"/>
                <a:gd name="T60" fmla="*/ 1862 w 3169"/>
                <a:gd name="T61" fmla="*/ 745 h 743"/>
                <a:gd name="T62" fmla="*/ 1927 w 3169"/>
                <a:gd name="T63" fmla="*/ 745 h 743"/>
                <a:gd name="T64" fmla="*/ 1699 w 3169"/>
                <a:gd name="T65" fmla="*/ 528 h 743"/>
                <a:gd name="T66" fmla="*/ 1393 w 3169"/>
                <a:gd name="T67" fmla="*/ 240 h 743"/>
                <a:gd name="T68" fmla="*/ 1393 w 3169"/>
                <a:gd name="T69" fmla="*/ 240 h 74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9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3090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8206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8207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8208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3094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>
                <a:gd name="T0" fmla="*/ 871 w 3188"/>
                <a:gd name="T1" fmla="*/ 1423 h 2024"/>
                <a:gd name="T2" fmla="*/ 907 w 3188"/>
                <a:gd name="T3" fmla="*/ 1393 h 2024"/>
                <a:gd name="T4" fmla="*/ 991 w 3188"/>
                <a:gd name="T5" fmla="*/ 1320 h 2024"/>
                <a:gd name="T6" fmla="*/ 1033 w 3188"/>
                <a:gd name="T7" fmla="*/ 1297 h 2024"/>
                <a:gd name="T8" fmla="*/ 1086 w 3188"/>
                <a:gd name="T9" fmla="*/ 1249 h 2024"/>
                <a:gd name="T10" fmla="*/ 1123 w 3188"/>
                <a:gd name="T11" fmla="*/ 1219 h 2024"/>
                <a:gd name="T12" fmla="*/ 1057 w 3188"/>
                <a:gd name="T13" fmla="*/ 1153 h 2024"/>
                <a:gd name="T14" fmla="*/ 877 w 3188"/>
                <a:gd name="T15" fmla="*/ 1021 h 2024"/>
                <a:gd name="T16" fmla="*/ 655 w 3188"/>
                <a:gd name="T17" fmla="*/ 907 h 2024"/>
                <a:gd name="T18" fmla="*/ 655 w 3188"/>
                <a:gd name="T19" fmla="*/ 846 h 2024"/>
                <a:gd name="T20" fmla="*/ 643 w 3188"/>
                <a:gd name="T21" fmla="*/ 708 h 2024"/>
                <a:gd name="T22" fmla="*/ 552 w 3188"/>
                <a:gd name="T23" fmla="*/ 642 h 2024"/>
                <a:gd name="T24" fmla="*/ 510 w 3188"/>
                <a:gd name="T25" fmla="*/ 570 h 2024"/>
                <a:gd name="T26" fmla="*/ 637 w 3188"/>
                <a:gd name="T27" fmla="*/ 564 h 2024"/>
                <a:gd name="T28" fmla="*/ 763 w 3188"/>
                <a:gd name="T29" fmla="*/ 570 h 2024"/>
                <a:gd name="T30" fmla="*/ 1091 w 3188"/>
                <a:gd name="T31" fmla="*/ 850 h 2024"/>
                <a:gd name="T32" fmla="*/ 1009 w 3188"/>
                <a:gd name="T33" fmla="*/ 566 h 2024"/>
                <a:gd name="T34" fmla="*/ 1054 w 3188"/>
                <a:gd name="T35" fmla="*/ 265 h 2024"/>
                <a:gd name="T36" fmla="*/ 1249 w 3188"/>
                <a:gd name="T37" fmla="*/ 0 h 2024"/>
                <a:gd name="T38" fmla="*/ 1466 w 3188"/>
                <a:gd name="T39" fmla="*/ 292 h 2024"/>
                <a:gd name="T40" fmla="*/ 1475 w 3188"/>
                <a:gd name="T41" fmla="*/ 548 h 2024"/>
                <a:gd name="T42" fmla="*/ 1567 w 3188"/>
                <a:gd name="T43" fmla="*/ 630 h 2024"/>
                <a:gd name="T44" fmla="*/ 1795 w 3188"/>
                <a:gd name="T45" fmla="*/ 365 h 2024"/>
                <a:gd name="T46" fmla="*/ 2245 w 3188"/>
                <a:gd name="T47" fmla="*/ 150 h 2024"/>
                <a:gd name="T48" fmla="*/ 2618 w 3188"/>
                <a:gd name="T49" fmla="*/ 180 h 2024"/>
                <a:gd name="T50" fmla="*/ 3050 w 3188"/>
                <a:gd name="T51" fmla="*/ 150 h 2024"/>
                <a:gd name="T52" fmla="*/ 3140 w 3188"/>
                <a:gd name="T53" fmla="*/ 210 h 2024"/>
                <a:gd name="T54" fmla="*/ 2990 w 3188"/>
                <a:gd name="T55" fmla="*/ 210 h 2024"/>
                <a:gd name="T56" fmla="*/ 2834 w 3188"/>
                <a:gd name="T57" fmla="*/ 377 h 2024"/>
                <a:gd name="T58" fmla="*/ 2702 w 3188"/>
                <a:gd name="T59" fmla="*/ 648 h 2024"/>
                <a:gd name="T60" fmla="*/ 2582 w 3188"/>
                <a:gd name="T61" fmla="*/ 828 h 2024"/>
                <a:gd name="T62" fmla="*/ 2234 w 3188"/>
                <a:gd name="T63" fmla="*/ 1009 h 2024"/>
                <a:gd name="T64" fmla="*/ 1963 w 3188"/>
                <a:gd name="T65" fmla="*/ 1075 h 2024"/>
                <a:gd name="T66" fmla="*/ 2257 w 3188"/>
                <a:gd name="T67" fmla="*/ 1111 h 2024"/>
                <a:gd name="T68" fmla="*/ 2600 w 3188"/>
                <a:gd name="T69" fmla="*/ 1207 h 2024"/>
                <a:gd name="T70" fmla="*/ 2894 w 3188"/>
                <a:gd name="T71" fmla="*/ 1441 h 2024"/>
                <a:gd name="T72" fmla="*/ 3122 w 3188"/>
                <a:gd name="T73" fmla="*/ 1555 h 2024"/>
                <a:gd name="T74" fmla="*/ 3032 w 3188"/>
                <a:gd name="T75" fmla="*/ 1585 h 2024"/>
                <a:gd name="T76" fmla="*/ 3008 w 3188"/>
                <a:gd name="T77" fmla="*/ 1591 h 2024"/>
                <a:gd name="T78" fmla="*/ 2960 w 3188"/>
                <a:gd name="T79" fmla="*/ 1597 h 2024"/>
                <a:gd name="T80" fmla="*/ 2882 w 3188"/>
                <a:gd name="T81" fmla="*/ 1609 h 2024"/>
                <a:gd name="T82" fmla="*/ 2846 w 3188"/>
                <a:gd name="T83" fmla="*/ 1609 h 2024"/>
                <a:gd name="T84" fmla="*/ 2774 w 3188"/>
                <a:gd name="T85" fmla="*/ 1615 h 2024"/>
                <a:gd name="T86" fmla="*/ 2726 w 3188"/>
                <a:gd name="T87" fmla="*/ 1621 h 2024"/>
                <a:gd name="T88" fmla="*/ 2708 w 3188"/>
                <a:gd name="T89" fmla="*/ 1621 h 2024"/>
                <a:gd name="T90" fmla="*/ 2594 w 3188"/>
                <a:gd name="T91" fmla="*/ 1657 h 2024"/>
                <a:gd name="T92" fmla="*/ 2533 w 3188"/>
                <a:gd name="T93" fmla="*/ 1663 h 2024"/>
                <a:gd name="T94" fmla="*/ 2444 w 3188"/>
                <a:gd name="T95" fmla="*/ 1675 h 2024"/>
                <a:gd name="T96" fmla="*/ 2378 w 3188"/>
                <a:gd name="T97" fmla="*/ 1687 h 2024"/>
                <a:gd name="T98" fmla="*/ 2360 w 3188"/>
                <a:gd name="T99" fmla="*/ 1705 h 2024"/>
                <a:gd name="T100" fmla="*/ 2305 w 3188"/>
                <a:gd name="T101" fmla="*/ 1687 h 2024"/>
                <a:gd name="T102" fmla="*/ 2263 w 3188"/>
                <a:gd name="T103" fmla="*/ 1663 h 2024"/>
                <a:gd name="T104" fmla="*/ 2017 w 3188"/>
                <a:gd name="T105" fmla="*/ 1585 h 2024"/>
                <a:gd name="T106" fmla="*/ 1711 w 3188"/>
                <a:gd name="T107" fmla="*/ 1453 h 2024"/>
                <a:gd name="T108" fmla="*/ 1880 w 3188"/>
                <a:gd name="T109" fmla="*/ 1844 h 2024"/>
                <a:gd name="T110" fmla="*/ 1771 w 3188"/>
                <a:gd name="T111" fmla="*/ 1922 h 2024"/>
                <a:gd name="T112" fmla="*/ 1531 w 3188"/>
                <a:gd name="T113" fmla="*/ 1753 h 2024"/>
                <a:gd name="T114" fmla="*/ 1411 w 3188"/>
                <a:gd name="T115" fmla="*/ 1477 h 2024"/>
                <a:gd name="T116" fmla="*/ 1219 w 3188"/>
                <a:gd name="T117" fmla="*/ 1291 h 2024"/>
                <a:gd name="T118" fmla="*/ 127 w 3188"/>
                <a:gd name="T119" fmla="*/ 2006 h 2024"/>
                <a:gd name="T120" fmla="*/ 865 w 3188"/>
                <a:gd name="T121" fmla="*/ 1429 h 202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5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>
                <a:gd name="T0" fmla="*/ 318 w 2144"/>
                <a:gd name="T1" fmla="*/ 1078 h 1787"/>
                <a:gd name="T2" fmla="*/ 217 w 2144"/>
                <a:gd name="T3" fmla="*/ 928 h 1787"/>
                <a:gd name="T4" fmla="*/ 102 w 2144"/>
                <a:gd name="T5" fmla="*/ 808 h 1787"/>
                <a:gd name="T6" fmla="*/ 36 w 2144"/>
                <a:gd name="T7" fmla="*/ 742 h 1787"/>
                <a:gd name="T8" fmla="*/ 0 w 2144"/>
                <a:gd name="T9" fmla="*/ 700 h 1787"/>
                <a:gd name="T10" fmla="*/ 270 w 2144"/>
                <a:gd name="T11" fmla="*/ 958 h 1787"/>
                <a:gd name="T12" fmla="*/ 294 w 2144"/>
                <a:gd name="T13" fmla="*/ 1006 h 1787"/>
                <a:gd name="T14" fmla="*/ 367 w 2144"/>
                <a:gd name="T15" fmla="*/ 670 h 1787"/>
                <a:gd name="T16" fmla="*/ 379 w 2144"/>
                <a:gd name="T17" fmla="*/ 411 h 1787"/>
                <a:gd name="T18" fmla="*/ 347 w 2144"/>
                <a:gd name="T19" fmla="*/ 118 h 1787"/>
                <a:gd name="T20" fmla="*/ 393 w 2144"/>
                <a:gd name="T21" fmla="*/ 0 h 1787"/>
                <a:gd name="T22" fmla="*/ 397 w 2144"/>
                <a:gd name="T23" fmla="*/ 357 h 1787"/>
                <a:gd name="T24" fmla="*/ 421 w 2144"/>
                <a:gd name="T25" fmla="*/ 609 h 1787"/>
                <a:gd name="T26" fmla="*/ 385 w 2144"/>
                <a:gd name="T27" fmla="*/ 826 h 1787"/>
                <a:gd name="T28" fmla="*/ 385 w 2144"/>
                <a:gd name="T29" fmla="*/ 1036 h 1787"/>
                <a:gd name="T30" fmla="*/ 877 w 2144"/>
                <a:gd name="T31" fmla="*/ 784 h 1787"/>
                <a:gd name="T32" fmla="*/ 1309 w 2144"/>
                <a:gd name="T33" fmla="*/ 555 h 1787"/>
                <a:gd name="T34" fmla="*/ 1802 w 2144"/>
                <a:gd name="T35" fmla="*/ 249 h 1787"/>
                <a:gd name="T36" fmla="*/ 2096 w 2144"/>
                <a:gd name="T37" fmla="*/ 69 h 1787"/>
                <a:gd name="T38" fmla="*/ 1814 w 2144"/>
                <a:gd name="T39" fmla="*/ 279 h 1787"/>
                <a:gd name="T40" fmla="*/ 1453 w 2144"/>
                <a:gd name="T41" fmla="*/ 501 h 1787"/>
                <a:gd name="T42" fmla="*/ 1123 w 2144"/>
                <a:gd name="T43" fmla="*/ 700 h 1787"/>
                <a:gd name="T44" fmla="*/ 739 w 2144"/>
                <a:gd name="T45" fmla="*/ 898 h 1787"/>
                <a:gd name="T46" fmla="*/ 463 w 2144"/>
                <a:gd name="T47" fmla="*/ 1084 h 1787"/>
                <a:gd name="T48" fmla="*/ 817 w 2144"/>
                <a:gd name="T49" fmla="*/ 1193 h 1787"/>
                <a:gd name="T50" fmla="*/ 1285 w 2144"/>
                <a:gd name="T51" fmla="*/ 1187 h 1787"/>
                <a:gd name="T52" fmla="*/ 1916 w 2144"/>
                <a:gd name="T53" fmla="*/ 1396 h 1787"/>
                <a:gd name="T54" fmla="*/ 2144 w 2144"/>
                <a:gd name="T55" fmla="*/ 1420 h 1787"/>
                <a:gd name="T56" fmla="*/ 1814 w 2144"/>
                <a:gd name="T57" fmla="*/ 1408 h 1787"/>
                <a:gd name="T58" fmla="*/ 1435 w 2144"/>
                <a:gd name="T59" fmla="*/ 1288 h 1787"/>
                <a:gd name="T60" fmla="*/ 1219 w 2144"/>
                <a:gd name="T61" fmla="*/ 1229 h 1787"/>
                <a:gd name="T62" fmla="*/ 799 w 2144"/>
                <a:gd name="T63" fmla="*/ 1223 h 1787"/>
                <a:gd name="T64" fmla="*/ 505 w 2144"/>
                <a:gd name="T65" fmla="*/ 1145 h 1787"/>
                <a:gd name="T66" fmla="*/ 733 w 2144"/>
                <a:gd name="T67" fmla="*/ 1378 h 1787"/>
                <a:gd name="T68" fmla="*/ 877 w 2144"/>
                <a:gd name="T69" fmla="*/ 1619 h 1787"/>
                <a:gd name="T70" fmla="*/ 1009 w 2144"/>
                <a:gd name="T71" fmla="*/ 1787 h 1787"/>
                <a:gd name="T72" fmla="*/ 817 w 2144"/>
                <a:gd name="T73" fmla="*/ 1607 h 1787"/>
                <a:gd name="T74" fmla="*/ 673 w 2144"/>
                <a:gd name="T75" fmla="*/ 1372 h 1787"/>
                <a:gd name="T76" fmla="*/ 415 w 2144"/>
                <a:gd name="T77" fmla="*/ 1109 h 1787"/>
                <a:gd name="T78" fmla="*/ 318 w 2144"/>
                <a:gd name="T79" fmla="*/ 1078 h 1787"/>
                <a:gd name="T80" fmla="*/ 318 w 2144"/>
                <a:gd name="T81" fmla="*/ 1078 h 178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1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>
                <a:gd name="T0" fmla="*/ 1814 w 2828"/>
                <a:gd name="T1" fmla="*/ 606 h 2366"/>
                <a:gd name="T2" fmla="*/ 1615 w 2828"/>
                <a:gd name="T3" fmla="*/ 252 h 2366"/>
                <a:gd name="T4" fmla="*/ 1345 w 2828"/>
                <a:gd name="T5" fmla="*/ 132 h 2366"/>
                <a:gd name="T6" fmla="*/ 1381 w 2828"/>
                <a:gd name="T7" fmla="*/ 492 h 2366"/>
                <a:gd name="T8" fmla="*/ 955 w 2828"/>
                <a:gd name="T9" fmla="*/ 221 h 2366"/>
                <a:gd name="T10" fmla="*/ 877 w 2828"/>
                <a:gd name="T11" fmla="*/ 161 h 2366"/>
                <a:gd name="T12" fmla="*/ 841 w 2828"/>
                <a:gd name="T13" fmla="*/ 167 h 2366"/>
                <a:gd name="T14" fmla="*/ 720 w 2828"/>
                <a:gd name="T15" fmla="*/ 161 h 2366"/>
                <a:gd name="T16" fmla="*/ 613 w 2828"/>
                <a:gd name="T17" fmla="*/ 144 h 2366"/>
                <a:gd name="T18" fmla="*/ 492 w 2828"/>
                <a:gd name="T19" fmla="*/ 161 h 2366"/>
                <a:gd name="T20" fmla="*/ 432 w 2828"/>
                <a:gd name="T21" fmla="*/ 150 h 2366"/>
                <a:gd name="T22" fmla="*/ 342 w 2828"/>
                <a:gd name="T23" fmla="*/ 138 h 2366"/>
                <a:gd name="T24" fmla="*/ 246 w 2828"/>
                <a:gd name="T25" fmla="*/ 126 h 2366"/>
                <a:gd name="T26" fmla="*/ 174 w 2828"/>
                <a:gd name="T27" fmla="*/ 114 h 2366"/>
                <a:gd name="T28" fmla="*/ 216 w 2828"/>
                <a:gd name="T29" fmla="*/ 240 h 2366"/>
                <a:gd name="T30" fmla="*/ 607 w 2828"/>
                <a:gd name="T31" fmla="*/ 588 h 2366"/>
                <a:gd name="T32" fmla="*/ 1177 w 2828"/>
                <a:gd name="T33" fmla="*/ 817 h 2366"/>
                <a:gd name="T34" fmla="*/ 972 w 2828"/>
                <a:gd name="T35" fmla="*/ 871 h 2366"/>
                <a:gd name="T36" fmla="*/ 492 w 2828"/>
                <a:gd name="T37" fmla="*/ 1111 h 2366"/>
                <a:gd name="T38" fmla="*/ 276 w 2828"/>
                <a:gd name="T39" fmla="*/ 1441 h 2366"/>
                <a:gd name="T40" fmla="*/ 42 w 2828"/>
                <a:gd name="T41" fmla="*/ 1441 h 2366"/>
                <a:gd name="T42" fmla="*/ 367 w 2828"/>
                <a:gd name="T43" fmla="*/ 1585 h 2366"/>
                <a:gd name="T44" fmla="*/ 949 w 2828"/>
                <a:gd name="T45" fmla="*/ 1712 h 2366"/>
                <a:gd name="T46" fmla="*/ 1519 w 2828"/>
                <a:gd name="T47" fmla="*/ 1537 h 2366"/>
                <a:gd name="T48" fmla="*/ 1735 w 2828"/>
                <a:gd name="T49" fmla="*/ 1513 h 2366"/>
                <a:gd name="T50" fmla="*/ 1723 w 2828"/>
                <a:gd name="T51" fmla="*/ 1802 h 2366"/>
                <a:gd name="T52" fmla="*/ 2042 w 2828"/>
                <a:gd name="T53" fmla="*/ 2229 h 2366"/>
                <a:gd name="T54" fmla="*/ 2191 w 2828"/>
                <a:gd name="T55" fmla="*/ 2133 h 2366"/>
                <a:gd name="T56" fmla="*/ 2270 w 2828"/>
                <a:gd name="T57" fmla="*/ 1970 h 2366"/>
                <a:gd name="T58" fmla="*/ 2233 w 2828"/>
                <a:gd name="T59" fmla="*/ 1573 h 2366"/>
                <a:gd name="T60" fmla="*/ 2294 w 2828"/>
                <a:gd name="T61" fmla="*/ 1483 h 2366"/>
                <a:gd name="T62" fmla="*/ 2588 w 2828"/>
                <a:gd name="T63" fmla="*/ 1688 h 2366"/>
                <a:gd name="T64" fmla="*/ 2695 w 2828"/>
                <a:gd name="T65" fmla="*/ 1682 h 2366"/>
                <a:gd name="T66" fmla="*/ 2588 w 2828"/>
                <a:gd name="T67" fmla="*/ 1543 h 2366"/>
                <a:gd name="T68" fmla="*/ 2510 w 2828"/>
                <a:gd name="T69" fmla="*/ 1357 h 2366"/>
                <a:gd name="T70" fmla="*/ 2354 w 2828"/>
                <a:gd name="T71" fmla="*/ 1184 h 2366"/>
                <a:gd name="T72" fmla="*/ 2102 w 2828"/>
                <a:gd name="T73" fmla="*/ 931 h 2366"/>
                <a:gd name="T74" fmla="*/ 2137 w 2828"/>
                <a:gd name="T75" fmla="*/ 907 h 2366"/>
                <a:gd name="T76" fmla="*/ 2215 w 2828"/>
                <a:gd name="T77" fmla="*/ 871 h 2366"/>
                <a:gd name="T78" fmla="*/ 2324 w 2828"/>
                <a:gd name="T79" fmla="*/ 817 h 2366"/>
                <a:gd name="T80" fmla="*/ 2372 w 2828"/>
                <a:gd name="T81" fmla="*/ 787 h 2366"/>
                <a:gd name="T82" fmla="*/ 2078 w 2828"/>
                <a:gd name="T83" fmla="*/ 865 h 2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3097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>
                <a:gd name="T0" fmla="*/ 1850 w 2153"/>
                <a:gd name="T1" fmla="*/ 853 h 1930"/>
                <a:gd name="T2" fmla="*/ 1945 w 2153"/>
                <a:gd name="T3" fmla="*/ 1021 h 1930"/>
                <a:gd name="T4" fmla="*/ 2060 w 2153"/>
                <a:gd name="T5" fmla="*/ 1170 h 1930"/>
                <a:gd name="T6" fmla="*/ 2126 w 2153"/>
                <a:gd name="T7" fmla="*/ 1249 h 1930"/>
                <a:gd name="T8" fmla="*/ 2162 w 2153"/>
                <a:gd name="T9" fmla="*/ 1297 h 1930"/>
                <a:gd name="T10" fmla="*/ 1897 w 2153"/>
                <a:gd name="T11" fmla="*/ 979 h 1930"/>
                <a:gd name="T12" fmla="*/ 1868 w 2153"/>
                <a:gd name="T13" fmla="*/ 931 h 1930"/>
                <a:gd name="T14" fmla="*/ 1789 w 2153"/>
                <a:gd name="T15" fmla="*/ 1243 h 1930"/>
                <a:gd name="T16" fmla="*/ 1777 w 2153"/>
                <a:gd name="T17" fmla="*/ 1489 h 1930"/>
                <a:gd name="T18" fmla="*/ 1826 w 2153"/>
                <a:gd name="T19" fmla="*/ 1910 h 1930"/>
                <a:gd name="T20" fmla="*/ 1795 w 2153"/>
                <a:gd name="T21" fmla="*/ 1934 h 1930"/>
                <a:gd name="T22" fmla="*/ 1753 w 2153"/>
                <a:gd name="T23" fmla="*/ 1537 h 1930"/>
                <a:gd name="T24" fmla="*/ 1735 w 2153"/>
                <a:gd name="T25" fmla="*/ 1291 h 1930"/>
                <a:gd name="T26" fmla="*/ 1771 w 2153"/>
                <a:gd name="T27" fmla="*/ 1087 h 1930"/>
                <a:gd name="T28" fmla="*/ 1777 w 2153"/>
                <a:gd name="T29" fmla="*/ 877 h 1930"/>
                <a:gd name="T30" fmla="*/ 1273 w 2153"/>
                <a:gd name="T31" fmla="*/ 1009 h 1930"/>
                <a:gd name="T32" fmla="*/ 828 w 2153"/>
                <a:gd name="T33" fmla="*/ 1134 h 1930"/>
                <a:gd name="T34" fmla="*/ 324 w 2153"/>
                <a:gd name="T35" fmla="*/ 1315 h 1930"/>
                <a:gd name="T36" fmla="*/ 18 w 2153"/>
                <a:gd name="T37" fmla="*/ 1423 h 1930"/>
                <a:gd name="T38" fmla="*/ 312 w 2153"/>
                <a:gd name="T39" fmla="*/ 1285 h 1930"/>
                <a:gd name="T40" fmla="*/ 685 w 2153"/>
                <a:gd name="T41" fmla="*/ 1146 h 1930"/>
                <a:gd name="T42" fmla="*/ 1026 w 2153"/>
                <a:gd name="T43" fmla="*/ 1039 h 1930"/>
                <a:gd name="T44" fmla="*/ 1417 w 2153"/>
                <a:gd name="T45" fmla="*/ 931 h 1930"/>
                <a:gd name="T46" fmla="*/ 1699 w 2153"/>
                <a:gd name="T47" fmla="*/ 817 h 1930"/>
                <a:gd name="T48" fmla="*/ 1339 w 2153"/>
                <a:gd name="T49" fmla="*/ 624 h 1930"/>
                <a:gd name="T50" fmla="*/ 865 w 2153"/>
                <a:gd name="T51" fmla="*/ 516 h 1930"/>
                <a:gd name="T52" fmla="*/ 228 w 2153"/>
                <a:gd name="T53" fmla="*/ 161 h 1930"/>
                <a:gd name="T54" fmla="*/ 0 w 2153"/>
                <a:gd name="T55" fmla="*/ 83 h 1930"/>
                <a:gd name="T56" fmla="*/ 330 w 2153"/>
                <a:gd name="T57" fmla="*/ 179 h 1930"/>
                <a:gd name="T58" fmla="*/ 715 w 2153"/>
                <a:gd name="T59" fmla="*/ 384 h 1930"/>
                <a:gd name="T60" fmla="*/ 937 w 2153"/>
                <a:gd name="T61" fmla="*/ 492 h 1930"/>
                <a:gd name="T62" fmla="*/ 1357 w 2153"/>
                <a:gd name="T63" fmla="*/ 594 h 1930"/>
                <a:gd name="T64" fmla="*/ 1657 w 2153"/>
                <a:gd name="T65" fmla="*/ 745 h 1930"/>
                <a:gd name="T66" fmla="*/ 1429 w 2153"/>
                <a:gd name="T67" fmla="*/ 462 h 1930"/>
                <a:gd name="T68" fmla="*/ 1291 w 2153"/>
                <a:gd name="T69" fmla="*/ 191 h 1930"/>
                <a:gd name="T70" fmla="*/ 1159 w 2153"/>
                <a:gd name="T71" fmla="*/ 0 h 1930"/>
                <a:gd name="T72" fmla="*/ 1345 w 2153"/>
                <a:gd name="T73" fmla="*/ 215 h 1930"/>
                <a:gd name="T74" fmla="*/ 1495 w 2153"/>
                <a:gd name="T75" fmla="*/ 486 h 1930"/>
                <a:gd name="T76" fmla="*/ 1753 w 2153"/>
                <a:gd name="T77" fmla="*/ 805 h 1930"/>
                <a:gd name="T78" fmla="*/ 1850 w 2153"/>
                <a:gd name="T79" fmla="*/ 853 h 1930"/>
                <a:gd name="T80" fmla="*/ 1850 w 2153"/>
                <a:gd name="T81" fmla="*/ 853 h 193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13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按一下以編輯母片標題樣式</a:t>
            </a:r>
          </a:p>
        </p:txBody>
      </p:sp>
      <p:sp>
        <p:nvSpPr>
          <p:cNvPr id="8214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按一下以編輯母片</a:t>
            </a:r>
          </a:p>
          <a:p>
            <a:pPr lvl="1"/>
            <a:r>
              <a:rPr lang="en-US" altLang="en-US" smtClean="0"/>
              <a:t>第二層</a:t>
            </a:r>
          </a:p>
          <a:p>
            <a:pPr lvl="2"/>
            <a:r>
              <a:rPr lang="en-US" altLang="en-US" smtClean="0"/>
              <a:t>第三層</a:t>
            </a:r>
          </a:p>
          <a:p>
            <a:pPr lvl="3"/>
            <a:r>
              <a:rPr lang="en-US" altLang="en-US" smtClean="0"/>
              <a:t>第四層</a:t>
            </a:r>
          </a:p>
          <a:p>
            <a:pPr lvl="4"/>
            <a:r>
              <a:rPr lang="en-US" altLang="en-US" smtClean="0"/>
              <a:t>第五層</a:t>
            </a:r>
          </a:p>
        </p:txBody>
      </p:sp>
      <p:sp>
        <p:nvSpPr>
          <p:cNvPr id="8215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fld id="{50883677-12B3-4BC1-90D8-1BB4DF07507B}" type="datetime1">
              <a:rPr lang="en-US" altLang="en-US" smtClean="0"/>
              <a:t>5/14/2014</a:t>
            </a:fld>
            <a:endParaRPr lang="en-US" altLang="en-US"/>
          </a:p>
        </p:txBody>
      </p:sp>
      <p:sp>
        <p:nvSpPr>
          <p:cNvPr id="8216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217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fld id="{9DC89CC3-15BB-4C7E-8D1B-04D8A49555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15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Franklin Gothic Book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Franklin Gothic Book" pitchFamily="34" charset="0"/>
              </a:endParaRPr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31838" y="574675"/>
            <a:ext cx="7696200" cy="5715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01600" dist="50800" dir="5400000" algn="t" rotWithShape="0">
              <a:srgbClr val="808080">
                <a:alpha val="20000"/>
              </a:srgbClr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31838" y="576263"/>
            <a:ext cx="7696200" cy="5715000"/>
          </a:xfrm>
          <a:prstGeom prst="rect">
            <a:avLst/>
          </a:prstGeom>
          <a:blipFill dpi="0" rotWithShape="1">
            <a:blip r:embed="rId13">
              <a:lum contrast="12000"/>
              <a:grayscl/>
              <a:alphaModFix amt="20000"/>
            </a:blip>
            <a:srcRect/>
            <a:tile tx="0" ty="0" sx="100000" sy="100000" flip="none" algn="tl"/>
          </a:blipFill>
          <a:ln>
            <a:noFill/>
          </a:ln>
          <a:effectLst>
            <a:outerShdw blurRad="101600" dist="50800" dir="5400000" algn="t" rotWithShape="0">
              <a:srgbClr val="808080">
                <a:alpha val="20000"/>
              </a:srgbClr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Franklin Gothic Book" pitchFamily="34" charset="0"/>
            </a:endParaRPr>
          </a:p>
        </p:txBody>
      </p:sp>
      <p:pic>
        <p:nvPicPr>
          <p:cNvPr id="410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5684">
            <a:off x="544513" y="273050"/>
            <a:ext cx="566737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96196">
            <a:off x="8115300" y="298450"/>
            <a:ext cx="56673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6" name="Title Placeholder 1"/>
          <p:cNvSpPr>
            <a:spLocks noGrp="1"/>
          </p:cNvSpPr>
          <p:nvPr>
            <p:ph type="title"/>
          </p:nvPr>
        </p:nvSpPr>
        <p:spPr bwMode="auto">
          <a:xfrm>
            <a:off x="1095375" y="817563"/>
            <a:ext cx="6964363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10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63675" y="2119313"/>
            <a:ext cx="6196013" cy="360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775" y="5808663"/>
            <a:ext cx="12128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465E9C"/>
                </a:solidFill>
                <a:latin typeface="Rage Italic" pitchFamily="66" charset="0"/>
              </a:defRPr>
            </a:lvl1pPr>
          </a:lstStyle>
          <a:p>
            <a:pPr>
              <a:defRPr/>
            </a:pPr>
            <a:fld id="{AA6B7ED7-C5AD-4CC2-9B5B-FDBA88AA8320}" type="datetime1">
              <a:rPr lang="en-US" altLang="en-US" smtClean="0"/>
              <a:t>5/14/2014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5808663"/>
            <a:ext cx="554037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rgbClr val="465E9C"/>
                </a:solidFill>
                <a:latin typeface="Rage Italic" pitchFamily="66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800" y="5808663"/>
            <a:ext cx="55403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465E9C"/>
                </a:solidFill>
                <a:latin typeface="Rage Italic" pitchFamily="66" charset="0"/>
              </a:defRPr>
            </a:lvl1pPr>
          </a:lstStyle>
          <a:p>
            <a:pPr>
              <a:defRPr/>
            </a:pPr>
            <a:fld id="{83B9D75E-319A-44E3-B7F8-B6037C4C90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34" charset="-128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  <a:ea typeface="ＭＳ Ｐゴシック" pitchFamily="34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  <a:ea typeface="ＭＳ Ｐゴシック" pitchFamily="34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  <a:ea typeface="ＭＳ Ｐゴシック" pitchFamily="34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  <a:ea typeface="ＭＳ Ｐゴシック" pitchFamily="34" charset="-128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639763" indent="-2730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3pPr>
      <a:lvl4pPr marL="12795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Brush Script MT" pitchFamily="66" charset="0"/>
        <a:buChar char="O"/>
        <a:defRPr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4pPr>
      <a:lvl5pPr marL="164465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48E59B39-EEDA-482B-A2A8-340EEDD7E292}" type="datetime1">
              <a:rPr lang="en-US" altLang="zh-TW" smtClean="0"/>
              <a:t>5/14/2014</a:t>
            </a:fld>
            <a:endParaRPr lang="zh-TW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EF263D1-7B7D-497D-9F84-B440BA6A379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00E53D8-7315-41E8-8A85-C1EEE6B76376}" type="datetime1">
              <a:rPr lang="en-US" altLang="zh-TW" smtClean="0"/>
              <a:t>5/14/2014</a:t>
            </a:fld>
            <a:endParaRPr lang="zh-TW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2FA0AEC7-C687-48E6-B848-C5FC9359C4B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dobe Gothic Std B" panose="020B0800000000000000" pitchFamily="34" charset="-128"/>
            </a:endParaRPr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8201027" y="238127"/>
            <a:ext cx="748239" cy="748239"/>
          </a:xfrm>
          <a:prstGeom prst="rect">
            <a:avLst/>
          </a:prstGeom>
        </p:spPr>
      </p:pic>
      <p:pic>
        <p:nvPicPr>
          <p:cNvPr id="9" name="Picture 8" descr="1-lineWordmark_GoldOnCard_NoBG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6997700" y="6462029"/>
            <a:ext cx="1822126" cy="154821"/>
          </a:xfrm>
          <a:prstGeom prst="rect">
            <a:avLst/>
          </a:prstGeom>
        </p:spPr>
      </p:pic>
      <p:pic>
        <p:nvPicPr>
          <p:cNvPr id="10" name="Picture 9" descr="Formal_Viterbi_GoldOnCard_NoBG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292102" y="6138309"/>
            <a:ext cx="1741688" cy="470075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803900"/>
            <a:ext cx="9144000" cy="10527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dobe Gothic Std B" panose="020B0800000000000000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dobe Gothic Std B" panose="020B0800000000000000" pitchFamily="34" charset="-128"/>
            </a:endParaRPr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8201027" y="238127"/>
            <a:ext cx="748239" cy="748239"/>
          </a:xfrm>
          <a:prstGeom prst="rect">
            <a:avLst/>
          </a:prstGeom>
        </p:spPr>
      </p:pic>
      <p:pic>
        <p:nvPicPr>
          <p:cNvPr id="9" name="Picture 8" descr="1-lineWordmark_GoldOnCard_NoBG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6997700" y="6462029"/>
            <a:ext cx="1822126" cy="154821"/>
          </a:xfrm>
          <a:prstGeom prst="rect">
            <a:avLst/>
          </a:prstGeom>
        </p:spPr>
      </p:pic>
      <p:pic>
        <p:nvPicPr>
          <p:cNvPr id="12" name="Picture 11" descr="Formal_Viterbi_GoldOnCard_NoBG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1"/>
              <a:stretch>
                <a:fillRect/>
              </a:stretch>
            </p:blipFill>
          </mc:Choice>
          <mc:Fallback>
            <p:blipFill>
              <a:blip r:embed="rId12"/>
              <a:stretch>
                <a:fillRect/>
              </a:stretch>
            </p:blipFill>
          </mc:Fallback>
        </mc:AlternateContent>
        <p:spPr>
          <a:xfrm>
            <a:off x="292102" y="6138309"/>
            <a:ext cx="1741688" cy="4700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1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5.emf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6.emf"/><Relationship Id="rId9" Type="http://schemas.microsoft.com/office/2007/relationships/diagramDrawing" Target="../diagrams/drawing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1771650"/>
          </a:xfrm>
        </p:spPr>
        <p:txBody>
          <a:bodyPr>
            <a:normAutofit fontScale="90000"/>
          </a:bodyPr>
          <a:lstStyle/>
          <a:p>
            <a:r>
              <a:rPr lang="en" b="1" dirty="0"/>
              <a:t>A Bifurcation Analysis on the Biochemical Switches of the G1-S Transition of the Mammalian Cell Cycle</a:t>
            </a:r>
            <a:endParaRPr lang="en-US" b="1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5943600"/>
            <a:ext cx="6477000" cy="5334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Presented by: Mike Huang, </a:t>
            </a:r>
            <a:r>
              <a:rPr lang="en-US" dirty="0" err="1" smtClean="0">
                <a:solidFill>
                  <a:schemeClr val="bg1"/>
                </a:solidFill>
                <a:cs typeface="Times New Roman" panose="02020603050405020304" pitchFamily="18" charset="0"/>
              </a:rPr>
              <a:t>Chih</a:t>
            </a:r>
            <a:r>
              <a:rPr lang="en-US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-Chi Liu</a:t>
            </a:r>
            <a:endParaRPr lang="en-US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pic>
        <p:nvPicPr>
          <p:cNvPr id="4" name="Shape 2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800600" y="2590800"/>
            <a:ext cx="4355432" cy="25246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05300" y="6381750"/>
            <a:ext cx="381000" cy="476250"/>
          </a:xfrm>
        </p:spPr>
        <p:txBody>
          <a:bodyPr/>
          <a:lstStyle/>
          <a:p>
            <a:fld id="{735FC938-29DF-4ACB-B7C7-6188FD56C803}" type="slidenum">
              <a:rPr lang="en-US" smtClean="0">
                <a:solidFill>
                  <a:schemeClr val="bg1"/>
                </a:solidFill>
              </a:r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7" y="3045676"/>
            <a:ext cx="4441033" cy="161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0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Parameters chosen to fit qualitative features observed experimentally</a:t>
            </a:r>
          </a:p>
          <a:p>
            <a:pPr lvl="1"/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Thus the time course and amplitudes generated by the model are meaningless.</a:t>
            </a:r>
            <a:endParaRPr lang="en-US" dirty="0">
              <a:solidFill>
                <a:schemeClr val="bg2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C938-29DF-4ACB-B7C7-6188FD56C80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1000" y="152400"/>
            <a:ext cx="8229600" cy="114300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dobe Gothic Std B" panose="020B0800000000000000" pitchFamily="34" charset="-128"/>
                <a:ea typeface="+mj-ea"/>
                <a:cs typeface="+mj-cs"/>
              </a:defRPr>
            </a:lvl1pPr>
          </a:lstStyle>
          <a:p>
            <a:r>
              <a:rPr lang="en-US" smtClean="0"/>
              <a:t>Assumptions and Limitations of the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016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Assumptions </a:t>
            </a:r>
            <a:r>
              <a:rPr lang="en-US" dirty="0" smtClean="0"/>
              <a:t>and </a:t>
            </a:r>
            <a:r>
              <a:rPr lang="en-US" dirty="0" smtClean="0"/>
              <a:t>Limitations </a:t>
            </a:r>
            <a:r>
              <a:rPr lang="en-US" dirty="0" smtClean="0"/>
              <a:t>of the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763000" cy="4038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Constitutive:E2F1 dependent synthesis ratio unknown experimentally in normal healthy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cell</a:t>
            </a:r>
          </a:p>
          <a:p>
            <a:pPr lvl="1"/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Arbitrary ratio chosen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</a:p>
          <a:p>
            <a:pPr lvl="1"/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Through simulations, higher constitutive:E2F1 synthesis ratio leads to lower amplitude of the second steady state of E2F1. Since model is qualitative, this amplitude is meaningless and thus we argue that a realistic ratio is unnecessary. </a:t>
            </a:r>
            <a:endParaRPr lang="en-US" dirty="0" smtClean="0">
              <a:solidFill>
                <a:schemeClr val="bg2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C938-29DF-4ACB-B7C7-6188FD56C803}" type="slidenum">
              <a:rPr lang="en-US" smtClean="0"/>
              <a:t>11</a:t>
            </a:fld>
            <a:endParaRPr lang="en-US"/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4305300" y="6381750"/>
            <a:ext cx="495300" cy="476250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dobe Gothic Std B" panose="020B0800000000000000" pitchFamily="34" charset="-128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5FC938-29DF-4ACB-B7C7-6188FD56C803}" type="slidenum">
              <a:rPr lang="en-US" smtClean="0">
                <a:solidFill>
                  <a:schemeClr val="bg1"/>
                </a:solidFill>
              </a:rPr>
              <a:pPr/>
              <a:t>1</a:t>
            </a:fld>
            <a:r>
              <a:rPr lang="en-US" dirty="0" smtClean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96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437"/>
            <a:ext cx="5867400" cy="2392363"/>
          </a:xfrm>
        </p:spPr>
        <p:txBody>
          <a:bodyPr/>
          <a:lstStyle/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Validity of some of the mechanisms are questionable</a:t>
            </a:r>
          </a:p>
          <a:p>
            <a:pPr lvl="1"/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Assumption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: A double activation, double inhibition between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pRB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and E2F1 would generate bistability. </a:t>
            </a:r>
          </a:p>
          <a:p>
            <a:pPr lvl="1"/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Newer study determined experimentally the minimal circuit required to generate bistability through blocking various gene pathways.[3]</a:t>
            </a:r>
          </a:p>
          <a:p>
            <a:pPr lvl="1"/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Disparity ensues.</a:t>
            </a:r>
            <a:endParaRPr lang="en-US" sz="2000" dirty="0">
              <a:solidFill>
                <a:schemeClr val="bg2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C938-29DF-4ACB-B7C7-6188FD56C80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662" y="3967162"/>
            <a:ext cx="2962275" cy="1800225"/>
          </a:xfrm>
          <a:prstGeom prst="rect">
            <a:avLst/>
          </a:prstGeom>
        </p:spPr>
      </p:pic>
      <p:sp>
        <p:nvSpPr>
          <p:cNvPr id="6" name="Slide Number Placeholder 4"/>
          <p:cNvSpPr txBox="1">
            <a:spLocks/>
          </p:cNvSpPr>
          <p:nvPr/>
        </p:nvSpPr>
        <p:spPr>
          <a:xfrm>
            <a:off x="4305300" y="6381750"/>
            <a:ext cx="495300" cy="476250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dobe Gothic Std B" panose="020B0800000000000000" pitchFamily="34" charset="-128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5FC938-29DF-4ACB-B7C7-6188FD56C803}" type="slidenum">
              <a:rPr lang="en-US" smtClean="0">
                <a:solidFill>
                  <a:schemeClr val="bg1"/>
                </a:solidFill>
              </a:rPr>
              <a:pPr/>
              <a:t>1</a:t>
            </a:fld>
            <a:r>
              <a:rPr lang="en-US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1000" y="152400"/>
            <a:ext cx="8229600" cy="114300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dobe Gothic Std B" panose="020B0800000000000000" pitchFamily="34" charset="-128"/>
                <a:ea typeface="+mj-ea"/>
                <a:cs typeface="+mj-cs"/>
              </a:defRPr>
            </a:lvl1pPr>
          </a:lstStyle>
          <a:p>
            <a:r>
              <a:rPr lang="en-US" smtClean="0"/>
              <a:t>Assumptions and Limitations of the Methods</a:t>
            </a:r>
            <a:endParaRPr lang="en-US" dirty="0"/>
          </a:p>
        </p:txBody>
      </p:sp>
      <p:pic>
        <p:nvPicPr>
          <p:cNvPr id="1028" name="Picture 4" descr="http://msb.embopress.org/content/msb/7/1/485/F1.large.jpg?width=800&amp;height=60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19" t="15406" r="2277" b="33715"/>
          <a:stretch/>
        </p:blipFill>
        <p:spPr bwMode="auto">
          <a:xfrm>
            <a:off x="6213475" y="2402681"/>
            <a:ext cx="2892425" cy="3169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938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458200" cy="1143000"/>
          </a:xfrm>
        </p:spPr>
        <p:txBody>
          <a:bodyPr>
            <a:noAutofit/>
          </a:bodyPr>
          <a:lstStyle/>
          <a:p>
            <a:r>
              <a:rPr lang="en" sz="3600" b="1" dirty="0" smtClean="0"/>
              <a:t>Results: Overexpression in the Cyclin D and Cyclin E Induces Cell Proliferation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54102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Overexpressing the Constitutive Synthesis of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Cyclins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decrease the threshold of growth signal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Results found in observed experimental phenomena</a:t>
            </a:r>
          </a:p>
          <a:p>
            <a:pPr lvl="1"/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Chinese hamster ovary cell: overexpression of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cyclin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E -&gt; cell proliferation [4]</a:t>
            </a:r>
          </a:p>
          <a:p>
            <a:pPr lvl="1"/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Rat esophageal tumor: found overexpression of both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cyclin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E and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cyclin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D [5]</a:t>
            </a:r>
            <a:endParaRPr lang="en-US" dirty="0" smtClean="0">
              <a:solidFill>
                <a:schemeClr val="bg2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C938-29DF-4ACB-B7C7-6188FD56C803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6" b="4119"/>
          <a:stretch/>
        </p:blipFill>
        <p:spPr bwMode="auto">
          <a:xfrm>
            <a:off x="5257800" y="1155267"/>
            <a:ext cx="3886200" cy="455973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Slide Number Placeholder 4"/>
          <p:cNvSpPr txBox="1">
            <a:spLocks/>
          </p:cNvSpPr>
          <p:nvPr/>
        </p:nvSpPr>
        <p:spPr>
          <a:xfrm>
            <a:off x="4305300" y="6381750"/>
            <a:ext cx="495300" cy="476250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dobe Gothic Std B" panose="020B0800000000000000" pitchFamily="34" charset="-128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07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" y="0"/>
            <a:ext cx="9124950" cy="14017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 Results: Inducing Degradation of </a:t>
            </a:r>
            <a:r>
              <a:rPr lang="en-US" sz="3600" b="1" dirty="0" err="1" smtClean="0"/>
              <a:t>Cyclin</a:t>
            </a:r>
            <a:r>
              <a:rPr lang="en-US" sz="3600" b="1" dirty="0" smtClean="0"/>
              <a:t> D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57" y="914400"/>
            <a:ext cx="4724400" cy="4724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Inducing degradation of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cyclin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D results in quiescence</a:t>
            </a:r>
          </a:p>
          <a:p>
            <a:pPr lvl="1"/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ϕCycDi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=0.023 -&gt; 0.04</a:t>
            </a:r>
          </a:p>
          <a:p>
            <a:pPr lvl="1"/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ϕCycDa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=0.03 -&gt; 0.05 </a:t>
            </a:r>
          </a:p>
          <a:p>
            <a:pPr lvl="1"/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Increasing degradation of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Cyclin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D shifted the SN to the right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C938-29DF-4ACB-B7C7-6188FD56C803}" type="slidenum">
              <a:rPr lang="en-US" smtClean="0"/>
              <a:t>14</a:t>
            </a:fld>
            <a:endParaRPr lang="en-US"/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4305300" y="6381750"/>
            <a:ext cx="571500" cy="476250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5FC938-29DF-4ACB-B7C7-6188FD56C803}" type="slidenum">
              <a:rPr lang="en-US" smtClean="0">
                <a:solidFill>
                  <a:schemeClr val="bg1"/>
                </a:solidFill>
                <a:latin typeface="Adobe Gothic Std B" panose="020B0800000000000000" pitchFamily="34" charset="-128"/>
              </a:rPr>
              <a:pPr/>
              <a:t>14</a:t>
            </a:fld>
            <a:endParaRPr lang="en-US" dirty="0">
              <a:solidFill>
                <a:schemeClr val="bg1"/>
              </a:solidFill>
              <a:latin typeface="Adobe Gothic Std B" panose="020B0800000000000000" pitchFamily="34" charset="-128"/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9"/>
          <a:stretch/>
        </p:blipFill>
        <p:spPr bwMode="auto">
          <a:xfrm>
            <a:off x="5029200" y="1524000"/>
            <a:ext cx="3991970" cy="3886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0585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249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Pharmaceutical Intervention to Induce Cell Arrest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600200"/>
            <a:ext cx="7848600" cy="19811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Block expression of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cyclin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D/E [6] [7] [8]</a:t>
            </a:r>
            <a:endParaRPr lang="en-US" dirty="0" smtClean="0">
              <a:solidFill>
                <a:schemeClr val="bg2">
                  <a:lumMod val="10000"/>
                </a:schemeClr>
              </a:solidFill>
              <a:latin typeface="+mn-lt"/>
            </a:endParaRPr>
          </a:p>
          <a:p>
            <a:pPr lvl="1"/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Cyclin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D: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Troglitazone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,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anasamycin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,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monoterpenes</a:t>
            </a:r>
            <a:endParaRPr lang="en-US" dirty="0" smtClean="0">
              <a:solidFill>
                <a:schemeClr val="bg2">
                  <a:lumMod val="10000"/>
                </a:schemeClr>
              </a:solidFill>
              <a:latin typeface="+mn-lt"/>
            </a:endParaRPr>
          </a:p>
          <a:p>
            <a:pPr lvl="1"/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Cyclin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E: 17alpha-ethinyl estradiol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Induce degradation of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cyclin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D</a:t>
            </a:r>
          </a:p>
          <a:p>
            <a:pPr lvl="1"/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Hypothemycin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, GL331,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Reservatrol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, Lovastatin</a:t>
            </a:r>
            <a:endParaRPr lang="en-US" dirty="0">
              <a:solidFill>
                <a:schemeClr val="bg2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C938-29DF-4ACB-B7C7-6188FD56C803}" type="slidenum">
              <a:rPr lang="en-US" smtClean="0"/>
              <a:t>15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3473824"/>
            <a:ext cx="8229600" cy="86957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Adobe Gothic Std B" pitchFamily="34" charset="-128"/>
                <a:ea typeface="Adobe Gothic Std B" pitchFamily="34" charset="-128"/>
              </a:rPr>
              <a:t>Conclusion</a:t>
            </a:r>
            <a:endParaRPr lang="en-US" sz="4000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4191000"/>
            <a:ext cx="8229600" cy="144780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  <a:ea typeface="Adobe Gothic Std B" pitchFamily="34" charset="-128"/>
              </a:rPr>
              <a:t>Ability to control cell proliferation and cell arrest by controlling the expression of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ea typeface="Adobe Gothic Std B" pitchFamily="34" charset="-128"/>
              </a:rPr>
              <a:t>cyclin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ea typeface="Adobe Gothic Std B" pitchFamily="34" charset="-128"/>
              </a:rPr>
              <a:t>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ea typeface="Adobe Gothic Std B" pitchFamily="34" charset="-128"/>
              </a:rPr>
              <a:t>D/E</a:t>
            </a:r>
            <a:endParaRPr lang="en-US" dirty="0" smtClean="0">
              <a:solidFill>
                <a:schemeClr val="bg2">
                  <a:lumMod val="10000"/>
                </a:schemeClr>
              </a:solidFill>
              <a:ea typeface="Adobe Gothic Std B" pitchFamily="34" charset="-128"/>
            </a:endParaRPr>
          </a:p>
          <a:p>
            <a:pPr lvl="1"/>
            <a:r>
              <a:rPr lang="en-US" dirty="0" smtClean="0">
                <a:solidFill>
                  <a:schemeClr val="bg2">
                    <a:lumMod val="10000"/>
                  </a:schemeClr>
                </a:solidFill>
                <a:ea typeface="Adobe Gothic Std B" pitchFamily="34" charset="-128"/>
              </a:rPr>
              <a:t>Overexpression of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ea typeface="Adobe Gothic Std B" pitchFamily="34" charset="-128"/>
              </a:rPr>
              <a:t>cyclins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ea typeface="Adobe Gothic Std B" pitchFamily="34" charset="-128"/>
              </a:rPr>
              <a:t> -&gt; cell proliferation</a:t>
            </a:r>
          </a:p>
          <a:p>
            <a:pPr lvl="1"/>
            <a:r>
              <a:rPr lang="en-US" dirty="0" smtClean="0">
                <a:solidFill>
                  <a:schemeClr val="bg2">
                    <a:lumMod val="10000"/>
                  </a:schemeClr>
                </a:solidFill>
                <a:ea typeface="Adobe Gothic Std B" pitchFamily="34" charset="-128"/>
              </a:rPr>
              <a:t>Repression of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ea typeface="Adobe Gothic Std B" pitchFamily="34" charset="-128"/>
              </a:rPr>
              <a:t>cyclins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ea typeface="Adobe Gothic Std B" pitchFamily="34" charset="-128"/>
              </a:rPr>
              <a:t> -&gt; cell arrest</a:t>
            </a:r>
            <a:endParaRPr lang="en-US" dirty="0">
              <a:solidFill>
                <a:schemeClr val="bg2">
                  <a:lumMod val="10000"/>
                </a:schemeClr>
              </a:solidFill>
              <a:ea typeface="Adobe Gothic Std B" pitchFamily="34" charset="-128"/>
            </a:endParaRPr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4305300" y="6381750"/>
            <a:ext cx="495300" cy="476250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dobe Gothic Std B" panose="020B0800000000000000" pitchFamily="34" charset="-128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5FC938-29DF-4ACB-B7C7-6188FD56C803}" type="slidenum">
              <a:rPr lang="en-US" smtClean="0">
                <a:solidFill>
                  <a:schemeClr val="bg1"/>
                </a:solidFill>
              </a:rPr>
              <a:pPr/>
              <a:t>1</a:t>
            </a:fld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552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Study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C938-29DF-4ACB-B7C7-6188FD56C803}" type="slidenum">
              <a:rPr lang="en-US" smtClean="0"/>
              <a:t>16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68490" y="1066800"/>
            <a:ext cx="8458200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There is no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quantitative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data validation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The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model is incomplete and simplified</a:t>
            </a:r>
          </a:p>
          <a:p>
            <a:pPr lvl="1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Number of mechanisms and bimolecular interactions found in other paper is neglected</a:t>
            </a:r>
          </a:p>
          <a:p>
            <a:pPr lvl="1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The model makes the assumption of double-inhibition double activation interactions between E2F1-pRB as a way to generate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bistability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4305300" y="6381750"/>
            <a:ext cx="495300" cy="476250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dobe Gothic Std B" panose="020B0800000000000000" pitchFamily="34" charset="-128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5FC938-29DF-4ACB-B7C7-6188FD56C803}" type="slidenum">
              <a:rPr lang="en-US" smtClean="0">
                <a:solidFill>
                  <a:schemeClr val="bg1"/>
                </a:solidFill>
              </a:rPr>
              <a:pPr/>
              <a:t>1</a:t>
            </a:fld>
            <a:r>
              <a:rPr lang="en-US" dirty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96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Path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458200" cy="44196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Study the significance of cdk2/cdk4,6 in the G1/S transition </a:t>
            </a:r>
          </a:p>
          <a:p>
            <a:pPr lvl="1"/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Vary the activation and inactivation of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cyclin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E and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cyclin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D, respectively</a:t>
            </a:r>
          </a:p>
          <a:p>
            <a:pPr lvl="2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k</a:t>
            </a:r>
            <a:r>
              <a:rPr lang="en-US" baseline="-250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34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/k</a:t>
            </a:r>
            <a:r>
              <a:rPr lang="en-US" baseline="-250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43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for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cyclin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D and k</a:t>
            </a:r>
            <a:r>
              <a:rPr lang="en-US" baseline="-250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98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/k</a:t>
            </a:r>
            <a:r>
              <a:rPr lang="en-US" baseline="-250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89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for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cyclin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E</a:t>
            </a:r>
            <a:endParaRPr lang="en-US" dirty="0" smtClean="0">
              <a:solidFill>
                <a:schemeClr val="bg2">
                  <a:lumMod val="10000"/>
                </a:schemeClr>
              </a:solidFill>
              <a:latin typeface="+mn-lt"/>
            </a:endParaRPr>
          </a:p>
          <a:p>
            <a:pPr lvl="1"/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Adding inhibitor to block cyclinE:cdk2/cyclinD:cdk4,6 complex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Study the negative feedback that leads to oscillations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C938-29DF-4ACB-B7C7-6188FD56C803}" type="slidenum">
              <a:rPr lang="en-US" smtClean="0"/>
              <a:t>17</a:t>
            </a:fld>
            <a:endParaRPr lang="en-US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4305300" y="6381750"/>
            <a:ext cx="571500" cy="476250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5FC938-29DF-4ACB-B7C7-6188FD56C803}" type="slidenum">
              <a:rPr lang="en-US" smtClean="0">
                <a:solidFill>
                  <a:schemeClr val="bg1"/>
                </a:solidFill>
                <a:latin typeface="Adobe Gothic Std B" panose="020B0800000000000000" pitchFamily="34" charset="-128"/>
              </a:rPr>
              <a:pPr/>
              <a:t>17</a:t>
            </a:fld>
            <a:endParaRPr lang="en-US" dirty="0">
              <a:solidFill>
                <a:schemeClr val="bg1"/>
              </a:solidFill>
              <a:latin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137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Negative Feedback to show cell cycle oscillation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1"/>
            <a:ext cx="4419600" cy="4175442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Couple of positive feedback mechanism to a negative feedback loop shows cell cycle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oscillation [9]</a:t>
            </a:r>
            <a:endParaRPr lang="en-US" dirty="0" smtClean="0">
              <a:solidFill>
                <a:schemeClr val="bg2">
                  <a:lumMod val="10000"/>
                </a:schemeClr>
              </a:solidFill>
              <a:latin typeface="+mn-lt"/>
            </a:endParaRPr>
          </a:p>
          <a:p>
            <a:pPr lvl="1"/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Require more study to develop the mechanism on how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cyclins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are regulated by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E2F</a:t>
            </a:r>
            <a:endParaRPr lang="en-US" dirty="0">
              <a:solidFill>
                <a:schemeClr val="bg2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C938-29DF-4ACB-B7C7-6188FD56C803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537" y="3459163"/>
            <a:ext cx="3199263" cy="2316480"/>
          </a:xfrm>
          <a:prstGeom prst="rect">
            <a:avLst/>
          </a:prstGeom>
        </p:spPr>
      </p:pic>
      <p:pic>
        <p:nvPicPr>
          <p:cNvPr id="6" name="Shape 44"/>
          <p:cNvPicPr preferRelativeResize="0"/>
          <p:nvPr/>
        </p:nvPicPr>
        <p:blipFill rotWithShape="1">
          <a:blip r:embed="rId3"/>
          <a:srcRect t="15320" r="2036" b="7433"/>
          <a:stretch/>
        </p:blipFill>
        <p:spPr>
          <a:xfrm>
            <a:off x="4915468" y="1447800"/>
            <a:ext cx="3390332" cy="2011363"/>
          </a:xfrm>
          <a:prstGeom prst="rect">
            <a:avLst/>
          </a:prstGeom>
        </p:spPr>
      </p:pic>
      <p:sp>
        <p:nvSpPr>
          <p:cNvPr id="7" name="Slide Number Placeholder 4"/>
          <p:cNvSpPr txBox="1">
            <a:spLocks/>
          </p:cNvSpPr>
          <p:nvPr/>
        </p:nvSpPr>
        <p:spPr>
          <a:xfrm>
            <a:off x="4305300" y="6381750"/>
            <a:ext cx="495300" cy="476250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dobe Gothic Std B" panose="020B0800000000000000" pitchFamily="34" charset="-128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5FC938-29DF-4ACB-B7C7-6188FD56C803}" type="slidenum">
              <a:rPr lang="en-US" smtClean="0">
                <a:solidFill>
                  <a:schemeClr val="bg1"/>
                </a:solidFill>
              </a:rPr>
              <a:pPr/>
              <a:t>1</a:t>
            </a:fld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09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367"/>
            <a:ext cx="8229600" cy="1600633"/>
          </a:xfrm>
        </p:spPr>
        <p:txBody>
          <a:bodyPr/>
          <a:lstStyle/>
          <a:p>
            <a:pPr algn="ctr"/>
            <a:r>
              <a:rPr lang="en-US" dirty="0" smtClean="0"/>
              <a:t>Thank you for your time!</a:t>
            </a:r>
          </a:p>
          <a:p>
            <a:pPr marL="0" indent="0" algn="ctr">
              <a:buNone/>
            </a:pPr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C938-29DF-4ACB-B7C7-6188FD56C80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4305300" y="6381750"/>
            <a:ext cx="495300" cy="476250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dobe Gothic Std B" panose="020B0800000000000000" pitchFamily="34" charset="-128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5FC938-29DF-4ACB-B7C7-6188FD56C803}" type="slidenum">
              <a:rPr lang="en-US" smtClean="0">
                <a:solidFill>
                  <a:schemeClr val="bg1"/>
                </a:solidFill>
              </a:rPr>
              <a:pPr/>
              <a:t>1</a:t>
            </a:fld>
            <a:r>
              <a:rPr lang="en-US" dirty="0" smtClean="0">
                <a:solidFill>
                  <a:schemeClr val="bg1"/>
                </a:solidFill>
              </a:rPr>
              <a:t>8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18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"/>
            <a:ext cx="8229600" cy="1143000"/>
          </a:xfrm>
        </p:spPr>
        <p:txBody>
          <a:bodyPr/>
          <a:lstStyle/>
          <a:p>
            <a:r>
              <a:rPr lang="en-US" b="1" dirty="0" smtClean="0"/>
              <a:t>Background</a:t>
            </a:r>
            <a:endParaRPr lang="en-US" b="1" dirty="0"/>
          </a:p>
        </p:txBody>
      </p:sp>
      <p:pic>
        <p:nvPicPr>
          <p:cNvPr id="4" name="Shape 3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784273" y="914400"/>
            <a:ext cx="3086099" cy="476249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153" y="1085850"/>
            <a:ext cx="5334000" cy="5562600"/>
          </a:xfrm>
        </p:spPr>
        <p:txBody>
          <a:bodyPr>
            <a:normAutofit/>
          </a:bodyPr>
          <a:lstStyle/>
          <a:p>
            <a:pPr lvl="0"/>
            <a:r>
              <a:rPr lang="en" sz="28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Cell cycle contains many checkpoints </a:t>
            </a:r>
            <a:endParaRPr lang="en" sz="2800" dirty="0">
              <a:solidFill>
                <a:schemeClr val="bg2">
                  <a:lumMod val="10000"/>
                </a:schemeClr>
              </a:solidFill>
              <a:latin typeface="+mn-lt"/>
            </a:endParaRPr>
          </a:p>
          <a:p>
            <a:pPr lvl="1"/>
            <a:r>
              <a:rPr lang="en" sz="24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Ensures all </a:t>
            </a:r>
            <a:r>
              <a:rPr lang="en" sz="24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of the requisite processes occurs </a:t>
            </a:r>
            <a:r>
              <a:rPr lang="en" sz="24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before cell can proceed to the next phase of cycle</a:t>
            </a:r>
          </a:p>
          <a:p>
            <a:pPr lvl="1"/>
            <a:r>
              <a:rPr lang="en" sz="28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G1 phase prepares go signal for DNA replication </a:t>
            </a:r>
            <a:endParaRPr lang="en" sz="2800" dirty="0" smtClean="0">
              <a:solidFill>
                <a:schemeClr val="bg2">
                  <a:lumMod val="10000"/>
                </a:schemeClr>
              </a:solidFill>
              <a:latin typeface="+mn-lt"/>
            </a:endParaRPr>
          </a:p>
          <a:p>
            <a:pPr lvl="0"/>
            <a:r>
              <a:rPr lang="en" sz="28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Errors result in uncontrolled growth - cancer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290070" y="6172200"/>
            <a:ext cx="309639" cy="476250"/>
          </a:xfrm>
        </p:spPr>
        <p:txBody>
          <a:bodyPr/>
          <a:lstStyle/>
          <a:p>
            <a:fld id="{735FC938-29DF-4ACB-B7C7-6188FD56C803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71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2068"/>
            <a:ext cx="8229600" cy="1143000"/>
          </a:xfrm>
        </p:spPr>
        <p:txBody>
          <a:bodyPr/>
          <a:lstStyle/>
          <a:p>
            <a:r>
              <a:rPr lang="en-US" dirty="0" smtClean="0"/>
              <a:t>Citation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1"/>
            <a:ext cx="8229600" cy="46482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[1] Swat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, M.,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Kel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, A., &amp;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Herzel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, H. (2004). Bifurcation analysis of the regulatory modules of the mammalian G1/S transition. </a:t>
            </a:r>
            <a:r>
              <a:rPr lang="en-US" i="1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Bioinformatics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, </a:t>
            </a:r>
            <a:r>
              <a:rPr lang="en-US" i="1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20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,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1506-1511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[2]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Stamatakos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, M.,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Palla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, V.,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Karaiskos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, I.,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Xiromeritis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, K.,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Alexiou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, I.,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Pateras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, I., et al. (2010). Cell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cyclins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: triggering elements of cancer or not?. </a:t>
            </a:r>
            <a:r>
              <a:rPr lang="en-US" i="1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World Journal of Surgical Oncology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, </a:t>
            </a:r>
            <a:r>
              <a:rPr lang="en-US" i="1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8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, 111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[3]Yao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Guang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Cheemeng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Tan, Mike West, Joseph R Nevins, and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Lingchong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You. "Origin of bistability underlying mammalian cell cycle entry." </a:t>
            </a:r>
            <a:r>
              <a:rPr lang="en-US" i="1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Molecular Systems Biology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7 (2011): 23. Print.</a:t>
            </a:r>
            <a:endParaRPr lang="en-US" dirty="0" smtClean="0">
              <a:solidFill>
                <a:schemeClr val="bg2">
                  <a:lumMod val="10000"/>
                </a:schemeClr>
              </a:solidFill>
              <a:latin typeface="+mn-lt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[4]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Renner W, Lee KH,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Hatzimanikatis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V, Bailey JE,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Eppenberger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H. 1995. Recombinant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cyclin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E expression activates proliferation and obviates surface attachment of Chinese hamster ovary (CHO) cells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proteinfree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medium.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Biotechnol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Bioeng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47:476–482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[5]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Alao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, J. P. (2007). The regulation of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cyclin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D1 degradation: roles in cancer development and the potential for therapeutic invention. </a:t>
            </a:r>
            <a:r>
              <a:rPr lang="en-US" i="1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Molecular Cancer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, </a:t>
            </a:r>
            <a:r>
              <a:rPr lang="en-US" i="1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6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(1), 24.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[6] He G,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Thuiller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P, Fischer SM, (2004).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Troglitazone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inhibits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cyclin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D1 expression and cell cycling independently of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PPARgamma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in normal mouse skin keratinocytes. </a:t>
            </a:r>
            <a:r>
              <a:rPr lang="en-US" i="1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J Invest </a:t>
            </a:r>
            <a:r>
              <a:rPr lang="en-US" i="1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Dermatol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, 2004 Dec;123(6):1110-9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[7]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Bardon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, S., Picard, K., &amp; Martel, P. (1998).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Monoterpenes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Inhibit Cell Growth, Cell Cycle Progression, And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Cyclin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D1 Gene Expression In Human Breast Cancer Cell Lines. </a:t>
            </a:r>
            <a:r>
              <a:rPr lang="en-US" i="1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Nutrition and Cancer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, </a:t>
            </a:r>
            <a:r>
              <a:rPr lang="en-US" i="1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32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(1), 1-7.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[8] Basso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, A. D.,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Solit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, D. B., Munster, P. N., &amp; Rosen, N. (2002).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Ansamycin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antibiotics inhibit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Akt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activation and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cyclin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D expression in breast cancer cells that overexpress HER2. </a:t>
            </a:r>
            <a:r>
              <a:rPr lang="en-US" i="1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Oncogene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, </a:t>
            </a:r>
            <a:r>
              <a:rPr lang="en-US" i="1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21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(8), 1159-1166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[9]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Hatzimanikatis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, V., Lee, K. H., &amp; Bailey, J. E. (1999). A mathematical description of regulation of the G1‐S transition of the mammalian cell cycle. </a:t>
            </a:r>
            <a:r>
              <a:rPr lang="en-US" i="1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Biotechnology and Bioengineering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, </a:t>
            </a:r>
            <a:r>
              <a:rPr lang="en-US" i="1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65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, 631-637.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C938-29DF-4ACB-B7C7-6188FD56C803}" type="slidenum">
              <a:rPr lang="en-US" smtClean="0"/>
              <a:t>20</a:t>
            </a:fld>
            <a:endParaRPr lang="en-US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4305300" y="6381750"/>
            <a:ext cx="571500" cy="476250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5FC938-29DF-4ACB-B7C7-6188FD56C803}" type="slidenum">
              <a:rPr lang="en-US" smtClean="0">
                <a:solidFill>
                  <a:schemeClr val="bg1"/>
                </a:solidFill>
                <a:latin typeface="Adobe Gothic Std B" panose="020B0800000000000000" pitchFamily="34" charset="-128"/>
              </a:rPr>
              <a:pPr/>
              <a:t>20</a:t>
            </a:fld>
            <a:endParaRPr lang="en-US" dirty="0">
              <a:solidFill>
                <a:schemeClr val="bg1"/>
              </a:solidFill>
              <a:latin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518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4465"/>
            <a:ext cx="9144000" cy="1143000"/>
          </a:xfrm>
        </p:spPr>
        <p:txBody>
          <a:bodyPr/>
          <a:lstStyle/>
          <a:p>
            <a:r>
              <a:rPr lang="en-US" sz="3600" dirty="0" smtClean="0"/>
              <a:t>Biochemical Switches of the G1-S Transition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C938-29DF-4ACB-B7C7-6188FD56C803}" type="slidenum">
              <a:rPr lang="en-US" smtClean="0"/>
              <a:t>3</a:t>
            </a:fld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106686" y="2043410"/>
            <a:ext cx="1613296" cy="255270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dobe Gothic Std B" panose="020B0800000000000000" pitchFamily="34" charset="-128"/>
              </a:rPr>
              <a:t>Transcription Factor Promoter </a:t>
            </a:r>
            <a:r>
              <a:rPr lang="en-US" dirty="0" err="1" smtClean="0">
                <a:solidFill>
                  <a:schemeClr val="tx1"/>
                </a:solidFill>
                <a:latin typeface="Adobe Gothic Std B" panose="020B0800000000000000" pitchFamily="34" charset="-128"/>
              </a:rPr>
              <a:t>Cyclin</a:t>
            </a:r>
            <a:r>
              <a:rPr lang="en-US" dirty="0" smtClean="0">
                <a:solidFill>
                  <a:schemeClr val="tx1"/>
                </a:solidFill>
                <a:latin typeface="Adobe Gothic Std B" panose="020B0800000000000000" pitchFamily="34" charset="-128"/>
              </a:rPr>
              <a:t> D</a:t>
            </a:r>
            <a:endParaRPr lang="en-US" dirty="0">
              <a:solidFill>
                <a:schemeClr val="tx1"/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705600" y="2043410"/>
            <a:ext cx="1558528" cy="257175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dobe Gothic Std B" panose="020B0800000000000000" pitchFamily="34" charset="-128"/>
              </a:rPr>
              <a:t>Transcription Factor Promoter </a:t>
            </a:r>
            <a:r>
              <a:rPr lang="en-US" dirty="0" err="1" smtClean="0">
                <a:solidFill>
                  <a:schemeClr val="tx1"/>
                </a:solidFill>
                <a:latin typeface="Adobe Gothic Std B" panose="020B0800000000000000" pitchFamily="34" charset="-128"/>
              </a:rPr>
              <a:t>Cyclin</a:t>
            </a:r>
            <a:r>
              <a:rPr lang="en-US" dirty="0" smtClean="0">
                <a:solidFill>
                  <a:schemeClr val="tx1"/>
                </a:solidFill>
                <a:latin typeface="Adobe Gothic Std B" panose="020B0800000000000000" pitchFamily="34" charset="-128"/>
              </a:rPr>
              <a:t> E</a:t>
            </a:r>
            <a:endParaRPr lang="en-US" dirty="0">
              <a:solidFill>
                <a:schemeClr val="tx1"/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769518" y="2043410"/>
            <a:ext cx="2021682" cy="25527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C000"/>
                </a:solidFill>
                <a:latin typeface="Adobe Gothic Std B" panose="020B0800000000000000" pitchFamily="34" charset="-128"/>
              </a:rPr>
              <a:t>Transcription Factor</a:t>
            </a:r>
          </a:p>
          <a:p>
            <a:pPr algn="ctr"/>
            <a:r>
              <a:rPr lang="en-US" dirty="0" smtClean="0">
                <a:solidFill>
                  <a:srgbClr val="FFC000"/>
                </a:solidFill>
                <a:latin typeface="Adobe Gothic Std B" panose="020B0800000000000000" pitchFamily="34" charset="-128"/>
              </a:rPr>
              <a:t>E2F-1</a:t>
            </a:r>
            <a:endParaRPr lang="en-US" dirty="0">
              <a:solidFill>
                <a:srgbClr val="FFC000"/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20" name="Curved Down Arrow 19"/>
          <p:cNvSpPr/>
          <p:nvPr/>
        </p:nvSpPr>
        <p:spPr>
          <a:xfrm>
            <a:off x="1981200" y="1357610"/>
            <a:ext cx="2362200" cy="381000"/>
          </a:xfrm>
          <a:prstGeom prst="curvedDownArrow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24" name="Curved Down Arrow 23"/>
          <p:cNvSpPr/>
          <p:nvPr/>
        </p:nvSpPr>
        <p:spPr>
          <a:xfrm>
            <a:off x="5372100" y="1357610"/>
            <a:ext cx="2362200" cy="381000"/>
          </a:xfrm>
          <a:prstGeom prst="curvedDownArrow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25" name="Plus 24"/>
          <p:cNvSpPr/>
          <p:nvPr/>
        </p:nvSpPr>
        <p:spPr>
          <a:xfrm>
            <a:off x="4152900" y="1248072"/>
            <a:ext cx="381000" cy="342900"/>
          </a:xfrm>
          <a:prstGeom prst="mathPlus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dobe Gothic Std B" panose="020B0800000000000000" pitchFamily="34" charset="-128"/>
            </a:endParaRPr>
          </a:p>
        </p:txBody>
      </p:sp>
      <p:sp>
        <p:nvSpPr>
          <p:cNvPr id="26" name="Plus 25"/>
          <p:cNvSpPr/>
          <p:nvPr/>
        </p:nvSpPr>
        <p:spPr>
          <a:xfrm>
            <a:off x="5143500" y="1248072"/>
            <a:ext cx="381000" cy="342900"/>
          </a:xfrm>
          <a:prstGeom prst="mathPlus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dobe Gothic Std B" panose="020B0800000000000000" pitchFamily="34" charset="-128"/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4724400" y="4710410"/>
            <a:ext cx="152400" cy="609600"/>
          </a:xfrm>
          <a:prstGeom prst="downArrow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dobe Gothic Std B" panose="020B0800000000000000" pitchFamily="34" charset="-128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76500" y="5353942"/>
            <a:ext cx="46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dobe Gothic Std B" panose="020B0800000000000000" pitchFamily="34" charset="-128"/>
              </a:rPr>
              <a:t>DNA synthesis </a:t>
            </a:r>
            <a:r>
              <a:rPr lang="en-US" sz="2400" dirty="0" smtClean="0">
                <a:latin typeface="Adobe Gothic Std B" panose="020B0800000000000000" pitchFamily="34" charset="-128"/>
              </a:rPr>
              <a:t>(S-phase)</a:t>
            </a:r>
            <a:endParaRPr lang="en-US" sz="2400" dirty="0">
              <a:latin typeface="Adobe Gothic Std B" panose="020B0800000000000000" pitchFamily="34" charset="-128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728668" y="1478260"/>
            <a:ext cx="1649063" cy="53786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othic Std B" panose="020B0800000000000000" pitchFamily="34" charset="-128"/>
              </a:rPr>
              <a:t>Phosphorylation Cascade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obe Gothic Std B" panose="020B0800000000000000" pitchFamily="34" charset="-128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313337" y="1498550"/>
            <a:ext cx="1649063" cy="53786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othic Std B" panose="020B0800000000000000" pitchFamily="34" charset="-128"/>
              </a:rPr>
              <a:t>Phosphorylation Cascade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obe Gothic Std B" panose="020B0800000000000000" pitchFamily="34" charset="-128"/>
            </a:endParaRPr>
          </a:p>
        </p:txBody>
      </p:sp>
      <p:sp>
        <p:nvSpPr>
          <p:cNvPr id="15" name="Slide Number Placeholder 4"/>
          <p:cNvSpPr txBox="1">
            <a:spLocks/>
          </p:cNvSpPr>
          <p:nvPr/>
        </p:nvSpPr>
        <p:spPr>
          <a:xfrm>
            <a:off x="4290070" y="6172200"/>
            <a:ext cx="309639" cy="476250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dobe Gothic Std B" panose="020B0800000000000000" pitchFamily="34" charset="-128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13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Cyclin</a:t>
            </a:r>
            <a:r>
              <a:rPr lang="en-US" dirty="0" smtClean="0"/>
              <a:t> D and Cancer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Cyclin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D: an oncogene with pathogenic role in many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tumors [2]</a:t>
            </a:r>
            <a:endParaRPr lang="en-US" dirty="0" smtClean="0">
              <a:solidFill>
                <a:schemeClr val="bg2">
                  <a:lumMod val="10000"/>
                </a:schemeClr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Overexpression of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cyclin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D found in several types of tumor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formation [2]</a:t>
            </a:r>
            <a:endParaRPr lang="en-US" dirty="0" smtClean="0">
              <a:solidFill>
                <a:schemeClr val="bg2">
                  <a:lumMod val="10000"/>
                </a:schemeClr>
              </a:solidFill>
              <a:latin typeface="+mn-lt"/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C938-29DF-4ACB-B7C7-6188FD56C803}" type="slidenum">
              <a:rPr lang="en-US" smtClean="0"/>
              <a:t>4</a:t>
            </a:fld>
            <a:endParaRPr lang="en-US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4305300" y="6381750"/>
            <a:ext cx="381000" cy="476250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dobe Gothic Std B" panose="020B0800000000000000" pitchFamily="34" charset="-128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80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 smtClean="0"/>
              <a:t>Specific Aims of the Study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C938-29DF-4ACB-B7C7-6188FD56C803}" type="slidenum">
              <a:rPr lang="en-US" smtClean="0"/>
              <a:t>5</a:t>
            </a:fld>
            <a:endParaRPr lang="en-US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4305300" y="6381750"/>
            <a:ext cx="381000" cy="476250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5FC938-29DF-4ACB-B7C7-6188FD56C803}" type="slidenum">
              <a:rPr lang="en-US" smtClean="0">
                <a:solidFill>
                  <a:schemeClr val="bg1"/>
                </a:solidFill>
                <a:latin typeface="Adobe Gothic Std B" panose="020B0800000000000000" pitchFamily="34" charset="-128"/>
              </a:rPr>
              <a:pPr/>
              <a:t>5</a:t>
            </a:fld>
            <a:endParaRPr lang="en-US" dirty="0">
              <a:solidFill>
                <a:schemeClr val="bg1"/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2400" y="1143000"/>
            <a:ext cx="8991600" cy="44958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19100">
              <a:buClr>
                <a:schemeClr val="dk1"/>
              </a:buClr>
              <a:buSzPct val="166666"/>
            </a:pPr>
            <a:r>
              <a:rPr lang="en" dirty="0">
                <a:solidFill>
                  <a:schemeClr val="bg2">
                    <a:lumMod val="10000"/>
                  </a:schemeClr>
                </a:solidFill>
              </a:rPr>
              <a:t>Study the </a:t>
            </a:r>
            <a:r>
              <a:rPr lang="en" dirty="0" smtClean="0">
                <a:solidFill>
                  <a:schemeClr val="bg2">
                    <a:lumMod val="10000"/>
                  </a:schemeClr>
                </a:solidFill>
              </a:rPr>
              <a:t>contribution of </a:t>
            </a:r>
            <a:r>
              <a:rPr lang="en" dirty="0">
                <a:solidFill>
                  <a:schemeClr val="bg2">
                    <a:lumMod val="10000"/>
                  </a:schemeClr>
                </a:solidFill>
              </a:rPr>
              <a:t>cyclin D and cyclin E </a:t>
            </a:r>
            <a:r>
              <a:rPr lang="en" dirty="0" smtClean="0">
                <a:solidFill>
                  <a:schemeClr val="bg2">
                    <a:lumMod val="10000"/>
                  </a:schemeClr>
                </a:solidFill>
              </a:rPr>
              <a:t>on cell proliferation and quiescnece by manipulating their synthesis and degradation </a:t>
            </a:r>
            <a:r>
              <a:rPr lang="en" dirty="0" smtClean="0">
                <a:solidFill>
                  <a:schemeClr val="bg2">
                    <a:lumMod val="10000"/>
                  </a:schemeClr>
                </a:solidFill>
              </a:rPr>
              <a:t>rates </a:t>
            </a:r>
          </a:p>
          <a:p>
            <a:pPr marL="438150" lvl="1" indent="0">
              <a:buClr>
                <a:schemeClr val="dk1"/>
              </a:buClr>
              <a:buSzPct val="166666"/>
              <a:buNone/>
            </a:pPr>
            <a:r>
              <a:rPr lang="en" b="1" dirty="0" smtClean="0"/>
              <a:t>Rationale: </a:t>
            </a:r>
            <a:r>
              <a:rPr lang="en" dirty="0" smtClean="0"/>
              <a:t>Understand mechanisms for uncontrolled growth as well as to induce cell arest</a:t>
            </a:r>
            <a:endParaRPr lang="en" dirty="0" smtClean="0"/>
          </a:p>
          <a:p>
            <a:pPr marL="457200" lvl="0" indent="-419100">
              <a:buClr>
                <a:schemeClr val="dk1"/>
              </a:buClr>
              <a:buSzPct val="166666"/>
            </a:pPr>
            <a:r>
              <a:rPr lang="en" dirty="0" smtClean="0">
                <a:solidFill>
                  <a:schemeClr val="bg2">
                    <a:lumMod val="10000"/>
                  </a:schemeClr>
                </a:solidFill>
              </a:rPr>
              <a:t>Determine if the model can describe experimental observations</a:t>
            </a:r>
          </a:p>
          <a:p>
            <a:pPr marL="438150" lvl="1" indent="0">
              <a:buClr>
                <a:schemeClr val="dk1"/>
              </a:buClr>
              <a:buSzPct val="166666"/>
              <a:buNone/>
            </a:pPr>
            <a:r>
              <a:rPr lang="en" b="1" dirty="0" smtClean="0"/>
              <a:t>Rationale: </a:t>
            </a:r>
            <a:r>
              <a:rPr lang="en" dirty="0" smtClean="0"/>
              <a:t>Provides validation and thus confidence in the model to make predictions</a:t>
            </a:r>
          </a:p>
          <a:p>
            <a:pPr marL="495300" indent="-457200">
              <a:buClr>
                <a:schemeClr val="dk1"/>
              </a:buClr>
              <a:buSzPct val="166666"/>
              <a:buFont typeface="Arial" panose="020B0604020202020204" pitchFamily="34" charset="0"/>
              <a:buChar char="•"/>
            </a:pPr>
            <a:r>
              <a:rPr lang="en" dirty="0" smtClean="0">
                <a:solidFill>
                  <a:schemeClr val="bg2">
                    <a:lumMod val="10000"/>
                  </a:schemeClr>
                </a:solidFill>
              </a:rPr>
              <a:t>Determine pharmacological interventions for cancer</a:t>
            </a:r>
          </a:p>
          <a:p>
            <a:pPr marL="438150" lvl="1" indent="0">
              <a:buClr>
                <a:schemeClr val="dk1"/>
              </a:buClr>
              <a:buSzPct val="166666"/>
              <a:buNone/>
            </a:pPr>
            <a:r>
              <a:rPr lang="en" b="1" dirty="0" smtClean="0"/>
              <a:t>Rationale: </a:t>
            </a:r>
            <a:r>
              <a:rPr lang="en" dirty="0" smtClean="0"/>
              <a:t>Lessen human suffering</a:t>
            </a:r>
          </a:p>
          <a:p>
            <a:pPr marL="438150" lvl="1" indent="0">
              <a:buClr>
                <a:schemeClr val="dk1"/>
              </a:buClr>
              <a:buSzPct val="166666"/>
              <a:buNone/>
            </a:pPr>
            <a:endParaRPr lang="en" dirty="0" smtClean="0">
              <a:latin typeface="Adobe Gothic Std B" panose="020B0800000000000000" pitchFamily="34" charset="-128"/>
            </a:endParaRPr>
          </a:p>
          <a:p>
            <a:pPr marL="438150" lvl="1" indent="0">
              <a:buClr>
                <a:schemeClr val="dk1"/>
              </a:buClr>
              <a:buSzPct val="166666"/>
              <a:buNone/>
            </a:pPr>
            <a:endParaRPr lang="en" dirty="0" smtClean="0">
              <a:latin typeface="Adobe Gothic Std B" panose="020B0800000000000000" pitchFamily="34" charset="-128"/>
            </a:endParaRPr>
          </a:p>
          <a:p>
            <a:pPr marL="438150" lvl="1" indent="0">
              <a:buClr>
                <a:schemeClr val="dk1"/>
              </a:buClr>
              <a:buSzPct val="166666"/>
              <a:buNone/>
            </a:pPr>
            <a:endParaRPr lang="en" dirty="0" smtClean="0">
              <a:latin typeface="Adobe Gothic Std B" panose="020B0800000000000000" pitchFamily="34" charset="-128"/>
            </a:endParaRPr>
          </a:p>
          <a:p>
            <a:pPr marL="438150" lvl="1" indent="0">
              <a:buClr>
                <a:schemeClr val="dk1"/>
              </a:buClr>
              <a:buSzPct val="166666"/>
              <a:buNone/>
            </a:pPr>
            <a:endParaRPr lang="en" dirty="0">
              <a:latin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613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Methods - Model Schematic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C938-29DF-4ACB-B7C7-6188FD56C803}" type="slidenum">
              <a:rPr lang="en-US" smtClean="0"/>
              <a:t>6</a:t>
            </a:fld>
            <a:endParaRPr lang="en-US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4305300" y="6381750"/>
            <a:ext cx="381000" cy="476250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5FC938-29DF-4ACB-B7C7-6188FD56C803}" type="slidenum">
              <a:rPr lang="en-US" smtClean="0">
                <a:solidFill>
                  <a:schemeClr val="bg1"/>
                </a:solidFill>
                <a:latin typeface="Adobe Gothic Std B" panose="020B0800000000000000" pitchFamily="34" charset="-128"/>
              </a:rPr>
              <a:pPr/>
              <a:t>6</a:t>
            </a:fld>
            <a:endParaRPr lang="en-US" dirty="0">
              <a:solidFill>
                <a:schemeClr val="bg1"/>
              </a:solidFill>
              <a:latin typeface="Adobe Gothic Std B" panose="020B0800000000000000" pitchFamily="34" charset="-128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5751456" cy="5091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751456" y="685800"/>
            <a:ext cx="3429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</a:rPr>
              <a:t>G1-S progression</a:t>
            </a:r>
          </a:p>
          <a:p>
            <a:pPr marL="342900" indent="-342900">
              <a:buAutoNum type="arabicPeriod"/>
            </a:pPr>
            <a:r>
              <a:rPr lang="en-US" b="1" dirty="0" smtClean="0">
                <a:solidFill>
                  <a:schemeClr val="tx1">
                    <a:lumMod val="50000"/>
                  </a:schemeClr>
                </a:solidFill>
              </a:rPr>
              <a:t>E2F-1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bound to tumor suppressor, </a:t>
            </a:r>
            <a:r>
              <a:rPr lang="en-US" b="1" dirty="0" err="1" smtClean="0">
                <a:solidFill>
                  <a:schemeClr val="tx1">
                    <a:lumMod val="50000"/>
                  </a:schemeClr>
                </a:solidFill>
              </a:rPr>
              <a:t>pRB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– cell quiescence</a:t>
            </a: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Input growth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signal: 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</a:rPr>
              <a:t>Mitogenic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1">
                    <a:lumMod val="50000"/>
                  </a:schemeClr>
                </a:solidFill>
              </a:rPr>
              <a:t>stimulation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promotes synthesis of transcription factor promoter, </a:t>
            </a:r>
            <a:r>
              <a:rPr lang="en-US" b="1" dirty="0" err="1" smtClean="0">
                <a:solidFill>
                  <a:schemeClr val="tx1">
                    <a:lumMod val="50000"/>
                  </a:schemeClr>
                </a:solidFill>
              </a:rPr>
              <a:t>cyclin</a:t>
            </a:r>
            <a:r>
              <a:rPr lang="en-US" b="1" dirty="0" smtClean="0">
                <a:solidFill>
                  <a:schemeClr val="tx1">
                    <a:lumMod val="50000"/>
                  </a:schemeClr>
                </a:solidFill>
              </a:rPr>
              <a:t> D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Two phosphorylation cascades promotes the phosphorylation of </a:t>
            </a:r>
            <a:r>
              <a:rPr lang="en-US" b="1" dirty="0" err="1" smtClean="0">
                <a:solidFill>
                  <a:schemeClr val="tx1">
                    <a:lumMod val="50000"/>
                  </a:schemeClr>
                </a:solidFill>
              </a:rPr>
              <a:t>pRB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in a two stage process:</a:t>
            </a:r>
          </a:p>
          <a:p>
            <a:pPr marL="800100" lvl="1" indent="-342900">
              <a:buAutoNum type="arabicPeriod"/>
            </a:pPr>
            <a:r>
              <a:rPr lang="en-US" b="1" dirty="0" err="1" smtClean="0">
                <a:solidFill>
                  <a:schemeClr val="tx1">
                    <a:lumMod val="50000"/>
                  </a:schemeClr>
                </a:solidFill>
              </a:rPr>
              <a:t>Cyclin</a:t>
            </a:r>
            <a:r>
              <a:rPr lang="en-US" b="1" dirty="0" smtClean="0">
                <a:solidFill>
                  <a:schemeClr val="tx1">
                    <a:lumMod val="50000"/>
                  </a:schemeClr>
                </a:solidFill>
              </a:rPr>
              <a:t> D:cdk4,6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complex</a:t>
            </a:r>
          </a:p>
          <a:p>
            <a:pPr marL="800100" lvl="1" indent="-342900">
              <a:buAutoNum type="arabicPeriod"/>
            </a:pPr>
            <a:r>
              <a:rPr lang="en-US" b="1" dirty="0" err="1" smtClean="0">
                <a:solidFill>
                  <a:schemeClr val="tx1">
                    <a:lumMod val="50000"/>
                  </a:schemeClr>
                </a:solidFill>
              </a:rPr>
              <a:t>Cyclin</a:t>
            </a:r>
            <a:r>
              <a:rPr lang="en-US" b="1" dirty="0" smtClean="0">
                <a:solidFill>
                  <a:schemeClr val="tx1">
                    <a:lumMod val="50000"/>
                  </a:schemeClr>
                </a:solidFill>
              </a:rPr>
              <a:t> E:cdk2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complex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Phosphorylation of </a:t>
            </a:r>
            <a:r>
              <a:rPr lang="en-US" b="1" dirty="0" err="1" smtClean="0">
                <a:solidFill>
                  <a:schemeClr val="tx1">
                    <a:lumMod val="50000"/>
                  </a:schemeClr>
                </a:solidFill>
              </a:rPr>
              <a:t>pRB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releases </a:t>
            </a:r>
            <a:r>
              <a:rPr lang="en-US" b="1" dirty="0" smtClean="0">
                <a:solidFill>
                  <a:schemeClr val="tx1">
                    <a:lumMod val="50000"/>
                  </a:schemeClr>
                </a:solidFill>
              </a:rPr>
              <a:t>E2F-1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so that it’s active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DNA synthesis: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S-phase – cell proliferation</a:t>
            </a: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47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C938-29DF-4ACB-B7C7-6188FD56C803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52400" y="0"/>
                <a:ext cx="9296400" cy="6139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1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sz="1200" b="1" i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𝐭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𝐩𝐑𝐁</m:t>
                          </m:r>
                        </m:e>
                      </m:d>
                      <m:r>
                        <a:rPr lang="en-US" sz="12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  <m:f>
                        <m:fPr>
                          <m:ctrlP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𝑬</m:t>
                              </m:r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𝑭</m:t>
                              </m:r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𝒎</m:t>
                              </m:r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𝑬</m:t>
                              </m:r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𝑭</m:t>
                              </m:r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𝟏𝟏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𝟏𝟏</m:t>
                              </m:r>
                            </m:sub>
                          </m:sSub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𝒑𝑹𝑩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𝟔𝟏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𝟔𝟏</m:t>
                              </m:r>
                            </m:sub>
                          </m:sSub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𝒑𝑹𝑩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𝒑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12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𝟏𝟔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𝒑𝑹𝑩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𝑪𝒚𝒄𝑫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𝒂</m:t>
                              </m:r>
                            </m:sub>
                          </m:sSub>
                        </m:e>
                      </m:d>
                      <m:r>
                        <a:rPr lang="en-US" sz="12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𝟔𝟏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𝒑𝑹𝑩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𝒑</m:t>
                              </m:r>
                            </m:sub>
                          </m:sSub>
                        </m:e>
                      </m:d>
                      <m:r>
                        <a:rPr lang="en-US" sz="12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∅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𝒑𝑹𝑩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𝒑𝑹𝑩</m:t>
                          </m:r>
                        </m:e>
                      </m:d>
                    </m:oMath>
                  </m:oMathPara>
                </a14:m>
                <a:endParaRPr lang="en-US" sz="1200" b="1" dirty="0" smtClean="0">
                  <a:solidFill>
                    <a:srgbClr val="FF0000"/>
                  </a:solidFill>
                  <a:latin typeface="Adobe Gothic Std B" panose="020B0800000000000000" pitchFamily="34" charset="-128"/>
                </a:endParaRPr>
              </a:p>
              <a:p>
                <a:endParaRPr lang="en-US" sz="1200" b="1" dirty="0" smtClean="0">
                  <a:solidFill>
                    <a:schemeClr val="bg2">
                      <a:lumMod val="10000"/>
                    </a:schemeClr>
                  </a:solidFill>
                  <a:latin typeface="Adobe Gothic Std B" panose="020B0800000000000000" pitchFamily="34" charset="-128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𝐭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𝐄𝟐𝐅𝟏</m:t>
                          </m:r>
                        </m:e>
                      </m:d>
                      <m:r>
                        <a:rPr lang="en-US" sz="1200" b="1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𝒑</m:t>
                          </m:r>
                        </m:sub>
                      </m:sSub>
                      <m:r>
                        <a:rPr lang="en-US" sz="1200" b="1" i="1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b>
                      </m:sSub>
                      <m:f>
                        <m:fPr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𝑬</m:t>
                                  </m:r>
                                  <m: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  <m: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𝑭</m:t>
                                  </m:r>
                                  <m: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𝒎</m:t>
                              </m:r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𝑬</m:t>
                                  </m:r>
                                  <m: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  <m: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𝑭</m:t>
                                  </m:r>
                                  <m: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𝟏𝟐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𝟏𝟐</m:t>
                              </m:r>
                            </m:sub>
                          </m:s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𝒑𝑹𝑩</m:t>
                              </m:r>
                            </m:e>
                          </m:d>
                        </m:den>
                      </m:f>
                      <m:r>
                        <a:rPr lang="en-US" sz="1200" b="1" i="1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𝟔𝟐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𝟔𝟐</m:t>
                              </m:r>
                            </m:sub>
                          </m:s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𝒑𝑹𝑩</m:t>
                                  </m:r>
                                </m:e>
                                <m:sub>
                                  <m: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𝒑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12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∅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𝑬</m:t>
                          </m:r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𝑭</m:t>
                          </m:r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𝑬</m:t>
                          </m:r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𝑭</m:t>
                          </m:r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sz="1200" b="1" dirty="0" smtClean="0">
                  <a:solidFill>
                    <a:srgbClr val="FF0000"/>
                  </a:solidFill>
                  <a:latin typeface="Adobe Gothic Std B" panose="020B0800000000000000" pitchFamily="34" charset="-128"/>
                </a:endParaRPr>
              </a:p>
              <a:p>
                <a:endParaRPr lang="en-US" sz="1200" b="1" dirty="0">
                  <a:solidFill>
                    <a:schemeClr val="bg2">
                      <a:lumMod val="10000"/>
                    </a:schemeClr>
                  </a:solidFill>
                  <a:latin typeface="Adobe Gothic Std B" panose="020B0800000000000000" pitchFamily="34" charset="-128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𝐭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  <m:t>𝑪𝒚𝒄𝑫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sz="12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𝑨𝑷</m:t>
                          </m:r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e>
                      </m:d>
                      <m:r>
                        <a:rPr lang="en-US" sz="1200" b="1" i="1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𝟐𝟑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𝑬</m:t>
                          </m:r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𝑭</m:t>
                          </m:r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e>
                      </m:d>
                      <m:f>
                        <m:fPr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𝟏𝟑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𝟏𝟑</m:t>
                              </m:r>
                            </m:sub>
                          </m:s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𝒑𝑹𝑩</m:t>
                              </m:r>
                            </m:e>
                          </m:d>
                        </m:den>
                      </m:f>
                      <m:r>
                        <a:rPr lang="en-US" sz="1200" b="1" i="1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𝟔𝟑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𝟔𝟑</m:t>
                              </m:r>
                            </m:sub>
                          </m:s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𝒑𝑹𝑩</m:t>
                                  </m:r>
                                </m:e>
                                <m:sub>
                                  <m: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𝒑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1200" b="1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𝟒𝟑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𝑪𝒚𝒄𝑫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𝒂</m:t>
                              </m:r>
                            </m:sub>
                          </m:sSub>
                        </m:e>
                      </m:d>
                      <m:r>
                        <a:rPr lang="en-US" sz="1200" b="1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𝟑𝟒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𝑪𝒚𝒄𝑫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𝑪𝒚𝒄𝑫</m:t>
                                  </m:r>
                                </m:e>
                                <m:sub>
                                  <m:r>
                                    <a:rPr lang="en-US" sz="12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𝒎</m:t>
                              </m:r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𝟒</m:t>
                              </m:r>
                            </m:sub>
                          </m:sSub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𝑪𝒚𝒄𝑫</m:t>
                                  </m:r>
                                </m:e>
                                <m:sub>
                                  <m:r>
                                    <a:rPr lang="en-US" sz="12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1200" b="1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𝑪𝒚𝒄𝑫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𝑪𝒚𝒄𝑫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 smtClean="0">
                  <a:solidFill>
                    <a:srgbClr val="FF0000"/>
                  </a:solidFill>
                  <a:latin typeface="Adobe Gothic Std B" panose="020B0800000000000000" pitchFamily="34" charset="-128"/>
                </a:endParaRPr>
              </a:p>
              <a:p>
                <a:endParaRPr lang="en-US" sz="1200" b="1" dirty="0" smtClean="0">
                  <a:solidFill>
                    <a:schemeClr val="bg2">
                      <a:lumMod val="10000"/>
                    </a:schemeClr>
                  </a:solidFill>
                  <a:latin typeface="Adobe Gothic Std B" panose="020B0800000000000000" pitchFamily="34" charset="-128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𝐭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  <m:t>𝑪𝒚𝒄𝑫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  <m:t>𝒂</m:t>
                              </m:r>
                            </m:sub>
                          </m:sSub>
                        </m:e>
                      </m:d>
                      <m:r>
                        <a:rPr lang="en-US" sz="1200" b="1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𝟑𝟒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𝑪𝒚𝒄𝑫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𝑪𝒚𝒄𝑫</m:t>
                                  </m:r>
                                </m:e>
                                <m:sub>
                                  <m: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𝒎</m:t>
                              </m:r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𝟒</m:t>
                              </m:r>
                            </m:sub>
                            <m:sup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𝑪𝒚𝒄𝑫</m:t>
                                  </m:r>
                                </m:e>
                                <m:sub>
                                  <m: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f>
                        <m:fPr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𝟏𝟐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𝟏𝟐</m:t>
                              </m:r>
                            </m:sub>
                          </m:s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𝒑𝑹𝑩</m:t>
                              </m:r>
                            </m:e>
                          </m:d>
                        </m:den>
                      </m:f>
                      <m:r>
                        <a:rPr lang="en-US" sz="12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𝟒𝟑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𝑪𝒚𝒄𝑫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𝒂</m:t>
                              </m:r>
                            </m:sub>
                          </m:sSub>
                        </m:e>
                      </m:d>
                      <m:r>
                        <a:rPr lang="en-US" sz="1200" b="1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𝑪𝒚𝒄𝑫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𝒂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𝑪𝒚𝒄𝑫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𝒂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 smtClean="0">
                  <a:solidFill>
                    <a:srgbClr val="FF0000"/>
                  </a:solidFill>
                  <a:latin typeface="Adobe Gothic Std B" panose="020B0800000000000000" pitchFamily="34" charset="-128"/>
                </a:endParaRPr>
              </a:p>
              <a:p>
                <a:endParaRPr lang="en-US" sz="1200" b="1" dirty="0">
                  <a:solidFill>
                    <a:schemeClr val="bg2">
                      <a:lumMod val="10000"/>
                    </a:schemeClr>
                  </a:solidFill>
                  <a:latin typeface="Adobe Gothic Std B" panose="020B0800000000000000" pitchFamily="34" charset="-128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𝐭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𝑨𝑷</m:t>
                          </m:r>
                          <m: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sz="1200" b="1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𝑭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𝒎</m:t>
                          </m:r>
                        </m:sub>
                      </m:sSub>
                      <m:r>
                        <a:rPr lang="en-US" sz="1200" b="1" i="1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𝟐𝟓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𝑬</m:t>
                          </m:r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𝑭</m:t>
                          </m:r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e>
                      </m:d>
                      <m:f>
                        <m:fPr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𝟏𝟓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𝟏𝟓</m:t>
                              </m:r>
                            </m:sub>
                          </m:s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𝒑𝑹𝑩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𝟔𝟓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𝟔𝟓</m:t>
                              </m:r>
                            </m:sub>
                          </m:s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𝒑𝑹𝑩</m:t>
                                  </m:r>
                                </m:e>
                                <m:sub>
                                  <m: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𝒑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12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∅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𝑨𝑷</m:t>
                          </m:r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𝑨𝑷</m:t>
                          </m:r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sz="1200" b="1" dirty="0" smtClean="0">
                  <a:solidFill>
                    <a:srgbClr val="FF0000"/>
                  </a:solidFill>
                  <a:latin typeface="Adobe Gothic Std B" panose="020B0800000000000000" pitchFamily="34" charset="-128"/>
                </a:endParaRPr>
              </a:p>
              <a:p>
                <a:endParaRPr lang="en-US" sz="1200" b="1" dirty="0">
                  <a:solidFill>
                    <a:schemeClr val="bg2">
                      <a:lumMod val="10000"/>
                    </a:schemeClr>
                  </a:solidFill>
                  <a:latin typeface="Adobe Gothic Std B" panose="020B0800000000000000" pitchFamily="34" charset="-128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𝐭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  <m:t>𝒑𝑹𝑩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  <m:t>𝒑</m:t>
                              </m:r>
                            </m:sub>
                          </m:sSub>
                        </m:e>
                      </m:d>
                      <m:r>
                        <a:rPr lang="en-US" sz="1200" b="1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𝟏𝟔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𝒑𝑹𝑩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𝑪𝒚𝒄𝑫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𝒂</m:t>
                              </m:r>
                            </m:sub>
                          </m:sSub>
                        </m:e>
                      </m:d>
                      <m:r>
                        <a:rPr lang="en-US" sz="12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𝟔𝟏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𝒑𝑹𝑩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𝒑</m:t>
                              </m:r>
                            </m:sub>
                          </m:sSub>
                        </m:e>
                      </m:d>
                      <m:r>
                        <a:rPr lang="en-US" sz="1200" b="1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𝟔𝟕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𝒑𝑹𝑩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𝒑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𝑪𝒚𝒄𝑬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𝒂</m:t>
                              </m:r>
                            </m:sub>
                          </m:sSub>
                        </m:e>
                      </m:d>
                      <m:r>
                        <a:rPr lang="en-US" sz="1200" b="1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𝟕𝟔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𝒑𝑹𝑩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𝒑𝒑</m:t>
                              </m:r>
                            </m:sub>
                          </m:sSub>
                        </m:e>
                      </m:d>
                      <m:r>
                        <a:rPr lang="en-US" sz="1200" b="1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𝒑𝑹𝑩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𝒑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𝒑𝑹𝑩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 smtClean="0">
                  <a:solidFill>
                    <a:srgbClr val="FF0000"/>
                  </a:solidFill>
                  <a:latin typeface="Adobe Gothic Std B" panose="020B0800000000000000" pitchFamily="34" charset="-128"/>
                </a:endParaRPr>
              </a:p>
              <a:p>
                <a:endParaRPr lang="en-US" sz="1200" b="1" dirty="0">
                  <a:solidFill>
                    <a:schemeClr val="bg2">
                      <a:lumMod val="10000"/>
                    </a:schemeClr>
                  </a:solidFill>
                  <a:latin typeface="Adobe Gothic Std B" panose="020B0800000000000000" pitchFamily="34" charset="-128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𝐭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  <m:t>𝒑𝑹𝑩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  <m:t>𝒑𝒑</m:t>
                              </m:r>
                            </m:sub>
                          </m:sSub>
                        </m:e>
                      </m:d>
                      <m:r>
                        <a:rPr lang="en-US" sz="1200" b="1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𝟔𝟕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𝒑𝑹𝑩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𝒑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𝑪𝒚𝒄𝑬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𝒂</m:t>
                              </m:r>
                            </m:sub>
                          </m:sSub>
                        </m:e>
                      </m:d>
                      <m:r>
                        <a:rPr lang="en-US" sz="12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𝟕𝟔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𝒑𝑹𝑩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𝒑𝒑</m:t>
                              </m:r>
                            </m:sub>
                          </m:sSub>
                        </m:e>
                      </m:d>
                      <m:r>
                        <a:rPr lang="en-US" sz="1200" b="1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𝒑𝑹𝑩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𝒑𝒑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𝒑𝑹𝑩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𝒑𝒑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 smtClean="0">
                  <a:solidFill>
                    <a:srgbClr val="FF0000"/>
                  </a:solidFill>
                  <a:latin typeface="Adobe Gothic Std B" panose="020B0800000000000000" pitchFamily="34" charset="-128"/>
                </a:endParaRPr>
              </a:p>
              <a:p>
                <a:endParaRPr lang="en-US" sz="1200" b="1" dirty="0">
                  <a:solidFill>
                    <a:schemeClr val="bg2">
                      <a:lumMod val="10000"/>
                    </a:schemeClr>
                  </a:solidFill>
                  <a:latin typeface="Adobe Gothic Std B" panose="020B0800000000000000" pitchFamily="34" charset="-128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𝐭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𝑪𝒚𝒄𝑬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sz="1200" b="1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𝟐𝟖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𝑬</m:t>
                          </m:r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𝑭</m:t>
                          </m:r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e>
                      </m:d>
                      <m:f>
                        <m:fPr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𝟏𝟖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𝟏𝟖</m:t>
                              </m:r>
                            </m:sub>
                          </m:s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𝒑𝑹𝑩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𝟔𝟖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𝟔𝟖</m:t>
                              </m:r>
                            </m:sub>
                          </m:s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𝒑𝑹𝑩</m:t>
                                  </m:r>
                                </m:e>
                                <m:sub>
                                  <m: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𝒑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12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𝟗𝟖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𝑪𝒚𝒄𝑬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𝒂</m:t>
                              </m:r>
                            </m:sub>
                          </m:sSub>
                        </m:e>
                      </m:d>
                      <m:r>
                        <a:rPr lang="en-US" sz="1200" b="1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𝟖𝟗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𝑪𝒚𝒄𝑬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𝑪𝒚𝒄𝑬</m:t>
                                  </m:r>
                                </m:e>
                                <m:sub>
                                  <m:r>
                                    <a:rPr lang="en-US" sz="12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𝒎</m:t>
                              </m:r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𝟗</m:t>
                              </m:r>
                            </m:sub>
                          </m:sSub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𝑪𝒚𝒄𝑬</m:t>
                                  </m:r>
                                </m:e>
                                <m:sub>
                                  <m:r>
                                    <a:rPr lang="en-US" sz="12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1200" b="1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𝑪𝒚𝒄𝑬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𝑪𝒚𝒄𝑬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 smtClean="0">
                  <a:solidFill>
                    <a:srgbClr val="FF0000"/>
                  </a:solidFill>
                  <a:latin typeface="Adobe Gothic Std B" panose="020B0800000000000000" pitchFamily="34" charset="-128"/>
                </a:endParaRPr>
              </a:p>
              <a:p>
                <a:endParaRPr lang="en-US" sz="1200" b="1" dirty="0">
                  <a:solidFill>
                    <a:schemeClr val="bg2">
                      <a:lumMod val="10000"/>
                    </a:schemeClr>
                  </a:solidFill>
                  <a:latin typeface="Adobe Gothic Std B" panose="020B0800000000000000" pitchFamily="34" charset="-128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𝐭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𝑪𝒚𝒄𝑬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𝒂</m:t>
                              </m:r>
                            </m:sub>
                          </m:sSub>
                        </m:e>
                      </m:d>
                      <m:r>
                        <a:rPr lang="en-US" sz="1200" b="1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𝟖𝟗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𝑪𝒚𝒄𝑬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𝑪𝒚𝒄𝑬</m:t>
                                  </m:r>
                                </m:e>
                                <m:sub>
                                  <m: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𝒎</m:t>
                              </m:r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𝟗</m:t>
                              </m:r>
                            </m:sub>
                          </m:s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𝑪𝒚𝒄𝑬</m:t>
                                  </m:r>
                                </m:e>
                                <m:sub>
                                  <m: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12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𝟗𝟖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𝑪𝒚𝒄𝑬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𝒂</m:t>
                              </m:r>
                            </m:sub>
                          </m:sSub>
                        </m:e>
                      </m:d>
                      <m:r>
                        <a:rPr lang="en-US" sz="1200" b="1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𝑪𝒚𝒄𝑬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𝒂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𝑪𝒚𝒄𝑬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𝒂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 smtClean="0">
                  <a:solidFill>
                    <a:srgbClr val="FF0000"/>
                  </a:solidFill>
                  <a:latin typeface="Adobe Gothic Std B" panose="020B0800000000000000" pitchFamily="34" charset="-128"/>
                </a:endParaRPr>
              </a:p>
              <a:p>
                <a:endParaRPr lang="en-US" sz="1200" b="1" dirty="0">
                  <a:solidFill>
                    <a:schemeClr val="bg2">
                      <a:lumMod val="10000"/>
                    </a:schemeClr>
                  </a:solidFill>
                  <a:latin typeface="Adobe Gothic Std B" panose="020B0800000000000000" pitchFamily="34" charset="-128"/>
                </a:endParaRPr>
              </a:p>
              <a:p>
                <a:endParaRPr lang="en-US" sz="1200" b="1" dirty="0">
                  <a:solidFill>
                    <a:schemeClr val="bg2">
                      <a:lumMod val="10000"/>
                    </a:schemeClr>
                  </a:solidFill>
                  <a:latin typeface="Adobe Gothic Std B" panose="020B0800000000000000" pitchFamily="34" charset="-128"/>
                </a:endParaRPr>
              </a:p>
              <a:p>
                <a:endParaRPr lang="en-US" sz="1200" b="1" dirty="0">
                  <a:solidFill>
                    <a:schemeClr val="bg2">
                      <a:lumMod val="10000"/>
                    </a:schemeClr>
                  </a:solidFill>
                  <a:latin typeface="Adobe Gothic Std B" panose="020B0800000000000000" pitchFamily="34" charset="-128"/>
                </a:endParaRPr>
              </a:p>
              <a:p>
                <a:endParaRPr lang="en-US" sz="1200" b="1" dirty="0">
                  <a:solidFill>
                    <a:schemeClr val="bg2">
                      <a:lumMod val="10000"/>
                    </a:schemeClr>
                  </a:solidFill>
                  <a:latin typeface="Adobe Gothic Std B" panose="020B0800000000000000" pitchFamily="34" charset="-128"/>
                </a:endParaRPr>
              </a:p>
              <a:p>
                <a:endParaRPr lang="en-US" sz="1200" b="1" dirty="0">
                  <a:solidFill>
                    <a:schemeClr val="bg2">
                      <a:lumMod val="10000"/>
                    </a:schemeClr>
                  </a:solidFill>
                  <a:latin typeface="Adobe Gothic Std B" panose="020B0800000000000000" pitchFamily="34" charset="-128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0"/>
                <a:ext cx="9296400" cy="613962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37"/>
          <a:stretch/>
        </p:blipFill>
        <p:spPr bwMode="auto">
          <a:xfrm>
            <a:off x="5624908" y="4735241"/>
            <a:ext cx="3519092" cy="2122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4"/>
          <p:cNvSpPr txBox="1">
            <a:spLocks/>
          </p:cNvSpPr>
          <p:nvPr/>
        </p:nvSpPr>
        <p:spPr>
          <a:xfrm>
            <a:off x="4305300" y="6381750"/>
            <a:ext cx="381000" cy="476250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dobe Gothic Std B" panose="020B0800000000000000" pitchFamily="34" charset="-128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88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"/>
            <a:ext cx="8229600" cy="1143000"/>
          </a:xfrm>
        </p:spPr>
        <p:txBody>
          <a:bodyPr/>
          <a:lstStyle/>
          <a:p>
            <a:r>
              <a:rPr lang="en" b="1" dirty="0" smtClean="0"/>
              <a:t>Bistability</a:t>
            </a:r>
            <a:r>
              <a:rPr lang="en" b="1" dirty="0" smtClean="0"/>
              <a:t>: A Switch to Cell Proliferation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C938-29DF-4ACB-B7C7-6188FD56C803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0"/>
          <a:stretch/>
        </p:blipFill>
        <p:spPr bwMode="auto">
          <a:xfrm>
            <a:off x="2900363" y="1347605"/>
            <a:ext cx="3200400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4" r="5859" b="50701"/>
          <a:stretch/>
        </p:blipFill>
        <p:spPr bwMode="auto">
          <a:xfrm>
            <a:off x="-19050" y="1580332"/>
            <a:ext cx="3048000" cy="180149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668" y="1143000"/>
            <a:ext cx="3117857" cy="2676161"/>
          </a:xfrm>
          <a:prstGeom prst="rect">
            <a:avLst/>
          </a:prstGeom>
        </p:spPr>
      </p:pic>
      <p:graphicFrame>
        <p:nvGraphicFramePr>
          <p:cNvPr id="96" name="Diagram 95"/>
          <p:cNvGraphicFramePr/>
          <p:nvPr>
            <p:extLst>
              <p:ext uri="{D42A27DB-BD31-4B8C-83A1-F6EECF244321}">
                <p14:modId xmlns:p14="http://schemas.microsoft.com/office/powerpoint/2010/main" val="2420179658"/>
              </p:ext>
            </p:extLst>
          </p:nvPr>
        </p:nvGraphicFramePr>
        <p:xfrm>
          <a:off x="1543050" y="272002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9" name="Slide Number Placeholder 4"/>
          <p:cNvSpPr txBox="1">
            <a:spLocks/>
          </p:cNvSpPr>
          <p:nvPr/>
        </p:nvSpPr>
        <p:spPr>
          <a:xfrm>
            <a:off x="4305300" y="6381750"/>
            <a:ext cx="381000" cy="476250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dobe Gothic Std B" panose="020B0800000000000000" pitchFamily="34" charset="-128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8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26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413"/>
            <a:ext cx="8229600" cy="84412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Adding Constitutive(Basal) Synthesis Rate to </a:t>
            </a:r>
            <a:r>
              <a:rPr lang="en-US" b="1" dirty="0" err="1" smtClean="0"/>
              <a:t>Cyclin</a:t>
            </a:r>
            <a:r>
              <a:rPr lang="en-US" b="1" dirty="0" smtClean="0"/>
              <a:t> D/</a:t>
            </a:r>
            <a:r>
              <a:rPr lang="en-US" b="1" dirty="0" err="1" smtClean="0"/>
              <a:t>Cyclin</a:t>
            </a:r>
            <a:r>
              <a:rPr lang="en-US" b="1" dirty="0" smtClean="0"/>
              <a:t> 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C938-29DF-4ACB-B7C7-6188FD56C803}" type="slidenum">
              <a:rPr lang="en-US" smtClean="0"/>
              <a:t>9</a:t>
            </a:fld>
            <a:endParaRPr lang="en-US"/>
          </a:p>
        </p:txBody>
      </p:sp>
      <p:sp>
        <p:nvSpPr>
          <p:cNvPr id="14" name="Slide Number Placeholder 4"/>
          <p:cNvSpPr txBox="1">
            <a:spLocks/>
          </p:cNvSpPr>
          <p:nvPr/>
        </p:nvSpPr>
        <p:spPr>
          <a:xfrm>
            <a:off x="4305300" y="6400800"/>
            <a:ext cx="381000" cy="476250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5FC938-29DF-4ACB-B7C7-6188FD56C803}" type="slidenum">
              <a:rPr lang="en-US" smtClean="0">
                <a:solidFill>
                  <a:schemeClr val="bg1"/>
                </a:solidFill>
                <a:latin typeface="Adobe Gothic Std B" panose="020B0800000000000000" pitchFamily="34" charset="-128"/>
              </a:rPr>
              <a:pPr/>
              <a:t>9</a:t>
            </a:fld>
            <a:endParaRPr lang="en-US" dirty="0">
              <a:solidFill>
                <a:schemeClr val="bg1"/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Adobe Gothic Std B" panose="020B0800000000000000" pitchFamily="34" charset="-128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406915" y="4419600"/>
            <a:ext cx="4698485" cy="1371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17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59"/>
          <a:stretch/>
        </p:blipFill>
        <p:spPr bwMode="auto">
          <a:xfrm>
            <a:off x="5381625" y="1295400"/>
            <a:ext cx="3771900" cy="4419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4731" y="1371600"/>
            <a:ext cx="5175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</a:schemeClr>
                </a:solidFill>
              </a:rPr>
              <a:t>Motivation: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Experimental studies involve overexpression of the constitutive synthesis rate</a:t>
            </a: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- Can this model describe experimental phenomena?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2365" y="2356665"/>
                <a:ext cx="5606470" cy="834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11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sz="11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𝐭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1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1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1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  <m:t>𝑪𝒚𝒄𝑫</m:t>
                              </m:r>
                            </m:e>
                            <m:sub>
                              <m:r>
                                <a:rPr lang="en-US" sz="1100" b="1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sz="11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1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1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𝑪</m:t>
                          </m:r>
                          <m:r>
                            <a:rPr lang="en-US" sz="1100" b="1" i="1" baseline="-2500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𝑫</m:t>
                          </m:r>
                          <m:r>
                            <a:rPr lang="en-US" sz="11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+</m:t>
                          </m:r>
                          <m:r>
                            <a:rPr lang="en-US" sz="11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11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1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1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𝑨𝑷</m:t>
                          </m:r>
                          <m:r>
                            <a:rPr lang="en-US" sz="11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11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e>
                      </m:d>
                      <m:r>
                        <a:rPr lang="en-US" sz="1100" b="1" i="1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1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1100" b="1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𝟐𝟑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1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1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𝑬</m:t>
                          </m:r>
                          <m:r>
                            <a:rPr lang="en-US" sz="11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r>
                            <a:rPr lang="en-US" sz="11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𝑭</m:t>
                          </m:r>
                          <m:r>
                            <a:rPr lang="en-US" sz="11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e>
                      </m:d>
                      <m:f>
                        <m:fPr>
                          <m:ctrlPr>
                            <a:rPr lang="en-US" sz="11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1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11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𝟏𝟑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1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11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𝟏𝟑</m:t>
                              </m:r>
                            </m:sub>
                          </m:sSub>
                          <m:r>
                            <a:rPr lang="en-US" sz="11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1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1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𝒑𝑹𝑩</m:t>
                              </m:r>
                            </m:e>
                          </m:d>
                        </m:den>
                      </m:f>
                      <m:r>
                        <a:rPr lang="en-US" sz="1100" b="1" i="1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en-US" sz="11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1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11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𝟔𝟑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1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11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𝟔𝟑</m:t>
                              </m:r>
                            </m:sub>
                          </m:sSub>
                          <m:r>
                            <a:rPr lang="en-US" sz="11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1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𝒑𝑹𝑩</m:t>
                                  </m:r>
                                </m:e>
                                <m:sub>
                                  <m:r>
                                    <a:rPr lang="en-US" sz="11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𝒑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11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US" sz="1100" b="1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1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11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𝟒𝟑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1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𝑪𝒚𝒄𝑫</m:t>
                              </m:r>
                            </m:e>
                            <m:sub>
                              <m:r>
                                <a:rPr lang="en-US" sz="11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𝒂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100" b="1" i="1" dirty="0" smtClean="0">
                  <a:solidFill>
                    <a:srgbClr val="00B050"/>
                  </a:solidFill>
                  <a:latin typeface="Cambria Math" panose="02040503050406030204" pitchFamily="18" charset="0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1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11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𝟑𝟒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1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𝑪𝒚𝒄𝑫</m:t>
                              </m:r>
                            </m:e>
                            <m:sub>
                              <m:r>
                                <a:rPr lang="en-US" sz="11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sz="11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sz="11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𝑪𝒚𝒄𝑫</m:t>
                                  </m:r>
                                </m:e>
                                <m:sub>
                                  <m:r>
                                    <a:rPr lang="en-US" sz="11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1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US" sz="11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𝒎</m:t>
                              </m:r>
                              <m:r>
                                <a:rPr lang="en-US" sz="11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𝟒</m:t>
                              </m:r>
                            </m:sub>
                          </m:sSub>
                          <m:r>
                            <a:rPr lang="en-US" sz="11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1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𝑪𝒚𝒄𝑫</m:t>
                                  </m:r>
                                </m:e>
                                <m:sub>
                                  <m:r>
                                    <a:rPr lang="en-US" sz="11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1100" b="1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1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∅</m:t>
                          </m:r>
                        </m:e>
                        <m:sub>
                          <m:sSub>
                            <m:sSubPr>
                              <m:ctrlPr>
                                <a:rPr lang="en-US" sz="11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𝑪𝒚𝒄𝑫</m:t>
                              </m:r>
                            </m:e>
                            <m:sub>
                              <m:r>
                                <a:rPr lang="en-US" sz="11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1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𝑪𝒚𝒄𝑫</m:t>
                              </m:r>
                            </m:e>
                            <m:sub>
                              <m:r>
                                <a:rPr lang="en-US" sz="11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100" b="1" baseline="-25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65" y="2356665"/>
                <a:ext cx="5606470" cy="834331"/>
              </a:xfrm>
              <a:prstGeom prst="rect">
                <a:avLst/>
              </a:prstGeom>
              <a:blipFill rotWithShape="0">
                <a:blip r:embed="rId5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-805870" y="3314261"/>
                <a:ext cx="5301670" cy="8005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5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105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sz="105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𝐭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05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50" b="1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050" b="1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𝑪𝒚𝒄𝑬</m:t>
                              </m:r>
                            </m:e>
                            <m:sub>
                              <m:r>
                                <a:rPr lang="en-US" sz="1050" b="1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sz="1050" b="1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05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05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𝑪</m:t>
                          </m:r>
                          <m:r>
                            <a:rPr lang="en-US" sz="1050" b="1" i="1" baseline="-2500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𝑬</m:t>
                          </m:r>
                          <m:r>
                            <a:rPr lang="en-US" sz="105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+</m:t>
                          </m:r>
                          <m:r>
                            <a:rPr lang="en-US" sz="1050" b="1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1050" b="1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𝟐𝟖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05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05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𝑬</m:t>
                          </m:r>
                          <m:r>
                            <a:rPr lang="en-US" sz="105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r>
                            <a:rPr lang="en-US" sz="105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𝑭</m:t>
                          </m:r>
                          <m:r>
                            <a:rPr lang="en-US" sz="105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e>
                      </m:d>
                      <m:f>
                        <m:fPr>
                          <m:ctrlPr>
                            <a:rPr lang="en-US" sz="105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05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05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105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𝟏𝟖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05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05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105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𝟏𝟖</m:t>
                              </m:r>
                            </m:sub>
                          </m:sSub>
                          <m:r>
                            <a:rPr lang="en-US" sz="105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05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05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𝒑𝑹𝑩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en-US" sz="105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05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05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105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𝟔𝟖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05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05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105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𝟔𝟖</m:t>
                              </m:r>
                            </m:sub>
                          </m:sSub>
                          <m:r>
                            <a:rPr lang="en-US" sz="105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05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5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𝒑𝑹𝑩</m:t>
                                  </m:r>
                                </m:e>
                                <m:sub>
                                  <m:r>
                                    <a:rPr lang="en-US" sz="105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𝒑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1050" b="1" i="1" dirty="0" smtClean="0">
                  <a:solidFill>
                    <a:srgbClr val="00B050"/>
                  </a:solidFill>
                  <a:latin typeface="Cambria Math" panose="02040503050406030204" pitchFamily="18" charset="0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1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05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05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105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𝟗𝟖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05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5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05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𝑪𝒚𝒄𝑬</m:t>
                              </m:r>
                            </m:e>
                            <m:sub>
                              <m:r>
                                <a:rPr lang="en-US" sz="105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𝒂</m:t>
                              </m:r>
                            </m:sub>
                          </m:sSub>
                        </m:e>
                      </m:d>
                      <m:r>
                        <a:rPr lang="en-US" sz="1050" b="1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05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05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105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𝟖𝟗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05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5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05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𝑪𝒚𝒄𝑬</m:t>
                              </m:r>
                            </m:e>
                            <m:sub>
                              <m:r>
                                <a:rPr lang="en-US" sz="105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sz="105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sz="105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5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𝑪𝒚𝒄𝑬</m:t>
                                  </m:r>
                                </m:e>
                                <m:sub>
                                  <m:r>
                                    <a:rPr lang="en-US" sz="105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05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05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US" sz="105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𝒎</m:t>
                              </m:r>
                              <m:r>
                                <a:rPr lang="en-US" sz="105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𝟗</m:t>
                              </m:r>
                            </m:sub>
                          </m:sSub>
                          <m:r>
                            <a:rPr lang="en-US" sz="105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05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5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𝑪𝒚𝒄𝑬</m:t>
                                  </m:r>
                                </m:e>
                                <m:sub>
                                  <m:r>
                                    <a:rPr lang="en-US" sz="105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05870" y="3314261"/>
                <a:ext cx="5301670" cy="800540"/>
              </a:xfrm>
              <a:prstGeom prst="rect">
                <a:avLst/>
              </a:prstGeom>
              <a:blipFill rotWithShape="0">
                <a:blip r:embed="rId6"/>
                <a:stretch>
                  <a:fillRect b="-2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392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prinf 2014 Career Panel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aple">
  <a:themeElements>
    <a:clrScheme name="Maple 1">
      <a:dk1>
        <a:srgbClr val="BB5F03"/>
      </a:dk1>
      <a:lt1>
        <a:srgbClr val="FFFFFF"/>
      </a:lt1>
      <a:dk2>
        <a:srgbClr val="993300"/>
      </a:dk2>
      <a:lt2>
        <a:srgbClr val="FEEC94"/>
      </a:lt2>
      <a:accent1>
        <a:srgbClr val="FF9900"/>
      </a:accent1>
      <a:accent2>
        <a:srgbClr val="B76A03"/>
      </a:accent2>
      <a:accent3>
        <a:srgbClr val="CAADAA"/>
      </a:accent3>
      <a:accent4>
        <a:srgbClr val="DADADA"/>
      </a:accent4>
      <a:accent5>
        <a:srgbClr val="FFCAAA"/>
      </a:accent5>
      <a:accent6>
        <a:srgbClr val="A65F02"/>
      </a:accent6>
      <a:hlink>
        <a:srgbClr val="FFFFCC"/>
      </a:hlink>
      <a:folHlink>
        <a:srgbClr val="CCCC00"/>
      </a:folHlink>
    </a:clrScheme>
    <a:fontScheme name="Mapl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aple 1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CC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2">
        <a:dk1>
          <a:srgbClr val="EA9306"/>
        </a:dk1>
        <a:lt1>
          <a:srgbClr val="FFFFFF"/>
        </a:lt1>
        <a:dk2>
          <a:srgbClr val="FAC120"/>
        </a:dk2>
        <a:lt2>
          <a:srgbClr val="FFFDD1"/>
        </a:lt2>
        <a:accent1>
          <a:srgbClr val="CC6600"/>
        </a:accent1>
        <a:accent2>
          <a:srgbClr val="FF9933"/>
        </a:accent2>
        <a:accent3>
          <a:srgbClr val="FCDDAB"/>
        </a:accent3>
        <a:accent4>
          <a:srgbClr val="DADADA"/>
        </a:accent4>
        <a:accent5>
          <a:srgbClr val="E2B8AA"/>
        </a:accent5>
        <a:accent6>
          <a:srgbClr val="E78A2D"/>
        </a:accent6>
        <a:hlink>
          <a:srgbClr val="A50021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3">
        <a:dk1>
          <a:srgbClr val="000000"/>
        </a:dk1>
        <a:lt1>
          <a:srgbClr val="FFFFCC"/>
        </a:lt1>
        <a:dk2>
          <a:srgbClr val="A26D18"/>
        </a:dk2>
        <a:lt2>
          <a:srgbClr val="F9D793"/>
        </a:lt2>
        <a:accent1>
          <a:srgbClr val="FFD05B"/>
        </a:accent1>
        <a:accent2>
          <a:srgbClr val="FEE1A8"/>
        </a:accent2>
        <a:accent3>
          <a:srgbClr val="FFFFE2"/>
        </a:accent3>
        <a:accent4>
          <a:srgbClr val="000000"/>
        </a:accent4>
        <a:accent5>
          <a:srgbClr val="FFE4B5"/>
        </a:accent5>
        <a:accent6>
          <a:srgbClr val="E6CC98"/>
        </a:accent6>
        <a:hlink>
          <a:srgbClr val="FF0000"/>
        </a:hlink>
        <a:folHlink>
          <a:srgbClr val="CC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ple 4">
        <a:dk1>
          <a:srgbClr val="008000"/>
        </a:dk1>
        <a:lt1>
          <a:srgbClr val="FFFFFF"/>
        </a:lt1>
        <a:dk2>
          <a:srgbClr val="005800"/>
        </a:dk2>
        <a:lt2>
          <a:srgbClr val="FFFFCC"/>
        </a:lt2>
        <a:accent1>
          <a:srgbClr val="00CC99"/>
        </a:accent1>
        <a:accent2>
          <a:srgbClr val="007825"/>
        </a:accent2>
        <a:accent3>
          <a:srgbClr val="AAB4AA"/>
        </a:accent3>
        <a:accent4>
          <a:srgbClr val="DADADA"/>
        </a:accent4>
        <a:accent5>
          <a:srgbClr val="AAE2CA"/>
        </a:accent5>
        <a:accent6>
          <a:srgbClr val="006C20"/>
        </a:accent6>
        <a:hlink>
          <a:srgbClr val="9966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5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6">
        <a:dk1>
          <a:srgbClr val="006699"/>
        </a:dk1>
        <a:lt1>
          <a:srgbClr val="FFFFFF"/>
        </a:lt1>
        <a:dk2>
          <a:srgbClr val="006666"/>
        </a:dk2>
        <a:lt2>
          <a:srgbClr val="CCECFF"/>
        </a:lt2>
        <a:accent1>
          <a:srgbClr val="00CCFF"/>
        </a:accent1>
        <a:accent2>
          <a:srgbClr val="017A83"/>
        </a:accent2>
        <a:accent3>
          <a:srgbClr val="AAB8B8"/>
        </a:accent3>
        <a:accent4>
          <a:srgbClr val="DADADA"/>
        </a:accent4>
        <a:accent5>
          <a:srgbClr val="AAE2FF"/>
        </a:accent5>
        <a:accent6>
          <a:srgbClr val="016E76"/>
        </a:accent6>
        <a:hlink>
          <a:srgbClr val="FFFFCC"/>
        </a:hlink>
        <a:folHlink>
          <a:srgbClr val="99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7">
        <a:dk1>
          <a:srgbClr val="80ACC4"/>
        </a:dk1>
        <a:lt1>
          <a:srgbClr val="FFFFFF"/>
        </a:lt1>
        <a:dk2>
          <a:srgbClr val="B3D1DF"/>
        </a:dk2>
        <a:lt2>
          <a:srgbClr val="FFFFFF"/>
        </a:lt2>
        <a:accent1>
          <a:srgbClr val="5089A8"/>
        </a:accent1>
        <a:accent2>
          <a:srgbClr val="BBC6DB"/>
        </a:accent2>
        <a:accent3>
          <a:srgbClr val="D6E5EC"/>
        </a:accent3>
        <a:accent4>
          <a:srgbClr val="DADADA"/>
        </a:accent4>
        <a:accent5>
          <a:srgbClr val="B3C4D1"/>
        </a:accent5>
        <a:accent6>
          <a:srgbClr val="A9B3C6"/>
        </a:accent6>
        <a:hlink>
          <a:srgbClr val="0000FF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8">
        <a:dk1>
          <a:srgbClr val="5700AE"/>
        </a:dk1>
        <a:lt1>
          <a:srgbClr val="FFFFFF"/>
        </a:lt1>
        <a:dk2>
          <a:srgbClr val="7301CB"/>
        </a:dk2>
        <a:lt2>
          <a:srgbClr val="C5C5FF"/>
        </a:lt2>
        <a:accent1>
          <a:srgbClr val="9999FF"/>
        </a:accent1>
        <a:accent2>
          <a:srgbClr val="7000E0"/>
        </a:accent2>
        <a:accent3>
          <a:srgbClr val="BCAAE2"/>
        </a:accent3>
        <a:accent4>
          <a:srgbClr val="DADADA"/>
        </a:accent4>
        <a:accent5>
          <a:srgbClr val="CACAFF"/>
        </a:accent5>
        <a:accent6>
          <a:srgbClr val="6500CB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9">
        <a:dk1>
          <a:srgbClr val="003366"/>
        </a:dk1>
        <a:lt1>
          <a:srgbClr val="FFFFFF"/>
        </a:lt1>
        <a:dk2>
          <a:srgbClr val="003366"/>
        </a:dk2>
        <a:lt2>
          <a:srgbClr val="CBD5DF"/>
        </a:lt2>
        <a:accent1>
          <a:srgbClr val="A9BEE9"/>
        </a:accent1>
        <a:accent2>
          <a:srgbClr val="D6E4F2"/>
        </a:accent2>
        <a:accent3>
          <a:srgbClr val="FFFFFF"/>
        </a:accent3>
        <a:accent4>
          <a:srgbClr val="002A56"/>
        </a:accent4>
        <a:accent5>
          <a:srgbClr val="D1DBF2"/>
        </a:accent5>
        <a:accent6>
          <a:srgbClr val="C2CFDB"/>
        </a:accent6>
        <a:hlink>
          <a:srgbClr val="0000CC"/>
        </a:hlink>
        <a:folHlink>
          <a:srgbClr val="8668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Viterbi_R1">
  <a:themeElements>
    <a:clrScheme name="Custom 28">
      <a:dk1>
        <a:srgbClr val="990000"/>
      </a:dk1>
      <a:lt1>
        <a:srgbClr val="FFCC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Custom 23">
      <a:dk1>
        <a:srgbClr val="99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Sprinf 2014 Career Panel</Template>
  <TotalTime>4444</TotalTime>
  <Words>1251</Words>
  <Application>Microsoft Office PowerPoint</Application>
  <PresentationFormat>On-screen Show (4:3)</PresentationFormat>
  <Paragraphs>175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20</vt:i4>
      </vt:variant>
    </vt:vector>
  </HeadingPairs>
  <TitlesOfParts>
    <vt:vector size="39" baseType="lpstr">
      <vt:lpstr>Adobe Gothic Std B</vt:lpstr>
      <vt:lpstr>MS PGothic</vt:lpstr>
      <vt:lpstr>PMingLiU</vt:lpstr>
      <vt:lpstr>Arial</vt:lpstr>
      <vt:lpstr>Brush Script MT</vt:lpstr>
      <vt:lpstr>Calibri</vt:lpstr>
      <vt:lpstr>Cambria Math</vt:lpstr>
      <vt:lpstr>Constantia</vt:lpstr>
      <vt:lpstr>Franklin Gothic Book</vt:lpstr>
      <vt:lpstr>Rage Italic</vt:lpstr>
      <vt:lpstr>Times New Roman</vt:lpstr>
      <vt:lpstr>Wingdings</vt:lpstr>
      <vt:lpstr>Sprinf 2014 Career Panel</vt:lpstr>
      <vt:lpstr>Maple</vt:lpstr>
      <vt:lpstr>Pushpin</vt:lpstr>
      <vt:lpstr>1_Default Design</vt:lpstr>
      <vt:lpstr>2_Default Design</vt:lpstr>
      <vt:lpstr>Viterbi_R1</vt:lpstr>
      <vt:lpstr>Office Theme</vt:lpstr>
      <vt:lpstr>A Bifurcation Analysis on the Biochemical Switches of the G1-S Transition of the Mammalian Cell Cycle</vt:lpstr>
      <vt:lpstr>Background</vt:lpstr>
      <vt:lpstr>Biochemical Switches of the G1-S Transition</vt:lpstr>
      <vt:lpstr>Cyclin D and Cancer</vt:lpstr>
      <vt:lpstr>Specific Aims of the Study</vt:lpstr>
      <vt:lpstr>Methods - Model Schematic</vt:lpstr>
      <vt:lpstr>PowerPoint Presentation</vt:lpstr>
      <vt:lpstr>Bistability: A Switch to Cell Proliferation</vt:lpstr>
      <vt:lpstr>Adding Constitutive(Basal) Synthesis Rate to Cyclin D/Cyclin E</vt:lpstr>
      <vt:lpstr>PowerPoint Presentation</vt:lpstr>
      <vt:lpstr>Assumptions and Limitations of the Methods</vt:lpstr>
      <vt:lpstr>PowerPoint Presentation</vt:lpstr>
      <vt:lpstr>Results: Overexpression in the Cyclin D and Cyclin E Induces Cell Proliferation</vt:lpstr>
      <vt:lpstr> Results: Inducing Degradation of Cyclin D</vt:lpstr>
      <vt:lpstr>Pharmaceutical Intervention to Induce Cell Arrest</vt:lpstr>
      <vt:lpstr>Limitations of Study</vt:lpstr>
      <vt:lpstr>Path Forward</vt:lpstr>
      <vt:lpstr>Negative Feedback to show cell cycle oscillation</vt:lpstr>
      <vt:lpstr>PowerPoint Presentation</vt:lpstr>
      <vt:lpstr>Citation</vt:lpstr>
    </vt:vector>
  </TitlesOfParts>
  <Company>University of Colorado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Mathematical Description of Regulation of the G1-S Transition of the Mammalian Cell Cycle</dc:title>
  <dc:creator>Vicky</dc:creator>
  <cp:lastModifiedBy>astroguy@gmail.com</cp:lastModifiedBy>
  <cp:revision>125</cp:revision>
  <dcterms:created xsi:type="dcterms:W3CDTF">2014-03-09T22:12:18Z</dcterms:created>
  <dcterms:modified xsi:type="dcterms:W3CDTF">2014-05-14T20:59:06Z</dcterms:modified>
</cp:coreProperties>
</file>