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5" r:id="rId3"/>
    <p:sldMasterId id="2147483817" r:id="rId4"/>
    <p:sldMasterId id="2147483829" r:id="rId5"/>
    <p:sldMasterId id="2147483841" r:id="rId6"/>
    <p:sldMasterId id="2147483845" r:id="rId7"/>
  </p:sldMasterIdLst>
  <p:notesMasterIdLst>
    <p:notesMasterId r:id="rId26"/>
  </p:notesMasterIdLst>
  <p:sldIdLst>
    <p:sldId id="256" r:id="rId8"/>
    <p:sldId id="287" r:id="rId9"/>
    <p:sldId id="289" r:id="rId10"/>
    <p:sldId id="290" r:id="rId11"/>
    <p:sldId id="258" r:id="rId12"/>
    <p:sldId id="281" r:id="rId13"/>
    <p:sldId id="283" r:id="rId14"/>
    <p:sldId id="284" r:id="rId15"/>
    <p:sldId id="259" r:id="rId16"/>
    <p:sldId id="288" r:id="rId17"/>
    <p:sldId id="291" r:id="rId18"/>
    <p:sldId id="292" r:id="rId19"/>
    <p:sldId id="296" r:id="rId20"/>
    <p:sldId id="298" r:id="rId21"/>
    <p:sldId id="294" r:id="rId22"/>
    <p:sldId id="295" r:id="rId23"/>
    <p:sldId id="293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9" autoAdjust="0"/>
  </p:normalViewPr>
  <p:slideViewPr>
    <p:cSldViewPr>
      <p:cViewPr>
        <p:scale>
          <a:sx n="53" d="100"/>
          <a:sy n="53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FF9B3-A67A-4B4C-9062-9FE20D357E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A8EACA-1A16-45EE-8E7A-7868B3D0A2E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 smtClean="0"/>
            <a:t>Mitogenic</a:t>
          </a:r>
          <a:r>
            <a:rPr lang="en-US" dirty="0" smtClean="0"/>
            <a:t> Stimulation increased above threshold (Saddle Node)</a:t>
          </a:r>
          <a:endParaRPr lang="en-US" dirty="0"/>
        </a:p>
      </dgm:t>
    </dgm:pt>
    <dgm:pt modelId="{8EF82B2E-C954-4EA3-AEE3-FFDA309893AF}" type="parTrans" cxnId="{926F3EBC-6EE7-411E-892C-4067530FAFEE}">
      <dgm:prSet/>
      <dgm:spPr/>
      <dgm:t>
        <a:bodyPr/>
        <a:lstStyle/>
        <a:p>
          <a:endParaRPr lang="en-US"/>
        </a:p>
      </dgm:t>
    </dgm:pt>
    <dgm:pt modelId="{CB196FB1-9333-40D1-B634-3659B894F1E7}" type="sibTrans" cxnId="{926F3EBC-6EE7-411E-892C-4067530FAFEE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29E79D7D-4741-4BE1-B543-9BE092017EB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E2F1 jumps to higher steady state (Bistability)</a:t>
          </a:r>
          <a:endParaRPr lang="en-US" dirty="0"/>
        </a:p>
      </dgm:t>
    </dgm:pt>
    <dgm:pt modelId="{8C720F33-804F-4FEC-AB14-09621A2E34E2}" type="parTrans" cxnId="{81CEC9A3-7601-4ED6-91DE-344000D6521D}">
      <dgm:prSet/>
      <dgm:spPr/>
      <dgm:t>
        <a:bodyPr/>
        <a:lstStyle/>
        <a:p>
          <a:endParaRPr lang="en-US"/>
        </a:p>
      </dgm:t>
    </dgm:pt>
    <dgm:pt modelId="{3EB169FB-FE10-48E4-A649-5F20D7C9A1F5}" type="sibTrans" cxnId="{81CEC9A3-7601-4ED6-91DE-344000D6521D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FF3569D-9D71-48F3-A630-A9703A14436B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DNA Synthesis (S-phase)</a:t>
          </a:r>
          <a:endParaRPr lang="en-US" dirty="0"/>
        </a:p>
      </dgm:t>
    </dgm:pt>
    <dgm:pt modelId="{7F2BAF9F-B65B-4BDD-879A-D449E58A56D9}" type="parTrans" cxnId="{6543D56E-DC4E-4E87-A9CB-79581F52FAC8}">
      <dgm:prSet/>
      <dgm:spPr/>
      <dgm:t>
        <a:bodyPr/>
        <a:lstStyle/>
        <a:p>
          <a:endParaRPr lang="en-US"/>
        </a:p>
      </dgm:t>
    </dgm:pt>
    <dgm:pt modelId="{BB6D956D-D513-4DFF-ACA8-845C0AD34EE4}" type="sibTrans" cxnId="{6543D56E-DC4E-4E87-A9CB-79581F52FAC8}">
      <dgm:prSet/>
      <dgm:spPr/>
      <dgm:t>
        <a:bodyPr/>
        <a:lstStyle/>
        <a:p>
          <a:endParaRPr lang="en-US"/>
        </a:p>
      </dgm:t>
    </dgm:pt>
    <dgm:pt modelId="{5D70D308-95D6-4B5C-815D-ED9DF1A10E96}" type="pres">
      <dgm:prSet presAssocID="{8B2FF9B3-A67A-4B4C-9062-9FE20D357E42}" presName="Name0" presStyleCnt="0">
        <dgm:presLayoutVars>
          <dgm:dir/>
          <dgm:resizeHandles val="exact"/>
        </dgm:presLayoutVars>
      </dgm:prSet>
      <dgm:spPr/>
    </dgm:pt>
    <dgm:pt modelId="{0E03F990-333E-468A-A681-6159055FFBCF}" type="pres">
      <dgm:prSet presAssocID="{BEA8EACA-1A16-45EE-8E7A-7868B3D0A2E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DB583-FDF7-4A38-8AE5-21C89DB1E89A}" type="pres">
      <dgm:prSet presAssocID="{CB196FB1-9333-40D1-B634-3659B894F1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7932FF6-5DE1-4BA9-ACC6-14C1F078E505}" type="pres">
      <dgm:prSet presAssocID="{CB196FB1-9333-40D1-B634-3659B894F1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67EB53E-8FD1-4479-803D-0C99233B25E4}" type="pres">
      <dgm:prSet presAssocID="{29E79D7D-4741-4BE1-B543-9BE092017E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FD1D9-0CA6-4438-A603-C6A1C5793231}" type="pres">
      <dgm:prSet presAssocID="{3EB169FB-FE10-48E4-A649-5F20D7C9A1F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9C66E8-9CC0-4D3C-8AEF-256AB6363451}" type="pres">
      <dgm:prSet presAssocID="{3EB169FB-FE10-48E4-A649-5F20D7C9A1F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FD2D65-F73B-4D02-B7CB-F7AE81ED23DB}" type="pres">
      <dgm:prSet presAssocID="{4FF3569D-9D71-48F3-A630-A9703A1443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3D56E-DC4E-4E87-A9CB-79581F52FAC8}" srcId="{8B2FF9B3-A67A-4B4C-9062-9FE20D357E42}" destId="{4FF3569D-9D71-48F3-A630-A9703A14436B}" srcOrd="2" destOrd="0" parTransId="{7F2BAF9F-B65B-4BDD-879A-D449E58A56D9}" sibTransId="{BB6D956D-D513-4DFF-ACA8-845C0AD34EE4}"/>
    <dgm:cxn modelId="{761717B3-F836-41D8-BDC1-8551D0C9AE14}" type="presOf" srcId="{CB196FB1-9333-40D1-B634-3659B894F1E7}" destId="{87932FF6-5DE1-4BA9-ACC6-14C1F078E505}" srcOrd="1" destOrd="0" presId="urn:microsoft.com/office/officeart/2005/8/layout/process1"/>
    <dgm:cxn modelId="{108F6C56-F539-4482-A7CD-FDA444B706BB}" type="presOf" srcId="{8B2FF9B3-A67A-4B4C-9062-9FE20D357E42}" destId="{5D70D308-95D6-4B5C-815D-ED9DF1A10E96}" srcOrd="0" destOrd="0" presId="urn:microsoft.com/office/officeart/2005/8/layout/process1"/>
    <dgm:cxn modelId="{8E5D91A4-D329-48D3-9181-9FA0523F96B1}" type="presOf" srcId="{29E79D7D-4741-4BE1-B543-9BE092017EB2}" destId="{567EB53E-8FD1-4479-803D-0C99233B25E4}" srcOrd="0" destOrd="0" presId="urn:microsoft.com/office/officeart/2005/8/layout/process1"/>
    <dgm:cxn modelId="{2A948091-4F7D-4F75-B48E-D350E1B9D109}" type="presOf" srcId="{3EB169FB-FE10-48E4-A649-5F20D7C9A1F5}" destId="{FD9C66E8-9CC0-4D3C-8AEF-256AB6363451}" srcOrd="1" destOrd="0" presId="urn:microsoft.com/office/officeart/2005/8/layout/process1"/>
    <dgm:cxn modelId="{08E9FE08-9EB5-4826-B263-E3FB9350F094}" type="presOf" srcId="{BEA8EACA-1A16-45EE-8E7A-7868B3D0A2EE}" destId="{0E03F990-333E-468A-A681-6159055FFBCF}" srcOrd="0" destOrd="0" presId="urn:microsoft.com/office/officeart/2005/8/layout/process1"/>
    <dgm:cxn modelId="{81CEC9A3-7601-4ED6-91DE-344000D6521D}" srcId="{8B2FF9B3-A67A-4B4C-9062-9FE20D357E42}" destId="{29E79D7D-4741-4BE1-B543-9BE092017EB2}" srcOrd="1" destOrd="0" parTransId="{8C720F33-804F-4FEC-AB14-09621A2E34E2}" sibTransId="{3EB169FB-FE10-48E4-A649-5F20D7C9A1F5}"/>
    <dgm:cxn modelId="{926F3EBC-6EE7-411E-892C-4067530FAFEE}" srcId="{8B2FF9B3-A67A-4B4C-9062-9FE20D357E42}" destId="{BEA8EACA-1A16-45EE-8E7A-7868B3D0A2EE}" srcOrd="0" destOrd="0" parTransId="{8EF82B2E-C954-4EA3-AEE3-FFDA309893AF}" sibTransId="{CB196FB1-9333-40D1-B634-3659B894F1E7}"/>
    <dgm:cxn modelId="{7B835895-1C7C-4095-B6D4-08A47DD21891}" type="presOf" srcId="{4FF3569D-9D71-48F3-A630-A9703A14436B}" destId="{66FD2D65-F73B-4D02-B7CB-F7AE81ED23DB}" srcOrd="0" destOrd="0" presId="urn:microsoft.com/office/officeart/2005/8/layout/process1"/>
    <dgm:cxn modelId="{D394FD2D-58FD-47D9-81EF-021E03C2CDA9}" type="presOf" srcId="{3EB169FB-FE10-48E4-A649-5F20D7C9A1F5}" destId="{604FD1D9-0CA6-4438-A603-C6A1C5793231}" srcOrd="0" destOrd="0" presId="urn:microsoft.com/office/officeart/2005/8/layout/process1"/>
    <dgm:cxn modelId="{DD8BCFF9-CBBF-4AB3-AB99-3207525C8619}" type="presOf" srcId="{CB196FB1-9333-40D1-B634-3659B894F1E7}" destId="{679DB583-FDF7-4A38-8AE5-21C89DB1E89A}" srcOrd="0" destOrd="0" presId="urn:microsoft.com/office/officeart/2005/8/layout/process1"/>
    <dgm:cxn modelId="{1167FA69-BF21-47F1-9F1A-64DFB25E4B79}" type="presParOf" srcId="{5D70D308-95D6-4B5C-815D-ED9DF1A10E96}" destId="{0E03F990-333E-468A-A681-6159055FFBCF}" srcOrd="0" destOrd="0" presId="urn:microsoft.com/office/officeart/2005/8/layout/process1"/>
    <dgm:cxn modelId="{085D0504-1BD8-4CE0-9619-5210B713E4B4}" type="presParOf" srcId="{5D70D308-95D6-4B5C-815D-ED9DF1A10E96}" destId="{679DB583-FDF7-4A38-8AE5-21C89DB1E89A}" srcOrd="1" destOrd="0" presId="urn:microsoft.com/office/officeart/2005/8/layout/process1"/>
    <dgm:cxn modelId="{A9C872A9-2081-4901-8E09-6C2A29AF4DAE}" type="presParOf" srcId="{679DB583-FDF7-4A38-8AE5-21C89DB1E89A}" destId="{87932FF6-5DE1-4BA9-ACC6-14C1F078E505}" srcOrd="0" destOrd="0" presId="urn:microsoft.com/office/officeart/2005/8/layout/process1"/>
    <dgm:cxn modelId="{057C40F1-889D-4589-AAC2-EC64255E1E7E}" type="presParOf" srcId="{5D70D308-95D6-4B5C-815D-ED9DF1A10E96}" destId="{567EB53E-8FD1-4479-803D-0C99233B25E4}" srcOrd="2" destOrd="0" presId="urn:microsoft.com/office/officeart/2005/8/layout/process1"/>
    <dgm:cxn modelId="{B656D7D9-4027-452B-9055-682E18AC5E6C}" type="presParOf" srcId="{5D70D308-95D6-4B5C-815D-ED9DF1A10E96}" destId="{604FD1D9-0CA6-4438-A603-C6A1C5793231}" srcOrd="3" destOrd="0" presId="urn:microsoft.com/office/officeart/2005/8/layout/process1"/>
    <dgm:cxn modelId="{46852F10-48AE-4366-8B46-234CA3BEF461}" type="presParOf" srcId="{604FD1D9-0CA6-4438-A603-C6A1C5793231}" destId="{FD9C66E8-9CC0-4D3C-8AEF-256AB6363451}" srcOrd="0" destOrd="0" presId="urn:microsoft.com/office/officeart/2005/8/layout/process1"/>
    <dgm:cxn modelId="{807C47F9-6AA0-4C8D-9100-5B93301B43EE}" type="presParOf" srcId="{5D70D308-95D6-4B5C-815D-ED9DF1A10E96}" destId="{66FD2D65-F73B-4D02-B7CB-F7AE81ED23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Gothic Std B" panose="020B0800000000000000" pitchFamily="34" charset="-128"/>
              </a:defRPr>
            </a:lvl1pPr>
          </a:lstStyle>
          <a:p>
            <a:fld id="{99668311-3E5B-4DDF-A2DD-05A3E2D36E1B}" type="datetimeFigureOut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Gothic Std B" panose="020B0800000000000000" pitchFamily="34" charset="-128"/>
              </a:defRPr>
            </a:lvl1pPr>
          </a:lstStyle>
          <a:p>
            <a:fld id="{0EAC6AC2-66B4-4739-8EBC-B7957EA72D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they estimated the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baseline="0" dirty="0" smtClean="0"/>
              <a:t> 9 important components</a:t>
            </a:r>
          </a:p>
          <a:p>
            <a:r>
              <a:rPr lang="en-US" baseline="0" dirty="0" smtClean="0"/>
              <a:t>Run through the mechanisms</a:t>
            </a:r>
          </a:p>
          <a:p>
            <a:endParaRPr lang="en-US" baseline="0" dirty="0" smtClean="0"/>
          </a:p>
          <a:p>
            <a:pPr lvl="0"/>
            <a:r>
              <a:rPr lang="en" sz="1200" dirty="0" smtClean="0"/>
              <a:t>Authors cite past experimental studies that rigorously determined a range of molecules and processes in the network </a:t>
            </a:r>
          </a:p>
          <a:p>
            <a:pPr lvl="0"/>
            <a:endParaRPr lang="en" sz="1200" dirty="0" smtClean="0"/>
          </a:p>
          <a:p>
            <a:pPr lvl="0"/>
            <a:r>
              <a:rPr lang="en" sz="1200" dirty="0" smtClean="0"/>
              <a:t>Authors selected nine of these components they “believed” to be the most important in controlling the G1-S transition</a:t>
            </a:r>
            <a:endParaRPr lang="e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F4666-99A5-4C0D-985D-D69C076A8810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3E80A-D635-4481-8433-4520B9D1A789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47BE2-1FF5-47A6-9DD7-ECCCA03604EE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DF56167-D641-464F-96D1-CE27ABAF24D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7C72B47D-9380-4C8D-9560-D37264046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50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0540DEC-6BB0-4712-B7C6-7E3235E5C47F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FDE461A1-2B65-4B75-BD7D-4A1A430D0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0AB6B91-DF97-456E-A6A2-20F61360F061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8A169A4-B9C0-4051-9113-92FA8E32E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4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769D1B-8B27-4F87-B1D0-F97D680EA6B6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D912999-184B-4207-B539-EA9F2D38E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13928E73-33C3-45C2-BC42-65C59C0A916F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D7892C2-B0B5-4024-9E91-E6F00101C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5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4DDC3B1-E47A-4A23-A461-D85559C7E68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F06142A-3239-45D6-A392-F6B32EEC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1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AA57067-E9C4-470F-B70C-AF32D322E46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238F7D2-B6E9-4A70-A42B-DC9C43FF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2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8AB215D-AE25-40B8-B705-E9DBCA4B8C9B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15989C0-348C-4B2A-A278-DCD5C9A51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02DEF-A50C-4D8B-95BD-65BB4A1C90E6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66A8C38-330A-467F-AB3E-940D734C1F5A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1691DDE-2FE9-41C2-977B-79529A086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5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A497B05-691C-420F-907A-10C075CB794A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6412DC8-F0FA-4CA5-B381-D5E4B111D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11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B9E5E14-0643-4047-9DF4-BDBABE3E1034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8E5535F-3FA3-4029-B45A-C843B1E86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4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F72F20-47C5-48C0-950E-31DDA766623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83FEF80A-58CE-4A5E-B75C-9D8FDB99D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0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017588"/>
            <a:ext cx="7178675" cy="48307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A96E6-F158-4D35-98BA-0801A50972E5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656F043-AC4E-4C04-A935-318FE197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203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BA36-6415-426E-88BD-579E402980D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970DD-DBCA-4A12-88D7-D9E17F4A3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0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6CC9-4AA8-48D2-8A33-0E9A6A6678A3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99B2-A39D-49A0-B671-DD6CD88D9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48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64E77-40F0-4907-A1C8-3410358FD36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10F2-0A7C-471C-B60F-1475F7A10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86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CC97-0E81-48C6-ABFA-B9B4C8F9DDE7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9B2F-16D9-44E0-B96F-F8C765C1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1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CD59-1A4D-4276-9BA4-DD3439377894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2B4E-C88F-4D99-A968-9F0908F7F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5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4DE97-D1C6-4744-B106-B01B2270A0BE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8E7EE-F185-463A-8A9A-1FEDEEBDAFBE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2D212-A601-4B76-A873-0DF82D9C7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4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89FB6-32EF-4646-818B-99614F96EA99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0D79E5-A4FE-4C76-80AB-5806251A1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9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7CF2E5-6A27-4538-B81E-1FA923A04FB1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A5965-3DAE-4EEE-80E3-EF1D1D2F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26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C19D-CD28-4023-8884-B91C2A40380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AA7-B94F-4A42-ADBA-C57EFC80D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54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285C-5D6E-44A7-9A9B-2A0536B08451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677D-4EB2-41F2-BACC-860095837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301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1A9BA-8489-40D5-B16F-6A00702DED9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719C2-8E84-4EA4-90FA-568EC9668A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14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8E7C1-C135-4312-BC84-A511B0C8BF7F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4907-93E1-4442-A54C-517DA30D05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289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CD07-8A1B-4E7E-A404-72F6B29D945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DF8C-61CF-4528-AFDE-B13FDB613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915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7BD7-0AE1-4408-8D33-926AD84B74DD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E3B40-1937-448A-A3A5-14B825C295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4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0043-AF10-4168-A753-E97663CA23A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35B1-9CB6-4411-901E-F49616E77B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9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9D45F-0FB8-4FC3-9C09-E6F39B23D1CC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A3AC-6649-49C8-B62C-565DB69037B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2037-26BD-42B6-A2EC-C79406952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623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2283B-F7FA-47A7-8853-67EDCAFFFD5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CAFA9-E2F3-4490-8561-6F40D60FA1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65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CD62-DFCC-4B07-BB77-63512E7C3515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C7BAA-5739-40EE-9C17-F22AD8F66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365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BA01-91FB-430B-B403-FDBCCAE021E6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8B49-46FD-4A7F-809D-4D92226A30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281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D8D0-6FA1-45F7-92DC-8C620D0D79F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FFA2-B30F-4109-B436-6967108020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810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652C-5214-4C4B-B6B3-41195FBB2E51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CEAF-9236-46A4-AF78-EB738F4E78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9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F4EB-3842-4823-AE6C-4AE660FFE4A4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C6EC-EBD3-46CA-88EF-8F27C225CB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027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D7E2-92E2-45E5-A734-81E72D491216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46B-337E-430D-A00A-3A1A88CF35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62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D54E-19D2-4A4F-B979-FEE9374AA8F0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6BCB-2FC0-4696-9E1C-A47986DDA5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49441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ECAA-7953-416D-9B73-B232D3A530B4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6F7D-9C33-4090-A490-8633A1B49A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8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9DD9-B9C2-4486-8177-455F0F2779F3}" type="datetime1">
              <a:rPr lang="en-US" smtClean="0"/>
              <a:t>5/14/2014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0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85921-162A-4698-8CCF-5CF67A519ECE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E968-6C28-486A-996C-FEEB001B87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708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A884-7F36-4086-A241-07D505418E69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79303-C322-410B-97CD-30919E0743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16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8F72-AE1F-4FF6-A779-984B224FAE98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D0B2-5006-4EBD-A87F-A8263DE683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07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B0503-8D3F-4D94-807B-D0E873D28CCC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4CF9-6B6C-4F6B-953C-141ED670F2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15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B07E-BE3F-4FA1-8483-A76017438A3C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644C-8B7C-445B-A25C-926D9C27C7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019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0453-31D0-4E61-9FCB-DD9BF0C6A3F5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47D3-C92D-4D69-BE20-2D91EE2F4B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74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3CF7-003C-4C78-8FDB-2278260859F3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EEA2-2843-4839-BCE3-BBCE651C23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136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dobe Gothic Std B" panose="020B0800000000000000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0C6333D8-AC95-4E1E-B868-0B6B31CDEFAE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  <a:lvl2pPr>
              <a:defRPr>
                <a:latin typeface="Adobe Gothic Std B" panose="020B0800000000000000" pitchFamily="34" charset="-128"/>
              </a:defRPr>
            </a:lvl2pPr>
            <a:lvl3pPr>
              <a:defRPr>
                <a:latin typeface="Adobe Gothic Std B" panose="020B0800000000000000" pitchFamily="34" charset="-128"/>
              </a:defRPr>
            </a:lvl3pPr>
            <a:lvl4pPr>
              <a:defRPr>
                <a:latin typeface="Adobe Gothic Std B" panose="020B0800000000000000" pitchFamily="34" charset="-128"/>
              </a:defRPr>
            </a:lvl4pPr>
            <a:lvl5pPr>
              <a:defRPr>
                <a:latin typeface="Adobe Gothic Std B" panose="020B0800000000000000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664BAB86-93AD-4F2C-8811-D78FAEE623C7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1F6CE-671E-4B73-9D98-9E18F8A0EEDA}" type="datetime1">
              <a:rPr lang="en-US" smtClean="0"/>
              <a:t>5/14/2014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dobe Gothic Std B" panose="020B0800000000000000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ADEF72C5-06F6-4BD8-9448-583DA528D19B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  <a:lvl2pPr>
              <a:defRPr>
                <a:latin typeface="Adobe Gothic Std B" panose="020B0800000000000000" pitchFamily="34" charset="-128"/>
              </a:defRPr>
            </a:lvl2pPr>
            <a:lvl3pPr>
              <a:defRPr>
                <a:latin typeface="Adobe Gothic Std B" panose="020B0800000000000000" pitchFamily="34" charset="-128"/>
              </a:defRPr>
            </a:lvl3pPr>
            <a:lvl4pPr>
              <a:defRPr>
                <a:latin typeface="Adobe Gothic Std B" panose="020B0800000000000000" pitchFamily="34" charset="-128"/>
              </a:defRPr>
            </a:lvl4pPr>
            <a:lvl5pPr>
              <a:defRPr>
                <a:latin typeface="Adobe Gothic Std B" panose="020B0800000000000000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0F51DDB3-5F38-475C-904E-71F31CE749A3}" type="datetime1">
              <a:rPr lang="en-US" smtClean="0"/>
              <a:pPr/>
              <a:t>5/14/2014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A7C2E-9D57-4FD7-B9FA-1ACBEACA1A32}" type="datetime1">
              <a:rPr lang="en-US" smtClean="0"/>
              <a:t>5/14/2014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84308-6681-43DB-8777-A94ADCFBFA5B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B299-9164-4F15-B303-74DA647B3B66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1.pdf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4.pd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5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6.png"/><Relationship Id="rId4" Type="http://schemas.openxmlformats.org/officeDocument/2006/relationships/theme" Target="../theme/theme7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CBA5DA13-E5D1-4681-9833-BDE0294866B2}" type="datetime1">
              <a:rPr lang="en-US" smtClean="0"/>
              <a:t>5/14/2014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4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7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按一下以編輯母片標題樣式</a:t>
            </a:r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</a:t>
            </a:r>
          </a:p>
          <a:p>
            <a:pPr lvl="1"/>
            <a:r>
              <a:rPr lang="en-US" altLang="en-US" smtClean="0"/>
              <a:t>第二層</a:t>
            </a:r>
          </a:p>
          <a:p>
            <a:pPr lvl="2"/>
            <a:r>
              <a:rPr lang="en-US" altLang="en-US" smtClean="0"/>
              <a:t>第三層</a:t>
            </a:r>
          </a:p>
          <a:p>
            <a:pPr lvl="3"/>
            <a:r>
              <a:rPr lang="en-US" altLang="en-US" smtClean="0"/>
              <a:t>第四層</a:t>
            </a:r>
          </a:p>
          <a:p>
            <a:pPr lvl="4"/>
            <a:r>
              <a:rPr lang="en-US" altLang="en-US" smtClean="0"/>
              <a:t>第五層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0883677-12B3-4BC1-90D8-1BB4DF07507B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9DC89CC3-15BB-4C7E-8D1B-04D8A4955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1838" y="574675"/>
            <a:ext cx="7696200" cy="571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3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410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AA6B7ED7-C5AD-4CC2-9B5B-FDBA88AA8320}" type="datetime1">
              <a:rPr lang="en-US" altLang="en-US" smtClean="0"/>
              <a:t>5/14/2014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83B9D75E-319A-44E3-B7F8-B6037C4C9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644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8E59B39-EEDA-482B-A2A8-340EEDD7E292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F263D1-7B7D-497D-9F84-B440BA6A37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00E53D8-7315-41E8-8A85-C1EEE6B76376}" type="datetime1">
              <a:rPr lang="en-US" altLang="zh-TW" smtClean="0"/>
              <a:t>5/14/2014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A0AEC7-C687-48E6-B848-C5FC9359C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e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em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" b="1" dirty="0"/>
              <a:t>A Bifurcation Analysis on the Biochemical Switches of the G1-S Transition of the Mammalian Cell Cycle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943600"/>
            <a:ext cx="64770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Presented by: Mike Huang, </a:t>
            </a:r>
            <a:r>
              <a:rPr lang="en-US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Chih</a:t>
            </a: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-Chi Liu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0600" y="2590800"/>
            <a:ext cx="4355432" cy="2524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5300" y="6381750"/>
            <a:ext cx="3810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" y="3045676"/>
            <a:ext cx="4441033" cy="16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 and Limitation of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038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Constitutive:E2F1 dependent synthesis ratio unknown experimentally in normal healthy cell.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Validity of some of the mechanisms are questionable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Ex: Model shows a negative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autoregulation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without citing this.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was shown to be positively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autoregulated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by itself in past study. (Park 1994)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>
            <a:noAutofit/>
          </a:bodyPr>
          <a:lstStyle/>
          <a:p>
            <a:r>
              <a:rPr lang="en" sz="3600" b="1" dirty="0" smtClean="0"/>
              <a:t>Results: Overexpression in the Cyclin D and Cyclin E Induces Cell Proliferation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4648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Overexpressing the Constitutive Synthesis of </a:t>
            </a:r>
            <a:r>
              <a:rPr lang="en-US" dirty="0" err="1" smtClean="0"/>
              <a:t>Cyclins</a:t>
            </a:r>
            <a:r>
              <a:rPr lang="en-US" dirty="0" smtClean="0"/>
              <a:t> shortening the G1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Results found in observed experimental phenomena</a:t>
            </a:r>
          </a:p>
          <a:p>
            <a:pPr lvl="1"/>
            <a:r>
              <a:rPr lang="en-US" dirty="0" smtClean="0"/>
              <a:t>Chinese hamster ovary cell: overexpression of </a:t>
            </a:r>
            <a:r>
              <a:rPr lang="en-US" dirty="0" err="1" smtClean="0"/>
              <a:t>cyclin</a:t>
            </a:r>
            <a:r>
              <a:rPr lang="en-US" dirty="0" smtClean="0"/>
              <a:t> E -&gt; cell proliferation</a:t>
            </a:r>
          </a:p>
          <a:p>
            <a:pPr lvl="1"/>
            <a:r>
              <a:rPr lang="en-US" dirty="0" smtClean="0"/>
              <a:t>Rate esophageal tumor</a:t>
            </a:r>
            <a:r>
              <a:rPr lang="en-US" smtClean="0"/>
              <a:t>: both </a:t>
            </a:r>
            <a:r>
              <a:rPr lang="en-US" dirty="0" err="1" smtClean="0"/>
              <a:t>cyclin</a:t>
            </a:r>
            <a:r>
              <a:rPr lang="en-US" dirty="0" smtClean="0"/>
              <a:t> E and </a:t>
            </a:r>
            <a:r>
              <a:rPr lang="en-US" dirty="0" err="1" smtClean="0"/>
              <a:t>cyclin</a:t>
            </a:r>
            <a:r>
              <a:rPr lang="en-US" dirty="0" smtClean="0"/>
              <a:t> D are overexpressed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4119"/>
          <a:stretch/>
        </p:blipFill>
        <p:spPr bwMode="auto">
          <a:xfrm>
            <a:off x="4648200" y="1219200"/>
            <a:ext cx="44958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30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9124950" cy="1401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Results: Inducing Degradation of </a:t>
            </a:r>
            <a:r>
              <a:rPr lang="en-US" sz="3600" b="1" dirty="0" err="1" smtClean="0"/>
              <a:t>Cyclin</a:t>
            </a:r>
            <a:r>
              <a:rPr lang="en-US" sz="3600" b="1" dirty="0" smtClean="0"/>
              <a:t> 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" y="914400"/>
            <a:ext cx="472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Inducing degradation of </a:t>
            </a:r>
            <a:r>
              <a:rPr lang="en-US" dirty="0" err="1" smtClean="0"/>
              <a:t>cyclin</a:t>
            </a:r>
            <a:r>
              <a:rPr lang="en-US" dirty="0" smtClean="0"/>
              <a:t> D results in quiescence</a:t>
            </a:r>
          </a:p>
          <a:p>
            <a:pPr lvl="1"/>
            <a:r>
              <a:rPr lang="en-US" dirty="0" err="1" smtClean="0"/>
              <a:t>ϕCycDi</a:t>
            </a:r>
            <a:r>
              <a:rPr lang="en-US" dirty="0" smtClean="0"/>
              <a:t>=0.023 -&gt; 0.04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ϕCycDa</a:t>
            </a:r>
            <a:r>
              <a:rPr lang="en-US" dirty="0" smtClean="0"/>
              <a:t>=0.03 -&gt; 0.05 </a:t>
            </a:r>
          </a:p>
          <a:p>
            <a:pPr lvl="1"/>
            <a:r>
              <a:rPr lang="en-US" dirty="0" smtClean="0"/>
              <a:t>Increasing degradation of </a:t>
            </a:r>
            <a:r>
              <a:rPr lang="en-US" dirty="0" err="1" smtClean="0"/>
              <a:t>Cyclin</a:t>
            </a:r>
            <a:r>
              <a:rPr lang="en-US" dirty="0" smtClean="0"/>
              <a:t> D shifted the SN to the right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12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5029200" y="1524000"/>
            <a:ext cx="399197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58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Pharmaceutical Intervention to Induce Cell 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expression of </a:t>
            </a:r>
            <a:r>
              <a:rPr lang="en-US" dirty="0" err="1" smtClean="0"/>
              <a:t>cyclin</a:t>
            </a:r>
            <a:r>
              <a:rPr lang="en-US" dirty="0" smtClean="0"/>
              <a:t> D/E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D: </a:t>
            </a:r>
            <a:r>
              <a:rPr lang="en-US" dirty="0" err="1" smtClean="0"/>
              <a:t>Troglitazone</a:t>
            </a:r>
            <a:r>
              <a:rPr lang="en-US" dirty="0" smtClean="0"/>
              <a:t>, </a:t>
            </a:r>
            <a:r>
              <a:rPr lang="en-US" dirty="0" err="1" smtClean="0"/>
              <a:t>anasamycin</a:t>
            </a:r>
            <a:r>
              <a:rPr lang="en-US" dirty="0" smtClean="0"/>
              <a:t>, </a:t>
            </a:r>
            <a:r>
              <a:rPr lang="en-US" dirty="0" err="1" smtClean="0"/>
              <a:t>monoterpenes</a:t>
            </a:r>
            <a:endParaRPr lang="en-US" dirty="0" smtClean="0"/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E: 17alpha-ethinyl estradiol</a:t>
            </a:r>
          </a:p>
          <a:p>
            <a:r>
              <a:rPr lang="en-US" dirty="0" smtClean="0"/>
              <a:t>Induce degradation of </a:t>
            </a:r>
            <a:r>
              <a:rPr lang="en-US" dirty="0" err="1" smtClean="0"/>
              <a:t>cyclin</a:t>
            </a:r>
            <a:r>
              <a:rPr lang="en-US" dirty="0" smtClean="0"/>
              <a:t> D</a:t>
            </a:r>
          </a:p>
          <a:p>
            <a:pPr lvl="1"/>
            <a:r>
              <a:rPr lang="en-US" dirty="0" err="1" smtClean="0"/>
              <a:t>Hypothemycin</a:t>
            </a:r>
            <a:r>
              <a:rPr lang="en-US" dirty="0" smtClean="0"/>
              <a:t>, GL331, </a:t>
            </a:r>
            <a:r>
              <a:rPr lang="en-US" dirty="0" err="1" smtClean="0"/>
              <a:t>Reservatrol</a:t>
            </a:r>
            <a:r>
              <a:rPr lang="en-US" dirty="0" smtClean="0"/>
              <a:t>, Lovastatin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Pharmaceutical Intervention to Induce Cell 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7848600" cy="1981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Block expression of </a:t>
            </a:r>
            <a:r>
              <a:rPr lang="en-US" dirty="0" err="1" smtClean="0"/>
              <a:t>cyclin</a:t>
            </a:r>
            <a:r>
              <a:rPr lang="en-US" dirty="0" smtClean="0"/>
              <a:t> D/E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D: </a:t>
            </a:r>
            <a:r>
              <a:rPr lang="en-US" dirty="0" err="1" smtClean="0"/>
              <a:t>Troglitazone</a:t>
            </a:r>
            <a:r>
              <a:rPr lang="en-US" dirty="0" smtClean="0"/>
              <a:t>, </a:t>
            </a:r>
            <a:r>
              <a:rPr lang="en-US" dirty="0" err="1" smtClean="0"/>
              <a:t>anasamycin</a:t>
            </a:r>
            <a:r>
              <a:rPr lang="en-US" dirty="0" smtClean="0"/>
              <a:t>, </a:t>
            </a:r>
            <a:r>
              <a:rPr lang="en-US" dirty="0" err="1" smtClean="0"/>
              <a:t>monoterpenes</a:t>
            </a:r>
            <a:endParaRPr lang="en-US" dirty="0" smtClean="0"/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E: 17alpha-ethinyl estradiol</a:t>
            </a:r>
          </a:p>
          <a:p>
            <a:r>
              <a:rPr lang="en-US" dirty="0" smtClean="0"/>
              <a:t>Induce degradation of </a:t>
            </a:r>
            <a:r>
              <a:rPr lang="en-US" dirty="0" err="1" smtClean="0"/>
              <a:t>cyclin</a:t>
            </a:r>
            <a:r>
              <a:rPr lang="en-US" dirty="0" smtClean="0"/>
              <a:t> D</a:t>
            </a:r>
          </a:p>
          <a:p>
            <a:pPr lvl="1"/>
            <a:r>
              <a:rPr lang="en-US" dirty="0" err="1" smtClean="0"/>
              <a:t>Hypothemycin</a:t>
            </a:r>
            <a:r>
              <a:rPr lang="en-US" dirty="0" smtClean="0"/>
              <a:t>, GL331, </a:t>
            </a:r>
            <a:r>
              <a:rPr lang="en-US" dirty="0" err="1" smtClean="0"/>
              <a:t>Reservatrol</a:t>
            </a:r>
            <a:r>
              <a:rPr lang="en-US" dirty="0" smtClean="0"/>
              <a:t>, Lovastatin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3473824"/>
            <a:ext cx="8229600" cy="8695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Conclusion</a:t>
            </a:r>
            <a:endParaRPr lang="en-US" sz="4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191000"/>
            <a:ext cx="8229600" cy="1447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Ability to control cell proliferation and cell arrest by controlling the expression of </a:t>
            </a:r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cyclin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D/E</a:t>
            </a:r>
          </a:p>
          <a:p>
            <a:pPr lvl="1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Overexpression of </a:t>
            </a:r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cyclins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-&gt; cell proliferation</a:t>
            </a:r>
          </a:p>
          <a:p>
            <a:pPr lvl="1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Repression of </a:t>
            </a:r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cyclins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-&gt; cell arrest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55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490" y="1066800"/>
            <a:ext cx="8458200" cy="4724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dobe Gothic Std B" panose="020B0800000000000000" pitchFamily="34" charset="-128"/>
              </a:rPr>
              <a:t>The model is incomplete and simplified</a:t>
            </a:r>
          </a:p>
          <a:p>
            <a:pPr lvl="1"/>
            <a:r>
              <a:rPr lang="en-US" dirty="0">
                <a:latin typeface="Adobe Gothic Std B" panose="020B0800000000000000" pitchFamily="34" charset="-128"/>
              </a:rPr>
              <a:t>Number of mechanisms and bimolecular interactions found in other paper is neglected</a:t>
            </a:r>
          </a:p>
          <a:p>
            <a:r>
              <a:rPr lang="en-US" dirty="0">
                <a:latin typeface="Adobe Gothic Std B" panose="020B0800000000000000" pitchFamily="34" charset="-128"/>
              </a:rPr>
              <a:t>The model makes the assumption of double-inhibition double activation interactions between E2F1-pRB as a way to generate </a:t>
            </a:r>
            <a:r>
              <a:rPr lang="en-US" dirty="0" err="1">
                <a:latin typeface="Adobe Gothic Std B" panose="020B0800000000000000" pitchFamily="34" charset="-128"/>
              </a:rPr>
              <a:t>bistability</a:t>
            </a:r>
            <a:endParaRPr lang="en-US" dirty="0">
              <a:latin typeface="Adobe Gothic Std B" panose="020B0800000000000000" pitchFamily="34" charset="-128"/>
            </a:endParaRPr>
          </a:p>
          <a:p>
            <a:r>
              <a:rPr lang="en-US" dirty="0">
                <a:latin typeface="Adobe Gothic Std B" panose="020B0800000000000000" pitchFamily="34" charset="-128"/>
              </a:rPr>
              <a:t>The </a:t>
            </a:r>
            <a:r>
              <a:rPr lang="en-US" dirty="0" smtClean="0">
                <a:latin typeface="Adobe Gothic Std B" panose="020B0800000000000000" pitchFamily="34" charset="-128"/>
              </a:rPr>
              <a:t>parameters are not </a:t>
            </a:r>
            <a:r>
              <a:rPr lang="en-US" dirty="0">
                <a:latin typeface="Adobe Gothic Std B" panose="020B0800000000000000" pitchFamily="34" charset="-128"/>
              </a:rPr>
              <a:t>measured but rather are qualitative to have certain qualitative </a:t>
            </a:r>
            <a:r>
              <a:rPr lang="en-US" dirty="0" smtClean="0">
                <a:latin typeface="Adobe Gothic Std B" panose="020B0800000000000000" pitchFamily="34" charset="-128"/>
              </a:rPr>
              <a:t>features</a:t>
            </a:r>
            <a:endParaRPr lang="en-US" dirty="0">
              <a:latin typeface="Adobe Gothic Std B" panose="020B0800000000000000" pitchFamily="34" charset="-128"/>
            </a:endParaRPr>
          </a:p>
          <a:p>
            <a:r>
              <a:rPr lang="en-US" dirty="0">
                <a:latin typeface="Adobe Gothic Std B" panose="020B0800000000000000" pitchFamily="34" charset="-128"/>
              </a:rPr>
              <a:t>There is no </a:t>
            </a:r>
            <a:r>
              <a:rPr lang="en-US" dirty="0" err="1" smtClean="0">
                <a:latin typeface="Adobe Gothic Std B" panose="020B0800000000000000" pitchFamily="34" charset="-128"/>
              </a:rPr>
              <a:t>quanitative</a:t>
            </a:r>
            <a:r>
              <a:rPr lang="en-US" dirty="0" smtClean="0">
                <a:latin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41289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Study the significance of cdk2/cdk4,6 in the G1/S transition </a:t>
            </a:r>
          </a:p>
          <a:p>
            <a:pPr lvl="1"/>
            <a:r>
              <a:rPr lang="en-US" dirty="0" smtClean="0"/>
              <a:t>Vary the activation and inactivation of </a:t>
            </a:r>
            <a:r>
              <a:rPr lang="en-US" dirty="0" err="1" smtClean="0"/>
              <a:t>cyclin</a:t>
            </a:r>
            <a:r>
              <a:rPr lang="en-US" dirty="0" smtClean="0"/>
              <a:t> E and </a:t>
            </a:r>
            <a:r>
              <a:rPr lang="en-US" dirty="0" err="1" smtClean="0"/>
              <a:t>cyclin</a:t>
            </a:r>
            <a:r>
              <a:rPr lang="en-US" dirty="0" smtClean="0"/>
              <a:t> D, respectively</a:t>
            </a:r>
          </a:p>
          <a:p>
            <a:pPr lvl="2"/>
            <a:r>
              <a:rPr lang="en-US" dirty="0"/>
              <a:t>k</a:t>
            </a:r>
            <a:r>
              <a:rPr lang="en-US" baseline="-25000" dirty="0"/>
              <a:t>34</a:t>
            </a:r>
            <a:r>
              <a:rPr lang="en-US" dirty="0"/>
              <a:t>/k</a:t>
            </a:r>
            <a:r>
              <a:rPr lang="en-US" baseline="-25000" dirty="0"/>
              <a:t>43</a:t>
            </a:r>
            <a:r>
              <a:rPr lang="en-US" dirty="0"/>
              <a:t> for </a:t>
            </a:r>
            <a:r>
              <a:rPr lang="en-US" dirty="0" err="1"/>
              <a:t>cyclin</a:t>
            </a:r>
            <a:r>
              <a:rPr lang="en-US" dirty="0"/>
              <a:t> D and k</a:t>
            </a:r>
            <a:r>
              <a:rPr lang="en-US" baseline="-25000" dirty="0"/>
              <a:t>98</a:t>
            </a:r>
            <a:r>
              <a:rPr lang="en-US" dirty="0"/>
              <a:t>/k</a:t>
            </a:r>
            <a:r>
              <a:rPr lang="en-US" baseline="-25000" dirty="0"/>
              <a:t>89</a:t>
            </a:r>
            <a:r>
              <a:rPr lang="en-US" dirty="0"/>
              <a:t> for </a:t>
            </a:r>
            <a:r>
              <a:rPr lang="en-US" dirty="0" err="1"/>
              <a:t>cyclin</a:t>
            </a:r>
            <a:r>
              <a:rPr lang="en-US" dirty="0"/>
              <a:t> E</a:t>
            </a:r>
            <a:endParaRPr lang="en-US" dirty="0" smtClean="0"/>
          </a:p>
          <a:p>
            <a:pPr lvl="1"/>
            <a:r>
              <a:rPr lang="en-US" dirty="0" smtClean="0"/>
              <a:t>Adding inhibitor to block cyclinE:cdk2/cyclinD:cdk4,6 complex</a:t>
            </a:r>
          </a:p>
          <a:p>
            <a:r>
              <a:rPr lang="en-US" dirty="0" smtClean="0"/>
              <a:t>Study the negative feedback that leads to oscillations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16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3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Feedback to show cell cycle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419600" cy="4175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Couple of positive feedback mechanism to a negative feedback loop shows cell cycle oscillation</a:t>
            </a:r>
          </a:p>
          <a:p>
            <a:pPr lvl="1"/>
            <a:r>
              <a:rPr lang="en-US" dirty="0" smtClean="0"/>
              <a:t>Require more study to develop the mechanism on how </a:t>
            </a:r>
            <a:r>
              <a:rPr lang="en-US" dirty="0" err="1" smtClean="0"/>
              <a:t>cyclins</a:t>
            </a:r>
            <a:r>
              <a:rPr lang="en-US" dirty="0" smtClean="0"/>
              <a:t> repressed by E2F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7" y="3459163"/>
            <a:ext cx="3199263" cy="2316480"/>
          </a:xfrm>
          <a:prstGeom prst="rect">
            <a:avLst/>
          </a:prstGeom>
        </p:spPr>
      </p:pic>
      <p:pic>
        <p:nvPicPr>
          <p:cNvPr id="6" name="Shape 44"/>
          <p:cNvPicPr preferRelativeResize="0"/>
          <p:nvPr/>
        </p:nvPicPr>
        <p:blipFill rotWithShape="1">
          <a:blip r:embed="rId3"/>
          <a:srcRect t="15320" r="2036" b="7433"/>
          <a:stretch/>
        </p:blipFill>
        <p:spPr>
          <a:xfrm>
            <a:off x="4915468" y="1447800"/>
            <a:ext cx="3390332" cy="20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18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18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1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pic>
        <p:nvPicPr>
          <p:cNvPr id="4" name="Shape 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4273" y="914400"/>
            <a:ext cx="3086099" cy="47624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53" y="1085850"/>
            <a:ext cx="5334000" cy="5562600"/>
          </a:xfrm>
        </p:spPr>
        <p:txBody>
          <a:bodyPr>
            <a:normAutofit/>
          </a:bodyPr>
          <a:lstStyle/>
          <a:p>
            <a:pPr lvl="0"/>
            <a:r>
              <a:rPr lang="en" sz="2800" dirty="0" smtClean="0"/>
              <a:t>Cell cycle contains many checkpoints that must be met to ensure all of the requisite processes occurs before cell division continues.</a:t>
            </a:r>
          </a:p>
          <a:p>
            <a:pPr marL="0" lvl="0" indent="0">
              <a:buNone/>
            </a:pPr>
            <a:endParaRPr lang="en" sz="2800" dirty="0" smtClean="0"/>
          </a:p>
          <a:p>
            <a:pPr lvl="0"/>
            <a:r>
              <a:rPr lang="en" sz="2800" dirty="0" smtClean="0"/>
              <a:t>Errors result in uncontrolled growth - cancer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2761" y="6172200"/>
            <a:ext cx="21336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4465"/>
            <a:ext cx="9144000" cy="1143000"/>
          </a:xfrm>
        </p:spPr>
        <p:txBody>
          <a:bodyPr/>
          <a:lstStyle/>
          <a:p>
            <a:r>
              <a:rPr lang="en-US" sz="3600" dirty="0" smtClean="0"/>
              <a:t>Biochemical Switches of the G1-S Transition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06686" y="2043410"/>
            <a:ext cx="1613296" cy="25527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Transcription Factor Promoter </a:t>
            </a:r>
            <a:r>
              <a:rPr lang="en-US" dirty="0" err="1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Cyclin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 D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5600" y="2043410"/>
            <a:ext cx="1558528" cy="257175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Transcription Factor Promoter </a:t>
            </a:r>
            <a:r>
              <a:rPr lang="en-US" dirty="0" err="1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Cyclin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 E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9518" y="2043410"/>
            <a:ext cx="2021682" cy="25527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dobe Gothic Std B" panose="020B0800000000000000" pitchFamily="34" charset="-128"/>
              </a:rPr>
              <a:t>Transcription Factor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dobe Gothic Std B" panose="020B0800000000000000" pitchFamily="34" charset="-128"/>
              </a:rPr>
              <a:t>E2F-1</a:t>
            </a:r>
            <a:endParaRPr lang="en-US" dirty="0">
              <a:solidFill>
                <a:srgbClr val="FFC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981200" y="1357610"/>
            <a:ext cx="2362200" cy="381000"/>
          </a:xfrm>
          <a:prstGeom prst="curved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372100" y="1357610"/>
            <a:ext cx="2362200" cy="381000"/>
          </a:xfrm>
          <a:prstGeom prst="curved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5" name="Plus 24"/>
          <p:cNvSpPr/>
          <p:nvPr/>
        </p:nvSpPr>
        <p:spPr>
          <a:xfrm>
            <a:off x="4152900" y="1248072"/>
            <a:ext cx="381000" cy="342900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6" name="Plus 25"/>
          <p:cNvSpPr/>
          <p:nvPr/>
        </p:nvSpPr>
        <p:spPr>
          <a:xfrm>
            <a:off x="5143500" y="1248072"/>
            <a:ext cx="381000" cy="342900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724400" y="4710410"/>
            <a:ext cx="152400" cy="609600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6500" y="535394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Gothic Std B" panose="020B0800000000000000" pitchFamily="34" charset="-128"/>
              </a:rPr>
              <a:t>DNA synthesis </a:t>
            </a:r>
            <a:r>
              <a:rPr lang="en-US" sz="2400" dirty="0" smtClean="0">
                <a:latin typeface="Adobe Gothic Std B" panose="020B0800000000000000" pitchFamily="34" charset="-128"/>
              </a:rPr>
              <a:t>(S-phase)</a:t>
            </a:r>
            <a:endParaRPr lang="en-US" sz="2400" dirty="0">
              <a:latin typeface="Adobe Gothic Std B" panose="020B0800000000000000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28668" y="1478260"/>
            <a:ext cx="1649063" cy="537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</a:rPr>
              <a:t>Phosphorylation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3337" y="1498550"/>
            <a:ext cx="1649063" cy="537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</a:rPr>
              <a:t>Phosphorylation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1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Cyclin</a:t>
            </a:r>
            <a:r>
              <a:rPr lang="en-US" dirty="0" smtClean="0"/>
              <a:t> D and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Cyclin</a:t>
            </a:r>
            <a:r>
              <a:rPr lang="en-US" dirty="0" smtClean="0"/>
              <a:t> D: an oncogene with pathogenic role in many tumors</a:t>
            </a:r>
          </a:p>
          <a:p>
            <a:r>
              <a:rPr lang="en-US" dirty="0" smtClean="0"/>
              <a:t>Overexpression of </a:t>
            </a:r>
            <a:r>
              <a:rPr lang="en-US" dirty="0" err="1" smtClean="0"/>
              <a:t>cyclin</a:t>
            </a:r>
            <a:r>
              <a:rPr lang="en-US" dirty="0" smtClean="0"/>
              <a:t> D found in several types of tumor 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Specific Aims of the Study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5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73" y="1496704"/>
            <a:ext cx="8546626" cy="3505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>
                <a:latin typeface="Adobe Gothic Std B" panose="020B0800000000000000" pitchFamily="34" charset="-128"/>
              </a:rPr>
              <a:t>Study the </a:t>
            </a:r>
            <a:r>
              <a:rPr lang="en" dirty="0" smtClean="0">
                <a:latin typeface="Adobe Gothic Std B" panose="020B0800000000000000" pitchFamily="34" charset="-128"/>
              </a:rPr>
              <a:t>contribution of </a:t>
            </a:r>
            <a:r>
              <a:rPr lang="en" dirty="0">
                <a:latin typeface="Adobe Gothic Std B" panose="020B0800000000000000" pitchFamily="34" charset="-128"/>
              </a:rPr>
              <a:t>cyclin D and cyclin E </a:t>
            </a:r>
            <a:r>
              <a:rPr lang="en" dirty="0" smtClean="0">
                <a:latin typeface="Adobe Gothic Std B" panose="020B0800000000000000" pitchFamily="34" charset="-128"/>
              </a:rPr>
              <a:t>on cell proliferation and quiescnece by manipulating their synthesis and degradation rates</a:t>
            </a: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endParaRPr lang="en" dirty="0">
              <a:latin typeface="Adobe Gothic Std B" panose="020B0800000000000000" pitchFamily="34" charset="-128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 smtClean="0">
                <a:latin typeface="Adobe Gothic Std B" panose="020B0800000000000000" pitchFamily="34" charset="-128"/>
              </a:rPr>
              <a:t>Can </a:t>
            </a:r>
            <a:r>
              <a:rPr lang="en" dirty="0">
                <a:latin typeface="Adobe Gothic Std B" panose="020B0800000000000000" pitchFamily="34" charset="-128"/>
              </a:rPr>
              <a:t>the framework make predictions that can lead to interventions to tumorigenesis?  </a:t>
            </a:r>
          </a:p>
        </p:txBody>
      </p:sp>
    </p:spTree>
    <p:extLst>
      <p:ext uri="{BB962C8B-B14F-4D97-AF65-F5344CB8AC3E}">
        <p14:creationId xmlns:p14="http://schemas.microsoft.com/office/powerpoint/2010/main" val="3236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Schematics of the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6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751456" cy="50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1456" y="685800"/>
            <a:ext cx="3429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G1-S progression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E2F-1</a:t>
            </a:r>
            <a:r>
              <a:rPr lang="en-US" dirty="0" smtClean="0"/>
              <a:t> bound to tumor suppressor, </a:t>
            </a:r>
            <a:r>
              <a:rPr lang="en-US" b="1" dirty="0" err="1" smtClean="0"/>
              <a:t>pRB</a:t>
            </a: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Input growth </a:t>
            </a:r>
            <a:r>
              <a:rPr lang="en-US" dirty="0"/>
              <a:t>signal: </a:t>
            </a:r>
            <a:r>
              <a:rPr lang="en-US" b="1" dirty="0" err="1"/>
              <a:t>Mitogenic</a:t>
            </a:r>
            <a:r>
              <a:rPr lang="en-US" dirty="0"/>
              <a:t> </a:t>
            </a:r>
            <a:r>
              <a:rPr lang="en-US" b="1" dirty="0" smtClean="0"/>
              <a:t>stimulation</a:t>
            </a:r>
            <a:r>
              <a:rPr lang="en-US" dirty="0" smtClean="0"/>
              <a:t> promotes synthesis of transcription factor promoter, </a:t>
            </a:r>
            <a:r>
              <a:rPr lang="en-US" b="1" dirty="0" err="1" smtClean="0"/>
              <a:t>cyclin</a:t>
            </a:r>
            <a:r>
              <a:rPr lang="en-US" b="1" dirty="0" smtClean="0"/>
              <a:t> D</a:t>
            </a:r>
          </a:p>
          <a:p>
            <a:pPr marL="342900" indent="-342900">
              <a:buAutoNum type="arabicPeriod"/>
            </a:pPr>
            <a:r>
              <a:rPr lang="en-US" dirty="0" smtClean="0"/>
              <a:t>Two phosphorylation cascades promotes the phosphorylation of </a:t>
            </a:r>
            <a:r>
              <a:rPr lang="en-US" dirty="0" err="1" smtClean="0"/>
              <a:t>pRB</a:t>
            </a:r>
            <a:r>
              <a:rPr lang="en-US" dirty="0" smtClean="0"/>
              <a:t> in a two stage process: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Cyclin</a:t>
            </a:r>
            <a:r>
              <a:rPr lang="en-US" dirty="0" smtClean="0"/>
              <a:t> D:cdk4,6 complex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Cyclin</a:t>
            </a:r>
            <a:r>
              <a:rPr lang="en-US" dirty="0" smtClean="0"/>
              <a:t> E:cdk2 complex</a:t>
            </a:r>
          </a:p>
          <a:p>
            <a:pPr marL="342900" indent="-342900">
              <a:buAutoNum type="arabicPeriod"/>
            </a:pPr>
            <a:r>
              <a:rPr lang="en-US" dirty="0" smtClean="0"/>
              <a:t>Phosphorylation of </a:t>
            </a:r>
            <a:r>
              <a:rPr lang="en-US" dirty="0" err="1" smtClean="0"/>
              <a:t>pRB</a:t>
            </a:r>
            <a:r>
              <a:rPr lang="en-US" dirty="0" smtClean="0"/>
              <a:t> releases E2F-1 so that it’s active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DNA synthesis: S-phase</a:t>
            </a:r>
          </a:p>
        </p:txBody>
      </p:sp>
    </p:spTree>
    <p:extLst>
      <p:ext uri="{BB962C8B-B14F-4D97-AF65-F5344CB8AC3E}">
        <p14:creationId xmlns:p14="http://schemas.microsoft.com/office/powerpoint/2010/main" val="10354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0"/>
                <a:ext cx="9296400" cy="613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𝐩𝐑𝐁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𝐄𝟐𝐅𝟏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𝑭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𝑭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𝟏𝟓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𝟔𝟓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𝟔𝟕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𝟕𝟔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𝟔𝟕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𝟕𝟔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9296400" cy="6139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 bwMode="auto">
          <a:xfrm>
            <a:off x="5624908" y="3657600"/>
            <a:ext cx="3519092" cy="21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1143000"/>
          </a:xfrm>
        </p:spPr>
        <p:txBody>
          <a:bodyPr/>
          <a:lstStyle/>
          <a:p>
            <a:r>
              <a:rPr lang="en" b="1" dirty="0" smtClean="0"/>
              <a:t>Bistability: A Switch to Cell Proliferation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"/>
          <a:stretch/>
        </p:blipFill>
        <p:spPr bwMode="auto">
          <a:xfrm>
            <a:off x="2900363" y="1347605"/>
            <a:ext cx="3200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r="5859" b="50701"/>
          <a:stretch/>
        </p:blipFill>
        <p:spPr bwMode="auto">
          <a:xfrm>
            <a:off x="-19050" y="1580332"/>
            <a:ext cx="3048000" cy="1801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68" y="1143000"/>
            <a:ext cx="3117857" cy="2676161"/>
          </a:xfrm>
          <a:prstGeom prst="rect">
            <a:avLst/>
          </a:prstGeom>
        </p:spPr>
      </p:pic>
      <p:graphicFrame>
        <p:nvGraphicFramePr>
          <p:cNvPr id="96" name="Diagram 95"/>
          <p:cNvGraphicFramePr/>
          <p:nvPr>
            <p:extLst>
              <p:ext uri="{D42A27DB-BD31-4B8C-83A1-F6EECF244321}">
                <p14:modId xmlns:p14="http://schemas.microsoft.com/office/powerpoint/2010/main" val="1242311726"/>
              </p:ext>
            </p:extLst>
          </p:nvPr>
        </p:nvGraphicFramePr>
        <p:xfrm>
          <a:off x="1543050" y="27200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062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13"/>
            <a:ext cx="8229600" cy="8441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Constitutive(Basal) Synthesis Rate to </a:t>
            </a:r>
            <a:r>
              <a:rPr lang="en-US" b="1" dirty="0" err="1" smtClean="0"/>
              <a:t>Cyclin</a:t>
            </a:r>
            <a:r>
              <a:rPr lang="en-US" b="1" dirty="0" smtClean="0"/>
              <a:t> D/</a:t>
            </a:r>
            <a:r>
              <a:rPr lang="en-US" b="1" dirty="0" err="1" smtClean="0"/>
              <a:t>Cyclin</a:t>
            </a:r>
            <a:r>
              <a:rPr lang="en-US" b="1" dirty="0" smtClean="0"/>
              <a:t> 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9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4305300" y="640080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6915" y="4419600"/>
            <a:ext cx="4698485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9"/>
          <a:stretch/>
        </p:blipFill>
        <p:spPr bwMode="auto">
          <a:xfrm>
            <a:off x="5381625" y="1295400"/>
            <a:ext cx="37719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731" y="1371600"/>
            <a:ext cx="517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Motivation: </a:t>
            </a:r>
            <a:r>
              <a:rPr lang="en-US" dirty="0" smtClean="0"/>
              <a:t>Experimental studies involve overexpression of the constitutive synthesis rate</a:t>
            </a:r>
          </a:p>
          <a:p>
            <a:r>
              <a:rPr lang="en-US" dirty="0" smtClean="0"/>
              <a:t>- Can this model describe experimental phenomena?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365" y="2356665"/>
                <a:ext cx="5606470" cy="834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1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𝑪</m:t>
                          </m:r>
                          <m:r>
                            <a:rPr lang="en-US" sz="1100" b="1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𝑫</m:t>
                          </m:r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1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" y="2356665"/>
                <a:ext cx="5606470" cy="834331"/>
              </a:xfrm>
              <a:prstGeom prst="rect">
                <a:avLst/>
              </a:prstGeom>
              <a:blipFill rotWithShape="0"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805870" y="3314261"/>
                <a:ext cx="5301670" cy="800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05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05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𝑪</m:t>
                          </m:r>
                          <m:r>
                            <a:rPr lang="en-US" sz="1050" b="1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𝑬</m:t>
                          </m:r>
                          <m:r>
                            <a:rPr 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05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𝟐𝟖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05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05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870" y="3314261"/>
                <a:ext cx="5301670" cy="800540"/>
              </a:xfrm>
              <a:prstGeom prst="rect">
                <a:avLst/>
              </a:prstGeom>
              <a:blipFill rotWithShape="0">
                <a:blip r:embed="rId6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f 2014 Career Pane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Sprinf 2014 Career Panel</Template>
  <TotalTime>4228</TotalTime>
  <Words>1462</Words>
  <Application>Microsoft Office PowerPoint</Application>
  <PresentationFormat>On-screen Show (4:3)</PresentationFormat>
  <Paragraphs>145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Sprinf 2014 Career Panel</vt:lpstr>
      <vt:lpstr>Maple</vt:lpstr>
      <vt:lpstr>Pushpin</vt:lpstr>
      <vt:lpstr>1_Default Design</vt:lpstr>
      <vt:lpstr>2_Default Design</vt:lpstr>
      <vt:lpstr>Viterbi_R1</vt:lpstr>
      <vt:lpstr>Office Theme</vt:lpstr>
      <vt:lpstr>A Bifurcation Analysis on the Biochemical Switches of the G1-S Transition of the Mammalian Cell Cycle</vt:lpstr>
      <vt:lpstr>Background</vt:lpstr>
      <vt:lpstr>Biochemical Switches of the G1-S Transition</vt:lpstr>
      <vt:lpstr>Cyclin D and Cancer</vt:lpstr>
      <vt:lpstr>Specific Aims of the Study</vt:lpstr>
      <vt:lpstr>Schematics of the Model</vt:lpstr>
      <vt:lpstr>PowerPoint Presentation</vt:lpstr>
      <vt:lpstr>Bistability: A Switch to Cell Proliferation</vt:lpstr>
      <vt:lpstr>Adding Constitutive(Basal) Synthesis Rate to Cyclin D/Cyclin E</vt:lpstr>
      <vt:lpstr>Assumption and Limitation of the Method</vt:lpstr>
      <vt:lpstr>Results: Overexpression in the Cyclin D and Cyclin E Induces Cell Proliferation</vt:lpstr>
      <vt:lpstr> Results: Inducing Degradation of Cyclin D</vt:lpstr>
      <vt:lpstr>Pharmaceutical Intervention to Induce Cell Arrest</vt:lpstr>
      <vt:lpstr>Pharmaceutical Intervention to Induce Cell Arrest</vt:lpstr>
      <vt:lpstr>Limitations of Study</vt:lpstr>
      <vt:lpstr>Path Forward</vt:lpstr>
      <vt:lpstr>Negative Feedback to show cell cycle oscillation</vt:lpstr>
      <vt:lpstr>Citation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Description of Regulation of the G1-S Transition of the Mammalian Cell Cycle</dc:title>
  <dc:creator>Vicky</dc:creator>
  <cp:lastModifiedBy>Vicky</cp:lastModifiedBy>
  <cp:revision>106</cp:revision>
  <dcterms:created xsi:type="dcterms:W3CDTF">2014-03-09T22:12:18Z</dcterms:created>
  <dcterms:modified xsi:type="dcterms:W3CDTF">2014-05-14T17:13:28Z</dcterms:modified>
</cp:coreProperties>
</file>