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33" r:id="rId4"/>
    <p:sldId id="346" r:id="rId5"/>
    <p:sldId id="347" r:id="rId6"/>
    <p:sldId id="348" r:id="rId7"/>
    <p:sldId id="334" r:id="rId8"/>
    <p:sldId id="335" r:id="rId9"/>
    <p:sldId id="336" r:id="rId10"/>
    <p:sldId id="327" r:id="rId11"/>
    <p:sldId id="342" r:id="rId12"/>
    <p:sldId id="341" r:id="rId13"/>
    <p:sldId id="343" r:id="rId14"/>
    <p:sldId id="345" r:id="rId15"/>
    <p:sldId id="344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3"/>
    <p:restoredTop sz="94808"/>
  </p:normalViewPr>
  <p:slideViewPr>
    <p:cSldViewPr>
      <p:cViewPr varScale="1">
        <p:scale>
          <a:sx n="165" d="100"/>
          <a:sy n="165" d="100"/>
        </p:scale>
        <p:origin x="216" y="1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659AE-1236-D641-A471-F9C09B64B24B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9A519-D7B0-0345-AC3D-71011933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5235" y="350266"/>
            <a:ext cx="5113528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783" y="2975863"/>
            <a:ext cx="6520433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1495374"/>
            <a:ext cx="35274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3399"/>
                </a:solidFill>
              </a:rPr>
              <a:t>GEOG</a:t>
            </a:r>
            <a:r>
              <a:rPr sz="4000" spc="-100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178/258</a:t>
            </a:r>
            <a:endParaRPr sz="4000" dirty="0"/>
          </a:p>
          <a:p>
            <a:pPr marL="1905" algn="ctr">
              <a:lnSpc>
                <a:spcPct val="100000"/>
              </a:lnSpc>
            </a:pPr>
            <a:r>
              <a:rPr sz="4000" spc="-20" dirty="0">
                <a:solidFill>
                  <a:srgbClr val="003399"/>
                </a:solidFill>
              </a:rPr>
              <a:t>Week</a:t>
            </a:r>
            <a:r>
              <a:rPr sz="4000" spc="-15" dirty="0">
                <a:solidFill>
                  <a:srgbClr val="003399"/>
                </a:solidFill>
              </a:rPr>
              <a:t> </a:t>
            </a:r>
            <a:r>
              <a:rPr lang="en-US" sz="4000" spc="-15" dirty="0">
                <a:solidFill>
                  <a:srgbClr val="003399"/>
                </a:solidFill>
              </a:rPr>
              <a:t>8</a:t>
            </a:r>
            <a:r>
              <a:rPr sz="4000" dirty="0">
                <a:solidFill>
                  <a:srgbClr val="003399"/>
                </a:solidFill>
              </a:rPr>
              <a:t>: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-2" y="3070212"/>
            <a:ext cx="914400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/>
              <a:t>Model Viewer Controller: MVC</a:t>
            </a:r>
            <a:endParaRPr sz="2400" dirty="0"/>
          </a:p>
          <a:p>
            <a:pPr marL="1270" algn="ctr">
              <a:lnSpc>
                <a:spcPct val="100000"/>
              </a:lnSpc>
              <a:spcBef>
                <a:spcPts val="3395"/>
              </a:spcBef>
            </a:pPr>
            <a:r>
              <a:rPr sz="2800" i="1" dirty="0">
                <a:solidFill>
                  <a:srgbClr val="B3B3B3"/>
                </a:solidFill>
                <a:latin typeface="Arial"/>
                <a:cs typeface="Arial"/>
              </a:rPr>
              <a:t>mike</a:t>
            </a:r>
            <a:r>
              <a:rPr sz="2800" i="1" spc="-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B3B3B3"/>
                </a:solidFill>
                <a:latin typeface="Arial"/>
                <a:cs typeface="Arial"/>
              </a:rPr>
              <a:t>johnson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0AD19F24-4D18-6A49-9DD3-30FD22143EEC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0E61DA6-59A6-8B47-AF54-6E1A5DE22D7A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81BE573-AA93-4146-9EFB-60DFECCFC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3515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RUBRIC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179B8-97C7-EE4A-BF46-0C0CFA14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93" y="1992647"/>
            <a:ext cx="4521200" cy="303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E3606C-DE8A-1E4D-9A0F-9BCC39339180}"/>
              </a:ext>
            </a:extLst>
          </p:cNvPr>
          <p:cNvSpPr txBox="1"/>
          <p:nvPr/>
        </p:nvSpPr>
        <p:spPr>
          <a:xfrm>
            <a:off x="2299899" y="2912790"/>
            <a:ext cx="66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DDB83-77AC-AC40-A416-9D07DBA4464A}"/>
              </a:ext>
            </a:extLst>
          </p:cNvPr>
          <p:cNvSpPr txBox="1"/>
          <p:nvPr/>
        </p:nvSpPr>
        <p:spPr>
          <a:xfrm>
            <a:off x="5867400" y="520524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E81C6-8160-7943-A2AA-155100CD2501}"/>
              </a:ext>
            </a:extLst>
          </p:cNvPr>
          <p:cNvSpPr txBox="1"/>
          <p:nvPr/>
        </p:nvSpPr>
        <p:spPr>
          <a:xfrm>
            <a:off x="5463001" y="1484376"/>
            <a:ext cx="114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5E2DB4-88FD-B444-A79D-86B7CDBB47A0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801106" y="3510297"/>
            <a:ext cx="468809" cy="16949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55DB8BF2-13A6-3D4D-AFA7-4E88730253F9}"/>
              </a:ext>
            </a:extLst>
          </p:cNvPr>
          <p:cNvSpPr/>
          <p:nvPr/>
        </p:nvSpPr>
        <p:spPr>
          <a:xfrm>
            <a:off x="3657600" y="1992647"/>
            <a:ext cx="152400" cy="3035300"/>
          </a:xfrm>
          <a:prstGeom prst="leftBrace">
            <a:avLst>
              <a:gd name="adj1" fmla="val 142543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3BE402-B678-6840-97E8-7899AFD204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34568" y="1853708"/>
            <a:ext cx="0" cy="3444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3">
            <a:extLst>
              <a:ext uri="{FF2B5EF4-FFF2-40B4-BE49-F238E27FC236}">
                <a16:creationId xmlns:a16="http://schemas.microsoft.com/office/drawing/2014/main" id="{0DFCA747-DB3F-B143-8863-16A25DC97EF1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E9BBC9F9-C23F-4A4D-9514-4314796A4132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5F02EAB6-CD0D-B848-9896-729D248BAE67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C3718919-5D4C-D948-AC87-C08D45D2DA4D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9456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B6B3433-66ED-414A-92FC-597C0C08289C}"/>
              </a:ext>
            </a:extLst>
          </p:cNvPr>
          <p:cNvSpPr/>
          <p:nvPr/>
        </p:nvSpPr>
        <p:spPr>
          <a:xfrm>
            <a:off x="-533400" y="3756402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5EA910-74AB-634C-B52D-F76B73FE409B}"/>
              </a:ext>
            </a:extLst>
          </p:cNvPr>
          <p:cNvGrpSpPr/>
          <p:nvPr/>
        </p:nvGrpSpPr>
        <p:grpSpPr>
          <a:xfrm>
            <a:off x="718216" y="2057400"/>
            <a:ext cx="7707567" cy="3505200"/>
            <a:chOff x="2743200" y="2819400"/>
            <a:chExt cx="7707567" cy="3505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2D9C39-BBC6-FE45-BEF6-EFE1AEB0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2819400"/>
              <a:ext cx="7707567" cy="3505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DC1CEF-FF5E-324A-8DA9-FE5336ED9E20}"/>
                </a:ext>
              </a:extLst>
            </p:cNvPr>
            <p:cNvSpPr/>
            <p:nvPr/>
          </p:nvSpPr>
          <p:spPr>
            <a:xfrm>
              <a:off x="4539584" y="3810000"/>
              <a:ext cx="1524000" cy="304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08CBB1-7F9D-A44A-882D-D79B20BDCB88}"/>
                </a:ext>
              </a:extLst>
            </p:cNvPr>
            <p:cNvSpPr/>
            <p:nvPr/>
          </p:nvSpPr>
          <p:spPr>
            <a:xfrm>
              <a:off x="8806784" y="3505200"/>
              <a:ext cx="609600" cy="304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7E783-9E2B-4B40-A946-2C508814437F}"/>
                </a:ext>
              </a:extLst>
            </p:cNvPr>
            <p:cNvSpPr/>
            <p:nvPr/>
          </p:nvSpPr>
          <p:spPr>
            <a:xfrm>
              <a:off x="3505201" y="3810000"/>
              <a:ext cx="653383" cy="304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40BC0A-9366-DF4D-86AC-F449BFA322C4}"/>
                </a:ext>
              </a:extLst>
            </p:cNvPr>
            <p:cNvSpPr/>
            <p:nvPr/>
          </p:nvSpPr>
          <p:spPr>
            <a:xfrm>
              <a:off x="3194052" y="4229100"/>
              <a:ext cx="735932" cy="304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23F342-82CD-B743-8898-60480007045D}"/>
                </a:ext>
              </a:extLst>
            </p:cNvPr>
            <p:cNvSpPr/>
            <p:nvPr/>
          </p:nvSpPr>
          <p:spPr>
            <a:xfrm>
              <a:off x="8197184" y="4229100"/>
              <a:ext cx="914400" cy="304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A60724-3EEA-294D-A1E2-224845B6C8E3}"/>
                </a:ext>
              </a:extLst>
            </p:cNvPr>
            <p:cNvSpPr/>
            <p:nvPr/>
          </p:nvSpPr>
          <p:spPr>
            <a:xfrm>
              <a:off x="5149184" y="4950995"/>
              <a:ext cx="5181600" cy="304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F4896A-4164-9445-A532-0F57B7ECB909}"/>
                </a:ext>
              </a:extLst>
            </p:cNvPr>
            <p:cNvSpPr/>
            <p:nvPr/>
          </p:nvSpPr>
          <p:spPr>
            <a:xfrm>
              <a:off x="4356773" y="4229100"/>
              <a:ext cx="868611" cy="304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bject 3">
            <a:extLst>
              <a:ext uri="{FF2B5EF4-FFF2-40B4-BE49-F238E27FC236}">
                <a16:creationId xmlns:a16="http://schemas.microsoft.com/office/drawing/2014/main" id="{C38C8460-F250-E74E-8288-CE74806717AB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5626195E-022A-5C43-B95E-9A4102FEB096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C408F26A-9554-3446-BFB9-3BE6C4364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3515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HW MVC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C41572-2A69-FD4B-B68A-FBB2D1D6388C}"/>
              </a:ext>
            </a:extLst>
          </p:cNvPr>
          <p:cNvSpPr txBox="1"/>
          <p:nvPr/>
        </p:nvSpPr>
        <p:spPr>
          <a:xfrm>
            <a:off x="6078346" y="6184883"/>
            <a:ext cx="23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Model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View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54711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0BD232-A922-5D48-AD9F-7B9E1F931C55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F4B43-86FB-1A48-B646-9D07719B5699}"/>
              </a:ext>
            </a:extLst>
          </p:cNvPr>
          <p:cNvSpPr txBox="1"/>
          <p:nvPr/>
        </p:nvSpPr>
        <p:spPr>
          <a:xfrm>
            <a:off x="2010878" y="1994279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Model</a:t>
            </a:r>
            <a:r>
              <a:rPr lang="en-US" sz="1600" dirty="0"/>
              <a:t>:</a:t>
            </a:r>
          </a:p>
          <a:p>
            <a:r>
              <a:rPr lang="en-US" sz="1600" b="1" dirty="0"/>
              <a:t>	POIs</a:t>
            </a:r>
            <a:r>
              <a:rPr lang="en-US" sz="1600" dirty="0"/>
              <a:t>: Have </a:t>
            </a:r>
            <a:r>
              <a:rPr lang="en-US" sz="1600" b="1" dirty="0"/>
              <a:t>names</a:t>
            </a:r>
            <a:r>
              <a:rPr lang="en-US" sz="1600" dirty="0"/>
              <a:t>, and can be </a:t>
            </a:r>
            <a:r>
              <a:rPr lang="en-US" sz="1600" b="1" dirty="0"/>
              <a:t>visited </a:t>
            </a:r>
            <a:r>
              <a:rPr lang="en-US" sz="1600" dirty="0"/>
              <a:t>(Extend </a:t>
            </a:r>
            <a:r>
              <a:rPr lang="en-US" sz="1600" dirty="0" err="1"/>
              <a:t>PointBuffer</a:t>
            </a:r>
            <a:r>
              <a:rPr lang="en-US" sz="1600" dirty="0"/>
              <a:t>?)</a:t>
            </a:r>
          </a:p>
          <a:p>
            <a:r>
              <a:rPr lang="en-US" sz="1600" b="1" dirty="0"/>
              <a:t>	Paths</a:t>
            </a:r>
            <a:r>
              <a:rPr lang="en-US" sz="1600" dirty="0"/>
              <a:t>: Can visit POIs and be reset (</a:t>
            </a:r>
            <a:r>
              <a:rPr lang="en-US" sz="1600" dirty="0" err="1"/>
              <a:t>PolyLine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002060"/>
                </a:solidFill>
              </a:rPr>
              <a:t>Viewer</a:t>
            </a:r>
            <a:r>
              <a:rPr lang="en-US" sz="1600" dirty="0"/>
              <a:t>: </a:t>
            </a:r>
          </a:p>
          <a:p>
            <a:r>
              <a:rPr lang="en-US" sz="1600" dirty="0"/>
              <a:t>	</a:t>
            </a:r>
            <a:r>
              <a:rPr lang="en-US" sz="1600" b="1" dirty="0"/>
              <a:t>Map</a:t>
            </a:r>
            <a:r>
              <a:rPr lang="en-US" sz="1600" dirty="0"/>
              <a:t> (</a:t>
            </a:r>
            <a:r>
              <a:rPr lang="en-US" sz="1600" dirty="0" err="1"/>
              <a:t>campus.png</a:t>
            </a:r>
            <a:r>
              <a:rPr lang="en-US" sz="1600" dirty="0"/>
              <a:t>; </a:t>
            </a:r>
            <a:r>
              <a:rPr lang="en-US" sz="1600" dirty="0" err="1"/>
              <a:t>g.drawImage</a:t>
            </a:r>
            <a:r>
              <a:rPr lang="en-US" sz="1600" dirty="0"/>
              <a:t>())</a:t>
            </a:r>
          </a:p>
          <a:p>
            <a:r>
              <a:rPr lang="en-US" sz="1600" dirty="0"/>
              <a:t>              	</a:t>
            </a:r>
            <a:r>
              <a:rPr lang="en-US" sz="1600" b="1" dirty="0"/>
              <a:t>POI</a:t>
            </a:r>
            <a:r>
              <a:rPr lang="en-US" sz="1600" dirty="0"/>
              <a:t>   (w and w/o </a:t>
            </a:r>
            <a:r>
              <a:rPr lang="en-US" sz="1600" b="1" dirty="0"/>
              <a:t>names</a:t>
            </a:r>
            <a:r>
              <a:rPr lang="en-US" sz="1600" dirty="0"/>
              <a:t>) (</a:t>
            </a:r>
            <a:r>
              <a:rPr lang="en-US" sz="1600" dirty="0" err="1"/>
              <a:t>g.fillOval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))</a:t>
            </a:r>
          </a:p>
          <a:p>
            <a:r>
              <a:rPr lang="en-US" sz="1600" dirty="0"/>
              <a:t>              	</a:t>
            </a:r>
            <a:r>
              <a:rPr lang="en-US" sz="1600" b="1" dirty="0"/>
              <a:t>Path</a:t>
            </a:r>
            <a:r>
              <a:rPr lang="en-US" sz="1600" dirty="0"/>
              <a:t> (</a:t>
            </a:r>
            <a:r>
              <a:rPr lang="en-US" sz="1600" dirty="0" err="1"/>
              <a:t>d.drawLine</a:t>
            </a:r>
            <a:r>
              <a:rPr lang="en-US" sz="1600" dirty="0"/>
              <a:t>(x1,y1,x2,y2)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C00000"/>
                </a:solidFill>
              </a:rPr>
              <a:t>Controller</a:t>
            </a:r>
            <a:r>
              <a:rPr lang="en-US" sz="1600" dirty="0"/>
              <a:t>: </a:t>
            </a:r>
          </a:p>
          <a:p>
            <a:r>
              <a:rPr lang="en-US" sz="1600" dirty="0"/>
              <a:t>	</a:t>
            </a:r>
            <a:r>
              <a:rPr lang="en-US" sz="1600" b="1" dirty="0"/>
              <a:t>Clicks</a:t>
            </a:r>
            <a:r>
              <a:rPr lang="en-US" sz="1600" dirty="0"/>
              <a:t> let you </a:t>
            </a:r>
            <a:r>
              <a:rPr lang="en-US" sz="1600" b="1" dirty="0"/>
              <a:t>draw</a:t>
            </a:r>
            <a:r>
              <a:rPr lang="en-US" sz="1600" dirty="0"/>
              <a:t> new points, and </a:t>
            </a:r>
            <a:r>
              <a:rPr lang="en-US" sz="1600" b="1" dirty="0"/>
              <a:t>name</a:t>
            </a:r>
            <a:r>
              <a:rPr lang="en-US" sz="1600" dirty="0"/>
              <a:t> existing points (</a:t>
            </a:r>
            <a:r>
              <a:rPr lang="en-US" sz="1600" dirty="0" err="1"/>
              <a:t>MouseListener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        Path can be </a:t>
            </a:r>
            <a:r>
              <a:rPr lang="en-US" sz="1600" b="1" dirty="0"/>
              <a:t>reset</a:t>
            </a:r>
            <a:r>
              <a:rPr lang="en-US" sz="1600" dirty="0"/>
              <a:t> (ActionListener?)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BB47A3A-2342-A144-8B4B-EECFCA2539B5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0B7F4A5-DCAB-7F40-B267-9235E9ACAF3C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E9C8554-5CF4-C04D-8826-369164003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3515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HW MVC</a:t>
            </a:r>
            <a:endParaRPr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95476297-E57F-9F45-A834-1DEEA8E4A517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712A461-3BE1-2D4C-B821-0544006CCE62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B3D6167-E5A6-4846-B032-33A5E6DC98A8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57F6346-6A45-2542-BB1E-E40A6BA609D5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5240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579C12F-2EDE-8A4C-8AD2-1268C10B6B2D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990E631-7C3C-634B-B117-1D7445908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85503"/>
            <a:ext cx="9143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002060"/>
                </a:solidFill>
              </a:rPr>
              <a:t>In Class Example</a:t>
            </a:r>
            <a:endParaRPr sz="4400" dirty="0">
              <a:solidFill>
                <a:srgbClr val="00206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E4DFD9-E5D9-DA4C-BFF8-656265F6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99" y="2216150"/>
            <a:ext cx="4521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ED706628-ED19-6E49-B95A-783A790217B0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C525505-5B69-C647-980B-78C4C0AA41EF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990E631-7C3C-634B-B117-1D7445908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3515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HW Hints</a:t>
            </a:r>
            <a:endParaRPr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04A5F42-089C-884A-86AD-E26745062BD8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7A2209BA-56C3-A548-B508-91D2C8DB760D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08CDDE6-BF1B-2C49-B705-4639971FBDE2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BAAAD47C-5DC1-B94C-B7BF-BF83F41D1963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4DD29-4B05-0D43-AB72-3B75ADA2C1F3}"/>
              </a:ext>
            </a:extLst>
          </p:cNvPr>
          <p:cNvSpPr txBox="1"/>
          <p:nvPr/>
        </p:nvSpPr>
        <p:spPr>
          <a:xfrm>
            <a:off x="2743200" y="2151789"/>
            <a:ext cx="61762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Can you change to ‘labels’ button and flag to change drawing mode?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Can you make use of </a:t>
            </a:r>
            <a:r>
              <a:rPr lang="en-US" sz="1400" dirty="0" err="1"/>
              <a:t>POI.isInside</a:t>
            </a:r>
            <a:r>
              <a:rPr lang="en-US" sz="1400" dirty="0"/>
              <a:t>() to change POI ‘visited’</a:t>
            </a:r>
          </a:p>
          <a:p>
            <a:endParaRPr lang="en-US" sz="1400" dirty="0"/>
          </a:p>
          <a:p>
            <a:r>
              <a:rPr lang="en-US" sz="1400" dirty="0"/>
              <a:t>3.     Can you make use POI ‘visited’ to label features?</a:t>
            </a:r>
          </a:p>
          <a:p>
            <a:endParaRPr lang="en-US" sz="1400" dirty="0"/>
          </a:p>
          <a:p>
            <a:r>
              <a:rPr lang="en-US" sz="1400" dirty="0"/>
              <a:t>4.     Can you make use of our temporary Point to population both paths and POIs?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413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ED706628-ED19-6E49-B95A-783A790217B0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C525505-5B69-C647-980B-78C4C0AA41EF}"/>
              </a:ext>
            </a:extLst>
          </p:cNvPr>
          <p:cNvSpPr/>
          <p:nvPr/>
        </p:nvSpPr>
        <p:spPr>
          <a:xfrm>
            <a:off x="2196466" y="304800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990E631-7C3C-634B-B117-1D7445908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3515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RUBRIC</a:t>
            </a:r>
            <a:endParaRPr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010ABD1C-8FA8-1F49-9E3A-91145F29BC86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58073B8-4068-4A4F-B20C-183BAE249C1F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B73FA976-E243-6942-824A-4651351205FA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DEE564C-900E-034E-9AD3-B2133718E018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DBE4FA-6495-534D-8B18-7CA941EE7B95}"/>
              </a:ext>
            </a:extLst>
          </p:cNvPr>
          <p:cNvSpPr/>
          <p:nvPr/>
        </p:nvSpPr>
        <p:spPr>
          <a:xfrm>
            <a:off x="-472440" y="3762558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73EC1-8682-F14D-81DC-B62326F4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43592"/>
              </p:ext>
            </p:extLst>
          </p:nvPr>
        </p:nvGraphicFramePr>
        <p:xfrm>
          <a:off x="2590800" y="1430429"/>
          <a:ext cx="63025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1">
                  <a:extLst>
                    <a:ext uri="{9D8B030D-6E8A-4147-A177-3AD203B41FA5}">
                      <a16:colId xmlns:a16="http://schemas.microsoft.com/office/drawing/2014/main" val="2129936072"/>
                    </a:ext>
                  </a:extLst>
                </a:gridCol>
                <a:gridCol w="1349502">
                  <a:extLst>
                    <a:ext uri="{9D8B030D-6E8A-4147-A177-3AD203B41FA5}">
                      <a16:colId xmlns:a16="http://schemas.microsoft.com/office/drawing/2014/main" val="97735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GEOG 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8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import your code w/o modification?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2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draw POIs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draw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0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switch between drawing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names appear when 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2042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E862E09-CBC9-B841-88FD-C8EB0F586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3931"/>
              </p:ext>
            </p:extLst>
          </p:nvPr>
        </p:nvGraphicFramePr>
        <p:xfrm>
          <a:off x="2590800" y="3762558"/>
          <a:ext cx="632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1299360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735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GEOG 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8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import your code w/o modification?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2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draw POIs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draw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0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switch between drawing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names appear when 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check/change a POIs name by clicking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I reset the path in a way that hides POI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1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 View Controller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80FB6-1182-8B4C-898B-8CA229AA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15" y="1651051"/>
            <a:ext cx="4175125" cy="45926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DAAFC4-AB3F-0D4E-A703-700DF1788B44}"/>
              </a:ext>
            </a:extLst>
          </p:cNvPr>
          <p:cNvSpPr/>
          <p:nvPr/>
        </p:nvSpPr>
        <p:spPr>
          <a:xfrm>
            <a:off x="-510223" y="3747761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 View Controller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80FB6-1182-8B4C-898B-8CA229AA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8" y="1845210"/>
            <a:ext cx="4031673" cy="4434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64F95-4BA2-7944-B98C-9FC2B8C90883}"/>
              </a:ext>
            </a:extLst>
          </p:cNvPr>
          <p:cNvSpPr txBox="1"/>
          <p:nvPr/>
        </p:nvSpPr>
        <p:spPr>
          <a:xfrm>
            <a:off x="5670612" y="1632851"/>
            <a:ext cx="133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Abstraction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of Reality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E4FF1-15F2-CA4D-8692-4E5527A43E05}"/>
              </a:ext>
            </a:extLst>
          </p:cNvPr>
          <p:cNvSpPr txBox="1"/>
          <p:nvPr/>
        </p:nvSpPr>
        <p:spPr>
          <a:xfrm>
            <a:off x="1520697" y="2978579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How our model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is communicated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32EBA-483A-D846-B79B-F778BCD4945D}"/>
              </a:ext>
            </a:extLst>
          </p:cNvPr>
          <p:cNvSpPr txBox="1"/>
          <p:nvPr/>
        </p:nvSpPr>
        <p:spPr>
          <a:xfrm>
            <a:off x="6172200" y="4273802"/>
            <a:ext cx="2780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How our model is updated: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(timestep or user input)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92E3536B-5B64-684E-83DD-2345A4D1B018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2A892FB1-3A9D-0640-9822-7940F06AA070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A9825980-65D9-7E44-90F4-9468F0F81ED6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CE4C2975-6461-2E42-B328-5DABAB3DE044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EX1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224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575DEA-E4AE-D745-9FA4-BD3670ED3943}"/>
              </a:ext>
            </a:extLst>
          </p:cNvPr>
          <p:cNvSpPr/>
          <p:nvPr/>
        </p:nvSpPr>
        <p:spPr>
          <a:xfrm>
            <a:off x="-510223" y="3747761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C00000"/>
                </a:solidFill>
              </a:rPr>
              <a:t>Model</a:t>
            </a:r>
            <a:r>
              <a:rPr lang="en-US" dirty="0"/>
              <a:t> View Controller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80FB6-1182-8B4C-898B-8CA229AA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45" y="2579362"/>
            <a:ext cx="2149186" cy="2364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76593-2F00-8C49-9585-679BAF783CA3}"/>
              </a:ext>
            </a:extLst>
          </p:cNvPr>
          <p:cNvSpPr txBox="1"/>
          <p:nvPr/>
        </p:nvSpPr>
        <p:spPr>
          <a:xfrm>
            <a:off x="4833543" y="1828800"/>
            <a:ext cx="358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What are we trying to model? (Movement, physical process, behavior…?)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 is the abstraction we are interested in?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How will we represent the pieces in the most basic form (think back to the ‘essence’ of the object)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 classes can we inherit and which need to be built?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BB243-7748-7649-89FD-88F30DE51FDF}"/>
              </a:ext>
            </a:extLst>
          </p:cNvPr>
          <p:cNvSpPr/>
          <p:nvPr/>
        </p:nvSpPr>
        <p:spPr>
          <a:xfrm>
            <a:off x="2743200" y="2699111"/>
            <a:ext cx="8382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E5BFF65-CA7B-B342-90FB-8FB017D62FDE}"/>
              </a:ext>
            </a:extLst>
          </p:cNvPr>
          <p:cNvSpPr txBox="1"/>
          <p:nvPr/>
        </p:nvSpPr>
        <p:spPr>
          <a:xfrm>
            <a:off x="361950" y="23505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65B1CF2E-61BA-F74B-81FA-608021CC5D29}"/>
              </a:ext>
            </a:extLst>
          </p:cNvPr>
          <p:cNvSpPr/>
          <p:nvPr/>
        </p:nvSpPr>
        <p:spPr>
          <a:xfrm>
            <a:off x="1242060" y="21869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C78D09F-FBF3-A148-AFBE-D3597BE8DBF0}"/>
              </a:ext>
            </a:extLst>
          </p:cNvPr>
          <p:cNvSpPr txBox="1"/>
          <p:nvPr/>
        </p:nvSpPr>
        <p:spPr>
          <a:xfrm>
            <a:off x="1432242" y="23041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D7EA25B-C970-F94A-B54F-F200D5E3A046}"/>
              </a:ext>
            </a:extLst>
          </p:cNvPr>
          <p:cNvSpPr txBox="1"/>
          <p:nvPr/>
        </p:nvSpPr>
        <p:spPr>
          <a:xfrm>
            <a:off x="361950" y="30629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226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F51CB8-7A0A-F149-86B4-B0FFF2E4DB7F}"/>
              </a:ext>
            </a:extLst>
          </p:cNvPr>
          <p:cNvSpPr/>
          <p:nvPr/>
        </p:nvSpPr>
        <p:spPr>
          <a:xfrm>
            <a:off x="-472440" y="3755963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 </a:t>
            </a:r>
            <a:r>
              <a:rPr lang="en-US" dirty="0">
                <a:solidFill>
                  <a:srgbClr val="C00000"/>
                </a:solidFill>
              </a:rPr>
              <a:t>View</a:t>
            </a:r>
            <a:r>
              <a:rPr lang="en-US" dirty="0"/>
              <a:t> Controller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80FB6-1182-8B4C-898B-8CA229AA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21" y="2467991"/>
            <a:ext cx="2149186" cy="2364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76593-2F00-8C49-9585-679BAF783CA3}"/>
              </a:ext>
            </a:extLst>
          </p:cNvPr>
          <p:cNvSpPr txBox="1"/>
          <p:nvPr/>
        </p:nvSpPr>
        <p:spPr>
          <a:xfrm>
            <a:off x="4340947" y="2859343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How will results communicated? (Map, plot, text…)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 aspects of the model are we interested in as ‘results’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BB243-7748-7649-89FD-88F30DE51FDF}"/>
              </a:ext>
            </a:extLst>
          </p:cNvPr>
          <p:cNvSpPr/>
          <p:nvPr/>
        </p:nvSpPr>
        <p:spPr>
          <a:xfrm>
            <a:off x="2118191" y="3479279"/>
            <a:ext cx="8382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1F51B57C-4C3A-B345-8FF9-BE505CC97E12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B5CE9AF-338A-4743-B404-C31478834863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1FA5DD2-E3BE-3948-B9E9-17B5D2D340EA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D8927CD6-E9BD-814A-972B-E6F700DF64C4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623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296C351-C4E2-AE46-A959-838676E271F5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 View </a:t>
            </a:r>
            <a:r>
              <a:rPr lang="en-US" dirty="0">
                <a:solidFill>
                  <a:srgbClr val="C00000"/>
                </a:solidFill>
              </a:rPr>
              <a:t>Controller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80FB6-1182-8B4C-898B-8CA229AA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29" y="2511813"/>
            <a:ext cx="2149186" cy="2364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76593-2F00-8C49-9585-679BAF783CA3}"/>
              </a:ext>
            </a:extLst>
          </p:cNvPr>
          <p:cNvSpPr txBox="1"/>
          <p:nvPr/>
        </p:nvSpPr>
        <p:spPr>
          <a:xfrm>
            <a:off x="4499055" y="2903165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How will the model run? (timesteps, user input, single case…)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BB243-7748-7649-89FD-88F30DE51FDF}"/>
              </a:ext>
            </a:extLst>
          </p:cNvPr>
          <p:cNvSpPr/>
          <p:nvPr/>
        </p:nvSpPr>
        <p:spPr>
          <a:xfrm>
            <a:off x="3276600" y="3505200"/>
            <a:ext cx="990600" cy="3276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82E7B907-116F-674E-A35A-5730C4711E6E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76C2276-19D3-0C48-8D58-AD496CE86E8F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243C908-DECC-4C47-974C-F7FF7B037812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8334A739-FF86-2D4E-A502-CA5CB8FF6A31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MVC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5298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21B83A1-378B-E740-8000-E6E025EA2B36}"/>
              </a:ext>
            </a:extLst>
          </p:cNvPr>
          <p:cNvSpPr/>
          <p:nvPr/>
        </p:nvSpPr>
        <p:spPr>
          <a:xfrm>
            <a:off x="-510223" y="3747761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 View Controller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80FB6-1182-8B4C-898B-8CA229AA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8" y="1845210"/>
            <a:ext cx="4031673" cy="4434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64F95-4BA2-7944-B98C-9FC2B8C90883}"/>
              </a:ext>
            </a:extLst>
          </p:cNvPr>
          <p:cNvSpPr txBox="1"/>
          <p:nvPr/>
        </p:nvSpPr>
        <p:spPr>
          <a:xfrm>
            <a:off x="4817107" y="1614702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Member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E4FF1-15F2-CA4D-8692-4E5527A43E05}"/>
              </a:ext>
            </a:extLst>
          </p:cNvPr>
          <p:cNvSpPr txBox="1"/>
          <p:nvPr/>
        </p:nvSpPr>
        <p:spPr>
          <a:xfrm>
            <a:off x="1525347" y="2978579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PaintComponent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32EBA-483A-D846-B79B-F778BCD4945D}"/>
              </a:ext>
            </a:extLst>
          </p:cNvPr>
          <p:cNvSpPr txBox="1"/>
          <p:nvPr/>
        </p:nvSpPr>
        <p:spPr>
          <a:xfrm>
            <a:off x="7048049" y="4273802"/>
            <a:ext cx="102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Listeners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F0D34A92-46C2-5844-BE4F-13F2AE11371B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CA449BA-2541-8C46-AABB-DF928A56C482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06D7E81D-9D03-F240-BB30-850A48AB14D3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58255DB4-C453-4142-9797-7ACAED38774D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EX2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6695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 View Controller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64F95-4BA2-7944-B98C-9FC2B8C90883}"/>
              </a:ext>
            </a:extLst>
          </p:cNvPr>
          <p:cNvSpPr txBox="1"/>
          <p:nvPr/>
        </p:nvSpPr>
        <p:spPr>
          <a:xfrm>
            <a:off x="4876800" y="2725919"/>
            <a:ext cx="66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E4FF1-15F2-CA4D-8692-4E5527A43E05}"/>
              </a:ext>
            </a:extLst>
          </p:cNvPr>
          <p:cNvSpPr txBox="1"/>
          <p:nvPr/>
        </p:nvSpPr>
        <p:spPr>
          <a:xfrm>
            <a:off x="3657600" y="272591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32EBA-483A-D846-B79B-F778BCD4945D}"/>
              </a:ext>
            </a:extLst>
          </p:cNvPr>
          <p:cNvSpPr txBox="1"/>
          <p:nvPr/>
        </p:nvSpPr>
        <p:spPr>
          <a:xfrm>
            <a:off x="6858000" y="2725919"/>
            <a:ext cx="114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7C2A22-86DE-EC4A-8F24-BCA73D2F0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842"/>
          <a:stretch/>
        </p:blipFill>
        <p:spPr>
          <a:xfrm>
            <a:off x="2693744" y="2514066"/>
            <a:ext cx="6185142" cy="260145"/>
          </a:xfrm>
          <a:prstGeom prst="rect">
            <a:avLst/>
          </a:prstGeom>
        </p:spPr>
      </p:pic>
      <p:sp>
        <p:nvSpPr>
          <p:cNvPr id="24" name="object 3">
            <a:extLst>
              <a:ext uri="{FF2B5EF4-FFF2-40B4-BE49-F238E27FC236}">
                <a16:creationId xmlns:a16="http://schemas.microsoft.com/office/drawing/2014/main" id="{6D5219A1-7006-464F-BC45-BE93AFE99AEE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980B765F-9A0A-984E-9FE4-5FEE25C811B3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55EAB06A-A09B-CD43-A0DB-4D6BBA29244D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DB7631A-FD5A-634E-9171-69E7DA218177}"/>
              </a:ext>
            </a:extLst>
          </p:cNvPr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EX3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02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4E0FBB-386F-1442-B087-848C36BC7D99}"/>
              </a:ext>
            </a:extLst>
          </p:cNvPr>
          <p:cNvSpPr/>
          <p:nvPr/>
        </p:nvSpPr>
        <p:spPr>
          <a:xfrm>
            <a:off x="-533400" y="3733800"/>
            <a:ext cx="43434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5196-232F-BF43-B792-34B4097A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80069"/>
            <a:ext cx="3784600" cy="30861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0" y="614311"/>
            <a:ext cx="5039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 View Controller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9E7CA-C86D-D04A-9E2E-A91DE84E16A5}"/>
              </a:ext>
            </a:extLst>
          </p:cNvPr>
          <p:cNvSpPr txBox="1"/>
          <p:nvPr/>
        </p:nvSpPr>
        <p:spPr>
          <a:xfrm>
            <a:off x="5855359" y="3323460"/>
            <a:ext cx="66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2B927-5DAB-E647-9549-15F90F985CF9}"/>
              </a:ext>
            </a:extLst>
          </p:cNvPr>
          <p:cNvSpPr txBox="1"/>
          <p:nvPr/>
        </p:nvSpPr>
        <p:spPr>
          <a:xfrm>
            <a:off x="5843604" y="26731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48820-8314-784A-A64E-F90AAE544E73}"/>
              </a:ext>
            </a:extLst>
          </p:cNvPr>
          <p:cNvSpPr txBox="1"/>
          <p:nvPr/>
        </p:nvSpPr>
        <p:spPr>
          <a:xfrm>
            <a:off x="5843604" y="4277588"/>
            <a:ext cx="114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Controller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D05DF0FF-1A82-514A-8454-B2C302E69AF5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5D36C728-111B-0246-9B25-A01D7CD9BDFE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3AFA34E-9587-2840-834E-F768D1433865}"/>
              </a:ext>
            </a:extLst>
          </p:cNvPr>
          <p:cNvSpPr txBox="1"/>
          <p:nvPr/>
        </p:nvSpPr>
        <p:spPr>
          <a:xfrm>
            <a:off x="1279842" y="21517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4E6DC7"/>
                </a:solidFill>
                <a:latin typeface="Arial Black"/>
                <a:cs typeface="Arial Black"/>
              </a:rPr>
              <a:t>8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0D7BAF51-CDAD-2043-9EBB-86595605921F}"/>
              </a:ext>
            </a:extLst>
          </p:cNvPr>
          <p:cNvSpPr txBox="1"/>
          <p:nvPr/>
        </p:nvSpPr>
        <p:spPr>
          <a:xfrm>
            <a:off x="209550" y="2895600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EX4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1E93C6E-1FE0-6D4F-AE54-AF4D7288CCCD}"/>
              </a:ext>
            </a:extLst>
          </p:cNvPr>
          <p:cNvSpPr/>
          <p:nvPr/>
        </p:nvSpPr>
        <p:spPr>
          <a:xfrm>
            <a:off x="5523177" y="2535034"/>
            <a:ext cx="228600" cy="708661"/>
          </a:xfrm>
          <a:prstGeom prst="rightBrace">
            <a:avLst>
              <a:gd name="adj1" fmla="val 77500"/>
              <a:gd name="adj2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3FF15B8-10B0-5146-9040-FF00A10C0258}"/>
              </a:ext>
            </a:extLst>
          </p:cNvPr>
          <p:cNvSpPr/>
          <p:nvPr/>
        </p:nvSpPr>
        <p:spPr>
          <a:xfrm>
            <a:off x="5542548" y="3335488"/>
            <a:ext cx="228600" cy="372646"/>
          </a:xfrm>
          <a:prstGeom prst="rightBrace">
            <a:avLst>
              <a:gd name="adj1" fmla="val 40753"/>
              <a:gd name="adj2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05BFCD7-61BB-2041-81D6-A0E0D2976641}"/>
              </a:ext>
            </a:extLst>
          </p:cNvPr>
          <p:cNvSpPr/>
          <p:nvPr/>
        </p:nvSpPr>
        <p:spPr>
          <a:xfrm>
            <a:off x="5544553" y="3778734"/>
            <a:ext cx="228600" cy="1367040"/>
          </a:xfrm>
          <a:prstGeom prst="rightBrace">
            <a:avLst>
              <a:gd name="adj1" fmla="val 77500"/>
              <a:gd name="adj2" fmla="val 50000"/>
            </a:avLst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Words>379</Words>
  <Application>Microsoft Macintosh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Office Theme</vt:lpstr>
      <vt:lpstr>GEOG 178/258 Week 8:</vt:lpstr>
      <vt:lpstr>Model View Controller</vt:lpstr>
      <vt:lpstr>Model View Controller</vt:lpstr>
      <vt:lpstr>Model View Controller</vt:lpstr>
      <vt:lpstr>Model View Controller</vt:lpstr>
      <vt:lpstr>Model View Controller</vt:lpstr>
      <vt:lpstr>Model View Controller</vt:lpstr>
      <vt:lpstr>Model View Controller</vt:lpstr>
      <vt:lpstr>Model View Controller</vt:lpstr>
      <vt:lpstr>RUBRIC</vt:lpstr>
      <vt:lpstr>HW MVC</vt:lpstr>
      <vt:lpstr>HW MVC</vt:lpstr>
      <vt:lpstr>In Class Example</vt:lpstr>
      <vt:lpstr>HW Hints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Mike Johnson</cp:lastModifiedBy>
  <cp:revision>46</cp:revision>
  <cp:lastPrinted>2019-02-26T19:53:37Z</cp:lastPrinted>
  <dcterms:created xsi:type="dcterms:W3CDTF">2019-02-05T02:02:05Z</dcterms:created>
  <dcterms:modified xsi:type="dcterms:W3CDTF">2019-02-26T21:05:38Z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2019-02-05T00:00:00Z</vt:filetime>
  </property>
</Properties>
</file>