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333" r:id="rId4"/>
    <p:sldId id="346" r:id="rId5"/>
    <p:sldId id="347" r:id="rId6"/>
    <p:sldId id="357" r:id="rId7"/>
    <p:sldId id="348" r:id="rId8"/>
    <p:sldId id="335" r:id="rId9"/>
    <p:sldId id="336" r:id="rId10"/>
    <p:sldId id="349" r:id="rId11"/>
    <p:sldId id="358" r:id="rId12"/>
    <p:sldId id="342" r:id="rId13"/>
    <p:sldId id="341" r:id="rId14"/>
    <p:sldId id="351" r:id="rId15"/>
    <p:sldId id="352" r:id="rId16"/>
    <p:sldId id="355" r:id="rId17"/>
    <p:sldId id="343" r:id="rId18"/>
    <p:sldId id="345" r:id="rId19"/>
    <p:sldId id="344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41"/>
    <p:restoredTop sz="94808"/>
  </p:normalViewPr>
  <p:slideViewPr>
    <p:cSldViewPr>
      <p:cViewPr varScale="1">
        <p:scale>
          <a:sx n="212" d="100"/>
          <a:sy n="212" d="100"/>
        </p:scale>
        <p:origin x="612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659AE-1236-D641-A471-F9C09B64B24B}" type="datetimeFigureOut">
              <a:rPr lang="en-US" smtClean="0"/>
              <a:t>3/5/19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9A519-D7B0-0345-AC3D-71011933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803391" y="4127703"/>
            <a:ext cx="3340607" cy="2730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105655"/>
            <a:ext cx="3439519" cy="27523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15235" y="350266"/>
            <a:ext cx="5113528" cy="879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1783" y="2975863"/>
            <a:ext cx="6520433" cy="149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03391" y="4127703"/>
            <a:ext cx="3340607" cy="2730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43200" y="1495374"/>
            <a:ext cx="352742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003399"/>
                </a:solidFill>
              </a:rPr>
              <a:t>GEOG</a:t>
            </a:r>
            <a:r>
              <a:rPr sz="4000" spc="-100" dirty="0">
                <a:solidFill>
                  <a:srgbClr val="003399"/>
                </a:solidFill>
              </a:rPr>
              <a:t> </a:t>
            </a:r>
            <a:r>
              <a:rPr sz="4000" dirty="0">
                <a:solidFill>
                  <a:srgbClr val="003399"/>
                </a:solidFill>
              </a:rPr>
              <a:t>178/258</a:t>
            </a:r>
            <a:endParaRPr sz="4000" dirty="0"/>
          </a:p>
          <a:p>
            <a:pPr marL="1905" algn="ctr">
              <a:lnSpc>
                <a:spcPct val="100000"/>
              </a:lnSpc>
            </a:pPr>
            <a:r>
              <a:rPr sz="4000" spc="-20" dirty="0">
                <a:solidFill>
                  <a:srgbClr val="003399"/>
                </a:solidFill>
              </a:rPr>
              <a:t>Week</a:t>
            </a:r>
            <a:r>
              <a:rPr sz="4000" spc="-15" dirty="0">
                <a:solidFill>
                  <a:srgbClr val="003399"/>
                </a:solidFill>
              </a:rPr>
              <a:t> </a:t>
            </a:r>
            <a:r>
              <a:rPr lang="en-US" sz="4000" spc="-15" dirty="0">
                <a:solidFill>
                  <a:srgbClr val="003399"/>
                </a:solidFill>
              </a:rPr>
              <a:t>9</a:t>
            </a:r>
            <a:r>
              <a:rPr sz="4000" dirty="0">
                <a:solidFill>
                  <a:srgbClr val="003399"/>
                </a:solidFill>
              </a:rPr>
              <a:t>:</a:t>
            </a:r>
            <a:endParaRPr sz="4000" dirty="0"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-2" y="3070212"/>
            <a:ext cx="9144000" cy="124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/>
              <a:t>Serialization and Planar Graphs</a:t>
            </a:r>
            <a:endParaRPr sz="2400" dirty="0"/>
          </a:p>
          <a:p>
            <a:pPr marL="1270" algn="ctr">
              <a:lnSpc>
                <a:spcPct val="100000"/>
              </a:lnSpc>
              <a:spcBef>
                <a:spcPts val="3395"/>
              </a:spcBef>
            </a:pPr>
            <a:r>
              <a:rPr sz="2800" i="1" dirty="0">
                <a:solidFill>
                  <a:srgbClr val="B3B3B3"/>
                </a:solidFill>
                <a:latin typeface="Arial"/>
                <a:cs typeface="Arial"/>
              </a:rPr>
              <a:t>mike</a:t>
            </a:r>
            <a:r>
              <a:rPr sz="2800" i="1" spc="-5" dirty="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B3B3B3"/>
                </a:solidFill>
                <a:latin typeface="Arial"/>
                <a:cs typeface="Arial"/>
              </a:rPr>
              <a:t>johnson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77A97EE-182C-D243-A0BE-C6058E74A271}"/>
              </a:ext>
            </a:extLst>
          </p:cNvPr>
          <p:cNvSpPr/>
          <p:nvPr/>
        </p:nvSpPr>
        <p:spPr>
          <a:xfrm>
            <a:off x="-533400" y="3733800"/>
            <a:ext cx="4343400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604F2C05-9593-484F-8DFA-B67510D87A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7" b="17191"/>
          <a:stretch/>
        </p:blipFill>
        <p:spPr>
          <a:xfrm>
            <a:off x="2232940" y="1524004"/>
            <a:ext cx="6606260" cy="4954699"/>
          </a:xfrm>
          <a:prstGeom prst="rect">
            <a:avLst/>
          </a:prstGeom>
          <a:ln w="50800">
            <a:solidFill>
              <a:srgbClr val="002060"/>
            </a:solidFill>
          </a:ln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39C72E47-73EA-474F-9114-94056BCFB602}"/>
              </a:ext>
            </a:extLst>
          </p:cNvPr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01A0AE61-C135-EF4E-98B0-AD9827B7FC26}"/>
              </a:ext>
            </a:extLst>
          </p:cNvPr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6647B483-057A-1644-B8CA-A749AD4A7C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0" y="614311"/>
            <a:ext cx="503910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OSM Routing</a:t>
            </a:r>
            <a:endParaRPr dirty="0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DE15B8DB-1BAB-6B43-8C00-D6633A6CA90A}"/>
              </a:ext>
            </a:extLst>
          </p:cNvPr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26244347-CBD2-C74A-83D3-1BFA6AE0F341}"/>
              </a:ext>
            </a:extLst>
          </p:cNvPr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D00A473B-A4B9-4C49-97D5-3964D428043F}"/>
              </a:ext>
            </a:extLst>
          </p:cNvPr>
          <p:cNvSpPr txBox="1"/>
          <p:nvPr/>
        </p:nvSpPr>
        <p:spPr>
          <a:xfrm>
            <a:off x="1279842" y="2151789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4E6DC7"/>
                </a:solidFill>
                <a:latin typeface="Arial Black"/>
                <a:cs typeface="Arial Black"/>
              </a:rPr>
              <a:t>9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267EACB9-DD9F-F44E-8CF8-EE762B319B4E}"/>
              </a:ext>
            </a:extLst>
          </p:cNvPr>
          <p:cNvSpPr txBox="1"/>
          <p:nvPr/>
        </p:nvSpPr>
        <p:spPr>
          <a:xfrm>
            <a:off x="209550" y="2910585"/>
            <a:ext cx="1939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003399"/>
                </a:solidFill>
                <a:latin typeface="Arial Black"/>
                <a:cs typeface="Arial Black"/>
              </a:rPr>
              <a:t>Part 2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220090-A151-FF42-907A-1589D376D9A1}"/>
              </a:ext>
            </a:extLst>
          </p:cNvPr>
          <p:cNvSpPr/>
          <p:nvPr/>
        </p:nvSpPr>
        <p:spPr>
          <a:xfrm>
            <a:off x="5181600" y="4876800"/>
            <a:ext cx="1905000" cy="801624"/>
          </a:xfrm>
          <a:prstGeom prst="rect">
            <a:avLst/>
          </a:prstGeom>
          <a:noFill/>
          <a:ln w="603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19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46A15B-7F6F-7845-AD44-6953DBCE6E45}"/>
              </a:ext>
            </a:extLst>
          </p:cNvPr>
          <p:cNvSpPr/>
          <p:nvPr/>
        </p:nvSpPr>
        <p:spPr>
          <a:xfrm>
            <a:off x="-533400" y="3733800"/>
            <a:ext cx="4343400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9F5F52-BFD9-2244-8834-FC25EAFB4246}"/>
              </a:ext>
            </a:extLst>
          </p:cNvPr>
          <p:cNvSpPr txBox="1"/>
          <p:nvPr/>
        </p:nvSpPr>
        <p:spPr>
          <a:xfrm>
            <a:off x="497807" y="4114800"/>
            <a:ext cx="2667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To go from D to F</a:t>
            </a:r>
          </a:p>
          <a:p>
            <a:endParaRPr lang="en-US" dirty="0"/>
          </a:p>
          <a:p>
            <a:r>
              <a:rPr lang="en-US" dirty="0"/>
              <a:t>DABF = 10</a:t>
            </a:r>
          </a:p>
          <a:p>
            <a:r>
              <a:rPr lang="en-US" b="1" dirty="0"/>
              <a:t>	DCBF   = 6</a:t>
            </a:r>
          </a:p>
          <a:p>
            <a:r>
              <a:rPr lang="en-US" b="1" dirty="0"/>
              <a:t>	DCGEF = 6</a:t>
            </a:r>
          </a:p>
          <a:p>
            <a:r>
              <a:rPr lang="en-US" dirty="0"/>
              <a:t>DGF = 7</a:t>
            </a:r>
          </a:p>
          <a:p>
            <a:r>
              <a:rPr lang="en-US" b="1" dirty="0"/>
              <a:t>	DGEF   = 6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00810689-F97C-1940-9F75-95095D9C4882}"/>
              </a:ext>
            </a:extLst>
          </p:cNvPr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03E5DB33-4CBB-A447-B610-5A8B1BB8B52E}"/>
              </a:ext>
            </a:extLst>
          </p:cNvPr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9BAD525F-80A4-C04D-81D3-587F86D33C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0" y="398868"/>
            <a:ext cx="5039106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Our Job: Build a Graph of ways and nodes </a:t>
            </a:r>
            <a:endParaRPr dirty="0"/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78BD6450-34E7-4E42-944B-BD53FCFC98FA}"/>
              </a:ext>
            </a:extLst>
          </p:cNvPr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2D4C26C2-241F-F046-914A-6F7719958361}"/>
              </a:ext>
            </a:extLst>
          </p:cNvPr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2297F72F-B832-7545-AE3F-5D9B413EBFB9}"/>
              </a:ext>
            </a:extLst>
          </p:cNvPr>
          <p:cNvSpPr txBox="1"/>
          <p:nvPr/>
        </p:nvSpPr>
        <p:spPr>
          <a:xfrm>
            <a:off x="1279842" y="2151789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4E6DC7"/>
                </a:solidFill>
                <a:latin typeface="Arial Black"/>
                <a:cs typeface="Arial Black"/>
              </a:rPr>
              <a:t>9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166E5BD1-654C-D940-AE4E-13CD941EA91E}"/>
              </a:ext>
            </a:extLst>
          </p:cNvPr>
          <p:cNvSpPr txBox="1"/>
          <p:nvPr/>
        </p:nvSpPr>
        <p:spPr>
          <a:xfrm>
            <a:off x="209550" y="2895600"/>
            <a:ext cx="1939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003399"/>
                </a:solidFill>
                <a:latin typeface="Arial Black"/>
                <a:cs typeface="Arial Black"/>
              </a:rPr>
              <a:t>Part 2</a:t>
            </a:r>
            <a:endParaRPr sz="2400" dirty="0">
              <a:latin typeface="Arial Black"/>
              <a:cs typeface="Arial Blac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30D698-84A1-724A-9C40-CBD02A1A20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49"/>
          <a:stretch/>
        </p:blipFill>
        <p:spPr>
          <a:xfrm>
            <a:off x="3267576" y="2151789"/>
            <a:ext cx="5638800" cy="305083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8A29590-FD76-1C4E-A009-822384D25A01}"/>
              </a:ext>
            </a:extLst>
          </p:cNvPr>
          <p:cNvSpPr/>
          <p:nvPr/>
        </p:nvSpPr>
        <p:spPr>
          <a:xfrm>
            <a:off x="3657600" y="4343400"/>
            <a:ext cx="625308" cy="624840"/>
          </a:xfrm>
          <a:prstGeom prst="ellipse">
            <a:avLst/>
          </a:prstGeom>
          <a:noFill/>
          <a:ln w="603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3DD02D-20F3-7E4B-9406-24B5DC4EE083}"/>
              </a:ext>
            </a:extLst>
          </p:cNvPr>
          <p:cNvSpPr/>
          <p:nvPr/>
        </p:nvSpPr>
        <p:spPr>
          <a:xfrm>
            <a:off x="8077200" y="2362200"/>
            <a:ext cx="685800" cy="609600"/>
          </a:xfrm>
          <a:prstGeom prst="ellipse">
            <a:avLst/>
          </a:prstGeom>
          <a:noFill/>
          <a:ln w="603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99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CB6B3433-66ED-414A-92FC-597C0C08289C}"/>
              </a:ext>
            </a:extLst>
          </p:cNvPr>
          <p:cNvSpPr/>
          <p:nvPr/>
        </p:nvSpPr>
        <p:spPr>
          <a:xfrm>
            <a:off x="-625603" y="3810000"/>
            <a:ext cx="4343400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bject 3">
            <a:extLst>
              <a:ext uri="{FF2B5EF4-FFF2-40B4-BE49-F238E27FC236}">
                <a16:creationId xmlns:a16="http://schemas.microsoft.com/office/drawing/2014/main" id="{C38C8460-F250-E74E-8288-CE74806717AB}"/>
              </a:ext>
            </a:extLst>
          </p:cNvPr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8">
            <a:extLst>
              <a:ext uri="{FF2B5EF4-FFF2-40B4-BE49-F238E27FC236}">
                <a16:creationId xmlns:a16="http://schemas.microsoft.com/office/drawing/2014/main" id="{5626195E-022A-5C43-B95E-9A4102FEB096}"/>
              </a:ext>
            </a:extLst>
          </p:cNvPr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9">
            <a:extLst>
              <a:ext uri="{FF2B5EF4-FFF2-40B4-BE49-F238E27FC236}">
                <a16:creationId xmlns:a16="http://schemas.microsoft.com/office/drawing/2014/main" id="{C408F26A-9554-3446-BFB9-3BE6C4364A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0" y="533400"/>
            <a:ext cx="351510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Minimum Example:</a:t>
            </a:r>
            <a:endParaRPr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5A422FA-DB06-E94A-905C-7049B90528F0}"/>
              </a:ext>
            </a:extLst>
          </p:cNvPr>
          <p:cNvSpPr/>
          <p:nvPr/>
        </p:nvSpPr>
        <p:spPr>
          <a:xfrm>
            <a:off x="644304" y="226481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A88CAB-770E-044F-AC63-4B34A35749AA}"/>
              </a:ext>
            </a:extLst>
          </p:cNvPr>
          <p:cNvSpPr/>
          <p:nvPr/>
        </p:nvSpPr>
        <p:spPr>
          <a:xfrm>
            <a:off x="865760" y="371261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6795F24-59C0-164A-9C3E-8583B6894BB4}"/>
              </a:ext>
            </a:extLst>
          </p:cNvPr>
          <p:cNvCxnSpPr>
            <a:cxnSpLocks/>
          </p:cNvCxnSpPr>
          <p:nvPr/>
        </p:nvCxnSpPr>
        <p:spPr>
          <a:xfrm>
            <a:off x="758604" y="2379110"/>
            <a:ext cx="215645" cy="1447800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A351C6-4C6C-E44E-9A1C-B1D76B3F56C0}"/>
              </a:ext>
            </a:extLst>
          </p:cNvPr>
          <p:cNvGrpSpPr/>
          <p:nvPr/>
        </p:nvGrpSpPr>
        <p:grpSpPr>
          <a:xfrm rot="7320166">
            <a:off x="1459503" y="3403558"/>
            <a:ext cx="450056" cy="1676400"/>
            <a:chOff x="3924300" y="2552700"/>
            <a:chExt cx="450056" cy="16764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97A263E-7E71-5C4A-B2D3-149E56482C4C}"/>
                </a:ext>
              </a:extLst>
            </p:cNvPr>
            <p:cNvSpPr/>
            <p:nvPr/>
          </p:nvSpPr>
          <p:spPr>
            <a:xfrm>
              <a:off x="3924300" y="25527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CA22DAD-E506-4D4C-AEAB-B0464639BB12}"/>
                </a:ext>
              </a:extLst>
            </p:cNvPr>
            <p:cNvSpPr/>
            <p:nvPr/>
          </p:nvSpPr>
          <p:spPr>
            <a:xfrm>
              <a:off x="4145756" y="40005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A858AEB-3C1E-A346-8017-26C3EEF7BC83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2667000"/>
              <a:ext cx="215645" cy="1447800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4BB0534-D4A6-E040-AD31-B8ECF0949CE7}"/>
              </a:ext>
            </a:extLst>
          </p:cNvPr>
          <p:cNvSpPr txBox="1"/>
          <p:nvPr/>
        </p:nvSpPr>
        <p:spPr>
          <a:xfrm>
            <a:off x="963159" y="2209946"/>
            <a:ext cx="2218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Draw a line with point buffers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8F99A9-F574-9945-A771-B84B7E2541C6}"/>
              </a:ext>
            </a:extLst>
          </p:cNvPr>
          <p:cNvSpPr txBox="1"/>
          <p:nvPr/>
        </p:nvSpPr>
        <p:spPr>
          <a:xfrm>
            <a:off x="1210266" y="3494184"/>
            <a:ext cx="2624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If next click is within PB snap points, </a:t>
            </a:r>
          </a:p>
          <a:p>
            <a:r>
              <a:rPr lang="en-US" sz="1200" dirty="0"/>
              <a:t>otherwise don’t allow drawing 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AD2DE72-3326-E74C-8B55-CD99ABB047FC}"/>
              </a:ext>
            </a:extLst>
          </p:cNvPr>
          <p:cNvGrpSpPr/>
          <p:nvPr/>
        </p:nvGrpSpPr>
        <p:grpSpPr>
          <a:xfrm rot="10800000">
            <a:off x="2206269" y="4401918"/>
            <a:ext cx="450056" cy="1676400"/>
            <a:chOff x="3924300" y="2552700"/>
            <a:chExt cx="450056" cy="16764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1EBAEA3-8F11-F741-8A06-1DFA27435DC6}"/>
                </a:ext>
              </a:extLst>
            </p:cNvPr>
            <p:cNvSpPr/>
            <p:nvPr/>
          </p:nvSpPr>
          <p:spPr>
            <a:xfrm>
              <a:off x="3924300" y="25527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95E3D69-5C8D-8243-9C13-4699538ED579}"/>
                </a:ext>
              </a:extLst>
            </p:cNvPr>
            <p:cNvSpPr/>
            <p:nvPr/>
          </p:nvSpPr>
          <p:spPr>
            <a:xfrm>
              <a:off x="4145756" y="40005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030976-BC77-0B47-B80A-CB7D8DDC3572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2667000"/>
              <a:ext cx="215645" cy="1447800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B95928D-1071-FA4B-84A4-25B3B6338244}"/>
              </a:ext>
            </a:extLst>
          </p:cNvPr>
          <p:cNvSpPr txBox="1"/>
          <p:nvPr/>
        </p:nvSpPr>
        <p:spPr>
          <a:xfrm>
            <a:off x="394554" y="4549129"/>
            <a:ext cx="1811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 Allow process to repeat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2E128D-DDA3-8A4B-BEEF-33749D88D291}"/>
              </a:ext>
            </a:extLst>
          </p:cNvPr>
          <p:cNvSpPr txBox="1"/>
          <p:nvPr/>
        </p:nvSpPr>
        <p:spPr>
          <a:xfrm>
            <a:off x="569892" y="1557038"/>
            <a:ext cx="3110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1A. Define line class (serialize?)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1C1DD4-E15C-1A4A-8077-212A5ABC40DF}"/>
              </a:ext>
            </a:extLst>
          </p:cNvPr>
          <p:cNvSpPr txBox="1"/>
          <p:nvPr/>
        </p:nvSpPr>
        <p:spPr>
          <a:xfrm>
            <a:off x="5334000" y="2957974"/>
            <a:ext cx="3329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1B. Add POI *258</a:t>
            </a:r>
          </a:p>
          <a:p>
            <a:r>
              <a:rPr lang="en-US" dirty="0"/>
              <a:t>	</a:t>
            </a:r>
            <a:r>
              <a:rPr lang="en-US" sz="1200" dirty="0"/>
              <a:t>find nearest node and generate line</a:t>
            </a:r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2697350-702F-1D4F-8536-D6F598EC7DD6}"/>
              </a:ext>
            </a:extLst>
          </p:cNvPr>
          <p:cNvSpPr/>
          <p:nvPr/>
        </p:nvSpPr>
        <p:spPr>
          <a:xfrm>
            <a:off x="5719090" y="3866549"/>
            <a:ext cx="109238" cy="1092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19719B-1059-A343-9DB1-E189AFBD92D1}"/>
              </a:ext>
            </a:extLst>
          </p:cNvPr>
          <p:cNvSpPr txBox="1"/>
          <p:nvPr/>
        </p:nvSpPr>
        <p:spPr>
          <a:xfrm>
            <a:off x="5828328" y="3790363"/>
            <a:ext cx="912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Home Depot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154982-1DF0-4B41-8AE4-1FE53666C408}"/>
              </a:ext>
            </a:extLst>
          </p:cNvPr>
          <p:cNvCxnSpPr>
            <a:cxnSpLocks/>
            <a:stCxn id="42" idx="2"/>
            <a:endCxn id="34" idx="3"/>
          </p:cNvCxnSpPr>
          <p:nvPr/>
        </p:nvCxnSpPr>
        <p:spPr>
          <a:xfrm flipH="1">
            <a:off x="2401391" y="3921168"/>
            <a:ext cx="3317699" cy="514228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119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F0BD232-A922-5D48-AD9F-7B9E1F931C55}"/>
              </a:ext>
            </a:extLst>
          </p:cNvPr>
          <p:cNvSpPr/>
          <p:nvPr/>
        </p:nvSpPr>
        <p:spPr>
          <a:xfrm>
            <a:off x="-533400" y="3733800"/>
            <a:ext cx="4343400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BB47A3A-2342-A144-8B4B-EECFCA2539B5}"/>
              </a:ext>
            </a:extLst>
          </p:cNvPr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D0B7F4A5-DCAB-7F40-B267-9235E9ACAF3C}"/>
              </a:ext>
            </a:extLst>
          </p:cNvPr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9E9C8554-5CF4-C04D-8826-369164003C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0" y="398868"/>
            <a:ext cx="37338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More Difficult: </a:t>
            </a:r>
            <a:br>
              <a:rPr lang="en-US" dirty="0"/>
            </a:br>
            <a:r>
              <a:rPr lang="en-US" b="0" dirty="0"/>
              <a:t>Graph from lines</a:t>
            </a:r>
            <a:endParaRPr b="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84FD16-F946-F240-A16E-103E212CC227}"/>
              </a:ext>
            </a:extLst>
          </p:cNvPr>
          <p:cNvCxnSpPr>
            <a:cxnSpLocks/>
          </p:cNvCxnSpPr>
          <p:nvPr/>
        </p:nvCxnSpPr>
        <p:spPr>
          <a:xfrm>
            <a:off x="2023485" y="1865196"/>
            <a:ext cx="0" cy="2937435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406104-8974-7841-99E2-5ABB522BD725}"/>
              </a:ext>
            </a:extLst>
          </p:cNvPr>
          <p:cNvCxnSpPr/>
          <p:nvPr/>
        </p:nvCxnSpPr>
        <p:spPr>
          <a:xfrm>
            <a:off x="648990" y="2314917"/>
            <a:ext cx="3286835" cy="2129150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6E6C06-2082-5645-A6F3-96FF2E8AC568}"/>
              </a:ext>
            </a:extLst>
          </p:cNvPr>
          <p:cNvCxnSpPr/>
          <p:nvPr/>
        </p:nvCxnSpPr>
        <p:spPr>
          <a:xfrm>
            <a:off x="648990" y="3368376"/>
            <a:ext cx="3466117" cy="119521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AD4C02-71EC-2C4F-BC31-D5F9D04103B7}"/>
              </a:ext>
            </a:extLst>
          </p:cNvPr>
          <p:cNvCxnSpPr/>
          <p:nvPr/>
        </p:nvCxnSpPr>
        <p:spPr>
          <a:xfrm flipH="1">
            <a:off x="1784442" y="2600651"/>
            <a:ext cx="1852580" cy="2142220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AF84084-BED9-4247-9AEF-0B525C5C7345}"/>
              </a:ext>
            </a:extLst>
          </p:cNvPr>
          <p:cNvSpPr txBox="1"/>
          <p:nvPr/>
        </p:nvSpPr>
        <p:spPr>
          <a:xfrm>
            <a:off x="385301" y="5149324"/>
            <a:ext cx="393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Currently:  </a:t>
            </a:r>
            <a:r>
              <a:rPr lang="en-US" dirty="0"/>
              <a:t>4 line segments and 8 Points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9910C3-6CC0-E44A-BE04-2626757A8ECD}"/>
              </a:ext>
            </a:extLst>
          </p:cNvPr>
          <p:cNvSpPr txBox="1"/>
          <p:nvPr/>
        </p:nvSpPr>
        <p:spPr>
          <a:xfrm>
            <a:off x="381709" y="5416366"/>
            <a:ext cx="3334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Should be: 16 ways and 26 nodes 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87570EA4-1FB1-EC47-B34E-EA6163FF8776}"/>
              </a:ext>
            </a:extLst>
          </p:cNvPr>
          <p:cNvSpPr/>
          <p:nvPr/>
        </p:nvSpPr>
        <p:spPr>
          <a:xfrm>
            <a:off x="5663829" y="2030745"/>
            <a:ext cx="2267953" cy="2815389"/>
          </a:xfrm>
          <a:custGeom>
            <a:avLst/>
            <a:gdLst>
              <a:gd name="connsiteX0" fmla="*/ 54142 w 2267953"/>
              <a:gd name="connsiteY0" fmla="*/ 216568 h 2815389"/>
              <a:gd name="connsiteX1" fmla="*/ 2117558 w 2267953"/>
              <a:gd name="connsiteY1" fmla="*/ 595563 h 2815389"/>
              <a:gd name="connsiteX2" fmla="*/ 2267953 w 2267953"/>
              <a:gd name="connsiteY2" fmla="*/ 1389647 h 2815389"/>
              <a:gd name="connsiteX3" fmla="*/ 2117558 w 2267953"/>
              <a:gd name="connsiteY3" fmla="*/ 1756610 h 2815389"/>
              <a:gd name="connsiteX4" fmla="*/ 788068 w 2267953"/>
              <a:gd name="connsiteY4" fmla="*/ 1624263 h 2815389"/>
              <a:gd name="connsiteX5" fmla="*/ 198521 w 2267953"/>
              <a:gd name="connsiteY5" fmla="*/ 2231858 h 2815389"/>
              <a:gd name="connsiteX6" fmla="*/ 0 w 2267953"/>
              <a:gd name="connsiteY6" fmla="*/ 1341521 h 2815389"/>
              <a:gd name="connsiteX7" fmla="*/ 601579 w 2267953"/>
              <a:gd name="connsiteY7" fmla="*/ 890337 h 2815389"/>
              <a:gd name="connsiteX8" fmla="*/ 1828800 w 2267953"/>
              <a:gd name="connsiteY8" fmla="*/ 1022684 h 2815389"/>
              <a:gd name="connsiteX9" fmla="*/ 1840832 w 2267953"/>
              <a:gd name="connsiteY9" fmla="*/ 102268 h 2815389"/>
              <a:gd name="connsiteX10" fmla="*/ 824163 w 2267953"/>
              <a:gd name="connsiteY10" fmla="*/ 0 h 2815389"/>
              <a:gd name="connsiteX11" fmla="*/ 1305426 w 2267953"/>
              <a:gd name="connsiteY11" fmla="*/ 2231858 h 2815389"/>
              <a:gd name="connsiteX12" fmla="*/ 2015289 w 2267953"/>
              <a:gd name="connsiteY12" fmla="*/ 2815389 h 2815389"/>
              <a:gd name="connsiteX13" fmla="*/ 2015289 w 2267953"/>
              <a:gd name="connsiteY13" fmla="*/ 2803358 h 281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67953" h="2815389">
                <a:moveTo>
                  <a:pt x="54142" y="216568"/>
                </a:moveTo>
                <a:lnTo>
                  <a:pt x="2117558" y="595563"/>
                </a:lnTo>
                <a:lnTo>
                  <a:pt x="2267953" y="1389647"/>
                </a:lnTo>
                <a:lnTo>
                  <a:pt x="2117558" y="1756610"/>
                </a:lnTo>
                <a:lnTo>
                  <a:pt x="788068" y="1624263"/>
                </a:lnTo>
                <a:lnTo>
                  <a:pt x="198521" y="2231858"/>
                </a:lnTo>
                <a:lnTo>
                  <a:pt x="0" y="1341521"/>
                </a:lnTo>
                <a:lnTo>
                  <a:pt x="601579" y="890337"/>
                </a:lnTo>
                <a:lnTo>
                  <a:pt x="1828800" y="1022684"/>
                </a:lnTo>
                <a:lnTo>
                  <a:pt x="1840832" y="102268"/>
                </a:lnTo>
                <a:lnTo>
                  <a:pt x="824163" y="0"/>
                </a:lnTo>
                <a:lnTo>
                  <a:pt x="1305426" y="2231858"/>
                </a:lnTo>
                <a:lnTo>
                  <a:pt x="2015289" y="2815389"/>
                </a:lnTo>
                <a:lnTo>
                  <a:pt x="2015289" y="2803358"/>
                </a:lnTo>
              </a:path>
            </a:pathLst>
          </a:custGeom>
          <a:noFill/>
          <a:ln cap="rnd"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D73054-8D91-3F43-8882-827402145423}"/>
              </a:ext>
            </a:extLst>
          </p:cNvPr>
          <p:cNvSpPr txBox="1"/>
          <p:nvPr/>
        </p:nvSpPr>
        <p:spPr>
          <a:xfrm>
            <a:off x="5394929" y="5106204"/>
            <a:ext cx="3491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Currently: One </a:t>
            </a:r>
            <a:r>
              <a:rPr lang="en-US" dirty="0" err="1"/>
              <a:t>PolyLine</a:t>
            </a:r>
            <a:r>
              <a:rPr lang="en-US" dirty="0"/>
              <a:t> (13 Points)</a:t>
            </a:r>
          </a:p>
          <a:p>
            <a:r>
              <a:rPr lang="en-US" dirty="0"/>
              <a:t>Should be: 17 nodes, 20 ways</a:t>
            </a:r>
          </a:p>
        </p:txBody>
      </p:sp>
    </p:spTree>
    <p:extLst>
      <p:ext uri="{BB962C8B-B14F-4D97-AF65-F5344CB8AC3E}">
        <p14:creationId xmlns:p14="http://schemas.microsoft.com/office/powerpoint/2010/main" val="2752400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F0BD232-A922-5D48-AD9F-7B9E1F931C55}"/>
              </a:ext>
            </a:extLst>
          </p:cNvPr>
          <p:cNvSpPr/>
          <p:nvPr/>
        </p:nvSpPr>
        <p:spPr>
          <a:xfrm>
            <a:off x="-533400" y="3733800"/>
            <a:ext cx="4343400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BB47A3A-2342-A144-8B4B-EECFCA2539B5}"/>
              </a:ext>
            </a:extLst>
          </p:cNvPr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D0B7F4A5-DCAB-7F40-B267-9235E9ACAF3C}"/>
              </a:ext>
            </a:extLst>
          </p:cNvPr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9E9C8554-5CF4-C04D-8826-369164003C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0" y="533400"/>
            <a:ext cx="5791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Finding Intersecting Nodes</a:t>
            </a:r>
            <a:endParaRPr dirty="0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95476297-E57F-9F45-A834-1DEEA8E4A517}"/>
              </a:ext>
            </a:extLst>
          </p:cNvPr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5712A461-3BE1-2D4C-B821-0544006CCE62}"/>
              </a:ext>
            </a:extLst>
          </p:cNvPr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BB3D6167-E5A6-4846-B032-33A5E6DC98A8}"/>
              </a:ext>
            </a:extLst>
          </p:cNvPr>
          <p:cNvSpPr txBox="1"/>
          <p:nvPr/>
        </p:nvSpPr>
        <p:spPr>
          <a:xfrm>
            <a:off x="1279842" y="2151789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4E6DC7"/>
                </a:solidFill>
                <a:latin typeface="Arial Black"/>
                <a:cs typeface="Arial Black"/>
              </a:rPr>
              <a:t>9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B57F6346-6A45-2542-BB1E-E40A6BA609D5}"/>
              </a:ext>
            </a:extLst>
          </p:cNvPr>
          <p:cNvSpPr txBox="1"/>
          <p:nvPr/>
        </p:nvSpPr>
        <p:spPr>
          <a:xfrm>
            <a:off x="209550" y="2910585"/>
            <a:ext cx="1939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003399"/>
                </a:solidFill>
                <a:latin typeface="Arial Black"/>
                <a:cs typeface="Arial Black"/>
              </a:rPr>
              <a:t>Part 2</a:t>
            </a:r>
            <a:endParaRPr sz="2400" dirty="0">
              <a:latin typeface="Arial Black"/>
              <a:cs typeface="Arial Blac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24AA77-DC14-A44E-A5FE-42773BC91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475" y="1596469"/>
            <a:ext cx="5885089" cy="36650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069FB02-4DA5-DF49-8A9E-3095BAF349DA}"/>
              </a:ext>
            </a:extLst>
          </p:cNvPr>
          <p:cNvSpPr/>
          <p:nvPr/>
        </p:nvSpPr>
        <p:spPr>
          <a:xfrm>
            <a:off x="2133600" y="3124200"/>
            <a:ext cx="6019800" cy="457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32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F0BD232-A922-5D48-AD9F-7B9E1F931C55}"/>
              </a:ext>
            </a:extLst>
          </p:cNvPr>
          <p:cNvSpPr/>
          <p:nvPr/>
        </p:nvSpPr>
        <p:spPr>
          <a:xfrm>
            <a:off x="-566261" y="3733800"/>
            <a:ext cx="4343400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BB47A3A-2342-A144-8B4B-EECFCA2539B5}"/>
              </a:ext>
            </a:extLst>
          </p:cNvPr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D0B7F4A5-DCAB-7F40-B267-9235E9ACAF3C}"/>
              </a:ext>
            </a:extLst>
          </p:cNvPr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9E9C8554-5CF4-C04D-8826-369164003C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5999" y="533400"/>
            <a:ext cx="660730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Finding the Intersection (Theory)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EC52A5-3E35-C54A-81A4-47E41D876F12}"/>
              </a:ext>
            </a:extLst>
          </p:cNvPr>
          <p:cNvSpPr txBox="1"/>
          <p:nvPr/>
        </p:nvSpPr>
        <p:spPr>
          <a:xfrm>
            <a:off x="2169052" y="183858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a1X + b1Y = C1</a:t>
            </a:r>
          </a:p>
          <a:p>
            <a:r>
              <a:rPr lang="en-US" dirty="0"/>
              <a:t>a2X + b2Y = C2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FF76C7-6ED0-1641-9BBD-B29098597C05}"/>
                  </a:ext>
                </a:extLst>
              </p:cNvPr>
              <p:cNvSpPr txBox="1"/>
              <p:nvPr/>
            </p:nvSpPr>
            <p:spPr>
              <a:xfrm>
                <a:off x="3894794" y="1911125"/>
                <a:ext cx="2967351" cy="467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FF76C7-6ED0-1641-9BBD-B29098597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794" y="1911125"/>
                <a:ext cx="2967351" cy="467436"/>
              </a:xfrm>
              <a:prstGeom prst="rect">
                <a:avLst/>
              </a:prstGeom>
              <a:blipFill>
                <a:blip r:embed="rId2"/>
                <a:stretch>
                  <a:fillRect r="-2564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5CC0B8-809C-2A40-82DD-C8F3247B9024}"/>
                  </a:ext>
                </a:extLst>
              </p:cNvPr>
              <p:cNvSpPr txBox="1"/>
              <p:nvPr/>
            </p:nvSpPr>
            <p:spPr>
              <a:xfrm>
                <a:off x="7028652" y="1892787"/>
                <a:ext cx="2039148" cy="485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5CC0B8-809C-2A40-82DD-C8F3247B9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652" y="1892787"/>
                <a:ext cx="2039148" cy="485774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B82214-C0C2-BC48-94AE-42ABDF5591BB}"/>
                  </a:ext>
                </a:extLst>
              </p:cNvPr>
              <p:cNvSpPr txBox="1"/>
              <p:nvPr/>
            </p:nvSpPr>
            <p:spPr>
              <a:xfrm>
                <a:off x="2377820" y="2940198"/>
                <a:ext cx="4884479" cy="1211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>
                    <a:solidFill>
                      <a:srgbClr val="FF0000"/>
                    </a:solidFill>
                  </a:rPr>
                  <a:t>(a1*b2 – a2*b1 )</a:t>
                </a:r>
                <a:r>
                  <a:rPr lang="en-US" dirty="0"/>
                  <a:t> 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//determinant</a:t>
                </a:r>
              </a:p>
              <a:p>
                <a:endParaRPr lang="en-US" dirty="0"/>
              </a:p>
              <a:p>
                <a:r>
                  <a:rPr lang="en-US" dirty="0"/>
                  <a:t>A</a:t>
                </a:r>
                <a:r>
                  <a:rPr lang="en-US" baseline="30000" dirty="0"/>
                  <a:t>-1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B82214-C0C2-BC48-94AE-42ABDF559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820" y="2940198"/>
                <a:ext cx="4884479" cy="1211870"/>
              </a:xfrm>
              <a:prstGeom prst="rect">
                <a:avLst/>
              </a:prstGeom>
              <a:blipFill>
                <a:blip r:embed="rId4"/>
                <a:stretch>
                  <a:fillRect l="-2591" r="-181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D90AC87-2F90-EA4D-A734-A910350DBAC4}"/>
                  </a:ext>
                </a:extLst>
              </p:cNvPr>
              <p:cNvSpPr/>
              <p:nvPr/>
            </p:nvSpPr>
            <p:spPr>
              <a:xfrm>
                <a:off x="2196845" y="4607355"/>
                <a:ext cx="2763385" cy="559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D90AC87-2F90-EA4D-A734-A910350DBA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845" y="4607355"/>
                <a:ext cx="2763385" cy="559769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C2139CF-6893-2B4C-91EE-7D95748C037B}"/>
                  </a:ext>
                </a:extLst>
              </p:cNvPr>
              <p:cNvSpPr/>
              <p:nvPr/>
            </p:nvSpPr>
            <p:spPr>
              <a:xfrm>
                <a:off x="5551636" y="4593634"/>
                <a:ext cx="2822376" cy="559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C2139CF-6893-2B4C-91EE-7D95748C03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636" y="4593634"/>
                <a:ext cx="2822376" cy="559769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34713059-156F-A346-BB39-3F34A5E792E0}"/>
              </a:ext>
            </a:extLst>
          </p:cNvPr>
          <p:cNvSpPr/>
          <p:nvPr/>
        </p:nvSpPr>
        <p:spPr>
          <a:xfrm>
            <a:off x="2196845" y="5820054"/>
            <a:ext cx="36215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 = (b2C1 – b1C2) / </a:t>
            </a:r>
            <a:r>
              <a:rPr lang="en-US" dirty="0">
                <a:solidFill>
                  <a:srgbClr val="FF0000"/>
                </a:solidFill>
              </a:rPr>
              <a:t>(a1*b2 – a2*b1 )</a:t>
            </a:r>
          </a:p>
          <a:p>
            <a:r>
              <a:rPr lang="en-US" dirty="0"/>
              <a:t>Y = (a1C2 – a2C1) / </a:t>
            </a:r>
            <a:r>
              <a:rPr lang="en-US" dirty="0">
                <a:solidFill>
                  <a:srgbClr val="FF0000"/>
                </a:solidFill>
              </a:rPr>
              <a:t>(a1*b2 – a2*b1 )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306A6-2700-3044-BB3E-ABDA8A618C44}"/>
              </a:ext>
            </a:extLst>
          </p:cNvPr>
          <p:cNvSpPr txBox="1"/>
          <p:nvPr/>
        </p:nvSpPr>
        <p:spPr>
          <a:xfrm>
            <a:off x="152279" y="2008729"/>
            <a:ext cx="170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Express 2 Lines: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6D6B0C-872C-F247-97E4-90CE76561D3B}"/>
              </a:ext>
            </a:extLst>
          </p:cNvPr>
          <p:cNvSpPr txBox="1"/>
          <p:nvPr/>
        </p:nvSpPr>
        <p:spPr>
          <a:xfrm>
            <a:off x="152279" y="3222967"/>
            <a:ext cx="1493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 </a:t>
            </a:r>
          </a:p>
          <a:p>
            <a:r>
              <a:rPr lang="en-US" dirty="0"/>
              <a:t>Determinant: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11AECC-6C40-D14C-983B-6D53F555C27D}"/>
              </a:ext>
            </a:extLst>
          </p:cNvPr>
          <p:cNvSpPr txBox="1"/>
          <p:nvPr/>
        </p:nvSpPr>
        <p:spPr>
          <a:xfrm>
            <a:off x="141816" y="4643776"/>
            <a:ext cx="1224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Re-order </a:t>
            </a:r>
          </a:p>
          <a:p>
            <a:r>
              <a:rPr lang="en-US" dirty="0"/>
              <a:t>Equations: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426D30-34C9-DF41-A1D0-75D734D7EB31}"/>
              </a:ext>
            </a:extLst>
          </p:cNvPr>
          <p:cNvSpPr txBox="1"/>
          <p:nvPr/>
        </p:nvSpPr>
        <p:spPr>
          <a:xfrm>
            <a:off x="96462" y="5923516"/>
            <a:ext cx="149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Solve for X, Y: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35B4BD-A6F8-3840-BB0E-DB0B00E3596C}"/>
              </a:ext>
            </a:extLst>
          </p:cNvPr>
          <p:cNvSpPr txBox="1"/>
          <p:nvPr/>
        </p:nvSpPr>
        <p:spPr>
          <a:xfrm>
            <a:off x="6540245" y="5923516"/>
            <a:ext cx="1632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new Point (x, y)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8B23E6-AE5D-264F-8618-F963BC022229}"/>
              </a:ext>
            </a:extLst>
          </p:cNvPr>
          <p:cNvCxnSpPr>
            <a:cxnSpLocks/>
          </p:cNvCxnSpPr>
          <p:nvPr/>
        </p:nvCxnSpPr>
        <p:spPr>
          <a:xfrm flipH="1" flipV="1">
            <a:off x="250696" y="2718365"/>
            <a:ext cx="8588503" cy="3861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34BE52F-3DBE-9545-B0F2-5069B606D29D}"/>
              </a:ext>
            </a:extLst>
          </p:cNvPr>
          <p:cNvCxnSpPr>
            <a:cxnSpLocks/>
          </p:cNvCxnSpPr>
          <p:nvPr/>
        </p:nvCxnSpPr>
        <p:spPr>
          <a:xfrm flipH="1" flipV="1">
            <a:off x="250697" y="4343563"/>
            <a:ext cx="8588503" cy="3861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983A577-042D-374D-A679-B428414AB5E6}"/>
              </a:ext>
            </a:extLst>
          </p:cNvPr>
          <p:cNvCxnSpPr>
            <a:cxnSpLocks/>
          </p:cNvCxnSpPr>
          <p:nvPr/>
        </p:nvCxnSpPr>
        <p:spPr>
          <a:xfrm flipH="1" flipV="1">
            <a:off x="250697" y="5566056"/>
            <a:ext cx="8588503" cy="3861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763C2E-87FC-4447-A336-5D1050520E03}"/>
              </a:ext>
            </a:extLst>
          </p:cNvPr>
          <p:cNvCxnSpPr>
            <a:cxnSpLocks/>
          </p:cNvCxnSpPr>
          <p:nvPr/>
        </p:nvCxnSpPr>
        <p:spPr>
          <a:xfrm flipH="1">
            <a:off x="1981200" y="1566967"/>
            <a:ext cx="1" cy="515031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0817ECE-F9C5-E84B-AC4D-6E216262B7B3}"/>
              </a:ext>
            </a:extLst>
          </p:cNvPr>
          <p:cNvSpPr/>
          <p:nvPr/>
        </p:nvSpPr>
        <p:spPr>
          <a:xfrm>
            <a:off x="2196845" y="1875298"/>
            <a:ext cx="1580294" cy="574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999FF8-266C-F74A-9ED2-E03B29FEADD0}"/>
              </a:ext>
            </a:extLst>
          </p:cNvPr>
          <p:cNvSpPr/>
          <p:nvPr/>
        </p:nvSpPr>
        <p:spPr>
          <a:xfrm>
            <a:off x="3886200" y="1871825"/>
            <a:ext cx="2936702" cy="574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F8EDF66-7490-E042-8E9C-10F774F5459A}"/>
              </a:ext>
            </a:extLst>
          </p:cNvPr>
          <p:cNvSpPr/>
          <p:nvPr/>
        </p:nvSpPr>
        <p:spPr>
          <a:xfrm>
            <a:off x="6973089" y="1871825"/>
            <a:ext cx="2094711" cy="574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39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F0BD232-A922-5D48-AD9F-7B9E1F931C55}"/>
              </a:ext>
            </a:extLst>
          </p:cNvPr>
          <p:cNvSpPr/>
          <p:nvPr/>
        </p:nvSpPr>
        <p:spPr>
          <a:xfrm>
            <a:off x="-533400" y="3733800"/>
            <a:ext cx="4343400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BB47A3A-2342-A144-8B4B-EECFCA2539B5}"/>
              </a:ext>
            </a:extLst>
          </p:cNvPr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D0B7F4A5-DCAB-7F40-B267-9235E9ACAF3C}"/>
              </a:ext>
            </a:extLst>
          </p:cNvPr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9E9C8554-5CF4-C04D-8826-369164003C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0" y="533400"/>
            <a:ext cx="6858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Finding the Intersection (in Java)</a:t>
            </a:r>
            <a:endParaRPr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713059-156F-A346-BB39-3F34A5E792E0}"/>
              </a:ext>
            </a:extLst>
          </p:cNvPr>
          <p:cNvSpPr/>
          <p:nvPr/>
        </p:nvSpPr>
        <p:spPr>
          <a:xfrm>
            <a:off x="2438400" y="1725103"/>
            <a:ext cx="38523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 = (b2*C1 – b1*C2) / (a1*b2 – a2*b1 )</a:t>
            </a:r>
          </a:p>
          <a:p>
            <a:r>
              <a:rPr lang="en-US" dirty="0"/>
              <a:t>Y = (a1*C2 – a2*C1) / (a1*b2 – a2*b1 )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426D30-34C9-DF41-A1D0-75D734D7EB31}"/>
              </a:ext>
            </a:extLst>
          </p:cNvPr>
          <p:cNvSpPr txBox="1"/>
          <p:nvPr/>
        </p:nvSpPr>
        <p:spPr>
          <a:xfrm>
            <a:off x="338017" y="1828565"/>
            <a:ext cx="149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Solve for X, Y: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35B4BD-A6F8-3840-BB0E-DB0B00E3596C}"/>
              </a:ext>
            </a:extLst>
          </p:cNvPr>
          <p:cNvSpPr txBox="1"/>
          <p:nvPr/>
        </p:nvSpPr>
        <p:spPr>
          <a:xfrm>
            <a:off x="6781800" y="1828565"/>
            <a:ext cx="1632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new Point (x, 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81C0DF-4613-CB47-9E1C-B05456367194}"/>
                  </a:ext>
                </a:extLst>
              </p:cNvPr>
              <p:cNvSpPr txBox="1"/>
              <p:nvPr/>
            </p:nvSpPr>
            <p:spPr>
              <a:xfrm>
                <a:off x="381000" y="3201194"/>
                <a:ext cx="6947534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Where a1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𝐿𝑖𝑛𝑒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baseline="-2500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Where b1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𝐿𝑖𝑛𝑒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Where C1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𝑋𝐿𝑖𝑛𝑒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𝑃𝑜𝑖𝑛𝑡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𝑌𝐿𝑖𝑛𝑒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1, 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𝑃𝑜𝑖𝑛𝑡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baseline="-2500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dirty="0"/>
                  <a:t>Where a2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𝑋𝐿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𝑖𝑛𝑒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Where b2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𝐿𝑖𝑛𝑒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pPr/>
                <a:r>
                  <a:rPr lang="en-US" dirty="0"/>
                  <a:t>Where C2 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𝐿𝑖𝑛𝑒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𝑃𝑜𝑖𝑛𝑡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𝑌𝑋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𝐿𝑖𝑛𝑒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𝑃𝑜𝑖𝑛𝑡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81C0DF-4613-CB47-9E1C-B05456367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201194"/>
                <a:ext cx="6947534" cy="2585323"/>
              </a:xfrm>
              <a:prstGeom prst="rect">
                <a:avLst/>
              </a:prstGeom>
              <a:blipFill>
                <a:blip r:embed="rId2"/>
                <a:stretch>
                  <a:fillRect l="-730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057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579C12F-2EDE-8A4C-8AD2-1268C10B6B2D}"/>
              </a:ext>
            </a:extLst>
          </p:cNvPr>
          <p:cNvSpPr/>
          <p:nvPr/>
        </p:nvSpPr>
        <p:spPr>
          <a:xfrm>
            <a:off x="-518394" y="3733800"/>
            <a:ext cx="4343400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9990E631-7C3C-634B-B117-1D74459087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985503"/>
            <a:ext cx="91439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400" dirty="0">
                <a:solidFill>
                  <a:srgbClr val="002060"/>
                </a:solidFill>
              </a:rPr>
              <a:t>In Class Example</a:t>
            </a:r>
            <a:endParaRPr sz="4400" dirty="0">
              <a:solidFill>
                <a:srgbClr val="00206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6F66CE-72D2-4547-9655-18632C060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981200"/>
            <a:ext cx="4823694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02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ED706628-ED19-6E49-B95A-783A790217B0}"/>
              </a:ext>
            </a:extLst>
          </p:cNvPr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4C525505-5B69-C647-980B-78C4C0AA41EF}"/>
              </a:ext>
            </a:extLst>
          </p:cNvPr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9990E631-7C3C-634B-B117-1D74459087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0" y="533400"/>
            <a:ext cx="351510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HW Hints</a:t>
            </a:r>
            <a:endParaRPr dirty="0"/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004A5F42-089C-884A-86AD-E26745062BD8}"/>
              </a:ext>
            </a:extLst>
          </p:cNvPr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7A2209BA-56C3-A548-B508-91D2C8DB760D}"/>
              </a:ext>
            </a:extLst>
          </p:cNvPr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D08CDDE6-BF1B-2C49-B705-4639971FBDE2}"/>
              </a:ext>
            </a:extLst>
          </p:cNvPr>
          <p:cNvSpPr txBox="1"/>
          <p:nvPr/>
        </p:nvSpPr>
        <p:spPr>
          <a:xfrm>
            <a:off x="1279842" y="2151789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4E6DC7"/>
                </a:solidFill>
                <a:latin typeface="Arial Black"/>
                <a:cs typeface="Arial Black"/>
              </a:rPr>
              <a:t>9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BAAAD47C-5DC1-B94C-B7BF-BF83F41D1963}"/>
              </a:ext>
            </a:extLst>
          </p:cNvPr>
          <p:cNvSpPr txBox="1"/>
          <p:nvPr/>
        </p:nvSpPr>
        <p:spPr>
          <a:xfrm>
            <a:off x="209550" y="2910585"/>
            <a:ext cx="193992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003399"/>
                </a:solidFill>
                <a:latin typeface="Arial Black"/>
                <a:cs typeface="Arial Black"/>
              </a:rPr>
              <a:t>Homework Hints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14DD29-4B05-0D43-AB72-3B75ADA2C1F3}"/>
              </a:ext>
            </a:extLst>
          </p:cNvPr>
          <p:cNvSpPr txBox="1"/>
          <p:nvPr/>
        </p:nvSpPr>
        <p:spPr>
          <a:xfrm>
            <a:off x="2590800" y="1640555"/>
            <a:ext cx="52695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Can you turn your path (polyline) into type ‘Lines’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Should path be a class?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Can you create a class of ‘Paths’ to store multiple paths</a:t>
            </a:r>
          </a:p>
          <a:p>
            <a:endParaRPr lang="en-US" sz="1400" dirty="0"/>
          </a:p>
          <a:p>
            <a:r>
              <a:rPr lang="en-US" sz="1400" dirty="0"/>
              <a:t>3.     Can you create buttons to execute ‘build nodes’ and ‘build graph’</a:t>
            </a:r>
          </a:p>
        </p:txBody>
      </p:sp>
    </p:spTree>
    <p:extLst>
      <p:ext uri="{BB962C8B-B14F-4D97-AF65-F5344CB8AC3E}">
        <p14:creationId xmlns:p14="http://schemas.microsoft.com/office/powerpoint/2010/main" val="1364138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ED706628-ED19-6E49-B95A-783A790217B0}"/>
              </a:ext>
            </a:extLst>
          </p:cNvPr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4C525505-5B69-C647-980B-78C4C0AA41EF}"/>
              </a:ext>
            </a:extLst>
          </p:cNvPr>
          <p:cNvSpPr/>
          <p:nvPr/>
        </p:nvSpPr>
        <p:spPr>
          <a:xfrm>
            <a:off x="2196466" y="304800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9990E631-7C3C-634B-B117-1D74459087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0" y="533400"/>
            <a:ext cx="351510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Rubric</a:t>
            </a:r>
            <a:endParaRPr dirty="0"/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010ABD1C-8FA8-1F49-9E3A-91145F29BC86}"/>
              </a:ext>
            </a:extLst>
          </p:cNvPr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B58073B8-4068-4A4F-B20C-183BAE249C1F}"/>
              </a:ext>
            </a:extLst>
          </p:cNvPr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B73FA976-E243-6942-824A-4651351205FA}"/>
              </a:ext>
            </a:extLst>
          </p:cNvPr>
          <p:cNvSpPr txBox="1"/>
          <p:nvPr/>
        </p:nvSpPr>
        <p:spPr>
          <a:xfrm>
            <a:off x="1279842" y="2151789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4E6DC7"/>
                </a:solidFill>
                <a:latin typeface="Arial Black"/>
                <a:cs typeface="Arial Black"/>
              </a:rPr>
              <a:t>9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6DEE564C-900E-034E-9AD3-B2133718E018}"/>
              </a:ext>
            </a:extLst>
          </p:cNvPr>
          <p:cNvSpPr txBox="1"/>
          <p:nvPr/>
        </p:nvSpPr>
        <p:spPr>
          <a:xfrm>
            <a:off x="209550" y="2910585"/>
            <a:ext cx="1939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003399"/>
                </a:solidFill>
                <a:latin typeface="Arial Black"/>
                <a:cs typeface="Arial Black"/>
              </a:rPr>
              <a:t>Rubric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DBE4FA-6495-534D-8B18-7CA941EE7B95}"/>
              </a:ext>
            </a:extLst>
          </p:cNvPr>
          <p:cNvSpPr/>
          <p:nvPr/>
        </p:nvSpPr>
        <p:spPr>
          <a:xfrm>
            <a:off x="-472440" y="3762558"/>
            <a:ext cx="4343400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B973EC1-8682-F14D-81DC-B62326F45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802238"/>
              </p:ext>
            </p:extLst>
          </p:nvPr>
        </p:nvGraphicFramePr>
        <p:xfrm>
          <a:off x="2590800" y="1447800"/>
          <a:ext cx="6302503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1">
                  <a:extLst>
                    <a:ext uri="{9D8B030D-6E8A-4147-A177-3AD203B41FA5}">
                      <a16:colId xmlns:a16="http://schemas.microsoft.com/office/drawing/2014/main" val="2129936072"/>
                    </a:ext>
                  </a:extLst>
                </a:gridCol>
                <a:gridCol w="1349502">
                  <a:extLst>
                    <a:ext uri="{9D8B030D-6E8A-4147-A177-3AD203B41FA5}">
                      <a16:colId xmlns:a16="http://schemas.microsoft.com/office/drawing/2014/main" val="977353375"/>
                    </a:ext>
                  </a:extLst>
                </a:gridCol>
              </a:tblGrid>
              <a:tr h="353469">
                <a:tc>
                  <a:txBody>
                    <a:bodyPr/>
                    <a:lstStyle/>
                    <a:p>
                      <a:r>
                        <a:rPr lang="en-US" dirty="0"/>
                        <a:t>GEOG 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08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 I import your code w/o modification?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424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 I create a “planar” network (classes)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 I create a “planar” network (interface)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80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 I save a network?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21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 I read the network back in?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42042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E862E09-CBC9-B841-88FD-C8EB0F586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488239"/>
              </p:ext>
            </p:extLst>
          </p:nvPr>
        </p:nvGraphicFramePr>
        <p:xfrm>
          <a:off x="2590800" y="3957320"/>
          <a:ext cx="6324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212993607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77353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GEOG 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08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 I import your code w/o modification?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424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 I create a “planar” network (classes)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 I create a “planar” network (interface)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80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 I save a network?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21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 I read the network back in?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420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 I connect a POI to the network?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172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3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3F2C1DA-74D4-2C48-8E48-78B4DB379BE4}"/>
              </a:ext>
            </a:extLst>
          </p:cNvPr>
          <p:cNvSpPr/>
          <p:nvPr/>
        </p:nvSpPr>
        <p:spPr>
          <a:xfrm>
            <a:off x="-518394" y="3733800"/>
            <a:ext cx="4343400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9842" y="2151789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4E6DC7"/>
                </a:solidFill>
                <a:latin typeface="Arial Black"/>
                <a:cs typeface="Arial Black"/>
              </a:rPr>
              <a:t>9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550" y="2910585"/>
            <a:ext cx="1939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003399"/>
                </a:solidFill>
                <a:latin typeface="Arial Black"/>
                <a:cs typeface="Arial Black"/>
              </a:rPr>
              <a:t>Part 1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86000" y="391853"/>
            <a:ext cx="5039106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Telling Java an Object should be serializable 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4C3AB6-EB72-A44A-B18C-6336345CD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913" y="2172892"/>
            <a:ext cx="3384783" cy="9424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1D879E-416F-354C-B7DC-7689C38D9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657600"/>
            <a:ext cx="5673285" cy="121273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20FC0DE-C420-8E4B-ADAA-C58E22C6D36E}"/>
              </a:ext>
            </a:extLst>
          </p:cNvPr>
          <p:cNvSpPr/>
          <p:nvPr/>
        </p:nvSpPr>
        <p:spPr>
          <a:xfrm>
            <a:off x="2286000" y="2133600"/>
            <a:ext cx="2057400" cy="266431"/>
          </a:xfrm>
          <a:prstGeom prst="rect">
            <a:avLst/>
          </a:prstGeom>
          <a:solidFill>
            <a:schemeClr val="accent2">
              <a:lumMod val="40000"/>
              <a:lumOff val="60000"/>
              <a:alpha val="36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AE2212-4F27-9349-96BB-B1E22320084B}"/>
              </a:ext>
            </a:extLst>
          </p:cNvPr>
          <p:cNvSpPr/>
          <p:nvPr/>
        </p:nvSpPr>
        <p:spPr>
          <a:xfrm>
            <a:off x="3962400" y="3886200"/>
            <a:ext cx="1740296" cy="266431"/>
          </a:xfrm>
          <a:prstGeom prst="rect">
            <a:avLst/>
          </a:prstGeom>
          <a:solidFill>
            <a:schemeClr val="accent2">
              <a:lumMod val="40000"/>
              <a:lumOff val="60000"/>
              <a:alpha val="36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CA67DF-D458-564C-8654-F467DD90179C}"/>
              </a:ext>
            </a:extLst>
          </p:cNvPr>
          <p:cNvSpPr/>
          <p:nvPr/>
        </p:nvSpPr>
        <p:spPr>
          <a:xfrm>
            <a:off x="3473252" y="2422532"/>
            <a:ext cx="1740296" cy="221607"/>
          </a:xfrm>
          <a:prstGeom prst="rect">
            <a:avLst/>
          </a:prstGeom>
          <a:solidFill>
            <a:schemeClr val="accent2">
              <a:lumMod val="40000"/>
              <a:lumOff val="60000"/>
              <a:alpha val="36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1DAAFC4-AB3F-0D4E-A703-700DF1788B44}"/>
              </a:ext>
            </a:extLst>
          </p:cNvPr>
          <p:cNvSpPr/>
          <p:nvPr/>
        </p:nvSpPr>
        <p:spPr>
          <a:xfrm>
            <a:off x="-472440" y="3760381"/>
            <a:ext cx="4343400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86000" y="614311"/>
            <a:ext cx="503910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Initializing a Menu</a:t>
            </a:r>
            <a:endParaRPr dirty="0"/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92E3536B-5B64-684E-83DD-2345A4D1B018}"/>
              </a:ext>
            </a:extLst>
          </p:cNvPr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2A892FB1-3A9D-0640-9822-7940F06AA070}"/>
              </a:ext>
            </a:extLst>
          </p:cNvPr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A9825980-65D9-7E44-90F4-9468F0F81ED6}"/>
              </a:ext>
            </a:extLst>
          </p:cNvPr>
          <p:cNvSpPr txBox="1"/>
          <p:nvPr/>
        </p:nvSpPr>
        <p:spPr>
          <a:xfrm>
            <a:off x="1279842" y="2151789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4E6DC7"/>
                </a:solidFill>
                <a:latin typeface="Arial Black"/>
                <a:cs typeface="Arial Black"/>
              </a:rPr>
              <a:t>9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CE4C2975-6461-2E42-B328-5DABAB3DE044}"/>
              </a:ext>
            </a:extLst>
          </p:cNvPr>
          <p:cNvSpPr txBox="1"/>
          <p:nvPr/>
        </p:nvSpPr>
        <p:spPr>
          <a:xfrm>
            <a:off x="209550" y="2910585"/>
            <a:ext cx="1939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003399"/>
                </a:solidFill>
                <a:latin typeface="Arial Black"/>
                <a:cs typeface="Arial Black"/>
              </a:rPr>
              <a:t>Part 1</a:t>
            </a:r>
            <a:endParaRPr sz="2400" dirty="0">
              <a:latin typeface="Arial Black"/>
              <a:cs typeface="Arial Blac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4F5BD9-FDC9-3F48-8840-44211D1A7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838651"/>
            <a:ext cx="6953171" cy="402874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5E4F8CE-AE3B-8C46-B9BF-D9D0B5771AFC}"/>
              </a:ext>
            </a:extLst>
          </p:cNvPr>
          <p:cNvSpPr/>
          <p:nvPr/>
        </p:nvSpPr>
        <p:spPr>
          <a:xfrm>
            <a:off x="2438400" y="3886200"/>
            <a:ext cx="3276600" cy="2057400"/>
          </a:xfrm>
          <a:prstGeom prst="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482832-5526-8C4C-A4C9-AA3602EDB6BD}"/>
              </a:ext>
            </a:extLst>
          </p:cNvPr>
          <p:cNvSpPr txBox="1"/>
          <p:nvPr/>
        </p:nvSpPr>
        <p:spPr>
          <a:xfrm>
            <a:off x="5855725" y="4191000"/>
            <a:ext cx="23093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Create a Menu bar</a:t>
            </a:r>
          </a:p>
          <a:p>
            <a:pPr marL="342900" indent="-342900">
              <a:buAutoNum type="arabicPeriod"/>
            </a:pPr>
            <a:r>
              <a:rPr lang="en-US" sz="1400" dirty="0"/>
              <a:t>Add Options…</a:t>
            </a:r>
          </a:p>
          <a:p>
            <a:pPr marL="342900" indent="-342900">
              <a:buAutoNum type="arabicPeriod"/>
            </a:pPr>
            <a:r>
              <a:rPr lang="en-US" sz="1400" dirty="0"/>
              <a:t>Enabled false</a:t>
            </a:r>
          </a:p>
          <a:p>
            <a:pPr marL="342900" indent="-342900">
              <a:buAutoNum type="arabicPeriod"/>
            </a:pPr>
            <a:r>
              <a:rPr lang="en-US" sz="1400" dirty="0"/>
              <a:t>Add </a:t>
            </a:r>
            <a:r>
              <a:rPr lang="en-US" sz="1400" dirty="0" err="1"/>
              <a:t>fileMenu</a:t>
            </a:r>
            <a:r>
              <a:rPr lang="en-US" sz="1400" dirty="0"/>
              <a:t> to bar</a:t>
            </a:r>
          </a:p>
          <a:p>
            <a:pPr marL="342900" indent="-342900">
              <a:buAutoNum type="arabicPeriod"/>
            </a:pPr>
            <a:r>
              <a:rPr lang="en-US" sz="1400" dirty="0"/>
              <a:t>Add options to </a:t>
            </a:r>
            <a:r>
              <a:rPr lang="en-US" sz="1400" dirty="0" err="1"/>
              <a:t>fileMenu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Set </a:t>
            </a:r>
            <a:r>
              <a:rPr lang="en-US" sz="1400" dirty="0" err="1"/>
              <a:t>actionListeners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247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7575DEA-E4AE-D745-9FA4-BD3670ED3943}"/>
              </a:ext>
            </a:extLst>
          </p:cNvPr>
          <p:cNvSpPr/>
          <p:nvPr/>
        </p:nvSpPr>
        <p:spPr>
          <a:xfrm>
            <a:off x="-510223" y="3747761"/>
            <a:ext cx="4343400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86000" y="614311"/>
            <a:ext cx="503910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Defining File Open</a:t>
            </a:r>
            <a:endParaRPr dirty="0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4E5BFF65-CA7B-B342-90FB-8FB017D62FDE}"/>
              </a:ext>
            </a:extLst>
          </p:cNvPr>
          <p:cNvSpPr txBox="1"/>
          <p:nvPr/>
        </p:nvSpPr>
        <p:spPr>
          <a:xfrm>
            <a:off x="361950" y="2350516"/>
            <a:ext cx="552450" cy="269875"/>
          </a:xfrm>
          <a:prstGeom prst="rect">
            <a:avLst/>
          </a:prstGeom>
          <a:ln w="15875">
            <a:solidFill>
              <a:srgbClr val="C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65B1CF2E-61BA-F74B-81FA-608021CC5D29}"/>
              </a:ext>
            </a:extLst>
          </p:cNvPr>
          <p:cNvSpPr/>
          <p:nvPr/>
        </p:nvSpPr>
        <p:spPr>
          <a:xfrm>
            <a:off x="1242060" y="21869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  <a:ln w="158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DC78D09F-FBF3-A148-AFBE-D3597BE8DBF0}"/>
              </a:ext>
            </a:extLst>
          </p:cNvPr>
          <p:cNvSpPr txBox="1"/>
          <p:nvPr/>
        </p:nvSpPr>
        <p:spPr>
          <a:xfrm>
            <a:off x="1432242" y="2304189"/>
            <a:ext cx="229235" cy="391160"/>
          </a:xfrm>
          <a:prstGeom prst="rect">
            <a:avLst/>
          </a:prstGeom>
          <a:ln w="15875">
            <a:solidFill>
              <a:srgbClr val="C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4E6DC7"/>
                </a:solidFill>
                <a:latin typeface="Arial Black"/>
                <a:cs typeface="Arial Black"/>
              </a:rPr>
              <a:t>8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4D7EA25B-C970-F94A-B54F-F200D5E3A046}"/>
              </a:ext>
            </a:extLst>
          </p:cNvPr>
          <p:cNvSpPr txBox="1"/>
          <p:nvPr/>
        </p:nvSpPr>
        <p:spPr>
          <a:xfrm>
            <a:off x="361950" y="3062985"/>
            <a:ext cx="1939925" cy="391160"/>
          </a:xfrm>
          <a:prstGeom prst="rect">
            <a:avLst/>
          </a:prstGeom>
          <a:ln w="15875">
            <a:solidFill>
              <a:srgbClr val="C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003399"/>
                </a:solidFill>
                <a:latin typeface="Arial Black"/>
                <a:cs typeface="Arial Black"/>
              </a:rPr>
              <a:t>MVC</a:t>
            </a:r>
            <a:endParaRPr sz="2400" dirty="0">
              <a:latin typeface="Arial Black"/>
              <a:cs typeface="Arial Blac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E8FE9B-1708-3F41-A66F-9209653F4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5551"/>
            <a:ext cx="9144000" cy="479730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B0D9000-6275-1344-875D-FECE03DD869C}"/>
              </a:ext>
            </a:extLst>
          </p:cNvPr>
          <p:cNvSpPr/>
          <p:nvPr/>
        </p:nvSpPr>
        <p:spPr>
          <a:xfrm>
            <a:off x="327860" y="1861595"/>
            <a:ext cx="8587539" cy="152400"/>
          </a:xfrm>
          <a:prstGeom prst="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90C79B-05DC-8641-9318-5948AC5C1CDE}"/>
              </a:ext>
            </a:extLst>
          </p:cNvPr>
          <p:cNvSpPr/>
          <p:nvPr/>
        </p:nvSpPr>
        <p:spPr>
          <a:xfrm>
            <a:off x="327860" y="2971800"/>
            <a:ext cx="8587539" cy="152400"/>
          </a:xfrm>
          <a:prstGeom prst="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15AAE0-1FCB-3649-B9E9-FEFB81C022F7}"/>
              </a:ext>
            </a:extLst>
          </p:cNvPr>
          <p:cNvSpPr/>
          <p:nvPr/>
        </p:nvSpPr>
        <p:spPr>
          <a:xfrm>
            <a:off x="373982" y="5309861"/>
            <a:ext cx="8587539" cy="123469"/>
          </a:xfrm>
          <a:prstGeom prst="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58F97B-E396-0C42-820F-F8E33222E0E3}"/>
              </a:ext>
            </a:extLst>
          </p:cNvPr>
          <p:cNvSpPr/>
          <p:nvPr/>
        </p:nvSpPr>
        <p:spPr>
          <a:xfrm>
            <a:off x="373982" y="5637966"/>
            <a:ext cx="8587539" cy="123469"/>
          </a:xfrm>
          <a:prstGeom prst="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7C0065-FB25-6F42-B0B7-26BFC87A0EFF}"/>
              </a:ext>
            </a:extLst>
          </p:cNvPr>
          <p:cNvSpPr/>
          <p:nvPr/>
        </p:nvSpPr>
        <p:spPr>
          <a:xfrm>
            <a:off x="327860" y="2643695"/>
            <a:ext cx="8587539" cy="152400"/>
          </a:xfrm>
          <a:prstGeom prst="rect">
            <a:avLst/>
          </a:prstGeom>
          <a:solidFill>
            <a:schemeClr val="accent5">
              <a:alpha val="20000"/>
            </a:schemeClr>
          </a:solidFill>
          <a:ln w="158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F54235-C3ED-C348-8999-4F99F06BB437}"/>
              </a:ext>
            </a:extLst>
          </p:cNvPr>
          <p:cNvSpPr/>
          <p:nvPr/>
        </p:nvSpPr>
        <p:spPr>
          <a:xfrm>
            <a:off x="373982" y="6085822"/>
            <a:ext cx="8587539" cy="152400"/>
          </a:xfrm>
          <a:prstGeom prst="rect">
            <a:avLst/>
          </a:prstGeom>
          <a:solidFill>
            <a:schemeClr val="accent5">
              <a:alpha val="20000"/>
            </a:schemeClr>
          </a:solidFill>
          <a:ln w="158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EF51CB8-7A0A-F149-86B4-B0FFF2E4DB7F}"/>
              </a:ext>
            </a:extLst>
          </p:cNvPr>
          <p:cNvSpPr/>
          <p:nvPr/>
        </p:nvSpPr>
        <p:spPr>
          <a:xfrm>
            <a:off x="-472440" y="3633308"/>
            <a:ext cx="4343400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86000" y="614311"/>
            <a:ext cx="503910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Saving a File</a:t>
            </a:r>
            <a:endParaRPr dirty="0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1F51B57C-4C3A-B345-8FF9-BE505CC97E12}"/>
              </a:ext>
            </a:extLst>
          </p:cNvPr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EB5CE9AF-338A-4743-B404-C31478834863}"/>
              </a:ext>
            </a:extLst>
          </p:cNvPr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11FA5DD2-E3BE-3948-B9E9-17B5D2D340EA}"/>
              </a:ext>
            </a:extLst>
          </p:cNvPr>
          <p:cNvSpPr txBox="1"/>
          <p:nvPr/>
        </p:nvSpPr>
        <p:spPr>
          <a:xfrm>
            <a:off x="1279842" y="2151789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4E6DC7"/>
                </a:solidFill>
                <a:latin typeface="Arial Black"/>
                <a:cs typeface="Arial Black"/>
              </a:rPr>
              <a:t>8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D8927CD6-E9BD-814A-972B-E6F700DF64C4}"/>
              </a:ext>
            </a:extLst>
          </p:cNvPr>
          <p:cNvSpPr txBox="1"/>
          <p:nvPr/>
        </p:nvSpPr>
        <p:spPr>
          <a:xfrm>
            <a:off x="209550" y="2910585"/>
            <a:ext cx="1939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003399"/>
                </a:solidFill>
                <a:latin typeface="Arial Black"/>
                <a:cs typeface="Arial Black"/>
              </a:rPr>
              <a:t>MVC</a:t>
            </a:r>
            <a:endParaRPr sz="2400" dirty="0">
              <a:latin typeface="Arial Black"/>
              <a:cs typeface="Arial Blac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1AC4C6-B4C6-C44A-8FA1-077010AD5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1375"/>
            <a:ext cx="9144000" cy="439231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41F42E7-820D-884C-88E8-927FAB999415}"/>
              </a:ext>
            </a:extLst>
          </p:cNvPr>
          <p:cNvSpPr/>
          <p:nvPr/>
        </p:nvSpPr>
        <p:spPr>
          <a:xfrm>
            <a:off x="23061" y="1866757"/>
            <a:ext cx="8587539" cy="152400"/>
          </a:xfrm>
          <a:prstGeom prst="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7CC7DF-6975-BA4B-ADD2-8377189132F8}"/>
              </a:ext>
            </a:extLst>
          </p:cNvPr>
          <p:cNvSpPr/>
          <p:nvPr/>
        </p:nvSpPr>
        <p:spPr>
          <a:xfrm>
            <a:off x="175460" y="5318063"/>
            <a:ext cx="8587539" cy="152400"/>
          </a:xfrm>
          <a:prstGeom prst="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48A5B8-7545-F940-B356-D5487563363E}"/>
              </a:ext>
            </a:extLst>
          </p:cNvPr>
          <p:cNvSpPr/>
          <p:nvPr/>
        </p:nvSpPr>
        <p:spPr>
          <a:xfrm>
            <a:off x="23061" y="3022327"/>
            <a:ext cx="8587539" cy="152400"/>
          </a:xfrm>
          <a:prstGeom prst="rect">
            <a:avLst/>
          </a:prstGeom>
          <a:solidFill>
            <a:schemeClr val="accent5">
              <a:alpha val="20000"/>
            </a:schemeClr>
          </a:solidFill>
          <a:ln w="158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2958C6-4215-0840-9A0A-3D9EF0135FC4}"/>
              </a:ext>
            </a:extLst>
          </p:cNvPr>
          <p:cNvSpPr/>
          <p:nvPr/>
        </p:nvSpPr>
        <p:spPr>
          <a:xfrm>
            <a:off x="175459" y="5808589"/>
            <a:ext cx="8587539" cy="152400"/>
          </a:xfrm>
          <a:prstGeom prst="rect">
            <a:avLst/>
          </a:prstGeom>
          <a:solidFill>
            <a:schemeClr val="accent5">
              <a:alpha val="20000"/>
            </a:schemeClr>
          </a:solidFill>
          <a:ln w="158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9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EF51CB8-7A0A-F149-86B4-B0FFF2E4DB7F}"/>
              </a:ext>
            </a:extLst>
          </p:cNvPr>
          <p:cNvSpPr/>
          <p:nvPr/>
        </p:nvSpPr>
        <p:spPr>
          <a:xfrm>
            <a:off x="-472440" y="3633308"/>
            <a:ext cx="4343400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86000" y="614311"/>
            <a:ext cx="67818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Sub-code (added here to save space)</a:t>
            </a:r>
            <a:endParaRPr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D5577F7-5458-B846-B657-B2840596D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82" y="2209800"/>
            <a:ext cx="466164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5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296C351-C4E2-AE46-A959-838676E271F5}"/>
              </a:ext>
            </a:extLst>
          </p:cNvPr>
          <p:cNvSpPr/>
          <p:nvPr/>
        </p:nvSpPr>
        <p:spPr>
          <a:xfrm>
            <a:off x="-533400" y="3733800"/>
            <a:ext cx="4343400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86000" y="614311"/>
            <a:ext cx="503910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Homework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82E7B907-116F-674E-A35A-5730C4711E6E}"/>
              </a:ext>
            </a:extLst>
          </p:cNvPr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D76C2276-19D3-0C48-8D58-AD496CE86E8F}"/>
              </a:ext>
            </a:extLst>
          </p:cNvPr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D243C908-DECC-4C47-974C-F7FF7B037812}"/>
              </a:ext>
            </a:extLst>
          </p:cNvPr>
          <p:cNvSpPr txBox="1"/>
          <p:nvPr/>
        </p:nvSpPr>
        <p:spPr>
          <a:xfrm>
            <a:off x="1279842" y="2151789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4E6DC7"/>
                </a:solidFill>
                <a:latin typeface="Arial Black"/>
                <a:cs typeface="Arial Black"/>
              </a:rPr>
              <a:t>9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8334A739-FF86-2D4E-A502-CA5CB8FF6A31}"/>
              </a:ext>
            </a:extLst>
          </p:cNvPr>
          <p:cNvSpPr txBox="1"/>
          <p:nvPr/>
        </p:nvSpPr>
        <p:spPr>
          <a:xfrm>
            <a:off x="209550" y="2910585"/>
            <a:ext cx="1939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003399"/>
                </a:solidFill>
                <a:latin typeface="Arial Black"/>
                <a:cs typeface="Arial Black"/>
              </a:rPr>
              <a:t>Part 2</a:t>
            </a:r>
            <a:endParaRPr sz="2400" dirty="0">
              <a:latin typeface="Arial Black"/>
              <a:cs typeface="Arial Blac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4B4ACF-F5A3-A240-A387-8EC0821EA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828" y="3828845"/>
            <a:ext cx="3363361" cy="27022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A3BE36-4F1F-F244-A0C7-E836BAFFB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952" y="1600200"/>
            <a:ext cx="4356100" cy="1562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C0B221-FB5C-114A-8040-5FB8796DC872}"/>
              </a:ext>
            </a:extLst>
          </p:cNvPr>
          <p:cNvSpPr txBox="1"/>
          <p:nvPr/>
        </p:nvSpPr>
        <p:spPr>
          <a:xfrm>
            <a:off x="3328382" y="4534889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POI!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D972E4-C985-B847-9430-24B99A4F0219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>
            <a:off x="3034462" y="3015115"/>
            <a:ext cx="293921" cy="1781384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8059FD6-0ED7-9A4F-882D-D80BDA22B308}"/>
              </a:ext>
            </a:extLst>
          </p:cNvPr>
          <p:cNvCxnSpPr>
            <a:cxnSpLocks/>
            <a:stCxn id="4" idx="0"/>
          </p:cNvCxnSpPr>
          <p:nvPr/>
        </p:nvCxnSpPr>
        <p:spPr>
          <a:xfrm rot="5400000" flipH="1" flipV="1">
            <a:off x="3673581" y="2851047"/>
            <a:ext cx="1753982" cy="161370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5A020D1-DE49-7B4D-B77A-5EFB9BF06FDF}"/>
              </a:ext>
            </a:extLst>
          </p:cNvPr>
          <p:cNvSpPr txBox="1"/>
          <p:nvPr/>
        </p:nvSpPr>
        <p:spPr>
          <a:xfrm>
            <a:off x="3283981" y="4996190"/>
            <a:ext cx="1061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PATH!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0FB27F-D9C2-8248-BF64-2EACB49534FB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4345938" y="2733536"/>
            <a:ext cx="1584168" cy="2524264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4A6593-8513-C24C-A9F5-50B93A105A4F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2286005" y="3067400"/>
            <a:ext cx="997977" cy="2190400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C0A0FF-BA0E-A840-9D2C-B6C69C64D509}"/>
              </a:ext>
            </a:extLst>
          </p:cNvPr>
          <p:cNvCxnSpPr>
            <a:cxnSpLocks/>
            <a:stCxn id="21" idx="2"/>
          </p:cNvCxnSpPr>
          <p:nvPr/>
        </p:nvCxnSpPr>
        <p:spPr>
          <a:xfrm rot="16200000" flipH="1">
            <a:off x="4647083" y="4687287"/>
            <a:ext cx="571500" cy="2235746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05B474-D256-164A-B9FD-1C269730196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159059" y="4410436"/>
            <a:ext cx="1936941" cy="38606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98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A166FBA-8EA4-3F40-B49E-B69E56D35FD9}"/>
              </a:ext>
            </a:extLst>
          </p:cNvPr>
          <p:cNvSpPr/>
          <p:nvPr/>
        </p:nvSpPr>
        <p:spPr>
          <a:xfrm>
            <a:off x="-533400" y="3733800"/>
            <a:ext cx="4343400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86000" y="614311"/>
            <a:ext cx="503910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OSM (Nodes)</a:t>
            </a:r>
            <a:endParaRPr dirty="0"/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id="{6D5219A1-7006-464F-BC45-BE93AFE99AEE}"/>
              </a:ext>
            </a:extLst>
          </p:cNvPr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4">
            <a:extLst>
              <a:ext uri="{FF2B5EF4-FFF2-40B4-BE49-F238E27FC236}">
                <a16:creationId xmlns:a16="http://schemas.microsoft.com/office/drawing/2014/main" id="{980B765F-9A0A-984E-9FE4-5FEE25C811B3}"/>
              </a:ext>
            </a:extLst>
          </p:cNvPr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5">
            <a:extLst>
              <a:ext uri="{FF2B5EF4-FFF2-40B4-BE49-F238E27FC236}">
                <a16:creationId xmlns:a16="http://schemas.microsoft.com/office/drawing/2014/main" id="{55EAB06A-A09B-CD43-A0DB-4D6BBA29244D}"/>
              </a:ext>
            </a:extLst>
          </p:cNvPr>
          <p:cNvSpPr txBox="1"/>
          <p:nvPr/>
        </p:nvSpPr>
        <p:spPr>
          <a:xfrm>
            <a:off x="1279842" y="2151789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4E6DC7"/>
                </a:solidFill>
                <a:latin typeface="Arial Black"/>
                <a:cs typeface="Arial Black"/>
              </a:rPr>
              <a:t>9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27" name="object 6">
            <a:extLst>
              <a:ext uri="{FF2B5EF4-FFF2-40B4-BE49-F238E27FC236}">
                <a16:creationId xmlns:a16="http://schemas.microsoft.com/office/drawing/2014/main" id="{EDB7631A-FD5A-634E-9171-69E7DA218177}"/>
              </a:ext>
            </a:extLst>
          </p:cNvPr>
          <p:cNvSpPr txBox="1"/>
          <p:nvPr/>
        </p:nvSpPr>
        <p:spPr>
          <a:xfrm>
            <a:off x="209550" y="2910585"/>
            <a:ext cx="1939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003399"/>
                </a:solidFill>
                <a:latin typeface="Arial Black"/>
                <a:cs typeface="Arial Black"/>
              </a:rPr>
              <a:t>Part 2</a:t>
            </a:r>
            <a:endParaRPr sz="2400" dirty="0">
              <a:latin typeface="Arial Black"/>
              <a:cs typeface="Arial Blac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79A17A-2C20-C44F-9AA8-384C6950A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845" y="1752600"/>
            <a:ext cx="6780677" cy="4117162"/>
          </a:xfrm>
          <a:prstGeom prst="rect">
            <a:avLst/>
          </a:prstGeom>
          <a:ln w="50800">
            <a:solidFill>
              <a:srgbClr val="002060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9F6DE43-3A62-6A42-B666-3B7A128A881E}"/>
              </a:ext>
            </a:extLst>
          </p:cNvPr>
          <p:cNvSpPr/>
          <p:nvPr/>
        </p:nvSpPr>
        <p:spPr>
          <a:xfrm>
            <a:off x="2026920" y="2209800"/>
            <a:ext cx="1905000" cy="725566"/>
          </a:xfrm>
          <a:prstGeom prst="rect">
            <a:avLst/>
          </a:prstGeom>
          <a:noFill/>
          <a:ln w="603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A4E0FBB-386F-1442-B087-848C36BC7D99}"/>
              </a:ext>
            </a:extLst>
          </p:cNvPr>
          <p:cNvSpPr/>
          <p:nvPr/>
        </p:nvSpPr>
        <p:spPr>
          <a:xfrm>
            <a:off x="-533400" y="3733800"/>
            <a:ext cx="4343400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86000" y="614311"/>
            <a:ext cx="503910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OSM (Ways)</a:t>
            </a:r>
            <a:endParaRPr dirty="0"/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D05DF0FF-1A82-514A-8454-B2C302E69AF5}"/>
              </a:ext>
            </a:extLst>
          </p:cNvPr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5D36C728-111B-0246-9B25-A01D7CD9BDFE}"/>
              </a:ext>
            </a:extLst>
          </p:cNvPr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93AFA34E-9587-2840-834E-F768D1433865}"/>
              </a:ext>
            </a:extLst>
          </p:cNvPr>
          <p:cNvSpPr txBox="1"/>
          <p:nvPr/>
        </p:nvSpPr>
        <p:spPr>
          <a:xfrm>
            <a:off x="1279842" y="2151789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4E6DC7"/>
                </a:solidFill>
                <a:latin typeface="Arial Black"/>
                <a:cs typeface="Arial Black"/>
              </a:rPr>
              <a:t>9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0D7BAF51-CDAD-2043-9EBB-86595605921F}"/>
              </a:ext>
            </a:extLst>
          </p:cNvPr>
          <p:cNvSpPr txBox="1"/>
          <p:nvPr/>
        </p:nvSpPr>
        <p:spPr>
          <a:xfrm>
            <a:off x="209550" y="2895600"/>
            <a:ext cx="1939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003399"/>
                </a:solidFill>
                <a:latin typeface="Arial Black"/>
                <a:cs typeface="Arial Black"/>
              </a:rPr>
              <a:t>Part 2</a:t>
            </a:r>
            <a:endParaRPr sz="2400" dirty="0">
              <a:latin typeface="Arial Black"/>
              <a:cs typeface="Arial Blac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1DCD6C-0EFE-C84B-8A89-F1542F810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947" y="1612798"/>
            <a:ext cx="6741843" cy="4914294"/>
          </a:xfrm>
          <a:prstGeom prst="rect">
            <a:avLst/>
          </a:prstGeom>
          <a:ln w="50800">
            <a:solidFill>
              <a:srgbClr val="002060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9C4E56-3E73-AB46-ACB2-3693F927B4DF}"/>
              </a:ext>
            </a:extLst>
          </p:cNvPr>
          <p:cNvSpPr/>
          <p:nvPr/>
        </p:nvSpPr>
        <p:spPr>
          <a:xfrm>
            <a:off x="2057400" y="1484376"/>
            <a:ext cx="1905000" cy="801624"/>
          </a:xfrm>
          <a:prstGeom prst="rect">
            <a:avLst/>
          </a:prstGeom>
          <a:noFill/>
          <a:ln w="603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61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627</Words>
  <Application>Microsoft Macintosh PowerPoint</Application>
  <PresentationFormat>On-screen Show (4:3)</PresentationFormat>
  <Paragraphs>146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Calibri</vt:lpstr>
      <vt:lpstr>Cambria Math</vt:lpstr>
      <vt:lpstr>Office Theme</vt:lpstr>
      <vt:lpstr>GEOG 178/258 Week 9:</vt:lpstr>
      <vt:lpstr>Telling Java an Object should be serializable </vt:lpstr>
      <vt:lpstr>Initializing a Menu</vt:lpstr>
      <vt:lpstr>Defining File Open</vt:lpstr>
      <vt:lpstr>Saving a File</vt:lpstr>
      <vt:lpstr>Sub-code (added here to save space)</vt:lpstr>
      <vt:lpstr>Homework</vt:lpstr>
      <vt:lpstr>OSM (Nodes)</vt:lpstr>
      <vt:lpstr>OSM (Ways)</vt:lpstr>
      <vt:lpstr>OSM Routing</vt:lpstr>
      <vt:lpstr>Our Job: Build a Graph of ways and nodes </vt:lpstr>
      <vt:lpstr>Minimum Example:</vt:lpstr>
      <vt:lpstr>More Difficult:  Graph from lines</vt:lpstr>
      <vt:lpstr>Finding Intersecting Nodes</vt:lpstr>
      <vt:lpstr>Finding the Intersection (Theory)</vt:lpstr>
      <vt:lpstr>Finding the Intersection (in Java)</vt:lpstr>
      <vt:lpstr>In Class Example</vt:lpstr>
      <vt:lpstr>HW Hints</vt:lpstr>
      <vt:lpstr>Rubric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 178/258 Week 9:</dc:title>
  <dc:creator>Mike Johnson</dc:creator>
  <cp:lastModifiedBy>Mike Johnson</cp:lastModifiedBy>
  <cp:revision>15</cp:revision>
  <dcterms:created xsi:type="dcterms:W3CDTF">2019-03-05T17:24:08Z</dcterms:created>
  <dcterms:modified xsi:type="dcterms:W3CDTF">2019-03-05T19:50:49Z</dcterms:modified>
</cp:coreProperties>
</file>