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p:regular r:id="rId50"/>
      <p:bold r:id="rId51"/>
      <p:italic r:id="rId52"/>
      <p:boldItalic r:id="rId53"/>
    </p:embeddedFont>
    <p:embeddedFont>
      <p:font typeface="Lobster"/>
      <p:regular r:id="rId54"/>
    </p:embeddedFont>
    <p:embeddedFont>
      <p:font typeface="Merriweather Light"/>
      <p:regular r:id="rId55"/>
      <p:bold r:id="rId56"/>
      <p:italic r:id="rId57"/>
      <p:boldItalic r:id="rId58"/>
    </p:embeddedFont>
    <p:embeddedFont>
      <p:font typeface="Merriweather"/>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erriweather-boldItalic.fntdata"/><Relationship Id="rId61" Type="http://schemas.openxmlformats.org/officeDocument/2006/relationships/font" Target="fonts/Merriweather-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MerriweatherLight-regular.fntdata"/><Relationship Id="rId10" Type="http://schemas.openxmlformats.org/officeDocument/2006/relationships/slide" Target="slides/slide5.xml"/><Relationship Id="rId54" Type="http://schemas.openxmlformats.org/officeDocument/2006/relationships/font" Target="fonts/Lobster-regular.fntdata"/><Relationship Id="rId13" Type="http://schemas.openxmlformats.org/officeDocument/2006/relationships/slide" Target="slides/slide8.xml"/><Relationship Id="rId57" Type="http://schemas.openxmlformats.org/officeDocument/2006/relationships/font" Target="fonts/MerriweatherLight-italic.fntdata"/><Relationship Id="rId12" Type="http://schemas.openxmlformats.org/officeDocument/2006/relationships/slide" Target="slides/slide7.xml"/><Relationship Id="rId56" Type="http://schemas.openxmlformats.org/officeDocument/2006/relationships/font" Target="fonts/MerriweatherLight-bold.fntdata"/><Relationship Id="rId15" Type="http://schemas.openxmlformats.org/officeDocument/2006/relationships/slide" Target="slides/slide10.xml"/><Relationship Id="rId59" Type="http://schemas.openxmlformats.org/officeDocument/2006/relationships/font" Target="fonts/Merriweather-regular.fntdata"/><Relationship Id="rId14" Type="http://schemas.openxmlformats.org/officeDocument/2006/relationships/slide" Target="slides/slide9.xml"/><Relationship Id="rId58" Type="http://schemas.openxmlformats.org/officeDocument/2006/relationships/font" Target="fonts/Merriweather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fb683623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fb683623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running our k-means clustering analysis, we arrived at 7 new player types - say all of their names.  These naming conventions were assigned </a:t>
            </a:r>
            <a:r>
              <a:rPr lang="en">
                <a:solidFill>
                  <a:schemeClr val="dk1"/>
                </a:solidFill>
              </a:rPr>
              <a:t>based the underlying characteristics or statistics of each player within the cluster - do they get rebounds? Do they manage the game?  Are they good shooters? How do they make contributions during a game?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cdd0406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cdd0406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66666"/>
                </a:solidFill>
                <a:latin typeface="Roboto"/>
                <a:ea typeface="Roboto"/>
                <a:cs typeface="Roboto"/>
                <a:sym typeface="Roboto"/>
              </a:rPr>
              <a:t>The plot below shows the</a:t>
            </a:r>
            <a:r>
              <a:rPr lang="en" sz="1200">
                <a:solidFill>
                  <a:srgbClr val="666666"/>
                </a:solidFill>
                <a:latin typeface="Merriweather Light"/>
                <a:ea typeface="Merriweather Light"/>
                <a:cs typeface="Merriweather Light"/>
                <a:sym typeface="Merriweather Light"/>
              </a:rPr>
              <a:t> </a:t>
            </a:r>
            <a:r>
              <a:rPr lang="en" sz="1300">
                <a:solidFill>
                  <a:srgbClr val="666666"/>
                </a:solidFill>
                <a:latin typeface="Roboto"/>
                <a:ea typeface="Roboto"/>
                <a:cs typeface="Roboto"/>
                <a:sym typeface="Roboto"/>
              </a:rPr>
              <a:t>count of each new player type based on each player’s traditional position in the 2021-22 season.  Each new player type includes at least two players from a traditional position and three of the new player types even include players from all 5 of the traditional positions.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f881d1b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f881d1b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we used 73 different features or statistics the 2000-01 season to the 2021-22 season.  These were scraped from basketball-reference.com.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 100 Possessions and per game</a:t>
            </a:r>
            <a:endParaRPr/>
          </a:p>
          <a:p>
            <a:pPr indent="-298450" lvl="0" marL="457200" rtl="0" algn="l">
              <a:spcBef>
                <a:spcPts val="0"/>
              </a:spcBef>
              <a:spcAft>
                <a:spcPts val="0"/>
              </a:spcAft>
              <a:buSzPts val="1100"/>
              <a:buChar char="-"/>
            </a:pPr>
            <a:r>
              <a:rPr lang="en"/>
              <a:t>These are your typical </a:t>
            </a:r>
            <a:r>
              <a:rPr lang="en"/>
              <a:t>statistics</a:t>
            </a:r>
            <a:r>
              <a:rPr lang="en"/>
              <a:t>: rebounds, assists, steals, points, turnover, blocks, Field goal, free throw, and three point attempts, makes, and shooting percetange.</a:t>
            </a:r>
            <a:endParaRPr/>
          </a:p>
          <a:p>
            <a:pPr indent="-298450" lvl="0" marL="457200" rtl="0" algn="l">
              <a:spcBef>
                <a:spcPts val="0"/>
              </a:spcBef>
              <a:spcAft>
                <a:spcPts val="0"/>
              </a:spcAft>
              <a:buSzPts val="1100"/>
              <a:buChar char="-"/>
            </a:pPr>
            <a:r>
              <a:rPr lang="en"/>
              <a:t>Per 100 possession helps account for pace of play and puts teams/players on an equal footing - For example if a team averages 75 possessions per game, then they’re likely to score more points and get scored on more than a team averaging 60 possessions per game.</a:t>
            </a:r>
            <a:endParaRPr/>
          </a:p>
          <a:p>
            <a:pPr indent="-298450" lvl="0" marL="457200" rtl="0" algn="l">
              <a:spcBef>
                <a:spcPts val="0"/>
              </a:spcBef>
              <a:spcAft>
                <a:spcPts val="0"/>
              </a:spcAft>
              <a:buSzPts val="1100"/>
              <a:buChar char="-"/>
            </a:pPr>
            <a:r>
              <a:rPr lang="en"/>
              <a:t>Per game helps add a bit of color to how players </a:t>
            </a:r>
            <a:r>
              <a:rPr lang="en"/>
              <a:t>perform</a:t>
            </a:r>
            <a:r>
              <a:rPr lang="en"/>
              <a:t> each game, regardless of their pace of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Shooting:</a:t>
            </a:r>
            <a:endParaRPr/>
          </a:p>
          <a:p>
            <a:pPr indent="-298450" lvl="0" marL="457200" rtl="0" algn="l">
              <a:spcBef>
                <a:spcPts val="0"/>
              </a:spcBef>
              <a:spcAft>
                <a:spcPts val="0"/>
              </a:spcAft>
              <a:buSzPts val="1100"/>
              <a:buChar char="-"/>
            </a:pPr>
            <a:r>
              <a:rPr lang="en"/>
              <a:t>These stats measure the attempts, makes, and shooting </a:t>
            </a:r>
            <a:r>
              <a:rPr lang="en"/>
              <a:t>percentages</a:t>
            </a:r>
            <a:r>
              <a:rPr lang="en"/>
              <a:t> from </a:t>
            </a:r>
            <a:r>
              <a:rPr lang="en"/>
              <a:t>different area of the floor: 0-3 ft, 3-10, 10-16, 16 to the 3point line.  This helps us determine if players shoot close or far from the hoop and how frequently they shoot form each area.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Advanced:</a:t>
            </a:r>
            <a:endParaRPr/>
          </a:p>
          <a:p>
            <a:pPr indent="-298450" lvl="0" marL="457200" rtl="0" algn="l">
              <a:spcBef>
                <a:spcPts val="0"/>
              </a:spcBef>
              <a:spcAft>
                <a:spcPts val="0"/>
              </a:spcAft>
              <a:buSzPts val="1100"/>
              <a:buChar char="-"/>
            </a:pPr>
            <a:r>
              <a:rPr lang="en"/>
              <a:t>These stats are non-traditional stats and generally are combinations of other traditional stats</a:t>
            </a:r>
            <a:endParaRPr/>
          </a:p>
          <a:p>
            <a:pPr indent="-298450" lvl="0" marL="457200" rtl="0" algn="l">
              <a:spcBef>
                <a:spcPts val="0"/>
              </a:spcBef>
              <a:spcAft>
                <a:spcPts val="0"/>
              </a:spcAft>
              <a:buSzPts val="1100"/>
              <a:buChar char="-"/>
            </a:pPr>
            <a:r>
              <a:rPr lang="en"/>
              <a:t>Player efficiency rating, or PER, sums up all a player's positive accomplishments, subtracts the negative accomplishments, and returns a per-minute rating of a player's performance</a:t>
            </a:r>
            <a:endParaRPr/>
          </a:p>
          <a:p>
            <a:pPr indent="-298450" lvl="0" marL="457200" rtl="0" algn="l">
              <a:spcBef>
                <a:spcPts val="0"/>
              </a:spcBef>
              <a:spcAft>
                <a:spcPts val="0"/>
              </a:spcAft>
              <a:buSzPts val="1100"/>
              <a:buChar char="-"/>
            </a:pPr>
            <a:r>
              <a:rPr lang="en"/>
              <a:t>A linear formula is used and various weights are applied to field goals made and missed, steals, 3-pointers made, free throws made and missed, blocks, off and def rebounds, asts, fouls and turnovers</a:t>
            </a:r>
            <a:endParaRPr/>
          </a:p>
          <a:p>
            <a:pPr indent="0" lvl="0" marL="4572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fb68362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fb68362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on the left displays each feature or NBA stat used in the kmeans </a:t>
            </a:r>
            <a:r>
              <a:rPr lang="en"/>
              <a:t>clustering</a:t>
            </a:r>
            <a:r>
              <a:rPr lang="en"/>
              <a:t> model.  The darker points indicate the current cluster - or Player Type - while the light dots represent the other clusters.  The dark point’s position on the graph in each column represents where that </a:t>
            </a:r>
            <a:r>
              <a:rPr lang="en"/>
              <a:t>player</a:t>
            </a:r>
            <a:r>
              <a:rPr lang="en"/>
              <a:t> </a:t>
            </a:r>
            <a:r>
              <a:rPr lang="en"/>
              <a:t>type ranks among the other player types..  If we look at the first column (which measures the defensive box score +/-) Well-Rounded Bigs rank third (first and second overlap) among the player types, indicating that their in-game contributions for defensive box score +/- have a higher impact than all but two of the other clusters.  If we look at the second column, Offensive box score +/-, they rank 4th, which is average among the player types.  The dotted vertical lines partition the data so that similar stats are grouped together (advanced, assists, blks, field goals, free throws, points,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Well-Rounded Bigs make up 76 of 406 players who played in the 2022 season.  They rank first or second in only a few stats, however they don’t rank last in any of them.  They rank fourth, or average, in 30 of the 73 stats.  Their contributions align most with the traditional center position.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f9706bcab_0_3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f9706bcab_0_3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Well-Rounded Bigs make up only 19 of 406 players who played in the 2022 season.  Like Well-Rounded Bigs, their contributions align most with the traditional center position, however they rank towards the bottom in most stats, specifically minutes and points.  When they do play, they play physical and close to the rim on both ends of the floor.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f9706bcab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f9706bcab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players are you’re superstars - Lebron, James Harden, Steph Curry - they make up 30 of the 406 </a:t>
            </a:r>
            <a:r>
              <a:rPr lang="en"/>
              <a:t>players. </a:t>
            </a:r>
            <a:r>
              <a:rPr lang="en"/>
              <a:t> They rank first in 31 stats, second in 9 stats, and only fall below average in 7 stats.  These players do it all, generally leading in the </a:t>
            </a:r>
            <a:r>
              <a:rPr lang="en"/>
              <a:t>advanced</a:t>
            </a:r>
            <a:r>
              <a:rPr lang="en"/>
              <a:t> statistics.  They control the speed and pace of game and generally are their team’s main ball handler.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f9706bcab_1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f9706bcab_1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players come in off the bench and provide a supporting role to the Game Generals - serving as the back-up ball handlers.  They make up 39 of the 406 players in the league.  They only rank in the top 3 for 10 </a:t>
            </a:r>
            <a:r>
              <a:rPr lang="en"/>
              <a:t>different</a:t>
            </a:r>
            <a:r>
              <a:rPr lang="en"/>
              <a:t> stats and they rank second to last or last in 44 stats.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f9706bcab_1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f9706bcab_1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player type includes 66 players </a:t>
            </a:r>
            <a:r>
              <a:rPr lang="en"/>
              <a:t>currently</a:t>
            </a:r>
            <a:r>
              <a:rPr lang="en"/>
              <a:t> in the league.  While they don’t rank first in any of the stats, they’re still a crucial part of any team - ranking third in most stats after Game Generals and MVP Bigs. They shoot a lot of threes and get a lot of assists.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2f9706bcab_1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2f9706bcab_1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your big man superstars - there’s only 20 in the league.  They rank first in 22 stats and second in 29, likely only being out ranked by Game Generals.  The notable players in this </a:t>
            </a:r>
            <a:r>
              <a:rPr lang="en"/>
              <a:t>player</a:t>
            </a:r>
            <a:r>
              <a:rPr lang="en"/>
              <a:t> type include Giannis, em-bee-d, and yo-kich, who were the top 3 vote recipients in the 2022 MVP awards.  The only other </a:t>
            </a:r>
            <a:r>
              <a:rPr lang="en"/>
              <a:t>players</a:t>
            </a:r>
            <a:r>
              <a:rPr lang="en"/>
              <a:t> to receive 2nd or 3rd place votes were Game Generals Devin Booker and Luka Don-chich and it wasn’t even close.  The importance of this player type could indicate a shift in the NBA style of play, moving from the 3-point shooting era of the 2010s into a style more focused on MVP caliber big men.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f9706bcab_1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f9706bcab_1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most common player, </a:t>
            </a:r>
            <a:r>
              <a:rPr lang="en"/>
              <a:t>including</a:t>
            </a:r>
            <a:r>
              <a:rPr lang="en"/>
              <a:t> nearly 40% of the players in the league. And given the shift of importance and reliance on the three-pointer in recent years, this make sense.  These players generally rank first or second in all three point shooting categories, which resembles the playing style of Shot-Creating Sharpshooters.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fb683623d_0_12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fb683623d_0_12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eebacbb2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eebacbb2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2f9706bcab_1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2f9706bcab_1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graph</a:t>
            </a:r>
            <a:r>
              <a:rPr lang="en"/>
              <a:t> on the left tells us the </a:t>
            </a:r>
            <a:r>
              <a:rPr lang="en"/>
              <a:t>percentage</a:t>
            </a:r>
            <a:r>
              <a:rPr lang="en"/>
              <a:t> of each player type in the league during each season.  </a:t>
            </a:r>
            <a:endParaRPr/>
          </a:p>
          <a:p>
            <a:pPr indent="-298450" lvl="0" marL="457200" rtl="0" algn="l">
              <a:spcBef>
                <a:spcPts val="0"/>
              </a:spcBef>
              <a:spcAft>
                <a:spcPts val="0"/>
              </a:spcAft>
              <a:buSzPts val="1100"/>
              <a:buChar char="-"/>
            </a:pPr>
            <a:r>
              <a:rPr lang="en"/>
              <a:t>Well-rounded bigs have fluctuated over the years, however their 2022 number closely resemble their 2001 numbers.</a:t>
            </a:r>
            <a:endParaRPr/>
          </a:p>
          <a:p>
            <a:pPr indent="-298450" lvl="0" marL="457200" rtl="0" algn="l">
              <a:spcBef>
                <a:spcPts val="0"/>
              </a:spcBef>
              <a:spcAft>
                <a:spcPts val="0"/>
              </a:spcAft>
              <a:buSzPts val="1100"/>
              <a:buChar char="-"/>
            </a:pPr>
            <a:r>
              <a:rPr lang="en"/>
              <a:t>Physical bigs have steadily declined over the years and have the potential to become </a:t>
            </a:r>
            <a:r>
              <a:rPr lang="en"/>
              <a:t>obsolete</a:t>
            </a:r>
            <a:r>
              <a:rPr lang="en"/>
              <a:t>.  However, with the </a:t>
            </a:r>
            <a:r>
              <a:rPr lang="en"/>
              <a:t>importance</a:t>
            </a:r>
            <a:r>
              <a:rPr lang="en"/>
              <a:t> of MVP Bigs in the current state of the NBA, it’s possible that this player type could increase over the next few seasons,</a:t>
            </a:r>
            <a:endParaRPr/>
          </a:p>
          <a:p>
            <a:pPr indent="-298450" lvl="0" marL="457200" rtl="0" algn="l">
              <a:spcBef>
                <a:spcPts val="0"/>
              </a:spcBef>
              <a:spcAft>
                <a:spcPts val="0"/>
              </a:spcAft>
              <a:buSzPts val="1100"/>
              <a:buChar char="-"/>
            </a:pPr>
            <a:r>
              <a:rPr lang="en"/>
              <a:t>Game Generals </a:t>
            </a:r>
            <a:r>
              <a:rPr lang="en"/>
              <a:t>have</a:t>
            </a:r>
            <a:r>
              <a:rPr lang="en"/>
              <a:t> typically hovered around 6-10% year over year.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2f9706bcab_1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2f9706bcab_1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Lieutenants have seen a </a:t>
            </a:r>
            <a:r>
              <a:rPr lang="en"/>
              <a:t>steady</a:t>
            </a:r>
            <a:r>
              <a:rPr lang="en"/>
              <a:t> decrease, likely transitioning into more of a Three-Pointer Threat player type over the years.</a:t>
            </a:r>
            <a:endParaRPr/>
          </a:p>
          <a:p>
            <a:pPr indent="0" lvl="0" marL="0" rtl="0" algn="l">
              <a:spcBef>
                <a:spcPts val="0"/>
              </a:spcBef>
              <a:spcAft>
                <a:spcPts val="0"/>
              </a:spcAft>
              <a:buNone/>
            </a:pPr>
            <a:r>
              <a:rPr lang="en"/>
              <a:t>Shooting Creating Sharp shooters have </a:t>
            </a:r>
            <a:r>
              <a:rPr lang="en"/>
              <a:t>generally</a:t>
            </a:r>
            <a:r>
              <a:rPr lang="en"/>
              <a:t> hovered around 15-20% throughout the years</a:t>
            </a:r>
            <a:endParaRPr/>
          </a:p>
          <a:p>
            <a:pPr indent="0" lvl="0" marL="0" rtl="0" algn="l">
              <a:spcBef>
                <a:spcPts val="0"/>
              </a:spcBef>
              <a:spcAft>
                <a:spcPts val="0"/>
              </a:spcAft>
              <a:buNone/>
            </a:pPr>
            <a:r>
              <a:rPr lang="en"/>
              <a:t>MVP bigs were the most </a:t>
            </a:r>
            <a:r>
              <a:rPr lang="en"/>
              <a:t>common</a:t>
            </a:r>
            <a:r>
              <a:rPr lang="en"/>
              <a:t> between 2010 and 2016, before slowly fading, which could be due to their excellent performance - given that </a:t>
            </a:r>
            <a:r>
              <a:rPr lang="en"/>
              <a:t>their</a:t>
            </a:r>
            <a:r>
              <a:rPr lang="en"/>
              <a:t> level of talent is hard to come by</a:t>
            </a:r>
            <a:endParaRPr/>
          </a:p>
          <a:p>
            <a:pPr indent="0" lvl="0" marL="0" rtl="0" algn="l">
              <a:spcBef>
                <a:spcPts val="0"/>
              </a:spcBef>
              <a:spcAft>
                <a:spcPts val="0"/>
              </a:spcAft>
              <a:buNone/>
            </a:pPr>
            <a:r>
              <a:rPr lang="en"/>
              <a:t>Three-point threats have grown significantly since 2012, especially from 2018 to 2019, which indicates a clear shift in the ways that teams are utilizing the three-point shot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2f9706bcab_1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2f9706bcab_1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for us to better analyze our current roster, we looked at the history of the two most important </a:t>
            </a:r>
            <a:r>
              <a:rPr lang="en"/>
              <a:t>player types: MVP Bigs and Game Generals</a:t>
            </a:r>
            <a:r>
              <a:rPr lang="en">
                <a:solidFill>
                  <a:schemeClr val="dk1"/>
                </a:solidFill>
              </a:rPr>
              <a:t>.  </a:t>
            </a:r>
            <a:r>
              <a:rPr lang="en"/>
              <a:t>Given the rarity of these player types, it might be difficult to acquire them through the NBA draft or even in free agency.  We want to know which player types generally develop or evolve into </a:t>
            </a:r>
            <a:r>
              <a:rPr lang="en">
                <a:solidFill>
                  <a:schemeClr val="dk1"/>
                </a:solidFill>
              </a:rPr>
              <a:t>MVP Bigs and Game Generals</a:t>
            </a:r>
            <a:r>
              <a:rPr lang="en"/>
              <a:t> so that we can see if there’s room for development on our current roster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pink bar on the far right tells us the current number of MVP Bigs in the league, while the bars preceding it tell us the MVP Bigs’ historical player type. From the graph, we see that a number of Well-Rounded Bigs (red) and Physical Bigs (gold) have evolved into MVP Bigs.  Given this, we should look at our current roster and see if we have these player types and work on developing them.  If we don’t have these player types,, then we should target in them in the NBA Draft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2f9706bcab_1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2f9706bcab_1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lime colored bar on the far right tells us the current number of Game Generals in the league, while the bars preceding it tell us the Game Generals s’ historical player type. From the graph, we see that a number of shot-creating sharpshooters have evolved into Game Generals .  Given this, we should look at our current roster to see if we have this player type and work on developing them.  If we don’t have this player type, then we should target in them in the NBA Draft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2f9706bcab_1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2f9706bcab_1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see which player types were on successful teams, we analyzed the rosters for teams above .500 and below .500.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found with the teams above .500 is that they each had at least one MVP Big or one Game General, with teams like Phoenix having two of both MVP Bigs and Game Generals.  In theory, this team should be dominating the league, however they just lost to the Warriors in the Western Conference Finals.  Although these players types are important and help teams win games, there’s no guarantee that they’ll win the NBA Championship.</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2f9706bcab_1_2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2f9706bcab_1_2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teams below .500, we found that they’re often lacking MVP Bigs and Game Generals - with the exception being the Lakers who have Lebron, Russell Westbrook, and Anthony Davis.  Unfortunately the Lakers were plagued by injuries in 2022.</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2eebacbb2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2eebacbb2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2fb683623d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2fb683623d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2fb683623d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2fb683623d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eebb23fd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eebb23fd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2fb683623d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2fb683623d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2fb683623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2fb683623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2eebacbb2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2eebacbb2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2fb683623d_0_2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2fb683623d_0_2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2fb683623d_0_2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2fb683623d_0_2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2fb683623d_0_4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2fb683623d_0_4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Measures player productivity &amp; performance by considering both positive and negative metrics. </a:t>
            </a:r>
            <a:endParaRPr/>
          </a:p>
          <a:p>
            <a:pPr indent="0" lvl="0" marL="0" rtl="0" algn="l">
              <a:spcBef>
                <a:spcPts val="0"/>
              </a:spcBef>
              <a:spcAft>
                <a:spcPts val="0"/>
              </a:spcAft>
              <a:buClr>
                <a:schemeClr val="dk1"/>
              </a:buClr>
              <a:buSzPts val="1100"/>
              <a:buFont typeface="Arial"/>
              <a:buNone/>
            </a:pPr>
            <a:r>
              <a:rPr lang="en"/>
              <a:t>Results in PER returning a value for each player accomplishment.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What separates PER from other metrics is that PER is measured on a per minute basis &amp; adjusted for pace.</a:t>
            </a:r>
            <a:endParaRPr/>
          </a:p>
          <a:p>
            <a:pPr indent="0" lvl="0" marL="0" rtl="0" algn="l">
              <a:spcBef>
                <a:spcPts val="0"/>
              </a:spcBef>
              <a:spcAft>
                <a:spcPts val="0"/>
              </a:spcAft>
              <a:buClr>
                <a:schemeClr val="dk1"/>
              </a:buClr>
              <a:buSzPts val="1100"/>
              <a:buFont typeface="Arial"/>
              <a:buNone/>
            </a:pPr>
            <a:r>
              <a:rPr lang="en"/>
              <a:t>Can be used as a baseline to compare overall performance for players and teams alike.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 the metric of choice for describing a player’s overall performance. </a:t>
            </a:r>
            <a:endParaRPr/>
          </a:p>
          <a:p>
            <a:pPr indent="0" lvl="0" marL="0" rtl="0" algn="l">
              <a:spcBef>
                <a:spcPts val="0"/>
              </a:spcBef>
              <a:spcAft>
                <a:spcPts val="0"/>
              </a:spcAft>
              <a:buClr>
                <a:schemeClr val="dk1"/>
              </a:buClr>
              <a:buSzPts val="1100"/>
              <a:buFont typeface="Arial"/>
              <a:buNone/>
            </a:pPr>
            <a:r>
              <a:rPr lang="en"/>
              <a:t>Summarizes player's statistical accomplishments, unify major NBA metrics in a single metric.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Most notable flaw is that it is primarily an offensive driven metric and to a degree fails to measure a player's potential defensive impact.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2fb683623d_0_5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2fb683623d_0_5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2fb683623d_0_6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2fb683623d_0_6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2fb683623d_0_6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2fb683623d_0_6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12eebacbb2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12eebacbb2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fb683623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fb683623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fb683623d_0_7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fb683623d_0_7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2fb683623d_0_8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2fb683623d_0_8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2fb683623d_0_7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2fb683623d_0_7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2eebacbb2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2eebacbb2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12fb683623d_0_9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12fb683623d_0_9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f9706bcab_0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f9706bcab_0_2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f9706bcab_0_2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f9706bcab_0_2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f9706bcab_0_2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f9706bcab_0_2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f9706bcab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f9706bcab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EDA on team statistics to understand the dataset,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sz="1000">
                <a:solidFill>
                  <a:schemeClr val="dk1"/>
                </a:solidFill>
                <a:latin typeface="Merriweather Light"/>
                <a:ea typeface="Merriweather Light"/>
                <a:cs typeface="Merriweather Light"/>
                <a:sym typeface="Merriweather Light"/>
              </a:rPr>
              <a:t>Dashboard includes lineup optimizer tool that exploits other team’s weaknesses based on redefined player types</a:t>
            </a:r>
            <a:endParaRPr sz="1000">
              <a:solidFill>
                <a:schemeClr val="dk1"/>
              </a:solidFill>
              <a:latin typeface="Merriweather Light"/>
              <a:ea typeface="Merriweather Light"/>
              <a:cs typeface="Merriweather Light"/>
              <a:sym typeface="Merriweather Light"/>
            </a:endParaRPr>
          </a:p>
          <a:p>
            <a:pPr indent="0" lvl="0" marL="0" rtl="0" algn="l">
              <a:lnSpc>
                <a:spcPct val="115000"/>
              </a:lnSpc>
              <a:spcBef>
                <a:spcPts val="1600"/>
              </a:spcBef>
              <a:spcAft>
                <a:spcPts val="0"/>
              </a:spcAft>
              <a:buNone/>
            </a:pPr>
            <a:r>
              <a:t/>
            </a:r>
            <a:endParaRPr sz="1000">
              <a:solidFill>
                <a:schemeClr val="dk1"/>
              </a:solidFill>
              <a:latin typeface="Merriweather Light"/>
              <a:ea typeface="Merriweather Light"/>
              <a:cs typeface="Merriweather Light"/>
              <a:sym typeface="Merriweather Light"/>
            </a:endParaRPr>
          </a:p>
          <a:p>
            <a:pPr indent="0" lvl="0" marL="0" rtl="0" algn="l">
              <a:lnSpc>
                <a:spcPct val="115000"/>
              </a:lnSpc>
              <a:spcBef>
                <a:spcPts val="1600"/>
              </a:spcBef>
              <a:spcAft>
                <a:spcPts val="0"/>
              </a:spcAft>
              <a:buNone/>
            </a:pPr>
            <a:r>
              <a:rPr lang="en" sz="1000">
                <a:solidFill>
                  <a:schemeClr val="dk1"/>
                </a:solidFill>
                <a:latin typeface="Merriweather Light"/>
                <a:ea typeface="Merriweather Light"/>
                <a:cs typeface="Merriweather Light"/>
                <a:sym typeface="Merriweather Light"/>
              </a:rPr>
              <a:t>Application provides Sacramento King’s Analysts, management inside detailed look into data used </a:t>
            </a:r>
            <a:endParaRPr sz="1000">
              <a:solidFill>
                <a:schemeClr val="dk1"/>
              </a:solidFill>
              <a:latin typeface="Merriweather Light"/>
              <a:ea typeface="Merriweather Light"/>
              <a:cs typeface="Merriweather Light"/>
              <a:sym typeface="Merriweather Light"/>
            </a:endParaRPr>
          </a:p>
          <a:p>
            <a:pPr indent="0" lvl="0" marL="0" rtl="0" algn="l">
              <a:lnSpc>
                <a:spcPct val="115000"/>
              </a:lnSpc>
              <a:spcBef>
                <a:spcPts val="1600"/>
              </a:spcBef>
              <a:spcAft>
                <a:spcPts val="0"/>
              </a:spcAft>
              <a:buNone/>
            </a:pPr>
            <a:r>
              <a:t/>
            </a:r>
            <a:endParaRPr sz="1000">
              <a:solidFill>
                <a:schemeClr val="dk1"/>
              </a:solidFill>
              <a:latin typeface="Merriweather Light"/>
              <a:ea typeface="Merriweather Light"/>
              <a:cs typeface="Merriweather Light"/>
              <a:sym typeface="Merriweather Light"/>
            </a:endParaRPr>
          </a:p>
          <a:p>
            <a:pPr indent="0" lvl="0" marL="0" rtl="0" algn="l">
              <a:lnSpc>
                <a:spcPct val="115000"/>
              </a:lnSpc>
              <a:spcBef>
                <a:spcPts val="1600"/>
              </a:spcBef>
              <a:spcAft>
                <a:spcPts val="1600"/>
              </a:spcAft>
              <a:buClr>
                <a:schemeClr val="dk1"/>
              </a:buClr>
              <a:buSzPts val="1100"/>
              <a:buFont typeface="Arial"/>
              <a:buNone/>
            </a:pPr>
            <a:r>
              <a:t/>
            </a:r>
            <a:endParaRPr sz="1000">
              <a:solidFill>
                <a:schemeClr val="dk1"/>
              </a:solidFill>
              <a:latin typeface="Merriweather Light"/>
              <a:ea typeface="Merriweather Light"/>
              <a:cs typeface="Merriweather Light"/>
              <a:sym typeface="Merriweather 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eebacbb2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eebacbb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a:off x="1313875" y="313750"/>
            <a:ext cx="4419000" cy="6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obster"/>
                <a:ea typeface="Lobster"/>
                <a:cs typeface="Lobster"/>
                <a:sym typeface="Lobster"/>
              </a:rPr>
              <a:t>Sacramento King-Makers</a:t>
            </a:r>
            <a:endParaRPr sz="3000">
              <a:latin typeface="Lobster"/>
              <a:ea typeface="Lobster"/>
              <a:cs typeface="Lobster"/>
              <a:sym typeface="Lobster"/>
            </a:endParaRPr>
          </a:p>
        </p:txBody>
      </p:sp>
      <p:sp>
        <p:nvSpPr>
          <p:cNvPr id="65" name="Google Shape;65;p13"/>
          <p:cNvSpPr/>
          <p:nvPr/>
        </p:nvSpPr>
        <p:spPr>
          <a:xfrm>
            <a:off x="3348163" y="989100"/>
            <a:ext cx="350400" cy="343500"/>
          </a:xfrm>
          <a:prstGeom prst="mathPlus">
            <a:avLst>
              <a:gd fmla="val 23520" name="adj1"/>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3"/>
          <p:cNvPicPr preferRelativeResize="0"/>
          <p:nvPr/>
        </p:nvPicPr>
        <p:blipFill>
          <a:blip r:embed="rId3">
            <a:alphaModFix/>
          </a:blip>
          <a:stretch>
            <a:fillRect/>
          </a:stretch>
        </p:blipFill>
        <p:spPr>
          <a:xfrm>
            <a:off x="2780638" y="1399250"/>
            <a:ext cx="1485475" cy="1692050"/>
          </a:xfrm>
          <a:prstGeom prst="rect">
            <a:avLst/>
          </a:prstGeom>
          <a:noFill/>
          <a:ln>
            <a:noFill/>
          </a:ln>
          <a:effectLst>
            <a:outerShdw blurRad="57150" rotWithShape="0" algn="bl" dir="5400000" dist="19050">
              <a:srgbClr val="000000">
                <a:alpha val="50000"/>
              </a:srgbClr>
            </a:outerShdw>
          </a:effectLst>
        </p:spPr>
      </p:pic>
      <p:pic>
        <p:nvPicPr>
          <p:cNvPr id="67" name="Google Shape;67;p13"/>
          <p:cNvPicPr preferRelativeResize="0"/>
          <p:nvPr/>
        </p:nvPicPr>
        <p:blipFill>
          <a:blip r:embed="rId4">
            <a:alphaModFix/>
          </a:blip>
          <a:stretch>
            <a:fillRect/>
          </a:stretch>
        </p:blipFill>
        <p:spPr>
          <a:xfrm>
            <a:off x="415325" y="313750"/>
            <a:ext cx="883175" cy="608700"/>
          </a:xfrm>
          <a:prstGeom prst="rect">
            <a:avLst/>
          </a:prstGeom>
          <a:noFill/>
          <a:ln>
            <a:noFill/>
          </a:ln>
          <a:effectLst>
            <a:reflection blurRad="0" dir="5400000" dist="38100" endA="0" endPos="30000" fadeDir="5400012" kx="0" rotWithShape="0" algn="bl" stPos="0" sy="-100000" ky="0"/>
          </a:effectLst>
        </p:spPr>
      </p:pic>
      <p:sp>
        <p:nvSpPr>
          <p:cNvPr id="68" name="Google Shape;68;p13"/>
          <p:cNvSpPr txBox="1"/>
          <p:nvPr/>
        </p:nvSpPr>
        <p:spPr>
          <a:xfrm>
            <a:off x="4456750" y="3333625"/>
            <a:ext cx="4120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FFFF"/>
                </a:solidFill>
                <a:latin typeface="Merriweather"/>
                <a:ea typeface="Merriweather"/>
                <a:cs typeface="Merriweather"/>
                <a:sym typeface="Merriweather"/>
              </a:rPr>
              <a:t>NBA Player Classification</a:t>
            </a:r>
            <a:r>
              <a:rPr lang="en" sz="2100">
                <a:solidFill>
                  <a:srgbClr val="FFFFFF"/>
                </a:solidFill>
                <a:latin typeface="Merriweather"/>
                <a:ea typeface="Merriweather"/>
                <a:cs typeface="Merriweather"/>
                <a:sym typeface="Merriweather"/>
              </a:rPr>
              <a:t>: Leveraging Analytics to Redefine Player Roles in the Modern NBA</a:t>
            </a:r>
            <a:endParaRPr sz="21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p:nvPr/>
        </p:nvSpPr>
        <p:spPr>
          <a:xfrm>
            <a:off x="1067976"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chemeClr val="accent3"/>
              </a:solidFill>
              <a:latin typeface="Merriweather Light"/>
              <a:ea typeface="Merriweather Light"/>
              <a:cs typeface="Merriweather Light"/>
              <a:sym typeface="Merriweather Light"/>
            </a:endParaRPr>
          </a:p>
        </p:txBody>
      </p:sp>
      <p:grpSp>
        <p:nvGrpSpPr>
          <p:cNvPr id="251" name="Google Shape;251;p22"/>
          <p:cNvGrpSpPr/>
          <p:nvPr/>
        </p:nvGrpSpPr>
        <p:grpSpPr>
          <a:xfrm>
            <a:off x="3" y="2181310"/>
            <a:ext cx="1310400" cy="1205550"/>
            <a:chOff x="513703" y="1948510"/>
            <a:chExt cx="1310400" cy="1205550"/>
          </a:xfrm>
        </p:grpSpPr>
        <p:sp>
          <p:nvSpPr>
            <p:cNvPr id="252" name="Google Shape;252;p22"/>
            <p:cNvSpPr/>
            <p:nvPr/>
          </p:nvSpPr>
          <p:spPr>
            <a:xfrm>
              <a:off x="877947"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53" name="Google Shape;253;p22"/>
            <p:cNvSpPr txBox="1"/>
            <p:nvPr/>
          </p:nvSpPr>
          <p:spPr>
            <a:xfrm>
              <a:off x="950497"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01</a:t>
              </a:r>
              <a:endParaRPr b="1" sz="1500">
                <a:solidFill>
                  <a:schemeClr val="lt1"/>
                </a:solidFill>
                <a:latin typeface="Merriweather"/>
                <a:ea typeface="Merriweather"/>
                <a:cs typeface="Merriweather"/>
                <a:sym typeface="Merriweather"/>
              </a:endParaRPr>
            </a:p>
          </p:txBody>
        </p:sp>
        <p:sp>
          <p:nvSpPr>
            <p:cNvPr id="254" name="Google Shape;254;p22"/>
            <p:cNvSpPr txBox="1"/>
            <p:nvPr/>
          </p:nvSpPr>
          <p:spPr>
            <a:xfrm>
              <a:off x="513703" y="2707660"/>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Well-Rounded Bigs</a:t>
              </a:r>
              <a:endParaRPr sz="1200">
                <a:solidFill>
                  <a:schemeClr val="accent3"/>
                </a:solidFill>
                <a:latin typeface="Merriweather Light"/>
                <a:ea typeface="Merriweather Light"/>
                <a:cs typeface="Merriweather Light"/>
                <a:sym typeface="Merriweather Light"/>
              </a:endParaRPr>
            </a:p>
          </p:txBody>
        </p:sp>
      </p:grpSp>
      <p:grpSp>
        <p:nvGrpSpPr>
          <p:cNvPr id="255" name="Google Shape;255;p22"/>
          <p:cNvGrpSpPr/>
          <p:nvPr/>
        </p:nvGrpSpPr>
        <p:grpSpPr>
          <a:xfrm>
            <a:off x="1217773" y="2181310"/>
            <a:ext cx="1310400" cy="1205550"/>
            <a:chOff x="1848940" y="1948510"/>
            <a:chExt cx="1310400" cy="1205550"/>
          </a:xfrm>
        </p:grpSpPr>
        <p:sp>
          <p:nvSpPr>
            <p:cNvPr id="256" name="Google Shape;256;p22"/>
            <p:cNvSpPr/>
            <p:nvPr/>
          </p:nvSpPr>
          <p:spPr>
            <a:xfrm>
              <a:off x="2206990"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57" name="Google Shape;257;p22"/>
            <p:cNvSpPr txBox="1"/>
            <p:nvPr/>
          </p:nvSpPr>
          <p:spPr>
            <a:xfrm>
              <a:off x="1848940" y="2707660"/>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Physical </a:t>
              </a:r>
              <a:endParaRPr sz="1200">
                <a:solidFill>
                  <a:schemeClr val="accent3"/>
                </a:solidFill>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Bigs</a:t>
              </a:r>
              <a:endParaRPr sz="1200">
                <a:solidFill>
                  <a:schemeClr val="accent3"/>
                </a:solidFill>
                <a:latin typeface="Merriweather Light"/>
                <a:ea typeface="Merriweather Light"/>
                <a:cs typeface="Merriweather Light"/>
                <a:sym typeface="Merriweather Light"/>
              </a:endParaRPr>
            </a:p>
          </p:txBody>
        </p:sp>
        <p:sp>
          <p:nvSpPr>
            <p:cNvPr id="258" name="Google Shape;258;p22"/>
            <p:cNvSpPr txBox="1"/>
            <p:nvPr/>
          </p:nvSpPr>
          <p:spPr>
            <a:xfrm>
              <a:off x="2291928"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02</a:t>
              </a:r>
              <a:endParaRPr b="1" sz="1500">
                <a:solidFill>
                  <a:schemeClr val="lt1"/>
                </a:solidFill>
                <a:latin typeface="Merriweather"/>
                <a:ea typeface="Merriweather"/>
                <a:cs typeface="Merriweather"/>
                <a:sym typeface="Merriweather"/>
              </a:endParaRPr>
            </a:p>
          </p:txBody>
        </p:sp>
      </p:grpSp>
      <p:grpSp>
        <p:nvGrpSpPr>
          <p:cNvPr id="259" name="Google Shape;259;p22"/>
          <p:cNvGrpSpPr/>
          <p:nvPr/>
        </p:nvGrpSpPr>
        <p:grpSpPr>
          <a:xfrm>
            <a:off x="2475781" y="2181310"/>
            <a:ext cx="1359900" cy="1205539"/>
            <a:chOff x="3126150" y="1948510"/>
            <a:chExt cx="1359900" cy="1205539"/>
          </a:xfrm>
        </p:grpSpPr>
        <p:sp>
          <p:nvSpPr>
            <p:cNvPr id="260" name="Google Shape;260;p22"/>
            <p:cNvSpPr/>
            <p:nvPr/>
          </p:nvSpPr>
          <p:spPr>
            <a:xfrm>
              <a:off x="3560827"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61" name="Google Shape;261;p22"/>
            <p:cNvSpPr txBox="1"/>
            <p:nvPr/>
          </p:nvSpPr>
          <p:spPr>
            <a:xfrm>
              <a:off x="3126150" y="2338949"/>
              <a:ext cx="1359900" cy="815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Game </a:t>
              </a:r>
              <a:endParaRPr sz="1200">
                <a:solidFill>
                  <a:schemeClr val="accent3"/>
                </a:solidFill>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Generals</a:t>
              </a:r>
              <a:endParaRPr sz="1200">
                <a:solidFill>
                  <a:schemeClr val="accent3"/>
                </a:solidFill>
                <a:latin typeface="Merriweather Light"/>
                <a:ea typeface="Merriweather Light"/>
                <a:cs typeface="Merriweather Light"/>
                <a:sym typeface="Merriweather Light"/>
              </a:endParaRPr>
            </a:p>
          </p:txBody>
        </p:sp>
        <p:sp>
          <p:nvSpPr>
            <p:cNvPr id="262" name="Google Shape;262;p22"/>
            <p:cNvSpPr txBox="1"/>
            <p:nvPr/>
          </p:nvSpPr>
          <p:spPr>
            <a:xfrm>
              <a:off x="3639839"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03</a:t>
              </a:r>
              <a:endParaRPr b="1" sz="1500">
                <a:solidFill>
                  <a:schemeClr val="lt1"/>
                </a:solidFill>
                <a:latin typeface="Merriweather"/>
                <a:ea typeface="Merriweather"/>
                <a:cs typeface="Merriweather"/>
                <a:sym typeface="Merriweather"/>
              </a:endParaRPr>
            </a:p>
          </p:txBody>
        </p:sp>
      </p:grpSp>
      <p:grpSp>
        <p:nvGrpSpPr>
          <p:cNvPr id="263" name="Google Shape;263;p22"/>
          <p:cNvGrpSpPr/>
          <p:nvPr/>
        </p:nvGrpSpPr>
        <p:grpSpPr>
          <a:xfrm>
            <a:off x="3851989" y="2181310"/>
            <a:ext cx="1310400" cy="1205540"/>
            <a:chOff x="4557649" y="1948510"/>
            <a:chExt cx="1310400" cy="1205540"/>
          </a:xfrm>
        </p:grpSpPr>
        <p:sp>
          <p:nvSpPr>
            <p:cNvPr id="264" name="Google Shape;264;p22"/>
            <p:cNvSpPr/>
            <p:nvPr/>
          </p:nvSpPr>
          <p:spPr>
            <a:xfrm>
              <a:off x="4915703"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65" name="Google Shape;265;p22"/>
            <p:cNvSpPr txBox="1"/>
            <p:nvPr/>
          </p:nvSpPr>
          <p:spPr>
            <a:xfrm>
              <a:off x="4557649" y="2962950"/>
              <a:ext cx="1310400" cy="19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Game Lieutenants</a:t>
              </a:r>
              <a:endParaRPr sz="1200">
                <a:solidFill>
                  <a:schemeClr val="accent3"/>
                </a:solidFill>
                <a:latin typeface="Merriweather Light"/>
                <a:ea typeface="Merriweather Light"/>
                <a:cs typeface="Merriweather Light"/>
                <a:sym typeface="Merriweather Light"/>
              </a:endParaRPr>
            </a:p>
          </p:txBody>
        </p:sp>
        <p:sp>
          <p:nvSpPr>
            <p:cNvPr id="266" name="Google Shape;266;p22"/>
            <p:cNvSpPr txBox="1"/>
            <p:nvPr/>
          </p:nvSpPr>
          <p:spPr>
            <a:xfrm>
              <a:off x="5011728"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04</a:t>
              </a:r>
              <a:endParaRPr b="1" sz="1500">
                <a:solidFill>
                  <a:schemeClr val="lt1"/>
                </a:solidFill>
                <a:latin typeface="Merriweather"/>
                <a:ea typeface="Merriweather"/>
                <a:cs typeface="Merriweather"/>
                <a:sym typeface="Merriweather"/>
              </a:endParaRPr>
            </a:p>
          </p:txBody>
        </p:sp>
      </p:grpSp>
      <p:sp>
        <p:nvSpPr>
          <p:cNvPr id="267" name="Google Shape;267;p22"/>
          <p:cNvSpPr/>
          <p:nvPr/>
        </p:nvSpPr>
        <p:spPr>
          <a:xfrm>
            <a:off x="2343796"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700">
              <a:latin typeface="Merriweather Light"/>
              <a:ea typeface="Merriweather Light"/>
              <a:cs typeface="Merriweather Light"/>
              <a:sym typeface="Merriweather Light"/>
            </a:endParaRPr>
          </a:p>
        </p:txBody>
      </p:sp>
      <p:sp>
        <p:nvSpPr>
          <p:cNvPr id="268" name="Google Shape;268;p22"/>
          <p:cNvSpPr/>
          <p:nvPr/>
        </p:nvSpPr>
        <p:spPr>
          <a:xfrm>
            <a:off x="3683666"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grpSp>
        <p:nvGrpSpPr>
          <p:cNvPr id="269" name="Google Shape;269;p22"/>
          <p:cNvGrpSpPr/>
          <p:nvPr/>
        </p:nvGrpSpPr>
        <p:grpSpPr>
          <a:xfrm>
            <a:off x="4994875" y="2181310"/>
            <a:ext cx="1643700" cy="1205540"/>
            <a:chOff x="1644341" y="1948510"/>
            <a:chExt cx="1643700" cy="1205540"/>
          </a:xfrm>
        </p:grpSpPr>
        <p:sp>
          <p:nvSpPr>
            <p:cNvPr id="270" name="Google Shape;270;p22"/>
            <p:cNvSpPr/>
            <p:nvPr/>
          </p:nvSpPr>
          <p:spPr>
            <a:xfrm>
              <a:off x="2206990"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71" name="Google Shape;271;p22"/>
            <p:cNvSpPr txBox="1"/>
            <p:nvPr/>
          </p:nvSpPr>
          <p:spPr>
            <a:xfrm>
              <a:off x="1644341" y="2913450"/>
              <a:ext cx="1643700" cy="240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Shot-Creating Sharpshooters</a:t>
              </a:r>
              <a:endParaRPr sz="1200">
                <a:solidFill>
                  <a:schemeClr val="accent3"/>
                </a:solidFill>
                <a:latin typeface="Merriweather Light"/>
                <a:ea typeface="Merriweather Light"/>
                <a:cs typeface="Merriweather Light"/>
                <a:sym typeface="Merriweather Light"/>
              </a:endParaRPr>
            </a:p>
          </p:txBody>
        </p:sp>
        <p:sp>
          <p:nvSpPr>
            <p:cNvPr id="272" name="Google Shape;272;p22"/>
            <p:cNvSpPr txBox="1"/>
            <p:nvPr/>
          </p:nvSpPr>
          <p:spPr>
            <a:xfrm>
              <a:off x="2282640"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05</a:t>
              </a:r>
              <a:endParaRPr b="1" sz="1500">
                <a:solidFill>
                  <a:schemeClr val="lt1"/>
                </a:solidFill>
                <a:latin typeface="Merriweather"/>
                <a:ea typeface="Merriweather"/>
                <a:cs typeface="Merriweather"/>
                <a:sym typeface="Merriweather"/>
              </a:endParaRPr>
            </a:p>
          </p:txBody>
        </p:sp>
      </p:grpSp>
      <p:grpSp>
        <p:nvGrpSpPr>
          <p:cNvPr id="273" name="Google Shape;273;p22"/>
          <p:cNvGrpSpPr/>
          <p:nvPr/>
        </p:nvGrpSpPr>
        <p:grpSpPr>
          <a:xfrm>
            <a:off x="6276375" y="2236560"/>
            <a:ext cx="1673400" cy="1150290"/>
            <a:chOff x="3004345" y="1948510"/>
            <a:chExt cx="1673400" cy="1150290"/>
          </a:xfrm>
        </p:grpSpPr>
        <p:sp>
          <p:nvSpPr>
            <p:cNvPr id="274" name="Google Shape;274;p22"/>
            <p:cNvSpPr/>
            <p:nvPr/>
          </p:nvSpPr>
          <p:spPr>
            <a:xfrm>
              <a:off x="3560827"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75" name="Google Shape;275;p22"/>
            <p:cNvSpPr txBox="1"/>
            <p:nvPr/>
          </p:nvSpPr>
          <p:spPr>
            <a:xfrm>
              <a:off x="3004345" y="2494000"/>
              <a:ext cx="1673400" cy="60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MVP</a:t>
              </a:r>
              <a:endParaRPr sz="1200">
                <a:solidFill>
                  <a:schemeClr val="accent3"/>
                </a:solidFill>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Bigs</a:t>
              </a:r>
              <a:endParaRPr sz="1200">
                <a:solidFill>
                  <a:schemeClr val="accent3"/>
                </a:solidFill>
                <a:latin typeface="Merriweather Light"/>
                <a:ea typeface="Merriweather Light"/>
                <a:cs typeface="Merriweather Light"/>
                <a:sym typeface="Merriweather Light"/>
              </a:endParaRPr>
            </a:p>
          </p:txBody>
        </p:sp>
        <p:sp>
          <p:nvSpPr>
            <p:cNvPr id="276" name="Google Shape;276;p22"/>
            <p:cNvSpPr txBox="1"/>
            <p:nvPr/>
          </p:nvSpPr>
          <p:spPr>
            <a:xfrm>
              <a:off x="3639827"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06</a:t>
              </a:r>
              <a:endParaRPr b="1" sz="1500">
                <a:solidFill>
                  <a:schemeClr val="lt1"/>
                </a:solidFill>
                <a:latin typeface="Merriweather"/>
                <a:ea typeface="Merriweather"/>
                <a:cs typeface="Merriweather"/>
                <a:sym typeface="Merriweather"/>
              </a:endParaRPr>
            </a:p>
          </p:txBody>
        </p:sp>
      </p:grpSp>
      <p:grpSp>
        <p:nvGrpSpPr>
          <p:cNvPr id="277" name="Google Shape;277;p22"/>
          <p:cNvGrpSpPr/>
          <p:nvPr/>
        </p:nvGrpSpPr>
        <p:grpSpPr>
          <a:xfrm>
            <a:off x="7797775" y="2236560"/>
            <a:ext cx="1310400" cy="1205665"/>
            <a:chOff x="4557650" y="1948510"/>
            <a:chExt cx="1310400" cy="1205665"/>
          </a:xfrm>
        </p:grpSpPr>
        <p:sp>
          <p:nvSpPr>
            <p:cNvPr id="278" name="Google Shape;278;p22"/>
            <p:cNvSpPr/>
            <p:nvPr/>
          </p:nvSpPr>
          <p:spPr>
            <a:xfrm>
              <a:off x="4915703"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79" name="Google Shape;279;p22"/>
            <p:cNvSpPr txBox="1"/>
            <p:nvPr/>
          </p:nvSpPr>
          <p:spPr>
            <a:xfrm>
              <a:off x="4557650" y="2652275"/>
              <a:ext cx="1310400" cy="501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Three-point Threats</a:t>
              </a:r>
              <a:endParaRPr sz="1200">
                <a:solidFill>
                  <a:schemeClr val="accent3"/>
                </a:solidFill>
                <a:latin typeface="Merriweather Light"/>
                <a:ea typeface="Merriweather Light"/>
                <a:cs typeface="Merriweather Light"/>
                <a:sym typeface="Merriweather Light"/>
              </a:endParaRPr>
            </a:p>
          </p:txBody>
        </p:sp>
        <p:sp>
          <p:nvSpPr>
            <p:cNvPr id="280" name="Google Shape;280;p22"/>
            <p:cNvSpPr txBox="1"/>
            <p:nvPr/>
          </p:nvSpPr>
          <p:spPr>
            <a:xfrm>
              <a:off x="4994228"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07</a:t>
              </a:r>
              <a:endParaRPr b="1" sz="1500">
                <a:solidFill>
                  <a:schemeClr val="lt1"/>
                </a:solidFill>
                <a:latin typeface="Merriweather"/>
                <a:ea typeface="Merriweather"/>
                <a:cs typeface="Merriweather"/>
                <a:sym typeface="Merriweather"/>
              </a:endParaRPr>
            </a:p>
          </p:txBody>
        </p:sp>
      </p:grpSp>
      <p:sp>
        <p:nvSpPr>
          <p:cNvPr id="281" name="Google Shape;281;p22"/>
          <p:cNvSpPr/>
          <p:nvPr/>
        </p:nvSpPr>
        <p:spPr>
          <a:xfrm>
            <a:off x="6317207"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82" name="Google Shape;282;p22"/>
          <p:cNvSpPr/>
          <p:nvPr/>
        </p:nvSpPr>
        <p:spPr>
          <a:xfrm>
            <a:off x="7596378"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83" name="Google Shape;283;p22"/>
          <p:cNvSpPr/>
          <p:nvPr/>
        </p:nvSpPr>
        <p:spPr>
          <a:xfrm>
            <a:off x="4994887"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284" name="Google Shape;284;p22"/>
          <p:cNvSpPr txBox="1"/>
          <p:nvPr>
            <p:ph type="title"/>
          </p:nvPr>
        </p:nvSpPr>
        <p:spPr>
          <a:xfrm>
            <a:off x="311700" y="543700"/>
            <a:ext cx="5334900" cy="10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00"/>
              <a:t>New Player Types</a:t>
            </a:r>
            <a:endParaRPr sz="3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a:t>
            </a:r>
            <a:r>
              <a:rPr lang="en"/>
              <a:t> Player Position Vs New Player Types</a:t>
            </a:r>
            <a:endParaRPr/>
          </a:p>
        </p:txBody>
      </p:sp>
      <p:pic>
        <p:nvPicPr>
          <p:cNvPr id="290" name="Google Shape;290;p23"/>
          <p:cNvPicPr preferRelativeResize="0"/>
          <p:nvPr/>
        </p:nvPicPr>
        <p:blipFill>
          <a:blip r:embed="rId3">
            <a:alphaModFix/>
          </a:blip>
          <a:stretch>
            <a:fillRect/>
          </a:stretch>
        </p:blipFill>
        <p:spPr>
          <a:xfrm>
            <a:off x="994100" y="1470350"/>
            <a:ext cx="7155800" cy="3335525"/>
          </a:xfrm>
          <a:prstGeom prst="rect">
            <a:avLst/>
          </a:prstGeom>
          <a:noFill/>
          <a:ln cap="flat" cmpd="sng" w="25400">
            <a:solidFill>
              <a:srgbClr val="666666"/>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Background on Stats used for analysis</a:t>
            </a:r>
            <a:endParaRPr sz="3300"/>
          </a:p>
        </p:txBody>
      </p:sp>
      <p:sp>
        <p:nvSpPr>
          <p:cNvPr id="296" name="Google Shape;296;p24"/>
          <p:cNvSpPr txBox="1"/>
          <p:nvPr>
            <p:ph idx="1" type="body"/>
          </p:nvPr>
        </p:nvSpPr>
        <p:spPr>
          <a:xfrm>
            <a:off x="170325" y="1505700"/>
            <a:ext cx="2764500" cy="3136200"/>
          </a:xfrm>
          <a:prstGeom prst="rect">
            <a:avLst/>
          </a:prstGeom>
          <a:solidFill>
            <a:srgbClr val="EFEFE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b="1" lang="en" sz="1400">
                <a:latin typeface="Merriweather"/>
                <a:ea typeface="Merriweather"/>
                <a:cs typeface="Merriweather"/>
                <a:sym typeface="Merriweather"/>
              </a:rPr>
              <a:t>Per 100 Poss</a:t>
            </a:r>
            <a:r>
              <a:rPr b="1" lang="en" sz="1400">
                <a:latin typeface="Merriweather"/>
                <a:ea typeface="Merriweather"/>
                <a:cs typeface="Merriweather"/>
                <a:sym typeface="Merriweather"/>
              </a:rPr>
              <a:t>essions</a:t>
            </a:r>
            <a:r>
              <a:rPr b="1" lang="en" sz="1400">
                <a:latin typeface="Merriweather"/>
                <a:ea typeface="Merriweather"/>
                <a:cs typeface="Merriweather"/>
                <a:sym typeface="Merriweather"/>
              </a:rPr>
              <a:t> &amp;</a:t>
            </a:r>
            <a:endParaRPr b="1" sz="1400">
              <a:latin typeface="Merriweather"/>
              <a:ea typeface="Merriweather"/>
              <a:cs typeface="Merriweather"/>
              <a:sym typeface="Merriweather"/>
            </a:endParaRPr>
          </a:p>
          <a:p>
            <a:pPr indent="0" lvl="0" marL="0" rtl="0" algn="ctr">
              <a:spcBef>
                <a:spcPts val="0"/>
              </a:spcBef>
              <a:spcAft>
                <a:spcPts val="0"/>
              </a:spcAft>
              <a:buNone/>
            </a:pPr>
            <a:r>
              <a:rPr b="1" lang="en" sz="1400">
                <a:latin typeface="Merriweather"/>
                <a:ea typeface="Merriweather"/>
                <a:cs typeface="Merriweather"/>
                <a:sym typeface="Merriweather"/>
              </a:rPr>
              <a:t>Per Game</a:t>
            </a:r>
            <a:endParaRPr b="1" sz="1400">
              <a:latin typeface="Merriweather"/>
              <a:ea typeface="Merriweather"/>
              <a:cs typeface="Merriweather"/>
              <a:sym typeface="Merriweather"/>
            </a:endParaRPr>
          </a:p>
          <a:p>
            <a:pPr indent="0" lvl="0" marL="0" rtl="0" algn="ctr">
              <a:spcBef>
                <a:spcPts val="0"/>
              </a:spcBef>
              <a:spcAft>
                <a:spcPts val="0"/>
              </a:spcAft>
              <a:buNone/>
            </a:pPr>
            <a:r>
              <a:t/>
            </a:r>
            <a:endParaRPr b="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Rebounds (Off, Def, Total)</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Assists</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Steals</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Points</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Turnovers</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Blocks</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FGs</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FTs</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3pFGs</a:t>
            </a:r>
            <a:endParaRPr sz="1200">
              <a:latin typeface="Merriweather Light"/>
              <a:ea typeface="Merriweather Light"/>
              <a:cs typeface="Merriweather Light"/>
              <a:sym typeface="Merriweather Light"/>
            </a:endParaRPr>
          </a:p>
        </p:txBody>
      </p:sp>
      <p:sp>
        <p:nvSpPr>
          <p:cNvPr id="297" name="Google Shape;297;p24"/>
          <p:cNvSpPr txBox="1"/>
          <p:nvPr>
            <p:ph idx="2" type="body"/>
          </p:nvPr>
        </p:nvSpPr>
        <p:spPr>
          <a:xfrm>
            <a:off x="6029475" y="1505700"/>
            <a:ext cx="2975100" cy="2881500"/>
          </a:xfrm>
          <a:prstGeom prst="rect">
            <a:avLst/>
          </a:prstGeom>
          <a:solidFill>
            <a:srgbClr val="EFEFE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b="1" lang="en" sz="1400">
                <a:latin typeface="Merriweather"/>
                <a:ea typeface="Merriweather"/>
                <a:cs typeface="Merriweather"/>
                <a:sym typeface="Merriweather"/>
              </a:rPr>
              <a:t>Advanced</a:t>
            </a:r>
            <a:endParaRPr b="1" sz="14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Offensive Rating</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Defensive Rating</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Player Efficiency Rating (PER)</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Usage</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Win Shares</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Box Score</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 (Off, Def, Total)</a:t>
            </a:r>
            <a:endParaRPr sz="1200">
              <a:latin typeface="Merriweather Light"/>
              <a:ea typeface="Merriweather Light"/>
              <a:cs typeface="Merriweather Light"/>
              <a:sym typeface="Merriweather Light"/>
            </a:endParaRPr>
          </a:p>
          <a:p>
            <a:pPr indent="-304800" lvl="0" marL="457200" rtl="0" algn="l">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Value Over Replacement (VORP)</a:t>
            </a:r>
            <a:endParaRPr sz="1200">
              <a:latin typeface="Merriweather Light"/>
              <a:ea typeface="Merriweather Light"/>
              <a:cs typeface="Merriweather Light"/>
              <a:sym typeface="Merriweather Light"/>
            </a:endParaRPr>
          </a:p>
        </p:txBody>
      </p:sp>
      <p:sp>
        <p:nvSpPr>
          <p:cNvPr id="298" name="Google Shape;298;p24"/>
          <p:cNvSpPr txBox="1"/>
          <p:nvPr>
            <p:ph idx="1" type="body"/>
          </p:nvPr>
        </p:nvSpPr>
        <p:spPr>
          <a:xfrm>
            <a:off x="3099900" y="1505700"/>
            <a:ext cx="2764500" cy="2174400"/>
          </a:xfrm>
          <a:prstGeom prst="rect">
            <a:avLst/>
          </a:prstGeom>
          <a:solidFill>
            <a:srgbClr val="EFEFEF"/>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400">
                <a:latin typeface="Merriweather"/>
                <a:ea typeface="Merriweather"/>
                <a:cs typeface="Merriweather"/>
                <a:sym typeface="Merriweather"/>
              </a:rPr>
              <a:t>Shooting</a:t>
            </a:r>
            <a:endParaRPr b="1" sz="14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200">
                <a:latin typeface="Merriweather Light"/>
                <a:ea typeface="Merriweather Light"/>
                <a:cs typeface="Merriweather Light"/>
                <a:sym typeface="Merriweather Light"/>
              </a:rPr>
              <a:t>0-3ft, 3-10ft, 10-16ft, 16ft- 3p</a:t>
            </a:r>
            <a:endParaRPr sz="12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200">
              <a:latin typeface="Merriweather Light"/>
              <a:ea typeface="Merriweather Light"/>
              <a:cs typeface="Merriweather Light"/>
              <a:sym typeface="Merriweather Light"/>
            </a:endParaRPr>
          </a:p>
          <a:p>
            <a:pPr indent="-304800" lvl="0" marL="4572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FG% per </a:t>
            </a:r>
            <a:r>
              <a:rPr lang="en" sz="1200">
                <a:latin typeface="Merriweather Light"/>
                <a:ea typeface="Merriweather Light"/>
                <a:cs typeface="Merriweather Light"/>
                <a:sym typeface="Merriweather Light"/>
              </a:rPr>
              <a:t>distance</a:t>
            </a:r>
            <a:endParaRPr sz="1200">
              <a:latin typeface="Merriweather Light"/>
              <a:ea typeface="Merriweather Light"/>
              <a:cs typeface="Merriweather Light"/>
              <a:sym typeface="Merriweather Light"/>
            </a:endParaRPr>
          </a:p>
          <a:p>
            <a:pPr indent="-304800" lvl="0" marL="4572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FGM and FGA per distance</a:t>
            </a:r>
            <a:endParaRPr sz="1200">
              <a:latin typeface="Merriweather Light"/>
              <a:ea typeface="Merriweather Light"/>
              <a:cs typeface="Merriweather Light"/>
              <a:sym typeface="Merriweather Light"/>
            </a:endParaRPr>
          </a:p>
          <a:p>
            <a:pPr indent="-304800" lvl="0" marL="4572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Do they shoot close or far?</a:t>
            </a:r>
            <a:endParaRPr sz="1200">
              <a:latin typeface="Merriweather Light"/>
              <a:ea typeface="Merriweather Light"/>
              <a:cs typeface="Merriweather Light"/>
              <a:sym typeface="Merriweather Light"/>
            </a:endParaRPr>
          </a:p>
          <a:p>
            <a:pPr indent="-304800" lvl="0" marL="457200" rtl="0" algn="l">
              <a:lnSpc>
                <a:spcPct val="115000"/>
              </a:lnSpc>
              <a:spcBef>
                <a:spcPts val="0"/>
              </a:spcBef>
              <a:spcAft>
                <a:spcPts val="0"/>
              </a:spcAft>
              <a:buSzPts val="1200"/>
              <a:buFont typeface="Merriweather Light"/>
              <a:buChar char="★"/>
            </a:pPr>
            <a:r>
              <a:rPr lang="en" sz="1200">
                <a:latin typeface="Merriweather Light"/>
                <a:ea typeface="Merriweather Light"/>
                <a:cs typeface="Merriweather Light"/>
                <a:sym typeface="Merriweather Light"/>
              </a:rPr>
              <a:t>What percentage of there shots come from each region?</a:t>
            </a:r>
            <a:endParaRPr sz="1200">
              <a:latin typeface="Merriweather Light"/>
              <a:ea typeface="Merriweather Light"/>
              <a:cs typeface="Merriweather Light"/>
              <a:sym typeface="Merriweather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p:nvPr/>
        </p:nvSpPr>
        <p:spPr>
          <a:xfrm>
            <a:off x="5565443" y="1969956"/>
            <a:ext cx="2119200" cy="21990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25"/>
          <p:cNvGrpSpPr/>
          <p:nvPr/>
        </p:nvGrpSpPr>
        <p:grpSpPr>
          <a:xfrm>
            <a:off x="4058000" y="1821100"/>
            <a:ext cx="1996968" cy="444543"/>
            <a:chOff x="1490684" y="993643"/>
            <a:chExt cx="2291941" cy="728400"/>
          </a:xfrm>
        </p:grpSpPr>
        <p:cxnSp>
          <p:nvCxnSpPr>
            <p:cNvPr id="305" name="Google Shape;305;p25"/>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306" name="Google Shape;306;p25"/>
            <p:cNvSpPr txBox="1"/>
            <p:nvPr/>
          </p:nvSpPr>
          <p:spPr>
            <a:xfrm>
              <a:off x="1490684" y="993643"/>
              <a:ext cx="1947600" cy="728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000">
                  <a:latin typeface="Merriweather Light"/>
                  <a:ea typeface="Merriweather Light"/>
                  <a:cs typeface="Merriweather Light"/>
                  <a:sym typeface="Merriweather Light"/>
                </a:rPr>
                <a:t>Only rank</a:t>
              </a:r>
              <a:r>
                <a:rPr b="1" lang="en" sz="1000">
                  <a:latin typeface="Merriweather"/>
                  <a:ea typeface="Merriweather"/>
                  <a:cs typeface="Merriweather"/>
                  <a:sym typeface="Merriweather"/>
                </a:rPr>
                <a:t> first, second</a:t>
              </a:r>
              <a:r>
                <a:rPr lang="en" sz="1000">
                  <a:latin typeface="Merriweather Light"/>
                  <a:ea typeface="Merriweather Light"/>
                  <a:cs typeface="Merriweather Light"/>
                  <a:sym typeface="Merriweather Light"/>
                </a:rPr>
                <a:t> in few stats, don’t rank</a:t>
              </a:r>
              <a:r>
                <a:rPr b="1" lang="en" sz="1000">
                  <a:latin typeface="Merriweather"/>
                  <a:ea typeface="Merriweather"/>
                  <a:cs typeface="Merriweather"/>
                  <a:sym typeface="Merriweather"/>
                </a:rPr>
                <a:t> last</a:t>
              </a:r>
              <a:r>
                <a:rPr lang="en" sz="1000">
                  <a:latin typeface="Merriweather Light"/>
                  <a:ea typeface="Merriweather Light"/>
                  <a:cs typeface="Merriweather Light"/>
                  <a:sym typeface="Merriweather Light"/>
                </a:rPr>
                <a:t> in any of them  </a:t>
              </a:r>
              <a:endParaRPr sz="1000">
                <a:latin typeface="Merriweather Light"/>
                <a:ea typeface="Merriweather Light"/>
                <a:cs typeface="Merriweather Light"/>
                <a:sym typeface="Merriweather Light"/>
              </a:endParaRPr>
            </a:p>
          </p:txBody>
        </p:sp>
      </p:grpSp>
      <p:grpSp>
        <p:nvGrpSpPr>
          <p:cNvPr id="307" name="Google Shape;307;p25"/>
          <p:cNvGrpSpPr/>
          <p:nvPr/>
        </p:nvGrpSpPr>
        <p:grpSpPr>
          <a:xfrm>
            <a:off x="4002904" y="3789422"/>
            <a:ext cx="2019912" cy="652407"/>
            <a:chOff x="1492338" y="3214625"/>
            <a:chExt cx="2289112" cy="988046"/>
          </a:xfrm>
        </p:grpSpPr>
        <p:cxnSp>
          <p:nvCxnSpPr>
            <p:cNvPr id="308" name="Google Shape;308;p25"/>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309" name="Google Shape;309;p25"/>
            <p:cNvSpPr txBox="1"/>
            <p:nvPr/>
          </p:nvSpPr>
          <p:spPr>
            <a:xfrm>
              <a:off x="1492338" y="3300271"/>
              <a:ext cx="1998600" cy="90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latin typeface="Merriweather Light"/>
                  <a:ea typeface="Merriweather Light"/>
                  <a:cs typeface="Merriweather Light"/>
                  <a:sym typeface="Merriweather Light"/>
                </a:rPr>
                <a:t>Rank </a:t>
              </a:r>
              <a:r>
                <a:rPr b="1" lang="en" sz="1000">
                  <a:latin typeface="Merriweather"/>
                  <a:ea typeface="Merriweather"/>
                  <a:cs typeface="Merriweather"/>
                  <a:sym typeface="Merriweather"/>
                </a:rPr>
                <a:t>third</a:t>
              </a:r>
              <a:r>
                <a:rPr lang="en" sz="1000">
                  <a:latin typeface="Merriweather Light"/>
                  <a:ea typeface="Merriweather Light"/>
                  <a:cs typeface="Merriweather Light"/>
                  <a:sym typeface="Merriweather Light"/>
                </a:rPr>
                <a:t> </a:t>
              </a:r>
              <a:r>
                <a:rPr lang="en" sz="1000">
                  <a:latin typeface="Merriweather Light"/>
                  <a:ea typeface="Merriweather Light"/>
                  <a:cs typeface="Merriweather Light"/>
                  <a:sym typeface="Merriweather Light"/>
                </a:rPr>
                <a:t>in </a:t>
              </a:r>
              <a:r>
                <a:rPr lang="en" sz="1000">
                  <a:latin typeface="Merriweather Light"/>
                  <a:ea typeface="Merriweather Light"/>
                  <a:cs typeface="Merriweather Light"/>
                  <a:sym typeface="Merriweather Light"/>
                </a:rPr>
                <a:t>defensive BPM, offensive rating</a:t>
              </a:r>
              <a:r>
                <a:rPr lang="en" sz="1000">
                  <a:latin typeface="Merriweather Light"/>
                  <a:ea typeface="Merriweather Light"/>
                  <a:cs typeface="Merriweather Light"/>
                  <a:sym typeface="Merriweather Light"/>
                </a:rPr>
                <a:t>, </a:t>
              </a:r>
              <a:r>
                <a:rPr lang="en" sz="1000">
                  <a:latin typeface="Merriweather Light"/>
                  <a:ea typeface="Merriweather Light"/>
                  <a:cs typeface="Merriweather Light"/>
                  <a:sym typeface="Merriweather Light"/>
                </a:rPr>
                <a:t>blocks, offensive rebounds, total rebounds</a:t>
              </a:r>
              <a:endParaRPr sz="1000">
                <a:latin typeface="Merriweather Light"/>
                <a:ea typeface="Merriweather Light"/>
                <a:cs typeface="Merriweather Light"/>
                <a:sym typeface="Merriweather Light"/>
              </a:endParaRPr>
            </a:p>
          </p:txBody>
        </p:sp>
      </p:grpSp>
      <p:sp>
        <p:nvSpPr>
          <p:cNvPr id="310" name="Google Shape;310;p25"/>
          <p:cNvSpPr/>
          <p:nvPr/>
        </p:nvSpPr>
        <p:spPr>
          <a:xfrm flipH="1" rot="-1855484">
            <a:off x="5491722" y="1911742"/>
            <a:ext cx="2266149" cy="2308388"/>
          </a:xfrm>
          <a:prstGeom prst="blockArc">
            <a:avLst>
              <a:gd fmla="val 14348563" name="adj1"/>
              <a:gd fmla="val 19872341" name="adj2"/>
              <a:gd fmla="val 9100"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25"/>
          <p:cNvGrpSpPr/>
          <p:nvPr/>
        </p:nvGrpSpPr>
        <p:grpSpPr>
          <a:xfrm>
            <a:off x="7272137" y="3743532"/>
            <a:ext cx="1715339" cy="810683"/>
            <a:chOff x="5343425" y="3214625"/>
            <a:chExt cx="2056268" cy="1155313"/>
          </a:xfrm>
        </p:grpSpPr>
        <p:cxnSp>
          <p:nvCxnSpPr>
            <p:cNvPr id="312" name="Google Shape;312;p25"/>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313" name="Google Shape;313;p25"/>
            <p:cNvSpPr txBox="1"/>
            <p:nvPr/>
          </p:nvSpPr>
          <p:spPr>
            <a:xfrm>
              <a:off x="5523493" y="3290538"/>
              <a:ext cx="1876200" cy="10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n" sz="1000">
                  <a:latin typeface="Merriweather Light"/>
                  <a:ea typeface="Merriweather Light"/>
                  <a:cs typeface="Merriweather Light"/>
                  <a:sym typeface="Merriweather Light"/>
                </a:rPr>
                <a:t>Rank</a:t>
              </a:r>
              <a:r>
                <a:rPr b="1" lang="en" sz="1000">
                  <a:latin typeface="Merriweather"/>
                  <a:ea typeface="Merriweather"/>
                  <a:cs typeface="Merriweather"/>
                  <a:sym typeface="Merriweather"/>
                </a:rPr>
                <a:t> second</a:t>
              </a:r>
              <a:r>
                <a:rPr lang="en" sz="1000">
                  <a:latin typeface="Merriweather Light"/>
                  <a:ea typeface="Merriweather Light"/>
                  <a:cs typeface="Merriweather Light"/>
                  <a:sym typeface="Merriweather Light"/>
                </a:rPr>
                <a:t> in FG%, have </a:t>
              </a:r>
              <a:r>
                <a:rPr b="1" lang="en" sz="1000">
                  <a:latin typeface="Merriweather"/>
                  <a:ea typeface="Merriweather"/>
                  <a:cs typeface="Merriweather"/>
                  <a:sym typeface="Merriweather"/>
                </a:rPr>
                <a:t>second worst </a:t>
              </a:r>
              <a:r>
                <a:rPr lang="en" sz="1000">
                  <a:latin typeface="Merriweather Light"/>
                  <a:ea typeface="Merriweather Light"/>
                  <a:cs typeface="Merriweather Light"/>
                  <a:sym typeface="Merriweather Light"/>
                </a:rPr>
                <a:t>FT%. Rank </a:t>
              </a:r>
              <a:r>
                <a:rPr b="1" lang="en" sz="1000">
                  <a:latin typeface="Merriweather"/>
                  <a:ea typeface="Merriweather"/>
                  <a:cs typeface="Merriweather"/>
                  <a:sym typeface="Merriweather"/>
                </a:rPr>
                <a:t>sixth</a:t>
              </a:r>
              <a:r>
                <a:rPr lang="en" sz="1000">
                  <a:latin typeface="Merriweather Light"/>
                  <a:ea typeface="Merriweather Light"/>
                  <a:cs typeface="Merriweather Light"/>
                  <a:sym typeface="Merriweather Light"/>
                </a:rPr>
                <a:t> in assists</a:t>
              </a:r>
              <a:endParaRPr sz="1000">
                <a:latin typeface="Merriweather Light"/>
                <a:ea typeface="Merriweather Light"/>
                <a:cs typeface="Merriweather Light"/>
                <a:sym typeface="Merriweather Light"/>
              </a:endParaRPr>
            </a:p>
          </p:txBody>
        </p:sp>
      </p:grpSp>
      <p:grpSp>
        <p:nvGrpSpPr>
          <p:cNvPr id="314" name="Google Shape;314;p25"/>
          <p:cNvGrpSpPr/>
          <p:nvPr/>
        </p:nvGrpSpPr>
        <p:grpSpPr>
          <a:xfrm>
            <a:off x="7273156" y="1823121"/>
            <a:ext cx="1834157" cy="444547"/>
            <a:chOff x="5344775" y="996038"/>
            <a:chExt cx="2198702" cy="669600"/>
          </a:xfrm>
        </p:grpSpPr>
        <p:cxnSp>
          <p:nvCxnSpPr>
            <p:cNvPr id="315" name="Google Shape;315;p25"/>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316" name="Google Shape;316;p25"/>
            <p:cNvSpPr txBox="1"/>
            <p:nvPr/>
          </p:nvSpPr>
          <p:spPr>
            <a:xfrm>
              <a:off x="5681677" y="996038"/>
              <a:ext cx="18618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Merriweather Light"/>
                  <a:ea typeface="Merriweather Light"/>
                  <a:cs typeface="Merriweather Light"/>
                  <a:sym typeface="Merriweather Light"/>
                </a:rPr>
                <a:t>Ranked </a:t>
              </a:r>
              <a:r>
                <a:rPr b="1" lang="en" sz="1000">
                  <a:latin typeface="Merriweather"/>
                  <a:ea typeface="Merriweather"/>
                  <a:cs typeface="Merriweather"/>
                  <a:sym typeface="Merriweather"/>
                </a:rPr>
                <a:t>fourth</a:t>
              </a:r>
              <a:r>
                <a:rPr b="1" lang="en" sz="1000">
                  <a:latin typeface="Merriweather"/>
                  <a:ea typeface="Merriweather"/>
                  <a:cs typeface="Merriweather"/>
                  <a:sym typeface="Merriweather"/>
                </a:rPr>
                <a:t> in</a:t>
              </a:r>
              <a:r>
                <a:rPr lang="en" sz="1000">
                  <a:latin typeface="Merriweather Light"/>
                  <a:ea typeface="Merriweather Light"/>
                  <a:cs typeface="Merriweather Light"/>
                  <a:sym typeface="Merriweather Light"/>
                </a:rPr>
                <a:t> </a:t>
              </a:r>
              <a:r>
                <a:rPr b="1" lang="en" sz="1000">
                  <a:latin typeface="Merriweather"/>
                  <a:ea typeface="Merriweather"/>
                  <a:cs typeface="Merriweather"/>
                  <a:sym typeface="Merriweather"/>
                </a:rPr>
                <a:t>30 stats</a:t>
              </a:r>
              <a:r>
                <a:rPr lang="en" sz="1000">
                  <a:latin typeface="Merriweather Light"/>
                  <a:ea typeface="Merriweather Light"/>
                  <a:cs typeface="Merriweather Light"/>
                  <a:sym typeface="Merriweather Light"/>
                </a:rPr>
                <a:t> - </a:t>
              </a:r>
              <a:r>
                <a:rPr b="1" lang="en" sz="1000">
                  <a:latin typeface="Merriweather"/>
                  <a:ea typeface="Merriweather"/>
                  <a:cs typeface="Merriweather"/>
                  <a:sym typeface="Merriweather"/>
                </a:rPr>
                <a:t>average </a:t>
              </a:r>
              <a:r>
                <a:rPr lang="en" sz="1000">
                  <a:latin typeface="Merriweather Light"/>
                  <a:ea typeface="Merriweather Light"/>
                  <a:cs typeface="Merriweather Light"/>
                  <a:sym typeface="Merriweather Light"/>
                </a:rPr>
                <a:t>between player types. </a:t>
              </a:r>
              <a:endParaRPr sz="1000">
                <a:latin typeface="Merriweather Light"/>
                <a:ea typeface="Merriweather Light"/>
                <a:cs typeface="Merriweather Light"/>
                <a:sym typeface="Merriweather Light"/>
              </a:endParaRPr>
            </a:p>
          </p:txBody>
        </p:sp>
      </p:grpSp>
      <p:sp>
        <p:nvSpPr>
          <p:cNvPr id="317" name="Google Shape;317;p25"/>
          <p:cNvSpPr txBox="1"/>
          <p:nvPr/>
        </p:nvSpPr>
        <p:spPr>
          <a:xfrm>
            <a:off x="5896487" y="2740925"/>
            <a:ext cx="1453200" cy="105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Merriweather"/>
                <a:ea typeface="Merriweather"/>
                <a:cs typeface="Merriweather"/>
                <a:sym typeface="Merriweather"/>
              </a:rPr>
              <a:t>76</a:t>
            </a:r>
            <a:r>
              <a:rPr b="1" lang="en" sz="1200">
                <a:latin typeface="Merriweather"/>
                <a:ea typeface="Merriweather"/>
                <a:cs typeface="Merriweather"/>
                <a:sym typeface="Merriweather"/>
              </a:rPr>
              <a:t> players in 2022 </a:t>
            </a:r>
            <a:endParaRPr b="1" sz="12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900">
                <a:latin typeface="Merriweather Light"/>
                <a:ea typeface="Merriweather Light"/>
                <a:cs typeface="Merriweather Light"/>
                <a:sym typeface="Merriweather Light"/>
              </a:rPr>
              <a:t>Examples include:</a:t>
            </a:r>
            <a:endParaRPr sz="900">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b="1" lang="en" sz="900">
                <a:latin typeface="Merriweather"/>
                <a:ea typeface="Merriweather"/>
                <a:cs typeface="Merriweather"/>
                <a:sym typeface="Merriweather"/>
              </a:rPr>
              <a:t>Al Horford</a:t>
            </a:r>
            <a:endParaRPr b="1" sz="900">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sz="900">
                <a:latin typeface="Merriweather"/>
                <a:ea typeface="Merriweather"/>
                <a:cs typeface="Merriweather"/>
                <a:sym typeface="Merriweather"/>
              </a:rPr>
              <a:t>Demarcus Cousins</a:t>
            </a:r>
            <a:endParaRPr b="1" sz="900">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sz="900">
                <a:latin typeface="Merriweather"/>
                <a:ea typeface="Merriweather"/>
                <a:cs typeface="Merriweather"/>
                <a:sym typeface="Merriweather"/>
              </a:rPr>
              <a:t> Dwight Howard</a:t>
            </a:r>
            <a:endParaRPr b="1" sz="9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b="1" sz="10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b="1" sz="1000">
              <a:latin typeface="Merriweather"/>
              <a:ea typeface="Merriweather"/>
              <a:cs typeface="Merriweather"/>
              <a:sym typeface="Merriweather"/>
            </a:endParaRPr>
          </a:p>
        </p:txBody>
      </p:sp>
      <p:sp>
        <p:nvSpPr>
          <p:cNvPr id="318" name="Google Shape;318;p25"/>
          <p:cNvSpPr/>
          <p:nvPr/>
        </p:nvSpPr>
        <p:spPr>
          <a:xfrm rot="1855484">
            <a:off x="5490039" y="1911742"/>
            <a:ext cx="2266149" cy="2308388"/>
          </a:xfrm>
          <a:prstGeom prst="blockArc">
            <a:avLst>
              <a:gd fmla="val 14545937" name="adj1"/>
              <a:gd fmla="val 19902139" name="adj2"/>
              <a:gd fmla="val 9115" name="adj3"/>
            </a:avLst>
          </a:prstGeom>
          <a:solidFill>
            <a:schemeClr val="dk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rot="8945454">
            <a:off x="5485358" y="1911292"/>
            <a:ext cx="2265429" cy="2307688"/>
          </a:xfrm>
          <a:prstGeom prst="blockArc">
            <a:avLst>
              <a:gd fmla="val 18041678" name="adj1"/>
              <a:gd fmla="val 1798478" name="adj2"/>
              <a:gd fmla="val 9595" name="adj3"/>
            </a:avLst>
          </a:prstGeom>
          <a:solidFill>
            <a:schemeClr val="dk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flipH="1" rot="-8945454">
            <a:off x="5491357" y="1911942"/>
            <a:ext cx="2265429" cy="2307688"/>
          </a:xfrm>
          <a:prstGeom prst="blockArc">
            <a:avLst>
              <a:gd fmla="val 17967225" name="adj1"/>
              <a:gd fmla="val 1529547" name="adj2"/>
              <a:gd fmla="val 9279"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rot="8036214">
            <a:off x="5452999" y="2917717"/>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rot="-2763786">
            <a:off x="7482186" y="2911519"/>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rot="2763786">
            <a:off x="6467300" y="3961273"/>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rot="-8036214">
            <a:off x="6467878" y="1853003"/>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Cluster 1 - Well Rounded Bigs</a:t>
            </a:r>
            <a:endParaRPr sz="3300"/>
          </a:p>
          <a:p>
            <a:pPr indent="0" lvl="0" marL="0" rtl="0" algn="l">
              <a:spcBef>
                <a:spcPts val="0"/>
              </a:spcBef>
              <a:spcAft>
                <a:spcPts val="0"/>
              </a:spcAft>
              <a:buNone/>
            </a:pPr>
            <a:r>
              <a:t/>
            </a:r>
            <a:endParaRPr/>
          </a:p>
        </p:txBody>
      </p:sp>
      <p:pic>
        <p:nvPicPr>
          <p:cNvPr id="326" name="Google Shape;326;p25"/>
          <p:cNvPicPr preferRelativeResize="0"/>
          <p:nvPr/>
        </p:nvPicPr>
        <p:blipFill>
          <a:blip r:embed="rId3">
            <a:alphaModFix/>
          </a:blip>
          <a:stretch>
            <a:fillRect/>
          </a:stretch>
        </p:blipFill>
        <p:spPr>
          <a:xfrm>
            <a:off x="278025" y="1823126"/>
            <a:ext cx="3514324" cy="2833700"/>
          </a:xfrm>
          <a:prstGeom prst="rect">
            <a:avLst/>
          </a:prstGeom>
          <a:noFill/>
          <a:ln cap="flat" cmpd="sng" w="25400">
            <a:solidFill>
              <a:srgbClr val="1D1C1D"/>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6"/>
          <p:cNvSpPr/>
          <p:nvPr/>
        </p:nvSpPr>
        <p:spPr>
          <a:xfrm>
            <a:off x="1165668" y="2000031"/>
            <a:ext cx="2119200" cy="21990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6"/>
          <p:cNvGrpSpPr/>
          <p:nvPr/>
        </p:nvGrpSpPr>
        <p:grpSpPr>
          <a:xfrm>
            <a:off x="0" y="1853175"/>
            <a:ext cx="1570300" cy="579606"/>
            <a:chOff x="1900222" y="996033"/>
            <a:chExt cx="1882403" cy="669600"/>
          </a:xfrm>
        </p:grpSpPr>
        <p:cxnSp>
          <p:nvCxnSpPr>
            <p:cNvPr id="333" name="Google Shape;333;p26"/>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334" name="Google Shape;334;p26"/>
            <p:cNvSpPr txBox="1"/>
            <p:nvPr/>
          </p:nvSpPr>
          <p:spPr>
            <a:xfrm>
              <a:off x="1900222" y="996033"/>
              <a:ext cx="1538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000">
                  <a:latin typeface="Merriweather Light"/>
                  <a:ea typeface="Merriweather Light"/>
                  <a:cs typeface="Merriweather Light"/>
                  <a:sym typeface="Merriweather Light"/>
                </a:rPr>
                <a:t>Specific types of a </a:t>
              </a:r>
              <a:r>
                <a:rPr b="1" lang="en" sz="1000">
                  <a:latin typeface="Merriweather"/>
                  <a:ea typeface="Merriweather"/>
                  <a:cs typeface="Merriweather"/>
                  <a:sym typeface="Merriweather"/>
                </a:rPr>
                <a:t>traditional center</a:t>
              </a:r>
              <a:endParaRPr b="1" sz="1000">
                <a:latin typeface="Merriweather"/>
                <a:ea typeface="Merriweather"/>
                <a:cs typeface="Merriweather"/>
                <a:sym typeface="Merriweather"/>
              </a:endParaRPr>
            </a:p>
          </p:txBody>
        </p:sp>
      </p:grpSp>
      <p:grpSp>
        <p:nvGrpSpPr>
          <p:cNvPr id="335" name="Google Shape;335;p26"/>
          <p:cNvGrpSpPr/>
          <p:nvPr/>
        </p:nvGrpSpPr>
        <p:grpSpPr>
          <a:xfrm>
            <a:off x="0" y="3719625"/>
            <a:ext cx="1569320" cy="579606"/>
            <a:chOff x="1900222" y="3152283"/>
            <a:chExt cx="1881228" cy="669600"/>
          </a:xfrm>
        </p:grpSpPr>
        <p:cxnSp>
          <p:nvCxnSpPr>
            <p:cNvPr id="336" name="Google Shape;336;p26"/>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337" name="Google Shape;337;p26"/>
            <p:cNvSpPr txBox="1"/>
            <p:nvPr/>
          </p:nvSpPr>
          <p:spPr>
            <a:xfrm>
              <a:off x="1900222" y="3152283"/>
              <a:ext cx="15360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sz="1000">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b="1" lang="en" sz="1000">
                  <a:latin typeface="Merriweather"/>
                  <a:ea typeface="Merriweather"/>
                  <a:cs typeface="Merriweather"/>
                  <a:sym typeface="Merriweather"/>
                </a:rPr>
                <a:t>Don’t get a ton </a:t>
              </a:r>
              <a:r>
                <a:rPr lang="en" sz="1000">
                  <a:latin typeface="Merriweather Light"/>
                  <a:ea typeface="Merriweather Light"/>
                  <a:cs typeface="Merriweather Light"/>
                  <a:sym typeface="Merriweather Light"/>
                </a:rPr>
                <a:t>of playing time or points</a:t>
              </a:r>
              <a:endParaRPr sz="1000">
                <a:latin typeface="Merriweather Light"/>
                <a:ea typeface="Merriweather Light"/>
                <a:cs typeface="Merriweather Light"/>
                <a:sym typeface="Merriweather Light"/>
              </a:endParaRPr>
            </a:p>
          </p:txBody>
        </p:sp>
      </p:grpSp>
      <p:sp>
        <p:nvSpPr>
          <p:cNvPr id="338" name="Google Shape;338;p26"/>
          <p:cNvSpPr/>
          <p:nvPr/>
        </p:nvSpPr>
        <p:spPr>
          <a:xfrm flipH="1" rot="-1855484">
            <a:off x="1091947" y="1941817"/>
            <a:ext cx="2266149" cy="2308388"/>
          </a:xfrm>
          <a:prstGeom prst="blockArc">
            <a:avLst>
              <a:gd fmla="val 14348563" name="adj1"/>
              <a:gd fmla="val 19872341" name="adj2"/>
              <a:gd fmla="val 9100"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26"/>
          <p:cNvGrpSpPr/>
          <p:nvPr/>
        </p:nvGrpSpPr>
        <p:grpSpPr>
          <a:xfrm>
            <a:off x="2872320" y="3719625"/>
            <a:ext cx="1560118" cy="579606"/>
            <a:chOff x="5343425" y="3152283"/>
            <a:chExt cx="1870197" cy="669600"/>
          </a:xfrm>
        </p:grpSpPr>
        <p:cxnSp>
          <p:nvCxnSpPr>
            <p:cNvPr id="340" name="Google Shape;340;p26"/>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341" name="Google Shape;341;p26"/>
            <p:cNvSpPr txBox="1"/>
            <p:nvPr/>
          </p:nvSpPr>
          <p:spPr>
            <a:xfrm>
              <a:off x="5698322" y="3152283"/>
              <a:ext cx="15153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b="1" lang="en" sz="1000">
                  <a:latin typeface="Merriweather"/>
                  <a:ea typeface="Merriweather"/>
                  <a:cs typeface="Merriweather"/>
                  <a:sym typeface="Merriweather"/>
                </a:rPr>
                <a:t>Physical presence</a:t>
              </a:r>
              <a:r>
                <a:rPr lang="en" sz="1000">
                  <a:latin typeface="Merriweather Light"/>
                  <a:ea typeface="Merriweather Light"/>
                  <a:cs typeface="Merriweather Light"/>
                  <a:sym typeface="Merriweather Light"/>
                </a:rPr>
                <a:t> is felt on both ends of the floor</a:t>
              </a:r>
              <a:endParaRPr sz="1000">
                <a:latin typeface="Merriweather Light"/>
                <a:ea typeface="Merriweather Light"/>
                <a:cs typeface="Merriweather Light"/>
                <a:sym typeface="Merriweather Light"/>
              </a:endParaRPr>
            </a:p>
          </p:txBody>
        </p:sp>
      </p:grpSp>
      <p:grpSp>
        <p:nvGrpSpPr>
          <p:cNvPr id="342" name="Google Shape;342;p26"/>
          <p:cNvGrpSpPr/>
          <p:nvPr/>
        </p:nvGrpSpPr>
        <p:grpSpPr>
          <a:xfrm>
            <a:off x="2873446" y="1853175"/>
            <a:ext cx="1559132" cy="579606"/>
            <a:chOff x="5344775" y="996033"/>
            <a:chExt cx="1869014" cy="669600"/>
          </a:xfrm>
        </p:grpSpPr>
        <p:cxnSp>
          <p:nvCxnSpPr>
            <p:cNvPr id="343" name="Google Shape;343;p26"/>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344" name="Google Shape;344;p26"/>
            <p:cNvSpPr txBox="1"/>
            <p:nvPr/>
          </p:nvSpPr>
          <p:spPr>
            <a:xfrm>
              <a:off x="5681689" y="996033"/>
              <a:ext cx="15321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Merriweather"/>
                  <a:ea typeface="Merriweather"/>
                  <a:cs typeface="Merriweather"/>
                  <a:sym typeface="Merriweather"/>
                </a:rPr>
                <a:t>Physical, strong, </a:t>
              </a:r>
              <a:r>
                <a:rPr lang="en" sz="1000">
                  <a:latin typeface="Merriweather Light"/>
                  <a:ea typeface="Merriweather Light"/>
                  <a:cs typeface="Merriweather Light"/>
                  <a:sym typeface="Merriweather Light"/>
                </a:rPr>
                <a:t>hang out close to the rim</a:t>
              </a:r>
              <a:endParaRPr sz="1000">
                <a:latin typeface="Merriweather Light"/>
                <a:ea typeface="Merriweather Light"/>
                <a:cs typeface="Merriweather Light"/>
                <a:sym typeface="Merriweather Light"/>
              </a:endParaRPr>
            </a:p>
          </p:txBody>
        </p:sp>
      </p:grpSp>
      <p:sp>
        <p:nvSpPr>
          <p:cNvPr id="345" name="Google Shape;345;p26"/>
          <p:cNvSpPr txBox="1"/>
          <p:nvPr/>
        </p:nvSpPr>
        <p:spPr>
          <a:xfrm>
            <a:off x="1493063" y="2771000"/>
            <a:ext cx="1447500" cy="105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Merriweather"/>
                <a:ea typeface="Merriweather"/>
                <a:cs typeface="Merriweather"/>
                <a:sym typeface="Merriweather"/>
              </a:rPr>
              <a:t>19 players in 2022</a:t>
            </a:r>
            <a:endParaRPr b="1" sz="12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900">
                <a:latin typeface="Merriweather Light"/>
                <a:ea typeface="Merriweather Light"/>
                <a:cs typeface="Merriweather Light"/>
                <a:sym typeface="Merriweather Light"/>
              </a:rPr>
              <a:t>Examples include:</a:t>
            </a:r>
            <a:endParaRPr sz="900">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b="1" lang="en" sz="900">
                <a:latin typeface="Merriweather"/>
                <a:ea typeface="Merriweather"/>
                <a:cs typeface="Merriweather"/>
                <a:sym typeface="Merriweather"/>
              </a:rPr>
              <a:t>Andre Drummond Clint Capela</a:t>
            </a:r>
            <a:endParaRPr b="1" sz="900">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sz="900">
                <a:latin typeface="Merriweather"/>
                <a:ea typeface="Merriweather"/>
                <a:cs typeface="Merriweather"/>
                <a:sym typeface="Merriweather"/>
              </a:rPr>
              <a:t>DeAndre Jordan</a:t>
            </a:r>
            <a:endParaRPr b="1" sz="9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000">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t/>
            </a:r>
            <a:endParaRPr sz="1000">
              <a:latin typeface="Merriweather Light"/>
              <a:ea typeface="Merriweather Light"/>
              <a:cs typeface="Merriweather Light"/>
              <a:sym typeface="Merriweather Light"/>
            </a:endParaRPr>
          </a:p>
        </p:txBody>
      </p:sp>
      <p:sp>
        <p:nvSpPr>
          <p:cNvPr id="346" name="Google Shape;346;p26"/>
          <p:cNvSpPr/>
          <p:nvPr/>
        </p:nvSpPr>
        <p:spPr>
          <a:xfrm rot="1855484">
            <a:off x="1090264" y="1941817"/>
            <a:ext cx="2266149" cy="2308388"/>
          </a:xfrm>
          <a:prstGeom prst="blockArc">
            <a:avLst>
              <a:gd fmla="val 14545937" name="adj1"/>
              <a:gd fmla="val 19902139" name="adj2"/>
              <a:gd fmla="val 9115" name="adj3"/>
            </a:avLst>
          </a:prstGeom>
          <a:solidFill>
            <a:schemeClr val="dk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rot="8945454">
            <a:off x="1085583" y="1941367"/>
            <a:ext cx="2265429" cy="2307688"/>
          </a:xfrm>
          <a:prstGeom prst="blockArc">
            <a:avLst>
              <a:gd fmla="val 18041678" name="adj1"/>
              <a:gd fmla="val 1798478" name="adj2"/>
              <a:gd fmla="val 9595" name="adj3"/>
            </a:avLst>
          </a:prstGeom>
          <a:solidFill>
            <a:schemeClr val="dk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flipH="1" rot="-8945454">
            <a:off x="1091582" y="1942017"/>
            <a:ext cx="2265429" cy="2307688"/>
          </a:xfrm>
          <a:prstGeom prst="blockArc">
            <a:avLst>
              <a:gd fmla="val 17967225" name="adj1"/>
              <a:gd fmla="val 1529547" name="adj2"/>
              <a:gd fmla="val 9279"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rot="8036214">
            <a:off x="1053224" y="2947792"/>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rot="-2763786">
            <a:off x="3082411" y="2941594"/>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rot="2763786">
            <a:off x="2067525" y="3991348"/>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rot="-8036214">
            <a:off x="2068103" y="1883078"/>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p26"/>
          <p:cNvPicPr preferRelativeResize="0"/>
          <p:nvPr/>
        </p:nvPicPr>
        <p:blipFill>
          <a:blip r:embed="rId3">
            <a:alphaModFix/>
          </a:blip>
          <a:stretch>
            <a:fillRect/>
          </a:stretch>
        </p:blipFill>
        <p:spPr>
          <a:xfrm>
            <a:off x="4572000" y="1853175"/>
            <a:ext cx="4316600" cy="2833725"/>
          </a:xfrm>
          <a:prstGeom prst="rect">
            <a:avLst/>
          </a:prstGeom>
          <a:noFill/>
          <a:ln cap="flat" cmpd="sng" w="25400">
            <a:solidFill>
              <a:srgbClr val="1D1C1D"/>
            </a:solidFill>
            <a:prstDash val="solid"/>
            <a:miter lim="8000"/>
            <a:headEnd len="sm" w="sm" type="none"/>
            <a:tailEnd len="sm" w="sm" type="none"/>
          </a:ln>
        </p:spPr>
      </p:pic>
      <p:sp>
        <p:nvSpPr>
          <p:cNvPr id="354" name="Google Shape;35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Cluster 2 - Physical Bigs</a:t>
            </a:r>
            <a:endParaRPr sz="3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p:nvPr/>
        </p:nvSpPr>
        <p:spPr>
          <a:xfrm>
            <a:off x="5565443" y="1969956"/>
            <a:ext cx="2119200" cy="21990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27"/>
          <p:cNvGrpSpPr/>
          <p:nvPr/>
        </p:nvGrpSpPr>
        <p:grpSpPr>
          <a:xfrm>
            <a:off x="4399775" y="1823100"/>
            <a:ext cx="1570300" cy="579606"/>
            <a:chOff x="1900222" y="996033"/>
            <a:chExt cx="1882403" cy="669600"/>
          </a:xfrm>
        </p:grpSpPr>
        <p:cxnSp>
          <p:nvCxnSpPr>
            <p:cNvPr id="361" name="Google Shape;361;p27"/>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362" name="Google Shape;362;p27"/>
            <p:cNvSpPr txBox="1"/>
            <p:nvPr/>
          </p:nvSpPr>
          <p:spPr>
            <a:xfrm>
              <a:off x="1900222" y="996033"/>
              <a:ext cx="1538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000">
                  <a:latin typeface="Merriweather"/>
                  <a:ea typeface="Merriweather"/>
                  <a:cs typeface="Merriweather"/>
                  <a:sym typeface="Merriweather"/>
                </a:rPr>
                <a:t>Ranked first </a:t>
              </a:r>
              <a:r>
                <a:rPr lang="en" sz="1000">
                  <a:latin typeface="Merriweather Light"/>
                  <a:ea typeface="Merriweather Light"/>
                  <a:cs typeface="Merriweather Light"/>
                  <a:sym typeface="Merriweather Light"/>
                </a:rPr>
                <a:t>in 31 stats</a:t>
              </a:r>
              <a:endParaRPr sz="1000">
                <a:latin typeface="Merriweather Light"/>
                <a:ea typeface="Merriweather Light"/>
                <a:cs typeface="Merriweather Light"/>
                <a:sym typeface="Merriweather Light"/>
              </a:endParaRPr>
            </a:p>
          </p:txBody>
        </p:sp>
      </p:grpSp>
      <p:grpSp>
        <p:nvGrpSpPr>
          <p:cNvPr id="363" name="Google Shape;363;p27"/>
          <p:cNvGrpSpPr/>
          <p:nvPr/>
        </p:nvGrpSpPr>
        <p:grpSpPr>
          <a:xfrm>
            <a:off x="4399775" y="3689550"/>
            <a:ext cx="1569320" cy="579606"/>
            <a:chOff x="1900222" y="3152283"/>
            <a:chExt cx="1881228" cy="669600"/>
          </a:xfrm>
        </p:grpSpPr>
        <p:cxnSp>
          <p:nvCxnSpPr>
            <p:cNvPr id="364" name="Google Shape;364;p27"/>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365" name="Google Shape;365;p27"/>
            <p:cNvSpPr txBox="1"/>
            <p:nvPr/>
          </p:nvSpPr>
          <p:spPr>
            <a:xfrm>
              <a:off x="1900222" y="3152283"/>
              <a:ext cx="15360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sz="1000">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n" sz="1000">
                  <a:latin typeface="Merriweather Light"/>
                  <a:ea typeface="Merriweather Light"/>
                  <a:cs typeface="Merriweather Light"/>
                  <a:sym typeface="Merriweather Light"/>
                </a:rPr>
                <a:t>Control the </a:t>
              </a:r>
              <a:r>
                <a:rPr b="1" lang="en" sz="1000">
                  <a:latin typeface="Merriweather"/>
                  <a:ea typeface="Merriweather"/>
                  <a:cs typeface="Merriweather"/>
                  <a:sym typeface="Merriweather"/>
                </a:rPr>
                <a:t>s</a:t>
              </a:r>
              <a:r>
                <a:rPr b="1" lang="en" sz="1000">
                  <a:latin typeface="Merriweather"/>
                  <a:ea typeface="Merriweather"/>
                  <a:cs typeface="Merriweather"/>
                  <a:sym typeface="Merriweather"/>
                </a:rPr>
                <a:t>peed and pace</a:t>
              </a:r>
              <a:r>
                <a:rPr lang="en" sz="1000">
                  <a:latin typeface="Merriweather Light"/>
                  <a:ea typeface="Merriweather Light"/>
                  <a:cs typeface="Merriweather Light"/>
                  <a:sym typeface="Merriweather Light"/>
                </a:rPr>
                <a:t> of the game</a:t>
              </a:r>
              <a:endParaRPr sz="1000">
                <a:latin typeface="Merriweather Light"/>
                <a:ea typeface="Merriweather Light"/>
                <a:cs typeface="Merriweather Light"/>
                <a:sym typeface="Merriweather Light"/>
              </a:endParaRPr>
            </a:p>
          </p:txBody>
        </p:sp>
      </p:grpSp>
      <p:sp>
        <p:nvSpPr>
          <p:cNvPr id="366" name="Google Shape;366;p27"/>
          <p:cNvSpPr/>
          <p:nvPr/>
        </p:nvSpPr>
        <p:spPr>
          <a:xfrm flipH="1" rot="-1855484">
            <a:off x="5491722" y="1911742"/>
            <a:ext cx="2266149" cy="2308388"/>
          </a:xfrm>
          <a:prstGeom prst="blockArc">
            <a:avLst>
              <a:gd fmla="val 14348563" name="adj1"/>
              <a:gd fmla="val 19872341" name="adj2"/>
              <a:gd fmla="val 9100"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7"/>
          <p:cNvGrpSpPr/>
          <p:nvPr/>
        </p:nvGrpSpPr>
        <p:grpSpPr>
          <a:xfrm>
            <a:off x="7272095" y="3689550"/>
            <a:ext cx="1560118" cy="579606"/>
            <a:chOff x="5343425" y="3152283"/>
            <a:chExt cx="1870197" cy="669600"/>
          </a:xfrm>
        </p:grpSpPr>
        <p:cxnSp>
          <p:nvCxnSpPr>
            <p:cNvPr id="368" name="Google Shape;368;p27"/>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369" name="Google Shape;369;p27"/>
            <p:cNvSpPr txBox="1"/>
            <p:nvPr/>
          </p:nvSpPr>
          <p:spPr>
            <a:xfrm>
              <a:off x="5698322" y="3152283"/>
              <a:ext cx="15153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n" sz="1000">
                  <a:latin typeface="Merriweather Light"/>
                  <a:ea typeface="Merriweather Light"/>
                  <a:cs typeface="Merriweather Light"/>
                  <a:sym typeface="Merriweather Light"/>
                </a:rPr>
                <a:t>Generally includes the teams’ </a:t>
              </a:r>
              <a:r>
                <a:rPr b="1" lang="en" sz="1000">
                  <a:latin typeface="Merriweather"/>
                  <a:ea typeface="Merriweather"/>
                  <a:cs typeface="Merriweather"/>
                  <a:sym typeface="Merriweather"/>
                </a:rPr>
                <a:t>main ball handler</a:t>
              </a:r>
              <a:endParaRPr b="1" sz="1000">
                <a:latin typeface="Merriweather"/>
                <a:ea typeface="Merriweather"/>
                <a:cs typeface="Merriweather"/>
                <a:sym typeface="Merriweather"/>
              </a:endParaRPr>
            </a:p>
          </p:txBody>
        </p:sp>
      </p:grpSp>
      <p:grpSp>
        <p:nvGrpSpPr>
          <p:cNvPr id="370" name="Google Shape;370;p27"/>
          <p:cNvGrpSpPr/>
          <p:nvPr/>
        </p:nvGrpSpPr>
        <p:grpSpPr>
          <a:xfrm>
            <a:off x="7273221" y="1823100"/>
            <a:ext cx="1559132" cy="579606"/>
            <a:chOff x="5344775" y="996033"/>
            <a:chExt cx="1869014" cy="669600"/>
          </a:xfrm>
        </p:grpSpPr>
        <p:cxnSp>
          <p:nvCxnSpPr>
            <p:cNvPr id="371" name="Google Shape;371;p27"/>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372" name="Google Shape;372;p27"/>
            <p:cNvSpPr txBox="1"/>
            <p:nvPr/>
          </p:nvSpPr>
          <p:spPr>
            <a:xfrm>
              <a:off x="5681689" y="996033"/>
              <a:ext cx="15321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Merriweather Light"/>
                  <a:ea typeface="Merriweather Light"/>
                  <a:cs typeface="Merriweather Light"/>
                  <a:sym typeface="Merriweather Light"/>
                </a:rPr>
                <a:t>Ranked</a:t>
              </a:r>
              <a:r>
                <a:rPr lang="en" sz="1000">
                  <a:latin typeface="Merriweather Light"/>
                  <a:ea typeface="Merriweather Light"/>
                  <a:cs typeface="Merriweather Light"/>
                  <a:sym typeface="Merriweather Light"/>
                </a:rPr>
                <a:t> </a:t>
              </a:r>
              <a:r>
                <a:rPr b="1" lang="en" sz="1000">
                  <a:latin typeface="Merriweather"/>
                  <a:ea typeface="Merriweather"/>
                  <a:cs typeface="Merriweather"/>
                  <a:sym typeface="Merriweather"/>
                </a:rPr>
                <a:t>second in 9</a:t>
              </a:r>
              <a:r>
                <a:rPr lang="en" sz="1000">
                  <a:latin typeface="Merriweather Light"/>
                  <a:ea typeface="Merriweather Light"/>
                  <a:cs typeface="Merriweather Light"/>
                  <a:sym typeface="Merriweather Light"/>
                </a:rPr>
                <a:t> - ranked </a:t>
              </a:r>
              <a:r>
                <a:rPr b="1" lang="en" sz="1000">
                  <a:latin typeface="Merriweather"/>
                  <a:ea typeface="Merriweather"/>
                  <a:cs typeface="Merriweather"/>
                  <a:sym typeface="Merriweather"/>
                </a:rPr>
                <a:t>below average in 7 stats</a:t>
              </a:r>
              <a:endParaRPr b="1" sz="1000">
                <a:latin typeface="Merriweather"/>
                <a:ea typeface="Merriweather"/>
                <a:cs typeface="Merriweather"/>
                <a:sym typeface="Merriweather"/>
              </a:endParaRPr>
            </a:p>
          </p:txBody>
        </p:sp>
      </p:grpSp>
      <p:sp>
        <p:nvSpPr>
          <p:cNvPr id="373" name="Google Shape;373;p27"/>
          <p:cNvSpPr txBox="1"/>
          <p:nvPr/>
        </p:nvSpPr>
        <p:spPr>
          <a:xfrm>
            <a:off x="6022824" y="2740919"/>
            <a:ext cx="1204200" cy="105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Merriweather"/>
                <a:ea typeface="Merriweather"/>
                <a:cs typeface="Merriweather"/>
                <a:sym typeface="Merriweather"/>
              </a:rPr>
              <a:t>30 players in 2022 </a:t>
            </a:r>
            <a:endParaRPr b="1" sz="12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900">
                <a:latin typeface="Merriweather Light"/>
                <a:ea typeface="Merriweather Light"/>
                <a:cs typeface="Merriweather Light"/>
                <a:sym typeface="Merriweather Light"/>
              </a:rPr>
              <a:t>Examples include:</a:t>
            </a:r>
            <a:endParaRPr sz="900">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b="1" lang="en" sz="900">
                <a:latin typeface="Merriweather"/>
                <a:ea typeface="Merriweather"/>
                <a:cs typeface="Merriweather"/>
                <a:sym typeface="Merriweather"/>
              </a:rPr>
              <a:t>LeBron James</a:t>
            </a:r>
            <a:r>
              <a:rPr b="1" lang="en" sz="900">
                <a:latin typeface="Merriweather"/>
                <a:ea typeface="Merriweather"/>
                <a:cs typeface="Merriweather"/>
                <a:sym typeface="Merriweather"/>
              </a:rPr>
              <a:t> </a:t>
            </a:r>
            <a:r>
              <a:rPr b="1" lang="en" sz="900">
                <a:latin typeface="Merriweather"/>
                <a:ea typeface="Merriweather"/>
                <a:cs typeface="Merriweather"/>
                <a:sym typeface="Merriweather"/>
              </a:rPr>
              <a:t>James Harden Stephen Curry</a:t>
            </a:r>
            <a:endParaRPr b="1" sz="9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b="1" sz="10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b="1" sz="1000">
              <a:latin typeface="Merriweather"/>
              <a:ea typeface="Merriweather"/>
              <a:cs typeface="Merriweather"/>
              <a:sym typeface="Merriweather"/>
            </a:endParaRPr>
          </a:p>
        </p:txBody>
      </p:sp>
      <p:sp>
        <p:nvSpPr>
          <p:cNvPr id="374" name="Google Shape;374;p27"/>
          <p:cNvSpPr/>
          <p:nvPr/>
        </p:nvSpPr>
        <p:spPr>
          <a:xfrm rot="1855484">
            <a:off x="5490039" y="1911742"/>
            <a:ext cx="2266149" cy="2308388"/>
          </a:xfrm>
          <a:prstGeom prst="blockArc">
            <a:avLst>
              <a:gd fmla="val 14545937" name="adj1"/>
              <a:gd fmla="val 19902139" name="adj2"/>
              <a:gd fmla="val 9115" name="adj3"/>
            </a:avLst>
          </a:prstGeom>
          <a:solidFill>
            <a:schemeClr val="dk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rot="8945454">
            <a:off x="5485358" y="1911292"/>
            <a:ext cx="2265429" cy="2307688"/>
          </a:xfrm>
          <a:prstGeom prst="blockArc">
            <a:avLst>
              <a:gd fmla="val 18041678" name="adj1"/>
              <a:gd fmla="val 1798478" name="adj2"/>
              <a:gd fmla="val 9595" name="adj3"/>
            </a:avLst>
          </a:prstGeom>
          <a:solidFill>
            <a:schemeClr val="dk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flipH="1" rot="-8945454">
            <a:off x="5491357" y="1911942"/>
            <a:ext cx="2265429" cy="2307688"/>
          </a:xfrm>
          <a:prstGeom prst="blockArc">
            <a:avLst>
              <a:gd fmla="val 17967225" name="adj1"/>
              <a:gd fmla="val 1529547" name="adj2"/>
              <a:gd fmla="val 9279"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rot="8036214">
            <a:off x="5452999" y="2917717"/>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rot="-2763786">
            <a:off x="7482186" y="2911519"/>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rot="2763786">
            <a:off x="6467300" y="3961273"/>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rot="-8036214">
            <a:off x="6467878" y="1853003"/>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1" name="Google Shape;381;p27"/>
          <p:cNvPicPr preferRelativeResize="0"/>
          <p:nvPr/>
        </p:nvPicPr>
        <p:blipFill>
          <a:blip r:embed="rId3">
            <a:alphaModFix/>
          </a:blip>
          <a:stretch>
            <a:fillRect/>
          </a:stretch>
        </p:blipFill>
        <p:spPr>
          <a:xfrm>
            <a:off x="220575" y="1785050"/>
            <a:ext cx="4067750" cy="2871775"/>
          </a:xfrm>
          <a:prstGeom prst="rect">
            <a:avLst/>
          </a:prstGeom>
          <a:noFill/>
          <a:ln cap="flat" cmpd="sng" w="25400">
            <a:solidFill>
              <a:srgbClr val="1D1C1D"/>
            </a:solidFill>
            <a:prstDash val="solid"/>
            <a:miter lim="8000"/>
            <a:headEnd len="sm" w="sm" type="none"/>
            <a:tailEnd len="sm" w="sm" type="none"/>
          </a:ln>
        </p:spPr>
      </p:pic>
      <p:sp>
        <p:nvSpPr>
          <p:cNvPr id="382" name="Google Shape;382;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Cluster 3 - Game Generals</a:t>
            </a:r>
            <a:endParaRPr sz="33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8"/>
          <p:cNvSpPr/>
          <p:nvPr/>
        </p:nvSpPr>
        <p:spPr>
          <a:xfrm>
            <a:off x="1165668" y="2000031"/>
            <a:ext cx="2119200" cy="21990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8"/>
          <p:cNvGrpSpPr/>
          <p:nvPr/>
        </p:nvGrpSpPr>
        <p:grpSpPr>
          <a:xfrm>
            <a:off x="0" y="1853175"/>
            <a:ext cx="1570301" cy="579606"/>
            <a:chOff x="1900222" y="996033"/>
            <a:chExt cx="1882403" cy="669600"/>
          </a:xfrm>
        </p:grpSpPr>
        <p:cxnSp>
          <p:nvCxnSpPr>
            <p:cNvPr id="389" name="Google Shape;389;p28"/>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390" name="Google Shape;390;p28"/>
            <p:cNvSpPr txBox="1"/>
            <p:nvPr/>
          </p:nvSpPr>
          <p:spPr>
            <a:xfrm>
              <a:off x="1900222" y="996033"/>
              <a:ext cx="1538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000">
                  <a:latin typeface="Merriweather Light"/>
                  <a:ea typeface="Merriweather Light"/>
                  <a:cs typeface="Merriweather Light"/>
                  <a:sym typeface="Merriweather Light"/>
                </a:rPr>
                <a:t>Generally</a:t>
              </a:r>
              <a:r>
                <a:rPr b="1" lang="en" sz="1000">
                  <a:latin typeface="Merriweather"/>
                  <a:ea typeface="Merriweather"/>
                  <a:cs typeface="Merriweather"/>
                  <a:sym typeface="Merriweather"/>
                </a:rPr>
                <a:t> come in off the bench</a:t>
              </a:r>
              <a:endParaRPr b="1" sz="1000">
                <a:latin typeface="Merriweather"/>
                <a:ea typeface="Merriweather"/>
                <a:cs typeface="Merriweather"/>
                <a:sym typeface="Merriweather"/>
              </a:endParaRPr>
            </a:p>
          </p:txBody>
        </p:sp>
      </p:grpSp>
      <p:grpSp>
        <p:nvGrpSpPr>
          <p:cNvPr id="391" name="Google Shape;391;p28"/>
          <p:cNvGrpSpPr/>
          <p:nvPr/>
        </p:nvGrpSpPr>
        <p:grpSpPr>
          <a:xfrm>
            <a:off x="0" y="3719625"/>
            <a:ext cx="1569320" cy="579606"/>
            <a:chOff x="1900222" y="3152283"/>
            <a:chExt cx="1881228" cy="669600"/>
          </a:xfrm>
        </p:grpSpPr>
        <p:cxnSp>
          <p:nvCxnSpPr>
            <p:cNvPr id="392" name="Google Shape;392;p28"/>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393" name="Google Shape;393;p28"/>
            <p:cNvSpPr txBox="1"/>
            <p:nvPr/>
          </p:nvSpPr>
          <p:spPr>
            <a:xfrm>
              <a:off x="1900222" y="3152283"/>
              <a:ext cx="15360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000">
                  <a:latin typeface="Merriweather"/>
                  <a:ea typeface="Merriweather"/>
                  <a:cs typeface="Merriweather"/>
                  <a:sym typeface="Merriweather"/>
                </a:rPr>
                <a:t>Provides supporting role </a:t>
              </a:r>
              <a:r>
                <a:rPr lang="en" sz="1000">
                  <a:latin typeface="Merriweather Light"/>
                  <a:ea typeface="Merriweather Light"/>
                  <a:cs typeface="Merriweather Light"/>
                  <a:sym typeface="Merriweather Light"/>
                </a:rPr>
                <a:t>on the offensive end as ball handlers</a:t>
              </a:r>
              <a:endParaRPr sz="1000">
                <a:latin typeface="Merriweather Light"/>
                <a:ea typeface="Merriweather Light"/>
                <a:cs typeface="Merriweather Light"/>
                <a:sym typeface="Merriweather Light"/>
              </a:endParaRPr>
            </a:p>
          </p:txBody>
        </p:sp>
      </p:grpSp>
      <p:sp>
        <p:nvSpPr>
          <p:cNvPr id="394" name="Google Shape;394;p28"/>
          <p:cNvSpPr/>
          <p:nvPr/>
        </p:nvSpPr>
        <p:spPr>
          <a:xfrm flipH="1" rot="-1855484">
            <a:off x="1091947" y="1941817"/>
            <a:ext cx="2266149" cy="2308388"/>
          </a:xfrm>
          <a:prstGeom prst="blockArc">
            <a:avLst>
              <a:gd fmla="val 14348563" name="adj1"/>
              <a:gd fmla="val 19872341" name="adj2"/>
              <a:gd fmla="val 9100"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28"/>
          <p:cNvGrpSpPr/>
          <p:nvPr/>
        </p:nvGrpSpPr>
        <p:grpSpPr>
          <a:xfrm>
            <a:off x="2872320" y="3719625"/>
            <a:ext cx="1560118" cy="579606"/>
            <a:chOff x="5343425" y="3152283"/>
            <a:chExt cx="1870197" cy="669600"/>
          </a:xfrm>
        </p:grpSpPr>
        <p:cxnSp>
          <p:nvCxnSpPr>
            <p:cNvPr id="396" name="Google Shape;396;p28"/>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397" name="Google Shape;397;p28"/>
            <p:cNvSpPr txBox="1"/>
            <p:nvPr/>
          </p:nvSpPr>
          <p:spPr>
            <a:xfrm>
              <a:off x="5698322" y="3152283"/>
              <a:ext cx="15153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b="1" lang="en" sz="1000">
                  <a:latin typeface="Merriweather"/>
                  <a:ea typeface="Merriweather"/>
                  <a:cs typeface="Merriweather"/>
                  <a:sym typeface="Merriweather"/>
                </a:rPr>
                <a:t>Ranked second to last</a:t>
              </a:r>
              <a:r>
                <a:rPr lang="en" sz="1000">
                  <a:latin typeface="Merriweather Light"/>
                  <a:ea typeface="Merriweather Light"/>
                  <a:cs typeface="Merriweather Light"/>
                  <a:sym typeface="Merriweather Light"/>
                </a:rPr>
                <a:t> in 14 stats, </a:t>
              </a:r>
              <a:r>
                <a:rPr b="1" lang="en" sz="1000">
                  <a:latin typeface="Merriweather"/>
                  <a:ea typeface="Merriweather"/>
                  <a:cs typeface="Merriweather"/>
                  <a:sym typeface="Merriweather"/>
                </a:rPr>
                <a:t>rank last in 30 stats</a:t>
              </a:r>
              <a:endParaRPr b="1" sz="10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000">
                <a:latin typeface="Merriweather Light"/>
                <a:ea typeface="Merriweather Light"/>
                <a:cs typeface="Merriweather Light"/>
                <a:sym typeface="Merriweather Light"/>
              </a:endParaRPr>
            </a:p>
          </p:txBody>
        </p:sp>
      </p:grpSp>
      <p:grpSp>
        <p:nvGrpSpPr>
          <p:cNvPr id="398" name="Google Shape;398;p28"/>
          <p:cNvGrpSpPr/>
          <p:nvPr/>
        </p:nvGrpSpPr>
        <p:grpSpPr>
          <a:xfrm>
            <a:off x="2873446" y="1853175"/>
            <a:ext cx="1559132" cy="579606"/>
            <a:chOff x="5344775" y="996033"/>
            <a:chExt cx="1869014" cy="669600"/>
          </a:xfrm>
        </p:grpSpPr>
        <p:cxnSp>
          <p:nvCxnSpPr>
            <p:cNvPr id="399" name="Google Shape;399;p28"/>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400" name="Google Shape;400;p28"/>
            <p:cNvSpPr txBox="1"/>
            <p:nvPr/>
          </p:nvSpPr>
          <p:spPr>
            <a:xfrm>
              <a:off x="5681689" y="996033"/>
              <a:ext cx="15321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Merriweather Light"/>
                  <a:ea typeface="Merriweather Light"/>
                  <a:cs typeface="Merriweather Light"/>
                  <a:sym typeface="Merriweather Light"/>
                </a:rPr>
                <a:t>Only ranked in the top 3 for </a:t>
              </a:r>
              <a:r>
                <a:rPr b="1" lang="en" sz="1000">
                  <a:latin typeface="Merriweather"/>
                  <a:ea typeface="Merriweather"/>
                  <a:cs typeface="Merriweather"/>
                  <a:sym typeface="Merriweather"/>
                </a:rPr>
                <a:t>10 stats</a:t>
              </a:r>
              <a:endParaRPr b="1" sz="1000">
                <a:latin typeface="Merriweather"/>
                <a:ea typeface="Merriweather"/>
                <a:cs typeface="Merriweather"/>
                <a:sym typeface="Merriweather"/>
              </a:endParaRPr>
            </a:p>
          </p:txBody>
        </p:sp>
      </p:grpSp>
      <p:sp>
        <p:nvSpPr>
          <p:cNvPr id="401" name="Google Shape;401;p28"/>
          <p:cNvSpPr txBox="1"/>
          <p:nvPr/>
        </p:nvSpPr>
        <p:spPr>
          <a:xfrm>
            <a:off x="1493075" y="2432776"/>
            <a:ext cx="1447500" cy="139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Merriweather"/>
                <a:ea typeface="Merriweather"/>
                <a:cs typeface="Merriweather"/>
                <a:sym typeface="Merriweather"/>
              </a:rPr>
              <a:t>39 Players in 2022 </a:t>
            </a:r>
            <a:endParaRPr b="1" sz="12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000">
                <a:latin typeface="Merriweather Light"/>
                <a:ea typeface="Merriweather Light"/>
                <a:cs typeface="Merriweather Light"/>
                <a:sym typeface="Merriweather Light"/>
              </a:rPr>
              <a:t>Examples include: </a:t>
            </a:r>
            <a:endParaRPr sz="1000">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b="1" lang="en" sz="1000">
                <a:latin typeface="Merriweather"/>
                <a:ea typeface="Merriweather"/>
                <a:cs typeface="Merriweather"/>
                <a:sym typeface="Merriweather"/>
              </a:rPr>
              <a:t>Lou Williams Markieff Morris Rajon Rondo</a:t>
            </a:r>
            <a:endParaRPr b="1" sz="1000">
              <a:latin typeface="Merriweather"/>
              <a:ea typeface="Merriweather"/>
              <a:cs typeface="Merriweather"/>
              <a:sym typeface="Merriweather"/>
            </a:endParaRPr>
          </a:p>
        </p:txBody>
      </p:sp>
      <p:sp>
        <p:nvSpPr>
          <p:cNvPr id="402" name="Google Shape;402;p28"/>
          <p:cNvSpPr/>
          <p:nvPr/>
        </p:nvSpPr>
        <p:spPr>
          <a:xfrm rot="1855484">
            <a:off x="1090264" y="1941817"/>
            <a:ext cx="2266149" cy="2308388"/>
          </a:xfrm>
          <a:prstGeom prst="blockArc">
            <a:avLst>
              <a:gd fmla="val 14545937" name="adj1"/>
              <a:gd fmla="val 19902139" name="adj2"/>
              <a:gd fmla="val 9115" name="adj3"/>
            </a:avLst>
          </a:prstGeom>
          <a:solidFill>
            <a:schemeClr val="dk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8945454">
            <a:off x="1085583" y="1941367"/>
            <a:ext cx="2265429" cy="2307688"/>
          </a:xfrm>
          <a:prstGeom prst="blockArc">
            <a:avLst>
              <a:gd fmla="val 18041678" name="adj1"/>
              <a:gd fmla="val 1798478" name="adj2"/>
              <a:gd fmla="val 9595" name="adj3"/>
            </a:avLst>
          </a:prstGeom>
          <a:solidFill>
            <a:schemeClr val="dk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flipH="1" rot="-8945454">
            <a:off x="1091582" y="1942017"/>
            <a:ext cx="2265429" cy="2307688"/>
          </a:xfrm>
          <a:prstGeom prst="blockArc">
            <a:avLst>
              <a:gd fmla="val 17967225" name="adj1"/>
              <a:gd fmla="val 1529547" name="adj2"/>
              <a:gd fmla="val 9279"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8036214">
            <a:off x="1053224" y="2947792"/>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2763786">
            <a:off x="3082411" y="2941594"/>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2763786">
            <a:off x="2067525" y="3991348"/>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rot="-8036214">
            <a:off x="2068103" y="1883078"/>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Cluster 4 - Game Lieutenants</a:t>
            </a:r>
            <a:endParaRPr sz="3300"/>
          </a:p>
        </p:txBody>
      </p:sp>
      <p:pic>
        <p:nvPicPr>
          <p:cNvPr id="410" name="Google Shape;410;p28"/>
          <p:cNvPicPr preferRelativeResize="0"/>
          <p:nvPr/>
        </p:nvPicPr>
        <p:blipFill>
          <a:blip r:embed="rId3">
            <a:alphaModFix/>
          </a:blip>
          <a:stretch>
            <a:fillRect/>
          </a:stretch>
        </p:blipFill>
        <p:spPr>
          <a:xfrm>
            <a:off x="4572000" y="1853175"/>
            <a:ext cx="4461176" cy="2833725"/>
          </a:xfrm>
          <a:prstGeom prst="rect">
            <a:avLst/>
          </a:prstGeom>
          <a:noFill/>
          <a:ln cap="flat" cmpd="sng" w="25400">
            <a:solidFill>
              <a:srgbClr val="1D1C1D"/>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9"/>
          <p:cNvSpPr/>
          <p:nvPr/>
        </p:nvSpPr>
        <p:spPr>
          <a:xfrm>
            <a:off x="5520543" y="1969956"/>
            <a:ext cx="2119200" cy="21990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29"/>
          <p:cNvGrpSpPr/>
          <p:nvPr/>
        </p:nvGrpSpPr>
        <p:grpSpPr>
          <a:xfrm>
            <a:off x="4354875" y="1823100"/>
            <a:ext cx="1570300" cy="579606"/>
            <a:chOff x="1900222" y="996033"/>
            <a:chExt cx="1882403" cy="669600"/>
          </a:xfrm>
        </p:grpSpPr>
        <p:cxnSp>
          <p:nvCxnSpPr>
            <p:cNvPr id="417" name="Google Shape;417;p29"/>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418" name="Google Shape;418;p29"/>
            <p:cNvSpPr txBox="1"/>
            <p:nvPr/>
          </p:nvSpPr>
          <p:spPr>
            <a:xfrm>
              <a:off x="1900222" y="996033"/>
              <a:ext cx="1538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000">
                  <a:latin typeface="Merriweather"/>
                  <a:ea typeface="Merriweather"/>
                  <a:cs typeface="Merriweather"/>
                  <a:sym typeface="Merriweather"/>
                </a:rPr>
                <a:t>Not ranked first</a:t>
              </a:r>
              <a:r>
                <a:rPr lang="en" sz="1000">
                  <a:latin typeface="Merriweather Light"/>
                  <a:ea typeface="Merriweather Light"/>
                  <a:cs typeface="Merriweather Light"/>
                  <a:sym typeface="Merriweather Light"/>
                </a:rPr>
                <a:t> in any stats </a:t>
              </a:r>
              <a:endParaRPr sz="1000">
                <a:latin typeface="Merriweather Light"/>
                <a:ea typeface="Merriweather Light"/>
                <a:cs typeface="Merriweather Light"/>
                <a:sym typeface="Merriweather Light"/>
              </a:endParaRPr>
            </a:p>
          </p:txBody>
        </p:sp>
      </p:grpSp>
      <p:grpSp>
        <p:nvGrpSpPr>
          <p:cNvPr id="419" name="Google Shape;419;p29"/>
          <p:cNvGrpSpPr/>
          <p:nvPr/>
        </p:nvGrpSpPr>
        <p:grpSpPr>
          <a:xfrm>
            <a:off x="4354875" y="3689550"/>
            <a:ext cx="1569320" cy="579606"/>
            <a:chOff x="1900222" y="3152283"/>
            <a:chExt cx="1881228" cy="669600"/>
          </a:xfrm>
        </p:grpSpPr>
        <p:cxnSp>
          <p:nvCxnSpPr>
            <p:cNvPr id="420" name="Google Shape;420;p29"/>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421" name="Google Shape;421;p29"/>
            <p:cNvSpPr txBox="1"/>
            <p:nvPr/>
          </p:nvSpPr>
          <p:spPr>
            <a:xfrm>
              <a:off x="1900222" y="3152283"/>
              <a:ext cx="15360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sz="1000">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b="1" lang="en" sz="1000">
                  <a:latin typeface="Merriweather"/>
                  <a:ea typeface="Merriweather"/>
                  <a:cs typeface="Merriweather"/>
                  <a:sym typeface="Merriweather"/>
                </a:rPr>
                <a:t>Ranked third </a:t>
              </a:r>
              <a:r>
                <a:rPr lang="en" sz="1000">
                  <a:latin typeface="Merriweather Light"/>
                  <a:ea typeface="Merriweather Light"/>
                  <a:cs typeface="Merriweather Light"/>
                  <a:sym typeface="Merriweather Light"/>
                </a:rPr>
                <a:t>in a lot of categories</a:t>
              </a:r>
              <a:endParaRPr sz="1000">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t/>
              </a:r>
              <a:endParaRPr sz="1000">
                <a:latin typeface="Merriweather Light"/>
                <a:ea typeface="Merriweather Light"/>
                <a:cs typeface="Merriweather Light"/>
                <a:sym typeface="Merriweather Light"/>
              </a:endParaRPr>
            </a:p>
          </p:txBody>
        </p:sp>
      </p:grpSp>
      <p:sp>
        <p:nvSpPr>
          <p:cNvPr id="422" name="Google Shape;422;p29"/>
          <p:cNvSpPr/>
          <p:nvPr/>
        </p:nvSpPr>
        <p:spPr>
          <a:xfrm flipH="1" rot="-1855484">
            <a:off x="5446822" y="1911742"/>
            <a:ext cx="2266149" cy="2308388"/>
          </a:xfrm>
          <a:prstGeom prst="blockArc">
            <a:avLst>
              <a:gd fmla="val 14348563" name="adj1"/>
              <a:gd fmla="val 19872341" name="adj2"/>
              <a:gd fmla="val 9100"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9"/>
          <p:cNvGrpSpPr/>
          <p:nvPr/>
        </p:nvGrpSpPr>
        <p:grpSpPr>
          <a:xfrm>
            <a:off x="7227195" y="3689562"/>
            <a:ext cx="1560227" cy="579606"/>
            <a:chOff x="5343425" y="3152297"/>
            <a:chExt cx="1870327" cy="669600"/>
          </a:xfrm>
        </p:grpSpPr>
        <p:cxnSp>
          <p:nvCxnSpPr>
            <p:cNvPr id="424" name="Google Shape;424;p29"/>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425" name="Google Shape;425;p29"/>
            <p:cNvSpPr txBox="1"/>
            <p:nvPr/>
          </p:nvSpPr>
          <p:spPr>
            <a:xfrm>
              <a:off x="5718552" y="3152297"/>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b="1" lang="en" sz="1000">
                  <a:latin typeface="Merriweather"/>
                  <a:ea typeface="Merriweather"/>
                  <a:cs typeface="Merriweather"/>
                  <a:sym typeface="Merriweather"/>
                </a:rPr>
                <a:t>Love </a:t>
              </a:r>
              <a:r>
                <a:rPr lang="en" sz="1000">
                  <a:latin typeface="Merriweather Light"/>
                  <a:ea typeface="Merriweather Light"/>
                  <a:cs typeface="Merriweather Light"/>
                  <a:sym typeface="Merriweather Light"/>
                </a:rPr>
                <a:t>shooting threes, getting assists</a:t>
              </a:r>
              <a:endParaRPr sz="1000">
                <a:latin typeface="Merriweather Light"/>
                <a:ea typeface="Merriweather Light"/>
                <a:cs typeface="Merriweather Light"/>
                <a:sym typeface="Merriweather Light"/>
              </a:endParaRPr>
            </a:p>
          </p:txBody>
        </p:sp>
      </p:grpSp>
      <p:grpSp>
        <p:nvGrpSpPr>
          <p:cNvPr id="426" name="Google Shape;426;p29"/>
          <p:cNvGrpSpPr/>
          <p:nvPr/>
        </p:nvGrpSpPr>
        <p:grpSpPr>
          <a:xfrm>
            <a:off x="7228321" y="1823102"/>
            <a:ext cx="1559101" cy="579606"/>
            <a:chOff x="5344775" y="996036"/>
            <a:chExt cx="1868977" cy="669600"/>
          </a:xfrm>
        </p:grpSpPr>
        <p:cxnSp>
          <p:nvCxnSpPr>
            <p:cNvPr id="427" name="Google Shape;427;p29"/>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428" name="Google Shape;428;p29"/>
            <p:cNvSpPr txBox="1"/>
            <p:nvPr/>
          </p:nvSpPr>
          <p:spPr>
            <a:xfrm>
              <a:off x="5718552" y="996036"/>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Merriweather Light"/>
                  <a:ea typeface="Merriweather Light"/>
                  <a:cs typeface="Merriweather Light"/>
                  <a:sym typeface="Merriweather Light"/>
                </a:rPr>
                <a:t>They’re </a:t>
              </a:r>
              <a:r>
                <a:rPr b="1" lang="en" sz="1000">
                  <a:latin typeface="Merriweather"/>
                  <a:ea typeface="Merriweather"/>
                  <a:cs typeface="Merriweather"/>
                  <a:sym typeface="Merriweather"/>
                </a:rPr>
                <a:t>still important</a:t>
              </a:r>
              <a:r>
                <a:rPr lang="en" sz="1000">
                  <a:latin typeface="Merriweather Light"/>
                  <a:ea typeface="Merriweather Light"/>
                  <a:cs typeface="Merriweather Light"/>
                  <a:sym typeface="Merriweather Light"/>
                </a:rPr>
                <a:t> to the team</a:t>
              </a:r>
              <a:endParaRPr sz="1000">
                <a:latin typeface="Merriweather Light"/>
                <a:ea typeface="Merriweather Light"/>
                <a:cs typeface="Merriweather Light"/>
                <a:sym typeface="Merriweather Light"/>
              </a:endParaRPr>
            </a:p>
          </p:txBody>
        </p:sp>
      </p:grpSp>
      <p:sp>
        <p:nvSpPr>
          <p:cNvPr id="429" name="Google Shape;429;p29"/>
          <p:cNvSpPr txBox="1"/>
          <p:nvPr/>
        </p:nvSpPr>
        <p:spPr>
          <a:xfrm>
            <a:off x="5977925" y="2455700"/>
            <a:ext cx="1204200" cy="128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Merriweather"/>
                <a:ea typeface="Merriweather"/>
                <a:cs typeface="Merriweather"/>
                <a:sym typeface="Merriweather"/>
              </a:rPr>
              <a:t>66 players in 2022</a:t>
            </a:r>
            <a:endParaRPr b="1" sz="12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900">
                <a:latin typeface="Merriweather Light"/>
                <a:ea typeface="Merriweather Light"/>
                <a:cs typeface="Merriweather Light"/>
                <a:sym typeface="Merriweather Light"/>
              </a:rPr>
              <a:t>Examples include:</a:t>
            </a:r>
            <a:endParaRPr sz="900">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b="1" lang="en" sz="900">
                <a:latin typeface="Merriweather"/>
                <a:ea typeface="Merriweather"/>
                <a:cs typeface="Merriweather"/>
                <a:sym typeface="Merriweather"/>
              </a:rPr>
              <a:t>D’Angelo Russell Derrick Rose </a:t>
            </a:r>
            <a:endParaRPr b="1" sz="900">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sz="900">
                <a:latin typeface="Merriweather"/>
                <a:ea typeface="Merriweather"/>
                <a:cs typeface="Merriweather"/>
                <a:sym typeface="Merriweather"/>
              </a:rPr>
              <a:t>Klay Thompson</a:t>
            </a:r>
            <a:endParaRPr b="1" sz="900">
              <a:latin typeface="Merriweather"/>
              <a:ea typeface="Merriweather"/>
              <a:cs typeface="Merriweather"/>
              <a:sym typeface="Merriweather"/>
            </a:endParaRPr>
          </a:p>
        </p:txBody>
      </p:sp>
      <p:sp>
        <p:nvSpPr>
          <p:cNvPr id="430" name="Google Shape;430;p29"/>
          <p:cNvSpPr/>
          <p:nvPr/>
        </p:nvSpPr>
        <p:spPr>
          <a:xfrm rot="1855484">
            <a:off x="5445139" y="1911742"/>
            <a:ext cx="2266149" cy="2308388"/>
          </a:xfrm>
          <a:prstGeom prst="blockArc">
            <a:avLst>
              <a:gd fmla="val 14545937" name="adj1"/>
              <a:gd fmla="val 19902139" name="adj2"/>
              <a:gd fmla="val 9115" name="adj3"/>
            </a:avLst>
          </a:prstGeom>
          <a:solidFill>
            <a:schemeClr val="dk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rot="8945454">
            <a:off x="5440458" y="1911292"/>
            <a:ext cx="2265429" cy="2307688"/>
          </a:xfrm>
          <a:prstGeom prst="blockArc">
            <a:avLst>
              <a:gd fmla="val 18041678" name="adj1"/>
              <a:gd fmla="val 1798478" name="adj2"/>
              <a:gd fmla="val 9595" name="adj3"/>
            </a:avLst>
          </a:prstGeom>
          <a:solidFill>
            <a:schemeClr val="dk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flipH="1" rot="-8945454">
            <a:off x="5446457" y="1911942"/>
            <a:ext cx="2265429" cy="2307688"/>
          </a:xfrm>
          <a:prstGeom prst="blockArc">
            <a:avLst>
              <a:gd fmla="val 17967225" name="adj1"/>
              <a:gd fmla="val 1529547" name="adj2"/>
              <a:gd fmla="val 9279"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rot="8036214">
            <a:off x="5408099" y="2917717"/>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rot="-2763786">
            <a:off x="7437286" y="2911519"/>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rot="2763786">
            <a:off x="6422400" y="3961273"/>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rot="-8036214">
            <a:off x="6422978" y="1853003"/>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Cluster 5 - Shot Creating Sharpshooters</a:t>
            </a:r>
            <a:endParaRPr sz="3300"/>
          </a:p>
        </p:txBody>
      </p:sp>
      <p:pic>
        <p:nvPicPr>
          <p:cNvPr id="438" name="Google Shape;438;p29"/>
          <p:cNvPicPr preferRelativeResize="0"/>
          <p:nvPr/>
        </p:nvPicPr>
        <p:blipFill>
          <a:blip r:embed="rId3">
            <a:alphaModFix/>
          </a:blip>
          <a:stretch>
            <a:fillRect/>
          </a:stretch>
        </p:blipFill>
        <p:spPr>
          <a:xfrm>
            <a:off x="256325" y="1823100"/>
            <a:ext cx="3998924" cy="2832325"/>
          </a:xfrm>
          <a:prstGeom prst="rect">
            <a:avLst/>
          </a:prstGeom>
          <a:noFill/>
          <a:ln cap="flat" cmpd="sng" w="25400">
            <a:solidFill>
              <a:srgbClr val="1D1C1D"/>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0"/>
          <p:cNvSpPr/>
          <p:nvPr/>
        </p:nvSpPr>
        <p:spPr>
          <a:xfrm>
            <a:off x="1248068" y="1999331"/>
            <a:ext cx="2119200" cy="21990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0"/>
          <p:cNvGrpSpPr/>
          <p:nvPr/>
        </p:nvGrpSpPr>
        <p:grpSpPr>
          <a:xfrm>
            <a:off x="122575" y="1852475"/>
            <a:ext cx="1530125" cy="579606"/>
            <a:chOff x="1948382" y="996033"/>
            <a:chExt cx="1834243" cy="669600"/>
          </a:xfrm>
        </p:grpSpPr>
        <p:cxnSp>
          <p:nvCxnSpPr>
            <p:cNvPr id="445" name="Google Shape;445;p30"/>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446" name="Google Shape;446;p30"/>
            <p:cNvSpPr txBox="1"/>
            <p:nvPr/>
          </p:nvSpPr>
          <p:spPr>
            <a:xfrm>
              <a:off x="1948382" y="996033"/>
              <a:ext cx="1606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latin typeface="Merriweather Light"/>
                  <a:ea typeface="Merriweather Light"/>
                  <a:cs typeface="Merriweather Light"/>
                  <a:sym typeface="Merriweather Light"/>
                </a:rPr>
                <a:t>The players mentioned were </a:t>
              </a:r>
              <a:r>
                <a:rPr b="1" lang="en" sz="1000">
                  <a:latin typeface="Merriweather"/>
                  <a:ea typeface="Merriweather"/>
                  <a:cs typeface="Merriweather"/>
                  <a:sym typeface="Merriweather"/>
                </a:rPr>
                <a:t>Top 3 in the 2022 NBA MVP race</a:t>
              </a:r>
              <a:endParaRPr b="1" sz="1000">
                <a:latin typeface="Merriweather"/>
                <a:ea typeface="Merriweather"/>
                <a:cs typeface="Merriweather"/>
                <a:sym typeface="Merriweather"/>
              </a:endParaRPr>
            </a:p>
          </p:txBody>
        </p:sp>
      </p:grpSp>
      <p:grpSp>
        <p:nvGrpSpPr>
          <p:cNvPr id="447" name="Google Shape;447;p30"/>
          <p:cNvGrpSpPr/>
          <p:nvPr/>
        </p:nvGrpSpPr>
        <p:grpSpPr>
          <a:xfrm>
            <a:off x="311724" y="3718925"/>
            <a:ext cx="1339996" cy="579606"/>
            <a:chOff x="2175125" y="3152283"/>
            <a:chExt cx="1606325" cy="669600"/>
          </a:xfrm>
        </p:grpSpPr>
        <p:cxnSp>
          <p:nvCxnSpPr>
            <p:cNvPr id="448" name="Google Shape;448;p30"/>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449" name="Google Shape;449;p30"/>
            <p:cNvSpPr txBox="1"/>
            <p:nvPr/>
          </p:nvSpPr>
          <p:spPr>
            <a:xfrm>
              <a:off x="2175125" y="3152283"/>
              <a:ext cx="13116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sz="1000">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n" sz="1000">
                  <a:latin typeface="Merriweather Light"/>
                  <a:ea typeface="Merriweather Light"/>
                  <a:cs typeface="Merriweather Light"/>
                  <a:sym typeface="Merriweather Light"/>
                </a:rPr>
                <a:t>Rank first in 22 stats </a:t>
              </a:r>
              <a:endParaRPr sz="1000">
                <a:latin typeface="Merriweather Light"/>
                <a:ea typeface="Merriweather Light"/>
                <a:cs typeface="Merriweather Light"/>
                <a:sym typeface="Merriweather Light"/>
              </a:endParaRPr>
            </a:p>
          </p:txBody>
        </p:sp>
      </p:grpSp>
      <p:sp>
        <p:nvSpPr>
          <p:cNvPr id="450" name="Google Shape;450;p30"/>
          <p:cNvSpPr/>
          <p:nvPr/>
        </p:nvSpPr>
        <p:spPr>
          <a:xfrm flipH="1" rot="-1855484">
            <a:off x="1174347" y="1941117"/>
            <a:ext cx="2266149" cy="2308388"/>
          </a:xfrm>
          <a:prstGeom prst="blockArc">
            <a:avLst>
              <a:gd fmla="val 14348563" name="adj1"/>
              <a:gd fmla="val 19872341" name="adj2"/>
              <a:gd fmla="val 9100"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30"/>
          <p:cNvGrpSpPr/>
          <p:nvPr/>
        </p:nvGrpSpPr>
        <p:grpSpPr>
          <a:xfrm>
            <a:off x="2954720" y="3718937"/>
            <a:ext cx="1560227" cy="579606"/>
            <a:chOff x="5343425" y="3152297"/>
            <a:chExt cx="1870327" cy="669600"/>
          </a:xfrm>
        </p:grpSpPr>
        <p:cxnSp>
          <p:nvCxnSpPr>
            <p:cNvPr id="452" name="Google Shape;452;p30"/>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453" name="Google Shape;453;p30"/>
            <p:cNvSpPr txBox="1"/>
            <p:nvPr/>
          </p:nvSpPr>
          <p:spPr>
            <a:xfrm>
              <a:off x="5718552" y="3152297"/>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b="1" lang="en" sz="1000">
                  <a:latin typeface="Merriweather"/>
                  <a:ea typeface="Merriweather"/>
                  <a:cs typeface="Merriweather"/>
                  <a:sym typeface="Merriweather"/>
                </a:rPr>
                <a:t>Ranked </a:t>
              </a:r>
              <a:r>
                <a:rPr b="1" lang="en" sz="1000">
                  <a:latin typeface="Merriweather"/>
                  <a:ea typeface="Merriweather"/>
                  <a:cs typeface="Merriweather"/>
                  <a:sym typeface="Merriweather"/>
                </a:rPr>
                <a:t>second in 29</a:t>
              </a:r>
              <a:r>
                <a:rPr lang="en" sz="1000">
                  <a:latin typeface="Merriweather Light"/>
                  <a:ea typeface="Merriweather Light"/>
                  <a:cs typeface="Merriweather Light"/>
                  <a:sym typeface="Merriweather Light"/>
                </a:rPr>
                <a:t> (mostly second only to Floor Generals)</a:t>
              </a:r>
              <a:endParaRPr sz="1000">
                <a:latin typeface="Merriweather Light"/>
                <a:ea typeface="Merriweather Light"/>
                <a:cs typeface="Merriweather Light"/>
                <a:sym typeface="Merriweather Light"/>
              </a:endParaRPr>
            </a:p>
          </p:txBody>
        </p:sp>
      </p:grpSp>
      <p:grpSp>
        <p:nvGrpSpPr>
          <p:cNvPr id="454" name="Google Shape;454;p30"/>
          <p:cNvGrpSpPr/>
          <p:nvPr/>
        </p:nvGrpSpPr>
        <p:grpSpPr>
          <a:xfrm>
            <a:off x="2955846" y="1852475"/>
            <a:ext cx="1698494" cy="579606"/>
            <a:chOff x="5344775" y="996033"/>
            <a:chExt cx="2036076" cy="669600"/>
          </a:xfrm>
        </p:grpSpPr>
        <p:cxnSp>
          <p:nvCxnSpPr>
            <p:cNvPr id="455" name="Google Shape;455;p30"/>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456" name="Google Shape;456;p30"/>
            <p:cNvSpPr txBox="1"/>
            <p:nvPr/>
          </p:nvSpPr>
          <p:spPr>
            <a:xfrm>
              <a:off x="5718551" y="996033"/>
              <a:ext cx="16623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Merriweather Light"/>
                  <a:ea typeface="Merriweather Light"/>
                  <a:cs typeface="Merriweather Light"/>
                  <a:sym typeface="Merriweather Light"/>
                </a:rPr>
                <a:t>These players </a:t>
              </a:r>
              <a:r>
                <a:rPr b="1" lang="en" sz="1000">
                  <a:latin typeface="Merriweather"/>
                  <a:ea typeface="Merriweather"/>
                  <a:cs typeface="Merriweather"/>
                  <a:sym typeface="Merriweather"/>
                </a:rPr>
                <a:t>EMPHASIZE the importance </a:t>
              </a:r>
              <a:r>
                <a:rPr lang="en" sz="1000">
                  <a:latin typeface="Merriweather Light"/>
                  <a:ea typeface="Merriweather Light"/>
                  <a:cs typeface="Merriweather Light"/>
                  <a:sym typeface="Merriweather Light"/>
                </a:rPr>
                <a:t>of this position</a:t>
              </a:r>
              <a:endParaRPr b="1" sz="1000">
                <a:latin typeface="Merriweather"/>
                <a:ea typeface="Merriweather"/>
                <a:cs typeface="Merriweather"/>
                <a:sym typeface="Merriweather"/>
              </a:endParaRPr>
            </a:p>
          </p:txBody>
        </p:sp>
      </p:grpSp>
      <p:sp>
        <p:nvSpPr>
          <p:cNvPr id="457" name="Google Shape;457;p30"/>
          <p:cNvSpPr txBox="1"/>
          <p:nvPr/>
        </p:nvSpPr>
        <p:spPr>
          <a:xfrm>
            <a:off x="1575475" y="2605450"/>
            <a:ext cx="1447500" cy="1265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Merriweather"/>
                <a:ea typeface="Merriweather"/>
                <a:cs typeface="Merriweather"/>
                <a:sym typeface="Merriweather"/>
              </a:rPr>
              <a:t>20 players in 2022</a:t>
            </a:r>
            <a:endParaRPr b="1" sz="12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000">
                <a:latin typeface="Merriweather Light"/>
                <a:ea typeface="Merriweather Light"/>
                <a:cs typeface="Merriweather Light"/>
                <a:sym typeface="Merriweather Light"/>
              </a:rPr>
              <a:t>Examples include:</a:t>
            </a:r>
            <a:endParaRPr sz="1000">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b="1" lang="en" sz="1000">
                <a:latin typeface="Merriweather"/>
                <a:ea typeface="Merriweather"/>
                <a:cs typeface="Merriweather"/>
                <a:sym typeface="Merriweather"/>
              </a:rPr>
              <a:t>G.</a:t>
            </a:r>
            <a:r>
              <a:rPr lang="en" sz="1000">
                <a:latin typeface="Merriweather Light"/>
                <a:ea typeface="Merriweather Light"/>
                <a:cs typeface="Merriweather Light"/>
                <a:sym typeface="Merriweather Light"/>
              </a:rPr>
              <a:t> </a:t>
            </a:r>
            <a:r>
              <a:rPr b="1" lang="en" sz="1000">
                <a:latin typeface="Merriweather"/>
                <a:ea typeface="Merriweather"/>
                <a:cs typeface="Merriweather"/>
                <a:sym typeface="Merriweather"/>
              </a:rPr>
              <a:t>Antetokounmpo Joel Embiid </a:t>
            </a:r>
            <a:endParaRPr b="1" sz="1000">
              <a:latin typeface="Merriweather"/>
              <a:ea typeface="Merriweather"/>
              <a:cs typeface="Merriweather"/>
              <a:sym typeface="Merriweather"/>
            </a:endParaRPr>
          </a:p>
          <a:p>
            <a:pPr indent="0" lvl="0" marL="0" rtl="0" algn="ctr">
              <a:lnSpc>
                <a:spcPct val="115000"/>
              </a:lnSpc>
              <a:spcBef>
                <a:spcPts val="0"/>
              </a:spcBef>
              <a:spcAft>
                <a:spcPts val="0"/>
              </a:spcAft>
              <a:buNone/>
            </a:pPr>
            <a:r>
              <a:rPr b="1" lang="en" sz="1000">
                <a:latin typeface="Merriweather"/>
                <a:ea typeface="Merriweather"/>
                <a:cs typeface="Merriweather"/>
                <a:sym typeface="Merriweather"/>
              </a:rPr>
              <a:t>Nikola Jokic </a:t>
            </a:r>
            <a:endParaRPr sz="1000">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t/>
            </a:r>
            <a:endParaRPr sz="1200">
              <a:latin typeface="Merriweather Light"/>
              <a:ea typeface="Merriweather Light"/>
              <a:cs typeface="Merriweather Light"/>
              <a:sym typeface="Merriweather Light"/>
            </a:endParaRPr>
          </a:p>
        </p:txBody>
      </p:sp>
      <p:sp>
        <p:nvSpPr>
          <p:cNvPr id="458" name="Google Shape;458;p30"/>
          <p:cNvSpPr/>
          <p:nvPr/>
        </p:nvSpPr>
        <p:spPr>
          <a:xfrm rot="1855484">
            <a:off x="1172664" y="1941117"/>
            <a:ext cx="2266149" cy="2308388"/>
          </a:xfrm>
          <a:prstGeom prst="blockArc">
            <a:avLst>
              <a:gd fmla="val 14545937" name="adj1"/>
              <a:gd fmla="val 19902139" name="adj2"/>
              <a:gd fmla="val 9115" name="adj3"/>
            </a:avLst>
          </a:prstGeom>
          <a:solidFill>
            <a:schemeClr val="dk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rot="8945454">
            <a:off x="1167983" y="1940667"/>
            <a:ext cx="2265429" cy="2307688"/>
          </a:xfrm>
          <a:prstGeom prst="blockArc">
            <a:avLst>
              <a:gd fmla="val 18041678" name="adj1"/>
              <a:gd fmla="val 1798478" name="adj2"/>
              <a:gd fmla="val 9595" name="adj3"/>
            </a:avLst>
          </a:prstGeom>
          <a:solidFill>
            <a:schemeClr val="dk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flipH="1" rot="-8945454">
            <a:off x="1173982" y="1941317"/>
            <a:ext cx="2265429" cy="2307688"/>
          </a:xfrm>
          <a:prstGeom prst="blockArc">
            <a:avLst>
              <a:gd fmla="val 17967225" name="adj1"/>
              <a:gd fmla="val 1529547" name="adj2"/>
              <a:gd fmla="val 9279"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rot="8036214">
            <a:off x="1135624" y="2947092"/>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rot="-2763786">
            <a:off x="3164811" y="2940894"/>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rot="2763786">
            <a:off x="2149925" y="3990648"/>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rot="-8036214">
            <a:off x="2150503" y="1882378"/>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Cluster 6 - MVP Bigs</a:t>
            </a:r>
            <a:endParaRPr sz="3300"/>
          </a:p>
        </p:txBody>
      </p:sp>
      <p:pic>
        <p:nvPicPr>
          <p:cNvPr id="466" name="Google Shape;466;p30"/>
          <p:cNvPicPr preferRelativeResize="0"/>
          <p:nvPr/>
        </p:nvPicPr>
        <p:blipFill>
          <a:blip r:embed="rId3">
            <a:alphaModFix/>
          </a:blip>
          <a:stretch>
            <a:fillRect/>
          </a:stretch>
        </p:blipFill>
        <p:spPr>
          <a:xfrm>
            <a:off x="4753700" y="1852475"/>
            <a:ext cx="4078625" cy="2833725"/>
          </a:xfrm>
          <a:prstGeom prst="rect">
            <a:avLst/>
          </a:prstGeom>
          <a:noFill/>
          <a:ln cap="flat" cmpd="sng" w="25400">
            <a:solidFill>
              <a:srgbClr val="1D1C1D"/>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1"/>
          <p:cNvSpPr/>
          <p:nvPr/>
        </p:nvSpPr>
        <p:spPr>
          <a:xfrm>
            <a:off x="5438193" y="1984931"/>
            <a:ext cx="2119200" cy="21990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31"/>
          <p:cNvGrpSpPr/>
          <p:nvPr/>
        </p:nvGrpSpPr>
        <p:grpSpPr>
          <a:xfrm>
            <a:off x="4272525" y="1838075"/>
            <a:ext cx="1570300" cy="579606"/>
            <a:chOff x="1900222" y="996033"/>
            <a:chExt cx="1882403" cy="669600"/>
          </a:xfrm>
        </p:grpSpPr>
        <p:cxnSp>
          <p:nvCxnSpPr>
            <p:cNvPr id="473" name="Google Shape;473;p31"/>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474" name="Google Shape;474;p31"/>
            <p:cNvSpPr txBox="1"/>
            <p:nvPr/>
          </p:nvSpPr>
          <p:spPr>
            <a:xfrm>
              <a:off x="1900222" y="996033"/>
              <a:ext cx="1538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000">
                  <a:latin typeface="Merriweather Light"/>
                  <a:ea typeface="Merriweather Light"/>
                  <a:cs typeface="Merriweather Light"/>
                  <a:sym typeface="Merriweather Light"/>
                </a:rPr>
                <a:t>By far the </a:t>
              </a:r>
              <a:r>
                <a:rPr b="1" lang="en" sz="1000">
                  <a:latin typeface="Merriweather"/>
                  <a:ea typeface="Merriweather"/>
                  <a:cs typeface="Merriweather"/>
                  <a:sym typeface="Merriweather"/>
                </a:rPr>
                <a:t>MOST COMMON</a:t>
              </a:r>
              <a:endParaRPr b="1" sz="1000">
                <a:latin typeface="Merriweather"/>
                <a:ea typeface="Merriweather"/>
                <a:cs typeface="Merriweather"/>
                <a:sym typeface="Merriweather"/>
              </a:endParaRPr>
            </a:p>
          </p:txBody>
        </p:sp>
      </p:grpSp>
      <p:grpSp>
        <p:nvGrpSpPr>
          <p:cNvPr id="475" name="Google Shape;475;p31"/>
          <p:cNvGrpSpPr/>
          <p:nvPr/>
        </p:nvGrpSpPr>
        <p:grpSpPr>
          <a:xfrm>
            <a:off x="4272521" y="3704537"/>
            <a:ext cx="1569324" cy="579606"/>
            <a:chOff x="1900218" y="3152297"/>
            <a:chExt cx="1881232" cy="669600"/>
          </a:xfrm>
        </p:grpSpPr>
        <p:cxnSp>
          <p:nvCxnSpPr>
            <p:cNvPr id="476" name="Google Shape;476;p31"/>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477" name="Google Shape;477;p31"/>
            <p:cNvSpPr txBox="1"/>
            <p:nvPr/>
          </p:nvSpPr>
          <p:spPr>
            <a:xfrm>
              <a:off x="1900218" y="315229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000">
                  <a:latin typeface="Merriweather Light"/>
                  <a:ea typeface="Merriweather Light"/>
                  <a:cs typeface="Merriweather Light"/>
                  <a:sym typeface="Merriweather Light"/>
                </a:rPr>
                <a:t>Generally rank first or second in </a:t>
              </a:r>
              <a:r>
                <a:rPr b="1" lang="en" sz="1000">
                  <a:latin typeface="Merriweather"/>
                  <a:ea typeface="Merriweather"/>
                  <a:cs typeface="Merriweather"/>
                  <a:sym typeface="Merriweather"/>
                </a:rPr>
                <a:t>3-point shooting</a:t>
              </a:r>
              <a:r>
                <a:rPr lang="en" sz="1000">
                  <a:latin typeface="Merriweather Light"/>
                  <a:ea typeface="Merriweather Light"/>
                  <a:cs typeface="Merriweather Light"/>
                  <a:sym typeface="Merriweather Light"/>
                </a:rPr>
                <a:t> categories</a:t>
              </a:r>
              <a:endParaRPr sz="1000">
                <a:latin typeface="Merriweather Light"/>
                <a:ea typeface="Merriweather Light"/>
                <a:cs typeface="Merriweather Light"/>
                <a:sym typeface="Merriweather Light"/>
              </a:endParaRPr>
            </a:p>
          </p:txBody>
        </p:sp>
      </p:grpSp>
      <p:sp>
        <p:nvSpPr>
          <p:cNvPr id="478" name="Google Shape;478;p31"/>
          <p:cNvSpPr/>
          <p:nvPr/>
        </p:nvSpPr>
        <p:spPr>
          <a:xfrm flipH="1" rot="-1855484">
            <a:off x="5364472" y="1926717"/>
            <a:ext cx="2266149" cy="2308388"/>
          </a:xfrm>
          <a:prstGeom prst="blockArc">
            <a:avLst>
              <a:gd fmla="val 14348563" name="adj1"/>
              <a:gd fmla="val 19872341" name="adj2"/>
              <a:gd fmla="val 9100"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31"/>
          <p:cNvGrpSpPr/>
          <p:nvPr/>
        </p:nvGrpSpPr>
        <p:grpSpPr>
          <a:xfrm>
            <a:off x="7144845" y="3704525"/>
            <a:ext cx="1764688" cy="579606"/>
            <a:chOff x="5343425" y="3152283"/>
            <a:chExt cx="2115426" cy="669600"/>
          </a:xfrm>
        </p:grpSpPr>
        <p:cxnSp>
          <p:nvCxnSpPr>
            <p:cNvPr id="480" name="Google Shape;480;p31"/>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481" name="Google Shape;481;p31"/>
            <p:cNvSpPr txBox="1"/>
            <p:nvPr/>
          </p:nvSpPr>
          <p:spPr>
            <a:xfrm>
              <a:off x="5718551" y="3152283"/>
              <a:ext cx="17403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b="1" lang="en" sz="1000">
                  <a:latin typeface="Merriweather"/>
                  <a:ea typeface="Merriweather"/>
                  <a:cs typeface="Merriweather"/>
                  <a:sym typeface="Merriweather"/>
                </a:rPr>
                <a:t>Resembles</a:t>
              </a:r>
              <a:r>
                <a:rPr lang="en" sz="1000">
                  <a:latin typeface="Merriweather Light"/>
                  <a:ea typeface="Merriweather Light"/>
                  <a:cs typeface="Merriweather Light"/>
                  <a:sym typeface="Merriweather Light"/>
                </a:rPr>
                <a:t> </a:t>
              </a:r>
              <a:r>
                <a:rPr b="1" lang="en" sz="1000">
                  <a:latin typeface="Merriweather"/>
                  <a:ea typeface="Merriweather"/>
                  <a:cs typeface="Merriweather"/>
                  <a:sym typeface="Merriweather"/>
                </a:rPr>
                <a:t>Shot-Creating</a:t>
              </a:r>
              <a:r>
                <a:rPr lang="en" sz="1000">
                  <a:latin typeface="Merriweather Light"/>
                  <a:ea typeface="Merriweather Light"/>
                  <a:cs typeface="Merriweather Light"/>
                  <a:sym typeface="Merriweather Light"/>
                </a:rPr>
                <a:t> and </a:t>
              </a:r>
              <a:r>
                <a:rPr b="1" lang="en" sz="1000">
                  <a:latin typeface="Merriweather"/>
                  <a:ea typeface="Merriweather"/>
                  <a:cs typeface="Merriweather"/>
                  <a:sym typeface="Merriweather"/>
                </a:rPr>
                <a:t>Sharpshooters</a:t>
              </a:r>
              <a:r>
                <a:rPr lang="en" sz="1000">
                  <a:latin typeface="Merriweather Light"/>
                  <a:ea typeface="Merriweather Light"/>
                  <a:cs typeface="Merriweather Light"/>
                  <a:sym typeface="Merriweather Light"/>
                </a:rPr>
                <a:t> player types</a:t>
              </a:r>
              <a:endParaRPr sz="1000">
                <a:latin typeface="Merriweather Light"/>
                <a:ea typeface="Merriweather Light"/>
                <a:cs typeface="Merriweather Light"/>
                <a:sym typeface="Merriweather Light"/>
              </a:endParaRPr>
            </a:p>
          </p:txBody>
        </p:sp>
      </p:grpSp>
      <p:grpSp>
        <p:nvGrpSpPr>
          <p:cNvPr id="482" name="Google Shape;482;p31"/>
          <p:cNvGrpSpPr/>
          <p:nvPr/>
        </p:nvGrpSpPr>
        <p:grpSpPr>
          <a:xfrm>
            <a:off x="7145971" y="1838075"/>
            <a:ext cx="1734903" cy="579606"/>
            <a:chOff x="5344775" y="996033"/>
            <a:chExt cx="2079721" cy="669600"/>
          </a:xfrm>
        </p:grpSpPr>
        <p:cxnSp>
          <p:nvCxnSpPr>
            <p:cNvPr id="483" name="Google Shape;483;p31"/>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484" name="Google Shape;484;p31"/>
            <p:cNvSpPr txBox="1"/>
            <p:nvPr/>
          </p:nvSpPr>
          <p:spPr>
            <a:xfrm>
              <a:off x="5809896" y="996033"/>
              <a:ext cx="16146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Merriweather Light"/>
                  <a:ea typeface="Merriweather Light"/>
                  <a:cs typeface="Merriweather Light"/>
                  <a:sym typeface="Merriweather Light"/>
                </a:rPr>
                <a:t>High number makes sense given how the NBA has evolved towards the 3-point shot. </a:t>
              </a:r>
              <a:endParaRPr sz="10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000">
                <a:latin typeface="Merriweather Light"/>
                <a:ea typeface="Merriweather Light"/>
                <a:cs typeface="Merriweather Light"/>
                <a:sym typeface="Merriweather Light"/>
              </a:endParaRPr>
            </a:p>
          </p:txBody>
        </p:sp>
      </p:grpSp>
      <p:sp>
        <p:nvSpPr>
          <p:cNvPr id="485" name="Google Shape;485;p31"/>
          <p:cNvSpPr txBox="1"/>
          <p:nvPr/>
        </p:nvSpPr>
        <p:spPr>
          <a:xfrm>
            <a:off x="5895575" y="2470675"/>
            <a:ext cx="1204200" cy="128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Merriweather"/>
                <a:ea typeface="Merriweather"/>
                <a:cs typeface="Merriweather"/>
                <a:sym typeface="Merriweather"/>
              </a:rPr>
              <a:t>156 players in 2022</a:t>
            </a:r>
            <a:endParaRPr b="1" sz="12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900">
                <a:latin typeface="Merriweather Light"/>
                <a:ea typeface="Merriweather Light"/>
                <a:cs typeface="Merriweather Light"/>
                <a:sym typeface="Merriweather Light"/>
              </a:rPr>
              <a:t>Examples include: </a:t>
            </a:r>
            <a:endParaRPr sz="900">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b="1" lang="en" sz="900">
                <a:latin typeface="Merriweather"/>
                <a:ea typeface="Merriweather"/>
                <a:cs typeface="Merriweather"/>
                <a:sym typeface="Merriweather"/>
              </a:rPr>
              <a:t>Blake Griffin | Carmelo Anthony | Lonzo Ball</a:t>
            </a:r>
            <a:endParaRPr b="1" sz="1200">
              <a:latin typeface="Merriweather"/>
              <a:ea typeface="Merriweather"/>
              <a:cs typeface="Merriweather"/>
              <a:sym typeface="Merriweather"/>
            </a:endParaRPr>
          </a:p>
        </p:txBody>
      </p:sp>
      <p:sp>
        <p:nvSpPr>
          <p:cNvPr id="486" name="Google Shape;486;p31"/>
          <p:cNvSpPr/>
          <p:nvPr/>
        </p:nvSpPr>
        <p:spPr>
          <a:xfrm rot="1855484">
            <a:off x="5362789" y="1926717"/>
            <a:ext cx="2266149" cy="2308388"/>
          </a:xfrm>
          <a:prstGeom prst="blockArc">
            <a:avLst>
              <a:gd fmla="val 14545937" name="adj1"/>
              <a:gd fmla="val 19902139" name="adj2"/>
              <a:gd fmla="val 9115" name="adj3"/>
            </a:avLst>
          </a:prstGeom>
          <a:solidFill>
            <a:schemeClr val="dk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rot="8945454">
            <a:off x="5358108" y="1926267"/>
            <a:ext cx="2265429" cy="2307688"/>
          </a:xfrm>
          <a:prstGeom prst="blockArc">
            <a:avLst>
              <a:gd fmla="val 18041678" name="adj1"/>
              <a:gd fmla="val 1798478" name="adj2"/>
              <a:gd fmla="val 9595" name="adj3"/>
            </a:avLst>
          </a:prstGeom>
          <a:solidFill>
            <a:schemeClr val="dk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flipH="1" rot="-8945454">
            <a:off x="5364107" y="1926917"/>
            <a:ext cx="2265429" cy="2307688"/>
          </a:xfrm>
          <a:prstGeom prst="blockArc">
            <a:avLst>
              <a:gd fmla="val 17967225" name="adj1"/>
              <a:gd fmla="val 1529547" name="adj2"/>
              <a:gd fmla="val 9279"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rot="8036214">
            <a:off x="5325749" y="2932692"/>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rot="-2763786">
            <a:off x="7354936" y="2926494"/>
            <a:ext cx="308705" cy="30870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rot="2763786">
            <a:off x="6340050" y="3976248"/>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rot="-8036214">
            <a:off x="6340628" y="1867978"/>
            <a:ext cx="308705" cy="308705"/>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Cluster  7 - Three Point Threats</a:t>
            </a:r>
            <a:endParaRPr sz="3300"/>
          </a:p>
        </p:txBody>
      </p:sp>
      <p:pic>
        <p:nvPicPr>
          <p:cNvPr id="494" name="Google Shape;494;p31"/>
          <p:cNvPicPr preferRelativeResize="0"/>
          <p:nvPr/>
        </p:nvPicPr>
        <p:blipFill>
          <a:blip r:embed="rId3">
            <a:alphaModFix/>
          </a:blip>
          <a:stretch>
            <a:fillRect/>
          </a:stretch>
        </p:blipFill>
        <p:spPr>
          <a:xfrm>
            <a:off x="214400" y="1838075"/>
            <a:ext cx="3982575" cy="2833725"/>
          </a:xfrm>
          <a:prstGeom prst="rect">
            <a:avLst/>
          </a:prstGeom>
          <a:noFill/>
          <a:ln cap="flat" cmpd="sng" w="25400">
            <a:solidFill>
              <a:srgbClr val="1D1C1D"/>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p:nvPr/>
        </p:nvSpPr>
        <p:spPr>
          <a:xfrm>
            <a:off x="974901"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chemeClr val="accent3"/>
              </a:solidFill>
              <a:latin typeface="Merriweather Light"/>
              <a:ea typeface="Merriweather Light"/>
              <a:cs typeface="Merriweather Light"/>
              <a:sym typeface="Merriweather Light"/>
            </a:endParaRPr>
          </a:p>
        </p:txBody>
      </p:sp>
      <p:grpSp>
        <p:nvGrpSpPr>
          <p:cNvPr id="74" name="Google Shape;74;p14"/>
          <p:cNvGrpSpPr/>
          <p:nvPr/>
        </p:nvGrpSpPr>
        <p:grpSpPr>
          <a:xfrm>
            <a:off x="-86897" y="2181310"/>
            <a:ext cx="1310400" cy="1150175"/>
            <a:chOff x="519878" y="1948510"/>
            <a:chExt cx="1310400" cy="1150175"/>
          </a:xfrm>
        </p:grpSpPr>
        <p:sp>
          <p:nvSpPr>
            <p:cNvPr id="75" name="Google Shape;75;p14"/>
            <p:cNvSpPr/>
            <p:nvPr/>
          </p:nvSpPr>
          <p:spPr>
            <a:xfrm>
              <a:off x="877947"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76" name="Google Shape;76;p14"/>
            <p:cNvSpPr txBox="1"/>
            <p:nvPr/>
          </p:nvSpPr>
          <p:spPr>
            <a:xfrm>
              <a:off x="950497"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01</a:t>
              </a:r>
              <a:endParaRPr b="1" sz="1500">
                <a:solidFill>
                  <a:schemeClr val="lt1"/>
                </a:solidFill>
                <a:latin typeface="Merriweather"/>
                <a:ea typeface="Merriweather"/>
                <a:cs typeface="Merriweather"/>
                <a:sym typeface="Merriweather"/>
              </a:endParaRPr>
            </a:p>
          </p:txBody>
        </p:sp>
        <p:sp>
          <p:nvSpPr>
            <p:cNvPr id="77" name="Google Shape;77;p14"/>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Executive Summary</a:t>
              </a:r>
              <a:endParaRPr sz="1200">
                <a:solidFill>
                  <a:schemeClr val="accent3"/>
                </a:solidFill>
                <a:latin typeface="Merriweather Light"/>
                <a:ea typeface="Merriweather Light"/>
                <a:cs typeface="Merriweather Light"/>
                <a:sym typeface="Merriweather Light"/>
              </a:endParaRPr>
            </a:p>
          </p:txBody>
        </p:sp>
      </p:grpSp>
      <p:grpSp>
        <p:nvGrpSpPr>
          <p:cNvPr id="78" name="Google Shape;78;p14"/>
          <p:cNvGrpSpPr/>
          <p:nvPr/>
        </p:nvGrpSpPr>
        <p:grpSpPr>
          <a:xfrm>
            <a:off x="1124698" y="2181310"/>
            <a:ext cx="1310400" cy="1150175"/>
            <a:chOff x="1848940" y="1948510"/>
            <a:chExt cx="1310400" cy="1150175"/>
          </a:xfrm>
        </p:grpSpPr>
        <p:sp>
          <p:nvSpPr>
            <p:cNvPr id="79" name="Google Shape;79;p14"/>
            <p:cNvSpPr/>
            <p:nvPr/>
          </p:nvSpPr>
          <p:spPr>
            <a:xfrm>
              <a:off x="2206990"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80" name="Google Shape;80;p14"/>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Player Clustering</a:t>
              </a:r>
              <a:endParaRPr sz="1200">
                <a:solidFill>
                  <a:schemeClr val="accent3"/>
                </a:solidFill>
                <a:latin typeface="Merriweather Light"/>
                <a:ea typeface="Merriweather Light"/>
                <a:cs typeface="Merriweather Light"/>
                <a:sym typeface="Merriweather Light"/>
              </a:endParaRPr>
            </a:p>
          </p:txBody>
        </p:sp>
        <p:sp>
          <p:nvSpPr>
            <p:cNvPr id="81" name="Google Shape;81;p14"/>
            <p:cNvSpPr txBox="1"/>
            <p:nvPr/>
          </p:nvSpPr>
          <p:spPr>
            <a:xfrm>
              <a:off x="2291928"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02</a:t>
              </a:r>
              <a:endParaRPr b="1" sz="1500">
                <a:solidFill>
                  <a:schemeClr val="lt1"/>
                </a:solidFill>
                <a:latin typeface="Merriweather"/>
                <a:ea typeface="Merriweather"/>
                <a:cs typeface="Merriweather"/>
                <a:sym typeface="Merriweather"/>
              </a:endParaRPr>
            </a:p>
          </p:txBody>
        </p:sp>
      </p:grpSp>
      <p:grpSp>
        <p:nvGrpSpPr>
          <p:cNvPr id="82" name="Google Shape;82;p14"/>
          <p:cNvGrpSpPr/>
          <p:nvPr/>
        </p:nvGrpSpPr>
        <p:grpSpPr>
          <a:xfrm>
            <a:off x="2435106" y="2181310"/>
            <a:ext cx="1359900" cy="1360589"/>
            <a:chOff x="3178550" y="1948510"/>
            <a:chExt cx="1359900" cy="1360589"/>
          </a:xfrm>
        </p:grpSpPr>
        <p:sp>
          <p:nvSpPr>
            <p:cNvPr id="83" name="Google Shape;83;p14"/>
            <p:cNvSpPr/>
            <p:nvPr/>
          </p:nvSpPr>
          <p:spPr>
            <a:xfrm>
              <a:off x="3560827"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84" name="Google Shape;84;p14"/>
            <p:cNvSpPr txBox="1"/>
            <p:nvPr/>
          </p:nvSpPr>
          <p:spPr>
            <a:xfrm>
              <a:off x="3178550" y="2493999"/>
              <a:ext cx="1359900" cy="815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Historical &amp; Current Cluster Analysis</a:t>
              </a:r>
              <a:endParaRPr sz="1200">
                <a:solidFill>
                  <a:schemeClr val="accent3"/>
                </a:solidFill>
                <a:latin typeface="Merriweather Light"/>
                <a:ea typeface="Merriweather Light"/>
                <a:cs typeface="Merriweather Light"/>
                <a:sym typeface="Merriweather Light"/>
              </a:endParaRPr>
            </a:p>
          </p:txBody>
        </p:sp>
        <p:sp>
          <p:nvSpPr>
            <p:cNvPr id="85" name="Google Shape;85;p14"/>
            <p:cNvSpPr txBox="1"/>
            <p:nvPr/>
          </p:nvSpPr>
          <p:spPr>
            <a:xfrm>
              <a:off x="3639839"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03</a:t>
              </a:r>
              <a:endParaRPr b="1" sz="1500">
                <a:solidFill>
                  <a:schemeClr val="lt1"/>
                </a:solidFill>
                <a:latin typeface="Merriweather"/>
                <a:ea typeface="Merriweather"/>
                <a:cs typeface="Merriweather"/>
                <a:sym typeface="Merriweather"/>
              </a:endParaRPr>
            </a:p>
          </p:txBody>
        </p:sp>
      </p:grpSp>
      <p:grpSp>
        <p:nvGrpSpPr>
          <p:cNvPr id="86" name="Google Shape;86;p14"/>
          <p:cNvGrpSpPr/>
          <p:nvPr/>
        </p:nvGrpSpPr>
        <p:grpSpPr>
          <a:xfrm>
            <a:off x="3758914" y="2181310"/>
            <a:ext cx="1310400" cy="944240"/>
            <a:chOff x="4557649" y="1948510"/>
            <a:chExt cx="1310400" cy="944240"/>
          </a:xfrm>
        </p:grpSpPr>
        <p:sp>
          <p:nvSpPr>
            <p:cNvPr id="87" name="Google Shape;87;p14"/>
            <p:cNvSpPr/>
            <p:nvPr/>
          </p:nvSpPr>
          <p:spPr>
            <a:xfrm>
              <a:off x="4915703"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88" name="Google Shape;88;p14"/>
            <p:cNvSpPr txBox="1"/>
            <p:nvPr/>
          </p:nvSpPr>
          <p:spPr>
            <a:xfrm>
              <a:off x="4557649" y="2701650"/>
              <a:ext cx="1310400" cy="19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Application</a:t>
              </a:r>
              <a:endParaRPr sz="1200">
                <a:solidFill>
                  <a:schemeClr val="accent3"/>
                </a:solidFill>
                <a:latin typeface="Merriweather Light"/>
                <a:ea typeface="Merriweather Light"/>
                <a:cs typeface="Merriweather Light"/>
                <a:sym typeface="Merriweather Light"/>
              </a:endParaRPr>
            </a:p>
          </p:txBody>
        </p:sp>
        <p:sp>
          <p:nvSpPr>
            <p:cNvPr id="89" name="Google Shape;89;p14"/>
            <p:cNvSpPr txBox="1"/>
            <p:nvPr/>
          </p:nvSpPr>
          <p:spPr>
            <a:xfrm>
              <a:off x="5011728"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04</a:t>
              </a:r>
              <a:endParaRPr b="1" sz="1500">
                <a:solidFill>
                  <a:schemeClr val="lt1"/>
                </a:solidFill>
                <a:latin typeface="Merriweather"/>
                <a:ea typeface="Merriweather"/>
                <a:cs typeface="Merriweather"/>
                <a:sym typeface="Merriweather"/>
              </a:endParaRPr>
            </a:p>
          </p:txBody>
        </p:sp>
      </p:grpSp>
      <p:sp>
        <p:nvSpPr>
          <p:cNvPr id="90" name="Google Shape;90;p14"/>
          <p:cNvSpPr/>
          <p:nvPr/>
        </p:nvSpPr>
        <p:spPr>
          <a:xfrm>
            <a:off x="2250721"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700">
              <a:latin typeface="Merriweather Light"/>
              <a:ea typeface="Merriweather Light"/>
              <a:cs typeface="Merriweather Light"/>
              <a:sym typeface="Merriweather Light"/>
            </a:endParaRPr>
          </a:p>
        </p:txBody>
      </p:sp>
      <p:sp>
        <p:nvSpPr>
          <p:cNvPr id="91" name="Google Shape;91;p14"/>
          <p:cNvSpPr/>
          <p:nvPr/>
        </p:nvSpPr>
        <p:spPr>
          <a:xfrm>
            <a:off x="3590591"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grpSp>
        <p:nvGrpSpPr>
          <p:cNvPr id="92" name="Google Shape;92;p14"/>
          <p:cNvGrpSpPr/>
          <p:nvPr/>
        </p:nvGrpSpPr>
        <p:grpSpPr>
          <a:xfrm>
            <a:off x="4901800" y="2181310"/>
            <a:ext cx="1643700" cy="944365"/>
            <a:chOff x="1644341" y="1948510"/>
            <a:chExt cx="1643700" cy="944365"/>
          </a:xfrm>
        </p:grpSpPr>
        <p:sp>
          <p:nvSpPr>
            <p:cNvPr id="93" name="Google Shape;93;p14"/>
            <p:cNvSpPr/>
            <p:nvPr/>
          </p:nvSpPr>
          <p:spPr>
            <a:xfrm>
              <a:off x="2206990"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94" name="Google Shape;94;p14"/>
            <p:cNvSpPr txBox="1"/>
            <p:nvPr/>
          </p:nvSpPr>
          <p:spPr>
            <a:xfrm>
              <a:off x="1644341" y="2652275"/>
              <a:ext cx="1643700" cy="240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Recommendations</a:t>
              </a:r>
              <a:endParaRPr sz="1200">
                <a:solidFill>
                  <a:schemeClr val="accent3"/>
                </a:solidFill>
                <a:latin typeface="Merriweather Light"/>
                <a:ea typeface="Merriweather Light"/>
                <a:cs typeface="Merriweather Light"/>
                <a:sym typeface="Merriweather Light"/>
              </a:endParaRPr>
            </a:p>
          </p:txBody>
        </p:sp>
        <p:sp>
          <p:nvSpPr>
            <p:cNvPr id="95" name="Google Shape;95;p14"/>
            <p:cNvSpPr txBox="1"/>
            <p:nvPr/>
          </p:nvSpPr>
          <p:spPr>
            <a:xfrm>
              <a:off x="2282640"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05</a:t>
              </a:r>
              <a:endParaRPr b="1" sz="1500">
                <a:solidFill>
                  <a:schemeClr val="lt1"/>
                </a:solidFill>
                <a:latin typeface="Merriweather"/>
                <a:ea typeface="Merriweather"/>
                <a:cs typeface="Merriweather"/>
                <a:sym typeface="Merriweather"/>
              </a:endParaRPr>
            </a:p>
          </p:txBody>
        </p:sp>
      </p:grpSp>
      <p:grpSp>
        <p:nvGrpSpPr>
          <p:cNvPr id="96" name="Google Shape;96;p14"/>
          <p:cNvGrpSpPr/>
          <p:nvPr/>
        </p:nvGrpSpPr>
        <p:grpSpPr>
          <a:xfrm>
            <a:off x="6177050" y="2181310"/>
            <a:ext cx="1673400" cy="1150290"/>
            <a:chOff x="3004345" y="1948510"/>
            <a:chExt cx="1673400" cy="1150290"/>
          </a:xfrm>
        </p:grpSpPr>
        <p:sp>
          <p:nvSpPr>
            <p:cNvPr id="97" name="Google Shape;97;p14"/>
            <p:cNvSpPr/>
            <p:nvPr/>
          </p:nvSpPr>
          <p:spPr>
            <a:xfrm>
              <a:off x="3560827"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98" name="Google Shape;98;p14"/>
            <p:cNvSpPr txBox="1"/>
            <p:nvPr/>
          </p:nvSpPr>
          <p:spPr>
            <a:xfrm>
              <a:off x="3004345" y="2494000"/>
              <a:ext cx="1673400" cy="60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Final Recommendations</a:t>
              </a:r>
              <a:endParaRPr sz="1200">
                <a:solidFill>
                  <a:schemeClr val="accent3"/>
                </a:solidFill>
                <a:latin typeface="Merriweather Light"/>
                <a:ea typeface="Merriweather Light"/>
                <a:cs typeface="Merriweather Light"/>
                <a:sym typeface="Merriweather Light"/>
              </a:endParaRPr>
            </a:p>
          </p:txBody>
        </p:sp>
        <p:sp>
          <p:nvSpPr>
            <p:cNvPr id="99" name="Google Shape;99;p14"/>
            <p:cNvSpPr txBox="1"/>
            <p:nvPr/>
          </p:nvSpPr>
          <p:spPr>
            <a:xfrm>
              <a:off x="3639827"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06</a:t>
              </a:r>
              <a:endParaRPr b="1" sz="1500">
                <a:solidFill>
                  <a:schemeClr val="lt1"/>
                </a:solidFill>
                <a:latin typeface="Merriweather"/>
                <a:ea typeface="Merriweather"/>
                <a:cs typeface="Merriweather"/>
                <a:sym typeface="Merriweather"/>
              </a:endParaRPr>
            </a:p>
          </p:txBody>
        </p:sp>
      </p:grpSp>
      <p:grpSp>
        <p:nvGrpSpPr>
          <p:cNvPr id="100" name="Google Shape;100;p14"/>
          <p:cNvGrpSpPr/>
          <p:nvPr/>
        </p:nvGrpSpPr>
        <p:grpSpPr>
          <a:xfrm>
            <a:off x="7693675" y="2181310"/>
            <a:ext cx="1310400" cy="944365"/>
            <a:chOff x="4557650" y="1948510"/>
            <a:chExt cx="1310400" cy="944365"/>
          </a:xfrm>
        </p:grpSpPr>
        <p:sp>
          <p:nvSpPr>
            <p:cNvPr id="101" name="Google Shape;101;p14"/>
            <p:cNvSpPr/>
            <p:nvPr/>
          </p:nvSpPr>
          <p:spPr>
            <a:xfrm>
              <a:off x="4915703" y="194851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102" name="Google Shape;102;p14"/>
            <p:cNvSpPr txBox="1"/>
            <p:nvPr/>
          </p:nvSpPr>
          <p:spPr>
            <a:xfrm>
              <a:off x="4557650" y="2652276"/>
              <a:ext cx="1310400" cy="240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Future Work</a:t>
              </a:r>
              <a:endParaRPr sz="1200">
                <a:solidFill>
                  <a:schemeClr val="accent3"/>
                </a:solidFill>
                <a:latin typeface="Merriweather Light"/>
                <a:ea typeface="Merriweather Light"/>
                <a:cs typeface="Merriweather Light"/>
                <a:sym typeface="Merriweather Light"/>
              </a:endParaRPr>
            </a:p>
          </p:txBody>
        </p:sp>
        <p:sp>
          <p:nvSpPr>
            <p:cNvPr id="103" name="Google Shape;103;p14"/>
            <p:cNvSpPr txBox="1"/>
            <p:nvPr/>
          </p:nvSpPr>
          <p:spPr>
            <a:xfrm>
              <a:off x="4994228" y="20569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500">
                  <a:solidFill>
                    <a:schemeClr val="lt1"/>
                  </a:solidFill>
                  <a:latin typeface="Merriweather"/>
                  <a:ea typeface="Merriweather"/>
                  <a:cs typeface="Merriweather"/>
                  <a:sym typeface="Merriweather"/>
                </a:rPr>
                <a:t>07</a:t>
              </a:r>
              <a:endParaRPr b="1" sz="1500">
                <a:solidFill>
                  <a:schemeClr val="lt1"/>
                </a:solidFill>
                <a:latin typeface="Merriweather"/>
                <a:ea typeface="Merriweather"/>
                <a:cs typeface="Merriweather"/>
                <a:sym typeface="Merriweather"/>
              </a:endParaRPr>
            </a:p>
          </p:txBody>
        </p:sp>
      </p:grpSp>
      <p:sp>
        <p:nvSpPr>
          <p:cNvPr id="104" name="Google Shape;104;p14"/>
          <p:cNvSpPr/>
          <p:nvPr/>
        </p:nvSpPr>
        <p:spPr>
          <a:xfrm>
            <a:off x="6224132"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105" name="Google Shape;105;p14"/>
          <p:cNvSpPr/>
          <p:nvPr/>
        </p:nvSpPr>
        <p:spPr>
          <a:xfrm>
            <a:off x="7503303"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106" name="Google Shape;106;p14"/>
          <p:cNvSpPr/>
          <p:nvPr/>
        </p:nvSpPr>
        <p:spPr>
          <a:xfrm>
            <a:off x="4901812" y="24845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107" name="Google Shape;107;p14"/>
          <p:cNvSpPr txBox="1"/>
          <p:nvPr>
            <p:ph type="title"/>
          </p:nvPr>
        </p:nvSpPr>
        <p:spPr>
          <a:xfrm>
            <a:off x="311700" y="543700"/>
            <a:ext cx="5334900" cy="10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00"/>
              <a:t>CONTENTS</a:t>
            </a:r>
            <a:endParaRPr sz="3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2"/>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Historical and Current Cluster Analysis - John</a:t>
            </a:r>
            <a:endParaRPr sz="3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grpSp>
        <p:nvGrpSpPr>
          <p:cNvPr id="504" name="Google Shape;504;p33"/>
          <p:cNvGrpSpPr/>
          <p:nvPr/>
        </p:nvGrpSpPr>
        <p:grpSpPr>
          <a:xfrm>
            <a:off x="208350" y="1702575"/>
            <a:ext cx="1992675" cy="1569600"/>
            <a:chOff x="1660800" y="1171213"/>
            <a:chExt cx="1992675" cy="1569600"/>
          </a:xfrm>
        </p:grpSpPr>
        <p:sp>
          <p:nvSpPr>
            <p:cNvPr id="505" name="Google Shape;505;p33"/>
            <p:cNvSpPr/>
            <p:nvPr/>
          </p:nvSpPr>
          <p:spPr>
            <a:xfrm>
              <a:off x="1660800" y="1171213"/>
              <a:ext cx="1942800" cy="1569600"/>
            </a:xfrm>
            <a:prstGeom prst="round1Rect">
              <a:avLst>
                <a:gd fmla="val 17446" name="adj"/>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txBox="1"/>
            <p:nvPr/>
          </p:nvSpPr>
          <p:spPr>
            <a:xfrm>
              <a:off x="1879875" y="1325388"/>
              <a:ext cx="1723800" cy="548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Well-Rounded Bigs</a:t>
              </a:r>
              <a:endParaRPr b="1" sz="1100">
                <a:solidFill>
                  <a:srgbClr val="FFFFFF"/>
                </a:solidFill>
                <a:latin typeface="Merriweather"/>
                <a:ea typeface="Merriweather"/>
                <a:cs typeface="Merriweather"/>
                <a:sym typeface="Merriweather"/>
              </a:endParaRPr>
            </a:p>
          </p:txBody>
        </p:sp>
        <p:sp>
          <p:nvSpPr>
            <p:cNvPr id="507" name="Google Shape;507;p33"/>
            <p:cNvSpPr txBox="1"/>
            <p:nvPr/>
          </p:nvSpPr>
          <p:spPr>
            <a:xfrm>
              <a:off x="1879875" y="1632363"/>
              <a:ext cx="1773600" cy="7536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Have had their UPS and DOWNS.</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Range from 9.3% to 19% of players in the league</a:t>
              </a:r>
              <a:r>
                <a:rPr lang="en" sz="900">
                  <a:solidFill>
                    <a:srgbClr val="FFFFFF"/>
                  </a:solidFill>
                  <a:latin typeface="Merriweather Light"/>
                  <a:ea typeface="Merriweather Light"/>
                  <a:cs typeface="Merriweather Light"/>
                  <a:sym typeface="Merriweather Light"/>
                </a:rPr>
                <a:t>, however it’s </a:t>
              </a:r>
              <a:r>
                <a:rPr lang="en" sz="900">
                  <a:solidFill>
                    <a:srgbClr val="FFFFFF"/>
                  </a:solidFill>
                  <a:latin typeface="Merriweather Light"/>
                  <a:ea typeface="Merriweather Light"/>
                  <a:cs typeface="Merriweather Light"/>
                  <a:sym typeface="Merriweather Light"/>
                </a:rPr>
                <a:t>not that different today than it is from 2001.</a:t>
              </a:r>
              <a:endParaRPr sz="900">
                <a:solidFill>
                  <a:srgbClr val="FFFFFF"/>
                </a:solidFill>
                <a:latin typeface="Merriweather Light"/>
                <a:ea typeface="Merriweather Light"/>
                <a:cs typeface="Merriweather Light"/>
                <a:sym typeface="Merriweather Light"/>
              </a:endParaRPr>
            </a:p>
          </p:txBody>
        </p:sp>
      </p:grpSp>
      <p:grpSp>
        <p:nvGrpSpPr>
          <p:cNvPr id="508" name="Google Shape;508;p33"/>
          <p:cNvGrpSpPr/>
          <p:nvPr/>
        </p:nvGrpSpPr>
        <p:grpSpPr>
          <a:xfrm>
            <a:off x="2148150" y="1702575"/>
            <a:ext cx="1942800" cy="1569600"/>
            <a:chOff x="3600600" y="1170963"/>
            <a:chExt cx="1942800" cy="1569600"/>
          </a:xfrm>
        </p:grpSpPr>
        <p:sp>
          <p:nvSpPr>
            <p:cNvPr id="509" name="Google Shape;509;p33"/>
            <p:cNvSpPr/>
            <p:nvPr/>
          </p:nvSpPr>
          <p:spPr>
            <a:xfrm>
              <a:off x="3600600" y="1170963"/>
              <a:ext cx="1942800" cy="1569600"/>
            </a:xfrm>
            <a:prstGeom prst="round2SameRect">
              <a:avLst>
                <a:gd fmla="val 18098" name="adj1"/>
                <a:gd fmla="val 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txBox="1"/>
            <p:nvPr/>
          </p:nvSpPr>
          <p:spPr>
            <a:xfrm>
              <a:off x="3819000" y="1317663"/>
              <a:ext cx="1451700" cy="555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Physical Bigs</a:t>
              </a:r>
              <a:endParaRPr b="1" sz="1100">
                <a:solidFill>
                  <a:srgbClr val="FFFFFF"/>
                </a:solidFill>
                <a:latin typeface="Merriweather"/>
                <a:ea typeface="Merriweather"/>
                <a:cs typeface="Merriweather"/>
                <a:sym typeface="Merriweather"/>
              </a:endParaRPr>
            </a:p>
          </p:txBody>
        </p:sp>
        <p:sp>
          <p:nvSpPr>
            <p:cNvPr id="511" name="Google Shape;511;p33"/>
            <p:cNvSpPr txBox="1"/>
            <p:nvPr/>
          </p:nvSpPr>
          <p:spPr>
            <a:xfrm>
              <a:off x="3819000" y="1624613"/>
              <a:ext cx="1724100" cy="761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Have steadily decreased, appears close to BECOMING OBSOLETE. </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As the style of play has changed, so has the need for this specific player type.  </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p:txBody>
        </p:sp>
      </p:grpSp>
      <p:grpSp>
        <p:nvGrpSpPr>
          <p:cNvPr id="512" name="Google Shape;512;p33"/>
          <p:cNvGrpSpPr/>
          <p:nvPr/>
        </p:nvGrpSpPr>
        <p:grpSpPr>
          <a:xfrm>
            <a:off x="207716" y="3255313"/>
            <a:ext cx="3882959" cy="1248600"/>
            <a:chOff x="1660800" y="2723938"/>
            <a:chExt cx="5822400" cy="1248600"/>
          </a:xfrm>
        </p:grpSpPr>
        <p:sp>
          <p:nvSpPr>
            <p:cNvPr id="513" name="Google Shape;513;p33"/>
            <p:cNvSpPr/>
            <p:nvPr/>
          </p:nvSpPr>
          <p:spPr>
            <a:xfrm rot="10800000">
              <a:off x="1660800" y="2723938"/>
              <a:ext cx="5822400" cy="1248600"/>
            </a:xfrm>
            <a:prstGeom prst="round2SameRect">
              <a:avLst>
                <a:gd fmla="val 18098" name="adj1"/>
                <a:gd fmla="val 0" name="adj2"/>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txBox="1"/>
            <p:nvPr/>
          </p:nvSpPr>
          <p:spPr>
            <a:xfrm>
              <a:off x="2583300" y="2978750"/>
              <a:ext cx="3977400" cy="3495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erriweather"/>
                  <a:ea typeface="Merriweather"/>
                  <a:cs typeface="Merriweather"/>
                  <a:sym typeface="Merriweather"/>
                </a:rPr>
                <a:t>Game Generals</a:t>
              </a:r>
              <a:endParaRPr b="1" sz="1100">
                <a:solidFill>
                  <a:srgbClr val="FFFFFF"/>
                </a:solidFill>
                <a:latin typeface="Merriweather"/>
                <a:ea typeface="Merriweather"/>
                <a:cs typeface="Merriweather"/>
                <a:sym typeface="Merriweather"/>
              </a:endParaRPr>
            </a:p>
          </p:txBody>
        </p:sp>
        <p:sp>
          <p:nvSpPr>
            <p:cNvPr id="515" name="Google Shape;515;p33"/>
            <p:cNvSpPr txBox="1"/>
            <p:nvPr/>
          </p:nvSpPr>
          <p:spPr>
            <a:xfrm>
              <a:off x="2583290" y="3271975"/>
              <a:ext cx="3977400" cy="4458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Have more or less remained consistent</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as been valued every season. </a:t>
              </a:r>
              <a:endParaRPr sz="900">
                <a:solidFill>
                  <a:srgbClr val="FFFFFF"/>
                </a:solidFill>
                <a:latin typeface="Merriweather Light"/>
                <a:ea typeface="Merriweather Light"/>
                <a:cs typeface="Merriweather Light"/>
                <a:sym typeface="Merriweather Light"/>
              </a:endParaRPr>
            </a:p>
          </p:txBody>
        </p:sp>
      </p:grpSp>
      <p:pic>
        <p:nvPicPr>
          <p:cNvPr id="516" name="Google Shape;516;p33"/>
          <p:cNvPicPr preferRelativeResize="0"/>
          <p:nvPr/>
        </p:nvPicPr>
        <p:blipFill>
          <a:blip r:embed="rId3">
            <a:alphaModFix/>
          </a:blip>
          <a:stretch>
            <a:fillRect/>
          </a:stretch>
        </p:blipFill>
        <p:spPr>
          <a:xfrm>
            <a:off x="4348225" y="1710138"/>
            <a:ext cx="4527600" cy="2786216"/>
          </a:xfrm>
          <a:prstGeom prst="rect">
            <a:avLst/>
          </a:prstGeom>
          <a:noFill/>
          <a:ln cap="flat" cmpd="sng" w="19050">
            <a:solidFill>
              <a:srgbClr val="666666"/>
            </a:solidFill>
            <a:prstDash val="solid"/>
            <a:miter lim="8000"/>
            <a:headEnd len="sm" w="sm" type="none"/>
            <a:tailEnd len="sm" w="sm" type="none"/>
          </a:ln>
        </p:spPr>
      </p:pic>
      <p:grpSp>
        <p:nvGrpSpPr>
          <p:cNvPr id="517" name="Google Shape;517;p33"/>
          <p:cNvGrpSpPr/>
          <p:nvPr/>
        </p:nvGrpSpPr>
        <p:grpSpPr>
          <a:xfrm>
            <a:off x="2019018" y="3117783"/>
            <a:ext cx="260366" cy="260366"/>
            <a:chOff x="3157188" y="909150"/>
            <a:chExt cx="470400" cy="470400"/>
          </a:xfrm>
        </p:grpSpPr>
        <p:sp>
          <p:nvSpPr>
            <p:cNvPr id="518" name="Google Shape;518;p33"/>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Historical and Current Cluster Analysis </a:t>
            </a:r>
            <a:endParaRPr sz="3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grpSp>
        <p:nvGrpSpPr>
          <p:cNvPr id="525" name="Google Shape;525;p34"/>
          <p:cNvGrpSpPr/>
          <p:nvPr/>
        </p:nvGrpSpPr>
        <p:grpSpPr>
          <a:xfrm>
            <a:off x="2198269" y="1540459"/>
            <a:ext cx="1944600" cy="1569600"/>
            <a:chOff x="3216519" y="1002150"/>
            <a:chExt cx="1944600" cy="1569600"/>
          </a:xfrm>
        </p:grpSpPr>
        <p:sp>
          <p:nvSpPr>
            <p:cNvPr id="526" name="Google Shape;526;p34"/>
            <p:cNvSpPr/>
            <p:nvPr/>
          </p:nvSpPr>
          <p:spPr>
            <a:xfrm flipH="1">
              <a:off x="3216519" y="1002150"/>
              <a:ext cx="1944600" cy="1569600"/>
            </a:xfrm>
            <a:prstGeom prst="round2DiagRect">
              <a:avLst>
                <a:gd fmla="val 0" name="adj1"/>
                <a:gd fmla="val 17764" name="adj2"/>
              </a:avLst>
            </a:prstGeom>
            <a:solidFill>
              <a:srgbClr val="7F20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527" name="Google Shape;527;p34"/>
            <p:cNvSpPr txBox="1"/>
            <p:nvPr/>
          </p:nvSpPr>
          <p:spPr>
            <a:xfrm>
              <a:off x="3461163" y="1244660"/>
              <a:ext cx="1451700" cy="459900"/>
            </a:xfrm>
            <a:prstGeom prst="rect">
              <a:avLst/>
            </a:prstGeom>
            <a:solidFill>
              <a:srgbClr val="7F209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Shot-Creating Sharpshooters</a:t>
              </a:r>
              <a:endParaRPr b="1" sz="1100">
                <a:solidFill>
                  <a:srgbClr val="FFFFFF"/>
                </a:solidFill>
                <a:latin typeface="Merriweather"/>
                <a:ea typeface="Merriweather"/>
                <a:cs typeface="Merriweather"/>
                <a:sym typeface="Merriweather"/>
              </a:endParaRPr>
            </a:p>
          </p:txBody>
        </p:sp>
        <p:sp>
          <p:nvSpPr>
            <p:cNvPr id="528" name="Google Shape;528;p34"/>
            <p:cNvSpPr txBox="1"/>
            <p:nvPr/>
          </p:nvSpPr>
          <p:spPr>
            <a:xfrm>
              <a:off x="3461175" y="1704566"/>
              <a:ext cx="1451700" cy="396600"/>
            </a:xfrm>
            <a:prstGeom prst="rect">
              <a:avLst/>
            </a:prstGeom>
            <a:solidFill>
              <a:srgbClr val="7F209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Have had equal periods of increase and decrease. </a:t>
              </a:r>
              <a:endParaRPr sz="900">
                <a:solidFill>
                  <a:srgbClr val="FFFFFF"/>
                </a:solidFill>
                <a:latin typeface="Merriweather Light"/>
                <a:ea typeface="Merriweather Light"/>
                <a:cs typeface="Merriweather Light"/>
                <a:sym typeface="Merriweather Light"/>
              </a:endParaRPr>
            </a:p>
          </p:txBody>
        </p:sp>
      </p:grpSp>
      <p:grpSp>
        <p:nvGrpSpPr>
          <p:cNvPr id="529" name="Google Shape;529;p34"/>
          <p:cNvGrpSpPr/>
          <p:nvPr/>
        </p:nvGrpSpPr>
        <p:grpSpPr>
          <a:xfrm>
            <a:off x="258438" y="1540459"/>
            <a:ext cx="1944663" cy="1569600"/>
            <a:chOff x="1271925" y="1002150"/>
            <a:chExt cx="1944663" cy="1569600"/>
          </a:xfrm>
        </p:grpSpPr>
        <p:sp>
          <p:nvSpPr>
            <p:cNvPr id="530" name="Google Shape;530;p34"/>
            <p:cNvSpPr/>
            <p:nvPr/>
          </p:nvSpPr>
          <p:spPr>
            <a:xfrm rot="10800000">
              <a:off x="1271925" y="1002150"/>
              <a:ext cx="1944600" cy="1569600"/>
            </a:xfrm>
            <a:prstGeom prst="round2DiagRect">
              <a:avLst>
                <a:gd fmla="val 0" name="adj1"/>
                <a:gd fmla="val 17764" name="adj2"/>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531" name="Google Shape;531;p34"/>
            <p:cNvSpPr txBox="1"/>
            <p:nvPr/>
          </p:nvSpPr>
          <p:spPr>
            <a:xfrm>
              <a:off x="1496688" y="1244666"/>
              <a:ext cx="1620600" cy="459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Game Lieutenants</a:t>
              </a:r>
              <a:endParaRPr b="1" sz="1100">
                <a:solidFill>
                  <a:srgbClr val="FFFFFF"/>
                </a:solidFill>
                <a:latin typeface="Merriweather"/>
                <a:ea typeface="Merriweather"/>
                <a:cs typeface="Merriweather"/>
                <a:sym typeface="Merriweather"/>
              </a:endParaRPr>
            </a:p>
          </p:txBody>
        </p:sp>
        <p:sp>
          <p:nvSpPr>
            <p:cNvPr id="532" name="Google Shape;532;p34"/>
            <p:cNvSpPr txBox="1"/>
            <p:nvPr/>
          </p:nvSpPr>
          <p:spPr>
            <a:xfrm>
              <a:off x="1496688" y="1573441"/>
              <a:ext cx="1719900" cy="643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Have steadily decreased.</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Likely have transitioned into Three-Point Threats over the years.</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p:txBody>
        </p:sp>
      </p:grpSp>
      <p:grpSp>
        <p:nvGrpSpPr>
          <p:cNvPr id="533" name="Google Shape;533;p34"/>
          <p:cNvGrpSpPr/>
          <p:nvPr/>
        </p:nvGrpSpPr>
        <p:grpSpPr>
          <a:xfrm>
            <a:off x="258438" y="3106488"/>
            <a:ext cx="1944600" cy="1569600"/>
            <a:chOff x="1271925" y="2571750"/>
            <a:chExt cx="1944600" cy="1569600"/>
          </a:xfrm>
        </p:grpSpPr>
        <p:sp>
          <p:nvSpPr>
            <p:cNvPr id="534" name="Google Shape;534;p34"/>
            <p:cNvSpPr/>
            <p:nvPr/>
          </p:nvSpPr>
          <p:spPr>
            <a:xfrm flipH="1">
              <a:off x="1271925" y="2571750"/>
              <a:ext cx="1944600" cy="1569600"/>
            </a:xfrm>
            <a:prstGeom prst="round2DiagRect">
              <a:avLst>
                <a:gd fmla="val 0" name="adj1"/>
                <a:gd fmla="val 17764" name="adj2"/>
              </a:avLst>
            </a:prstGeom>
            <a:solidFill>
              <a:srgbClr val="7F20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535" name="Google Shape;535;p34"/>
            <p:cNvSpPr txBox="1"/>
            <p:nvPr/>
          </p:nvSpPr>
          <p:spPr>
            <a:xfrm>
              <a:off x="1496688" y="2814260"/>
              <a:ext cx="1451700" cy="459900"/>
            </a:xfrm>
            <a:prstGeom prst="rect">
              <a:avLst/>
            </a:prstGeom>
            <a:solidFill>
              <a:srgbClr val="7F209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MVP Bigs</a:t>
              </a:r>
              <a:endParaRPr b="1" sz="1100">
                <a:solidFill>
                  <a:srgbClr val="FFFFFF"/>
                </a:solidFill>
                <a:latin typeface="Merriweather"/>
                <a:ea typeface="Merriweather"/>
                <a:cs typeface="Merriweather"/>
                <a:sym typeface="Merriweather"/>
              </a:endParaRPr>
            </a:p>
          </p:txBody>
        </p:sp>
        <p:sp>
          <p:nvSpPr>
            <p:cNvPr id="536" name="Google Shape;536;p34"/>
            <p:cNvSpPr txBox="1"/>
            <p:nvPr/>
          </p:nvSpPr>
          <p:spPr>
            <a:xfrm>
              <a:off x="1479113" y="3164238"/>
              <a:ext cx="1451700" cy="547500"/>
            </a:xfrm>
            <a:prstGeom prst="rect">
              <a:avLst/>
            </a:prstGeom>
            <a:solidFill>
              <a:srgbClr val="7F209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Have remained relatively constant, but appear to be phasing out.  </a:t>
              </a:r>
              <a:endParaRPr sz="900">
                <a:solidFill>
                  <a:srgbClr val="FFFFFF"/>
                </a:solidFill>
                <a:latin typeface="Merriweather Light"/>
                <a:ea typeface="Merriweather Light"/>
                <a:cs typeface="Merriweather Light"/>
                <a:sym typeface="Merriweather Light"/>
              </a:endParaRPr>
            </a:p>
          </p:txBody>
        </p:sp>
      </p:grpSp>
      <p:grpSp>
        <p:nvGrpSpPr>
          <p:cNvPr id="537" name="Google Shape;537;p34"/>
          <p:cNvGrpSpPr/>
          <p:nvPr/>
        </p:nvGrpSpPr>
        <p:grpSpPr>
          <a:xfrm>
            <a:off x="2198269" y="3106488"/>
            <a:ext cx="1944756" cy="1569600"/>
            <a:chOff x="3216519" y="2571750"/>
            <a:chExt cx="1944756" cy="1569600"/>
          </a:xfrm>
        </p:grpSpPr>
        <p:sp>
          <p:nvSpPr>
            <p:cNvPr id="538" name="Google Shape;538;p34"/>
            <p:cNvSpPr/>
            <p:nvPr/>
          </p:nvSpPr>
          <p:spPr>
            <a:xfrm rot="10800000">
              <a:off x="3216519" y="2571750"/>
              <a:ext cx="1944600" cy="1569600"/>
            </a:xfrm>
            <a:prstGeom prst="round2DiagRect">
              <a:avLst>
                <a:gd fmla="val 0" name="adj1"/>
                <a:gd fmla="val 17764" name="adj2"/>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539" name="Google Shape;539;p34"/>
            <p:cNvSpPr txBox="1"/>
            <p:nvPr/>
          </p:nvSpPr>
          <p:spPr>
            <a:xfrm>
              <a:off x="3461177" y="2814263"/>
              <a:ext cx="16524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Three-Point Threats</a:t>
              </a:r>
              <a:endParaRPr b="1" sz="1100">
                <a:solidFill>
                  <a:srgbClr val="FFFFFF"/>
                </a:solidFill>
                <a:latin typeface="Merriweather"/>
                <a:ea typeface="Merriweather"/>
                <a:cs typeface="Merriweather"/>
                <a:sym typeface="Merriweather"/>
              </a:endParaRPr>
            </a:p>
          </p:txBody>
        </p:sp>
        <p:sp>
          <p:nvSpPr>
            <p:cNvPr id="540" name="Google Shape;540;p34"/>
            <p:cNvSpPr txBox="1"/>
            <p:nvPr/>
          </p:nvSpPr>
          <p:spPr>
            <a:xfrm>
              <a:off x="3462975" y="3139488"/>
              <a:ext cx="1698300" cy="51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Grown significantly over the date range.  </a:t>
              </a:r>
              <a:endParaRPr sz="900">
                <a:solidFill>
                  <a:srgbClr val="FFFFFF"/>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Clear indication that 3-point shooters are </a:t>
              </a:r>
              <a:r>
                <a:rPr b="1" lang="en" sz="900">
                  <a:solidFill>
                    <a:srgbClr val="FFFFFF"/>
                  </a:solidFill>
                  <a:latin typeface="Merriweather"/>
                  <a:ea typeface="Merriweather"/>
                  <a:cs typeface="Merriweather"/>
                  <a:sym typeface="Merriweather"/>
                </a:rPr>
                <a:t>MORE COMMON THAN EVER.  </a:t>
              </a:r>
              <a:endParaRPr b="1" sz="900">
                <a:solidFill>
                  <a:srgbClr val="FFFFFF"/>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p:txBody>
        </p:sp>
      </p:grpSp>
      <p:grpSp>
        <p:nvGrpSpPr>
          <p:cNvPr id="541" name="Google Shape;541;p34"/>
          <p:cNvGrpSpPr/>
          <p:nvPr/>
        </p:nvGrpSpPr>
        <p:grpSpPr>
          <a:xfrm>
            <a:off x="2035218" y="2945196"/>
            <a:ext cx="334125" cy="334078"/>
            <a:chOff x="3157188" y="909150"/>
            <a:chExt cx="470400" cy="470400"/>
          </a:xfrm>
        </p:grpSpPr>
        <p:sp>
          <p:nvSpPr>
            <p:cNvPr id="542" name="Google Shape;542;p34"/>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543" name="Google Shape;543;p34"/>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pic>
        <p:nvPicPr>
          <p:cNvPr id="544" name="Google Shape;544;p34"/>
          <p:cNvPicPr preferRelativeResize="0"/>
          <p:nvPr/>
        </p:nvPicPr>
        <p:blipFill rotWithShape="1">
          <a:blip r:embed="rId3">
            <a:alphaModFix/>
          </a:blip>
          <a:srcRect b="0" l="0" r="0" t="0"/>
          <a:stretch/>
        </p:blipFill>
        <p:spPr>
          <a:xfrm>
            <a:off x="4311525" y="1715163"/>
            <a:ext cx="4527600" cy="2786216"/>
          </a:xfrm>
          <a:prstGeom prst="rect">
            <a:avLst/>
          </a:prstGeom>
          <a:noFill/>
          <a:ln cap="flat" cmpd="sng" w="19050">
            <a:solidFill>
              <a:srgbClr val="666666"/>
            </a:solidFill>
            <a:prstDash val="solid"/>
            <a:miter lim="8000"/>
            <a:headEnd len="sm" w="sm" type="none"/>
            <a:tailEnd len="sm" w="sm" type="none"/>
          </a:ln>
        </p:spPr>
      </p:pic>
      <p:sp>
        <p:nvSpPr>
          <p:cNvPr id="545" name="Google Shape;545;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Historical and Current Cluster Analysis </a:t>
            </a:r>
            <a:endParaRPr sz="3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grpSp>
        <p:nvGrpSpPr>
          <p:cNvPr id="550" name="Google Shape;550;p35"/>
          <p:cNvGrpSpPr/>
          <p:nvPr/>
        </p:nvGrpSpPr>
        <p:grpSpPr>
          <a:xfrm>
            <a:off x="445359" y="2292713"/>
            <a:ext cx="3065986" cy="1000506"/>
            <a:chOff x="4732925" y="945996"/>
            <a:chExt cx="3856586" cy="1193495"/>
          </a:xfrm>
        </p:grpSpPr>
        <p:grpSp>
          <p:nvGrpSpPr>
            <p:cNvPr id="551" name="Google Shape;551;p35"/>
            <p:cNvGrpSpPr/>
            <p:nvPr/>
          </p:nvGrpSpPr>
          <p:grpSpPr>
            <a:xfrm>
              <a:off x="4732925" y="1140987"/>
              <a:ext cx="529800" cy="998503"/>
              <a:chOff x="4318975" y="1083450"/>
              <a:chExt cx="529800" cy="591250"/>
            </a:xfrm>
          </p:grpSpPr>
          <p:sp>
            <p:nvSpPr>
              <p:cNvPr id="552" name="Google Shape;552;p35"/>
              <p:cNvSpPr/>
              <p:nvPr/>
            </p:nvSpPr>
            <p:spPr>
              <a:xfrm>
                <a:off x="4517125" y="1086100"/>
                <a:ext cx="133500" cy="588600"/>
              </a:xfrm>
              <a:prstGeom prst="rect">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3" name="Google Shape;553;p35"/>
              <p:cNvCxnSpPr/>
              <p:nvPr/>
            </p:nvCxnSpPr>
            <p:spPr>
              <a:xfrm rot="10800000">
                <a:off x="4318975" y="1083450"/>
                <a:ext cx="529800" cy="0"/>
              </a:xfrm>
              <a:prstGeom prst="straightConnector1">
                <a:avLst/>
              </a:prstGeom>
              <a:noFill/>
              <a:ln cap="flat" cmpd="sng" w="9525">
                <a:solidFill>
                  <a:srgbClr val="551561"/>
                </a:solidFill>
                <a:prstDash val="solid"/>
                <a:round/>
                <a:headEnd len="sm" w="sm" type="none"/>
                <a:tailEnd len="sm" w="sm" type="none"/>
              </a:ln>
            </p:spPr>
          </p:cxnSp>
        </p:grpSp>
        <p:sp>
          <p:nvSpPr>
            <p:cNvPr id="554" name="Google Shape;554;p35"/>
            <p:cNvSpPr txBox="1"/>
            <p:nvPr/>
          </p:nvSpPr>
          <p:spPr>
            <a:xfrm>
              <a:off x="5343511" y="945996"/>
              <a:ext cx="32460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551561"/>
                  </a:solidFill>
                  <a:latin typeface="Merriweather Light"/>
                  <a:ea typeface="Merriweather Light"/>
                  <a:cs typeface="Merriweather Light"/>
                  <a:sym typeface="Merriweather Light"/>
                </a:rPr>
                <a:t>The x-axis indicates the year, bars indicate count of historical player types for each current MVP Bigs</a:t>
              </a:r>
              <a:endParaRPr sz="1100">
                <a:solidFill>
                  <a:srgbClr val="55156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100">
                <a:solidFill>
                  <a:srgbClr val="55156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100">
                <a:solidFill>
                  <a:srgbClr val="551561"/>
                </a:solidFill>
                <a:latin typeface="Merriweather Light"/>
                <a:ea typeface="Merriweather Light"/>
                <a:cs typeface="Merriweather Light"/>
                <a:sym typeface="Merriweather Light"/>
              </a:endParaRPr>
            </a:p>
          </p:txBody>
        </p:sp>
        <p:sp>
          <p:nvSpPr>
            <p:cNvPr id="555" name="Google Shape;555;p3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40D35"/>
                </a:solidFill>
                <a:latin typeface="Roboto"/>
                <a:ea typeface="Roboto"/>
                <a:cs typeface="Roboto"/>
                <a:sym typeface="Roboto"/>
              </a:endParaRPr>
            </a:p>
          </p:txBody>
        </p:sp>
      </p:grpSp>
      <p:grpSp>
        <p:nvGrpSpPr>
          <p:cNvPr id="556" name="Google Shape;556;p35"/>
          <p:cNvGrpSpPr/>
          <p:nvPr/>
        </p:nvGrpSpPr>
        <p:grpSpPr>
          <a:xfrm>
            <a:off x="445359" y="3969479"/>
            <a:ext cx="2654326" cy="1003043"/>
            <a:chOff x="4732925" y="946003"/>
            <a:chExt cx="3338775" cy="1196520"/>
          </a:xfrm>
        </p:grpSpPr>
        <p:grpSp>
          <p:nvGrpSpPr>
            <p:cNvPr id="557" name="Google Shape;557;p35"/>
            <p:cNvGrpSpPr/>
            <p:nvPr/>
          </p:nvGrpSpPr>
          <p:grpSpPr>
            <a:xfrm>
              <a:off x="4732925" y="1142460"/>
              <a:ext cx="529800" cy="1000063"/>
              <a:chOff x="4318975" y="1084322"/>
              <a:chExt cx="529800" cy="592174"/>
            </a:xfrm>
          </p:grpSpPr>
          <p:sp>
            <p:nvSpPr>
              <p:cNvPr id="558" name="Google Shape;558;p35"/>
              <p:cNvSpPr/>
              <p:nvPr/>
            </p:nvSpPr>
            <p:spPr>
              <a:xfrm>
                <a:off x="4517129" y="1086096"/>
                <a:ext cx="133500" cy="590400"/>
              </a:xfrm>
              <a:prstGeom prst="rect">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9" name="Google Shape;559;p35"/>
              <p:cNvCxnSpPr/>
              <p:nvPr/>
            </p:nvCxnSpPr>
            <p:spPr>
              <a:xfrm rot="10800000">
                <a:off x="4318975" y="1084322"/>
                <a:ext cx="529800" cy="0"/>
              </a:xfrm>
              <a:prstGeom prst="straightConnector1">
                <a:avLst/>
              </a:prstGeom>
              <a:noFill/>
              <a:ln cap="flat" cmpd="sng" w="9525">
                <a:solidFill>
                  <a:srgbClr val="858585"/>
                </a:solidFill>
                <a:prstDash val="solid"/>
                <a:round/>
                <a:headEnd len="sm" w="sm" type="none"/>
                <a:tailEnd len="sm" w="sm" type="none"/>
              </a:ln>
            </p:spPr>
          </p:cxnSp>
        </p:grpSp>
        <p:sp>
          <p:nvSpPr>
            <p:cNvPr id="560" name="Google Shape;560;p3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858585"/>
                  </a:solidFill>
                  <a:latin typeface="Merriweather Light"/>
                  <a:ea typeface="Merriweather Light"/>
                  <a:cs typeface="Merriweather Light"/>
                  <a:sym typeface="Merriweather Light"/>
                </a:rPr>
                <a:t>Indicated by frequency of red and gold</a:t>
              </a:r>
              <a:endParaRPr sz="1100">
                <a:solidFill>
                  <a:srgbClr val="858585"/>
                </a:solidFill>
                <a:latin typeface="Merriweather Light"/>
                <a:ea typeface="Merriweather Light"/>
                <a:cs typeface="Merriweather Light"/>
                <a:sym typeface="Merriweather Light"/>
              </a:endParaRPr>
            </a:p>
          </p:txBody>
        </p:sp>
        <p:sp>
          <p:nvSpPr>
            <p:cNvPr id="561" name="Google Shape;561;p3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562" name="Google Shape;562;p35"/>
          <p:cNvGrpSpPr/>
          <p:nvPr/>
        </p:nvGrpSpPr>
        <p:grpSpPr>
          <a:xfrm>
            <a:off x="445359" y="3130488"/>
            <a:ext cx="3320466" cy="1000500"/>
            <a:chOff x="4732925" y="946004"/>
            <a:chExt cx="4176686" cy="1193486"/>
          </a:xfrm>
        </p:grpSpPr>
        <p:grpSp>
          <p:nvGrpSpPr>
            <p:cNvPr id="563" name="Google Shape;563;p35"/>
            <p:cNvGrpSpPr/>
            <p:nvPr/>
          </p:nvGrpSpPr>
          <p:grpSpPr>
            <a:xfrm>
              <a:off x="4732925" y="1142460"/>
              <a:ext cx="529800" cy="997030"/>
              <a:chOff x="4318975" y="1084322"/>
              <a:chExt cx="529800" cy="590378"/>
            </a:xfrm>
          </p:grpSpPr>
          <p:sp>
            <p:nvSpPr>
              <p:cNvPr id="564" name="Google Shape;564;p35"/>
              <p:cNvSpPr/>
              <p:nvPr/>
            </p:nvSpPr>
            <p:spPr>
              <a:xfrm>
                <a:off x="4517125" y="1086100"/>
                <a:ext cx="133500" cy="588600"/>
              </a:xfrm>
              <a:prstGeom prst="rect">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5" name="Google Shape;565;p35"/>
              <p:cNvCxnSpPr/>
              <p:nvPr/>
            </p:nvCxnSpPr>
            <p:spPr>
              <a:xfrm rot="10800000">
                <a:off x="4318975" y="1084322"/>
                <a:ext cx="529800" cy="0"/>
              </a:xfrm>
              <a:prstGeom prst="straightConnector1">
                <a:avLst/>
              </a:prstGeom>
              <a:noFill/>
              <a:ln cap="flat" cmpd="sng" w="9525">
                <a:solidFill>
                  <a:srgbClr val="858585"/>
                </a:solidFill>
                <a:prstDash val="solid"/>
                <a:round/>
                <a:headEnd len="sm" w="sm" type="none"/>
                <a:tailEnd len="sm" w="sm" type="none"/>
              </a:ln>
            </p:spPr>
          </p:cxnSp>
        </p:grpSp>
        <p:sp>
          <p:nvSpPr>
            <p:cNvPr id="566" name="Google Shape;566;p35"/>
            <p:cNvSpPr txBox="1"/>
            <p:nvPr/>
          </p:nvSpPr>
          <p:spPr>
            <a:xfrm>
              <a:off x="5343511" y="946004"/>
              <a:ext cx="35661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858585"/>
                  </a:solidFill>
                  <a:latin typeface="Merriweather Light"/>
                  <a:ea typeface="Merriweather Light"/>
                  <a:cs typeface="Merriweather Light"/>
                  <a:sym typeface="Merriweather Light"/>
                </a:rPr>
                <a:t>Generally speaking, it would appear that Well-Rounded Bigs, Physical Bigs transition into MVP Bigs most often </a:t>
              </a:r>
              <a:endParaRPr sz="1100">
                <a:solidFill>
                  <a:srgbClr val="858585"/>
                </a:solidFill>
                <a:latin typeface="Merriweather Light"/>
                <a:ea typeface="Merriweather Light"/>
                <a:cs typeface="Merriweather Light"/>
                <a:sym typeface="Merriweather Light"/>
              </a:endParaRPr>
            </a:p>
          </p:txBody>
        </p:sp>
        <p:sp>
          <p:nvSpPr>
            <p:cNvPr id="567" name="Google Shape;567;p3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568" name="Google Shape;568;p35"/>
          <p:cNvGrpSpPr/>
          <p:nvPr/>
        </p:nvGrpSpPr>
        <p:grpSpPr>
          <a:xfrm>
            <a:off x="445359" y="1453687"/>
            <a:ext cx="2871371" cy="1000584"/>
            <a:chOff x="4732925" y="945996"/>
            <a:chExt cx="3611787" cy="1193587"/>
          </a:xfrm>
        </p:grpSpPr>
        <p:grpSp>
          <p:nvGrpSpPr>
            <p:cNvPr id="569" name="Google Shape;569;p35"/>
            <p:cNvGrpSpPr/>
            <p:nvPr/>
          </p:nvGrpSpPr>
          <p:grpSpPr>
            <a:xfrm>
              <a:off x="4732925" y="1140987"/>
              <a:ext cx="529800" cy="998596"/>
              <a:chOff x="4318975" y="1083450"/>
              <a:chExt cx="529800" cy="591305"/>
            </a:xfrm>
          </p:grpSpPr>
          <p:sp>
            <p:nvSpPr>
              <p:cNvPr id="570" name="Google Shape;570;p35"/>
              <p:cNvSpPr/>
              <p:nvPr/>
            </p:nvSpPr>
            <p:spPr>
              <a:xfrm>
                <a:off x="4517129" y="1083455"/>
                <a:ext cx="133500" cy="591300"/>
              </a:xfrm>
              <a:prstGeom prst="rect">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1" name="Google Shape;571;p35"/>
              <p:cNvCxnSpPr/>
              <p:nvPr/>
            </p:nvCxnSpPr>
            <p:spPr>
              <a:xfrm rot="10800000">
                <a:off x="4318975" y="1083450"/>
                <a:ext cx="529800" cy="0"/>
              </a:xfrm>
              <a:prstGeom prst="straightConnector1">
                <a:avLst/>
              </a:prstGeom>
              <a:noFill/>
              <a:ln cap="flat" cmpd="sng" w="9525">
                <a:solidFill>
                  <a:srgbClr val="551561"/>
                </a:solidFill>
                <a:prstDash val="solid"/>
                <a:round/>
                <a:headEnd len="sm" w="sm" type="none"/>
                <a:tailEnd len="sm" w="sm" type="none"/>
              </a:ln>
            </p:spPr>
          </p:cxnSp>
        </p:grpSp>
        <p:sp>
          <p:nvSpPr>
            <p:cNvPr id="572" name="Google Shape;572;p35"/>
            <p:cNvSpPr txBox="1"/>
            <p:nvPr/>
          </p:nvSpPr>
          <p:spPr>
            <a:xfrm>
              <a:off x="5343512" y="945996"/>
              <a:ext cx="3001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551561"/>
                  </a:solidFill>
                  <a:latin typeface="Merriweather Light"/>
                  <a:ea typeface="Merriweather Light"/>
                  <a:cs typeface="Merriweather Light"/>
                  <a:sym typeface="Merriweather Light"/>
                </a:rPr>
                <a:t>The plot on the right shows the current MVP Bigs in the league</a:t>
              </a:r>
              <a:endParaRPr sz="1100">
                <a:solidFill>
                  <a:srgbClr val="55156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100">
                <a:solidFill>
                  <a:srgbClr val="55156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100">
                <a:solidFill>
                  <a:srgbClr val="551561"/>
                </a:solidFill>
                <a:latin typeface="Merriweather Light"/>
                <a:ea typeface="Merriweather Light"/>
                <a:cs typeface="Merriweather Light"/>
                <a:sym typeface="Merriweather Light"/>
              </a:endParaRPr>
            </a:p>
          </p:txBody>
        </p:sp>
      </p:grpSp>
      <p:pic>
        <p:nvPicPr>
          <p:cNvPr id="573" name="Google Shape;573;p35"/>
          <p:cNvPicPr preferRelativeResize="0"/>
          <p:nvPr/>
        </p:nvPicPr>
        <p:blipFill>
          <a:blip r:embed="rId3">
            <a:alphaModFix/>
          </a:blip>
          <a:stretch>
            <a:fillRect/>
          </a:stretch>
        </p:blipFill>
        <p:spPr>
          <a:xfrm>
            <a:off x="3959725" y="1819988"/>
            <a:ext cx="4527600" cy="2786216"/>
          </a:xfrm>
          <a:prstGeom prst="rect">
            <a:avLst/>
          </a:prstGeom>
          <a:noFill/>
          <a:ln cap="flat" cmpd="sng" w="19050">
            <a:solidFill>
              <a:srgbClr val="666666"/>
            </a:solidFill>
            <a:prstDash val="solid"/>
            <a:miter lim="8000"/>
            <a:headEnd len="sm" w="sm" type="none"/>
            <a:tailEnd len="sm" w="sm" type="none"/>
          </a:ln>
        </p:spPr>
      </p:pic>
      <p:sp>
        <p:nvSpPr>
          <p:cNvPr id="574" name="Google Shape;574;p35"/>
          <p:cNvSpPr txBox="1"/>
          <p:nvPr>
            <p:ph type="title"/>
          </p:nvPr>
        </p:nvSpPr>
        <p:spPr>
          <a:xfrm>
            <a:off x="360450" y="73125"/>
            <a:ext cx="8520600" cy="119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Player Type History of MVP Bigs</a:t>
            </a:r>
            <a:endParaRPr sz="3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grpSp>
        <p:nvGrpSpPr>
          <p:cNvPr id="579" name="Google Shape;579;p36"/>
          <p:cNvGrpSpPr/>
          <p:nvPr/>
        </p:nvGrpSpPr>
        <p:grpSpPr>
          <a:xfrm>
            <a:off x="400434" y="2653600"/>
            <a:ext cx="3320466" cy="1000494"/>
            <a:chOff x="4732925" y="946011"/>
            <a:chExt cx="4176686" cy="1193480"/>
          </a:xfrm>
        </p:grpSpPr>
        <p:grpSp>
          <p:nvGrpSpPr>
            <p:cNvPr id="580" name="Google Shape;580;p36"/>
            <p:cNvGrpSpPr/>
            <p:nvPr/>
          </p:nvGrpSpPr>
          <p:grpSpPr>
            <a:xfrm>
              <a:off x="4732925" y="1140987"/>
              <a:ext cx="529800" cy="998503"/>
              <a:chOff x="4318975" y="1083450"/>
              <a:chExt cx="529800" cy="591250"/>
            </a:xfrm>
          </p:grpSpPr>
          <p:sp>
            <p:nvSpPr>
              <p:cNvPr id="581" name="Google Shape;581;p36"/>
              <p:cNvSpPr/>
              <p:nvPr/>
            </p:nvSpPr>
            <p:spPr>
              <a:xfrm>
                <a:off x="4517125" y="1086100"/>
                <a:ext cx="133500" cy="588600"/>
              </a:xfrm>
              <a:prstGeom prst="rect">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36"/>
              <p:cNvCxnSpPr/>
              <p:nvPr/>
            </p:nvCxnSpPr>
            <p:spPr>
              <a:xfrm rot="10800000">
                <a:off x="4318975" y="1083450"/>
                <a:ext cx="529800" cy="0"/>
              </a:xfrm>
              <a:prstGeom prst="straightConnector1">
                <a:avLst/>
              </a:prstGeom>
              <a:noFill/>
              <a:ln cap="flat" cmpd="sng" w="9525">
                <a:solidFill>
                  <a:srgbClr val="551561"/>
                </a:solidFill>
                <a:prstDash val="solid"/>
                <a:round/>
                <a:headEnd len="sm" w="sm" type="none"/>
                <a:tailEnd len="sm" w="sm" type="none"/>
              </a:ln>
            </p:spPr>
          </p:cxnSp>
        </p:grpSp>
        <p:sp>
          <p:nvSpPr>
            <p:cNvPr id="583" name="Google Shape;583;p36"/>
            <p:cNvSpPr txBox="1"/>
            <p:nvPr/>
          </p:nvSpPr>
          <p:spPr>
            <a:xfrm>
              <a:off x="5343511" y="946011"/>
              <a:ext cx="35661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551561"/>
                  </a:solidFill>
                  <a:latin typeface="Merriweather Light"/>
                  <a:ea typeface="Merriweather Light"/>
                  <a:cs typeface="Merriweather Light"/>
                  <a:sym typeface="Merriweather Light"/>
                </a:rPr>
                <a:t>x-axis indicates the year, bars indicate the count of historical player types for each current Game Generals</a:t>
              </a:r>
              <a:endParaRPr sz="1100">
                <a:solidFill>
                  <a:srgbClr val="551561"/>
                </a:solidFill>
                <a:latin typeface="Merriweather Light"/>
                <a:ea typeface="Merriweather Light"/>
                <a:cs typeface="Merriweather Light"/>
                <a:sym typeface="Merriweather Light"/>
              </a:endParaRPr>
            </a:p>
          </p:txBody>
        </p:sp>
        <p:sp>
          <p:nvSpPr>
            <p:cNvPr id="584" name="Google Shape;584;p36"/>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40D35"/>
                </a:solidFill>
                <a:latin typeface="Roboto"/>
                <a:ea typeface="Roboto"/>
                <a:cs typeface="Roboto"/>
                <a:sym typeface="Roboto"/>
              </a:endParaRPr>
            </a:p>
          </p:txBody>
        </p:sp>
      </p:grpSp>
      <p:grpSp>
        <p:nvGrpSpPr>
          <p:cNvPr id="585" name="Google Shape;585;p36"/>
          <p:cNvGrpSpPr/>
          <p:nvPr/>
        </p:nvGrpSpPr>
        <p:grpSpPr>
          <a:xfrm>
            <a:off x="400434" y="3491363"/>
            <a:ext cx="3320466" cy="1000500"/>
            <a:chOff x="4732925" y="946004"/>
            <a:chExt cx="4176686" cy="1193486"/>
          </a:xfrm>
        </p:grpSpPr>
        <p:grpSp>
          <p:nvGrpSpPr>
            <p:cNvPr id="586" name="Google Shape;586;p36"/>
            <p:cNvGrpSpPr/>
            <p:nvPr/>
          </p:nvGrpSpPr>
          <p:grpSpPr>
            <a:xfrm>
              <a:off x="4732925" y="1142460"/>
              <a:ext cx="529800" cy="997030"/>
              <a:chOff x="4318975" y="1084322"/>
              <a:chExt cx="529800" cy="590378"/>
            </a:xfrm>
          </p:grpSpPr>
          <p:sp>
            <p:nvSpPr>
              <p:cNvPr id="587" name="Google Shape;587;p36"/>
              <p:cNvSpPr/>
              <p:nvPr/>
            </p:nvSpPr>
            <p:spPr>
              <a:xfrm>
                <a:off x="4517125" y="1086100"/>
                <a:ext cx="133500" cy="588600"/>
              </a:xfrm>
              <a:prstGeom prst="rect">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8" name="Google Shape;588;p36"/>
              <p:cNvCxnSpPr/>
              <p:nvPr/>
            </p:nvCxnSpPr>
            <p:spPr>
              <a:xfrm rot="10800000">
                <a:off x="4318975" y="1084322"/>
                <a:ext cx="529800" cy="0"/>
              </a:xfrm>
              <a:prstGeom prst="straightConnector1">
                <a:avLst/>
              </a:prstGeom>
              <a:noFill/>
              <a:ln cap="flat" cmpd="sng" w="9525">
                <a:solidFill>
                  <a:srgbClr val="858585"/>
                </a:solidFill>
                <a:prstDash val="solid"/>
                <a:round/>
                <a:headEnd len="sm" w="sm" type="none"/>
                <a:tailEnd len="sm" w="sm" type="none"/>
              </a:ln>
            </p:spPr>
          </p:cxnSp>
        </p:grpSp>
        <p:sp>
          <p:nvSpPr>
            <p:cNvPr id="589" name="Google Shape;589;p36"/>
            <p:cNvSpPr txBox="1"/>
            <p:nvPr/>
          </p:nvSpPr>
          <p:spPr>
            <a:xfrm>
              <a:off x="5343511" y="946004"/>
              <a:ext cx="35661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858585"/>
                  </a:solidFill>
                  <a:latin typeface="Merriweather Light"/>
                  <a:ea typeface="Merriweather Light"/>
                  <a:cs typeface="Merriweather Light"/>
                  <a:sym typeface="Merriweather Light"/>
                </a:rPr>
                <a:t>Generally speaking, it would appear that Shot-Creating Sharpshooters player types transition into Game Generals most often </a:t>
              </a:r>
              <a:endParaRPr sz="1100">
                <a:solidFill>
                  <a:srgbClr val="858585"/>
                </a:solidFill>
                <a:latin typeface="Merriweather Light"/>
                <a:ea typeface="Merriweather Light"/>
                <a:cs typeface="Merriweather Light"/>
                <a:sym typeface="Merriweather Light"/>
              </a:endParaRPr>
            </a:p>
          </p:txBody>
        </p:sp>
        <p:sp>
          <p:nvSpPr>
            <p:cNvPr id="590" name="Google Shape;590;p36"/>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591" name="Google Shape;591;p36"/>
          <p:cNvGrpSpPr/>
          <p:nvPr/>
        </p:nvGrpSpPr>
        <p:grpSpPr>
          <a:xfrm>
            <a:off x="400434" y="1814562"/>
            <a:ext cx="2871371" cy="1000584"/>
            <a:chOff x="4732925" y="945996"/>
            <a:chExt cx="3611787" cy="1193587"/>
          </a:xfrm>
        </p:grpSpPr>
        <p:grpSp>
          <p:nvGrpSpPr>
            <p:cNvPr id="592" name="Google Shape;592;p36"/>
            <p:cNvGrpSpPr/>
            <p:nvPr/>
          </p:nvGrpSpPr>
          <p:grpSpPr>
            <a:xfrm>
              <a:off x="4732925" y="1140987"/>
              <a:ext cx="529800" cy="998596"/>
              <a:chOff x="4318975" y="1083450"/>
              <a:chExt cx="529800" cy="591305"/>
            </a:xfrm>
          </p:grpSpPr>
          <p:sp>
            <p:nvSpPr>
              <p:cNvPr id="593" name="Google Shape;593;p36"/>
              <p:cNvSpPr/>
              <p:nvPr/>
            </p:nvSpPr>
            <p:spPr>
              <a:xfrm>
                <a:off x="4517129" y="1083455"/>
                <a:ext cx="133500" cy="591300"/>
              </a:xfrm>
              <a:prstGeom prst="rect">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4" name="Google Shape;594;p36"/>
              <p:cNvCxnSpPr/>
              <p:nvPr/>
            </p:nvCxnSpPr>
            <p:spPr>
              <a:xfrm rot="10800000">
                <a:off x="4318975" y="1083450"/>
                <a:ext cx="529800" cy="0"/>
              </a:xfrm>
              <a:prstGeom prst="straightConnector1">
                <a:avLst/>
              </a:prstGeom>
              <a:noFill/>
              <a:ln cap="flat" cmpd="sng" w="9525">
                <a:solidFill>
                  <a:srgbClr val="551561"/>
                </a:solidFill>
                <a:prstDash val="solid"/>
                <a:round/>
                <a:headEnd len="sm" w="sm" type="none"/>
                <a:tailEnd len="sm" w="sm" type="none"/>
              </a:ln>
            </p:spPr>
          </p:cxnSp>
        </p:grpSp>
        <p:sp>
          <p:nvSpPr>
            <p:cNvPr id="595" name="Google Shape;595;p36"/>
            <p:cNvSpPr txBox="1"/>
            <p:nvPr/>
          </p:nvSpPr>
          <p:spPr>
            <a:xfrm>
              <a:off x="5343512" y="945996"/>
              <a:ext cx="3001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551561"/>
                  </a:solidFill>
                  <a:latin typeface="Merriweather Light"/>
                  <a:ea typeface="Merriweather Light"/>
                  <a:cs typeface="Merriweather Light"/>
                  <a:sym typeface="Merriweather Light"/>
                </a:rPr>
                <a:t>The plot shows the current Game Generals in the league (30, on the right). </a:t>
              </a:r>
              <a:endParaRPr sz="1100">
                <a:solidFill>
                  <a:srgbClr val="551561"/>
                </a:solidFill>
                <a:latin typeface="Merriweather Light"/>
                <a:ea typeface="Merriweather Light"/>
                <a:cs typeface="Merriweather Light"/>
                <a:sym typeface="Merriweather Light"/>
              </a:endParaRPr>
            </a:p>
          </p:txBody>
        </p:sp>
      </p:grpSp>
      <p:pic>
        <p:nvPicPr>
          <p:cNvPr id="596" name="Google Shape;596;p36"/>
          <p:cNvPicPr preferRelativeResize="0"/>
          <p:nvPr/>
        </p:nvPicPr>
        <p:blipFill>
          <a:blip r:embed="rId3">
            <a:alphaModFix/>
          </a:blip>
          <a:stretch>
            <a:fillRect/>
          </a:stretch>
        </p:blipFill>
        <p:spPr>
          <a:xfrm>
            <a:off x="4131925" y="1760088"/>
            <a:ext cx="4527600" cy="2786216"/>
          </a:xfrm>
          <a:prstGeom prst="rect">
            <a:avLst/>
          </a:prstGeom>
          <a:noFill/>
          <a:ln cap="flat" cmpd="sng" w="19050">
            <a:solidFill>
              <a:srgbClr val="666666"/>
            </a:solidFill>
            <a:prstDash val="solid"/>
            <a:miter lim="8000"/>
            <a:headEnd len="sm" w="sm" type="none"/>
            <a:tailEnd len="sm" w="sm" type="none"/>
          </a:ln>
        </p:spPr>
      </p:pic>
      <p:sp>
        <p:nvSpPr>
          <p:cNvPr id="597" name="Google Shape;597;p36"/>
          <p:cNvSpPr txBox="1"/>
          <p:nvPr>
            <p:ph type="title"/>
          </p:nvPr>
        </p:nvSpPr>
        <p:spPr>
          <a:xfrm>
            <a:off x="311700" y="0"/>
            <a:ext cx="8520600" cy="12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Player Type History of Game Generals </a:t>
            </a:r>
            <a:endParaRPr sz="3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7"/>
          <p:cNvSpPr/>
          <p:nvPr/>
        </p:nvSpPr>
        <p:spPr>
          <a:xfrm>
            <a:off x="526972" y="1553973"/>
            <a:ext cx="3036600" cy="3140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nvGrpSpPr>
          <p:cNvPr id="603" name="Google Shape;603;p37"/>
          <p:cNvGrpSpPr/>
          <p:nvPr/>
        </p:nvGrpSpPr>
        <p:grpSpPr>
          <a:xfrm>
            <a:off x="1216274" y="1415038"/>
            <a:ext cx="1666087" cy="1723053"/>
            <a:chOff x="3619861" y="407378"/>
            <a:chExt cx="2166000" cy="2166000"/>
          </a:xfrm>
        </p:grpSpPr>
        <p:sp>
          <p:nvSpPr>
            <p:cNvPr id="604" name="Google Shape;604;p37"/>
            <p:cNvSpPr/>
            <p:nvPr/>
          </p:nvSpPr>
          <p:spPr>
            <a:xfrm>
              <a:off x="3619861" y="407378"/>
              <a:ext cx="2166000" cy="21660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05" name="Google Shape;605;p37"/>
            <p:cNvSpPr txBox="1"/>
            <p:nvPr/>
          </p:nvSpPr>
          <p:spPr>
            <a:xfrm>
              <a:off x="4091835" y="664901"/>
              <a:ext cx="1229400" cy="7044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erriweather"/>
                  <a:ea typeface="Merriweather"/>
                  <a:cs typeface="Merriweather"/>
                  <a:sym typeface="Merriweather"/>
                </a:rPr>
                <a:t>Cleveland</a:t>
              </a:r>
              <a:endParaRPr sz="1000">
                <a:solidFill>
                  <a:srgbClr val="FFFFFF"/>
                </a:solidFill>
                <a:latin typeface="Merriweather Light"/>
                <a:ea typeface="Merriweather Light"/>
                <a:cs typeface="Merriweather Light"/>
                <a:sym typeface="Merriweather Light"/>
              </a:endParaRPr>
            </a:p>
            <a:p>
              <a:pPr indent="0" lvl="0" marL="0" rtl="0" algn="ctr">
                <a:spcBef>
                  <a:spcPts val="0"/>
                </a:spcBef>
                <a:spcAft>
                  <a:spcPts val="0"/>
                </a:spcAft>
                <a:buNone/>
              </a:pPr>
              <a:r>
                <a:rPr lang="en" sz="900">
                  <a:solidFill>
                    <a:srgbClr val="FFFFFF"/>
                  </a:solidFill>
                  <a:latin typeface="Merriweather Light"/>
                  <a:ea typeface="Merriweather Light"/>
                  <a:cs typeface="Merriweather Light"/>
                  <a:sym typeface="Merriweather Light"/>
                </a:rPr>
                <a:t>Has two MVP Bigs and one Game General</a:t>
              </a:r>
              <a:endParaRPr sz="900">
                <a:solidFill>
                  <a:srgbClr val="FFFFFF"/>
                </a:solidFill>
                <a:latin typeface="Merriweather Light"/>
                <a:ea typeface="Merriweather Light"/>
                <a:cs typeface="Merriweather Light"/>
                <a:sym typeface="Merriweather Light"/>
              </a:endParaRPr>
            </a:p>
          </p:txBody>
        </p:sp>
      </p:grpSp>
      <p:grpSp>
        <p:nvGrpSpPr>
          <p:cNvPr id="606" name="Google Shape;606;p37"/>
          <p:cNvGrpSpPr/>
          <p:nvPr/>
        </p:nvGrpSpPr>
        <p:grpSpPr>
          <a:xfrm>
            <a:off x="2007204" y="2000259"/>
            <a:ext cx="1666087" cy="1723053"/>
            <a:chOff x="4648111" y="1143043"/>
            <a:chExt cx="2166000" cy="2166000"/>
          </a:xfrm>
        </p:grpSpPr>
        <p:sp>
          <p:nvSpPr>
            <p:cNvPr id="607" name="Google Shape;607;p37"/>
            <p:cNvSpPr/>
            <p:nvPr/>
          </p:nvSpPr>
          <p:spPr>
            <a:xfrm>
              <a:off x="4648111" y="1143043"/>
              <a:ext cx="2166000" cy="2166000"/>
            </a:xfrm>
            <a:prstGeom prst="ellips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08" name="Google Shape;608;p37"/>
            <p:cNvSpPr txBox="1"/>
            <p:nvPr/>
          </p:nvSpPr>
          <p:spPr>
            <a:xfrm>
              <a:off x="5066911" y="1542694"/>
              <a:ext cx="1328400" cy="6615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erriweather"/>
                  <a:ea typeface="Merriweather"/>
                  <a:cs typeface="Merriweather"/>
                  <a:sym typeface="Merriweather"/>
                </a:rPr>
                <a:t>Phoenix</a:t>
              </a:r>
              <a:endParaRPr b="1" sz="10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sz="900">
                  <a:solidFill>
                    <a:srgbClr val="FFFFFF"/>
                  </a:solidFill>
                  <a:latin typeface="Merriweather Light"/>
                  <a:ea typeface="Merriweather Light"/>
                  <a:cs typeface="Merriweather Light"/>
                  <a:sym typeface="Merriweather Light"/>
                </a:rPr>
                <a:t>Has two Game Generals and two MVP Bigs</a:t>
              </a:r>
              <a:endParaRPr sz="900">
                <a:solidFill>
                  <a:srgbClr val="FFFFFF"/>
                </a:solidFill>
                <a:latin typeface="Merriweather Light"/>
                <a:ea typeface="Merriweather Light"/>
                <a:cs typeface="Merriweather Light"/>
                <a:sym typeface="Merriweather Light"/>
              </a:endParaRPr>
            </a:p>
          </p:txBody>
        </p:sp>
      </p:grpSp>
      <p:grpSp>
        <p:nvGrpSpPr>
          <p:cNvPr id="609" name="Google Shape;609;p37"/>
          <p:cNvGrpSpPr/>
          <p:nvPr/>
        </p:nvGrpSpPr>
        <p:grpSpPr>
          <a:xfrm>
            <a:off x="1692371" y="2966511"/>
            <a:ext cx="1666087" cy="1723053"/>
            <a:chOff x="4238812" y="2357689"/>
            <a:chExt cx="2166000" cy="2166000"/>
          </a:xfrm>
        </p:grpSpPr>
        <p:sp>
          <p:nvSpPr>
            <p:cNvPr id="610" name="Google Shape;610;p37"/>
            <p:cNvSpPr/>
            <p:nvPr/>
          </p:nvSpPr>
          <p:spPr>
            <a:xfrm>
              <a:off x="4238812" y="2357689"/>
              <a:ext cx="2166000" cy="21660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11" name="Google Shape;611;p37"/>
            <p:cNvSpPr txBox="1"/>
            <p:nvPr/>
          </p:nvSpPr>
          <p:spPr>
            <a:xfrm>
              <a:off x="5012763" y="3159834"/>
              <a:ext cx="1328400" cy="6615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erriweather"/>
                  <a:ea typeface="Merriweather"/>
                  <a:cs typeface="Merriweather"/>
                  <a:sym typeface="Merriweather"/>
                </a:rPr>
                <a:t>Each team</a:t>
              </a:r>
              <a:endParaRPr sz="1000">
                <a:solidFill>
                  <a:srgbClr val="FFFFFF"/>
                </a:solidFill>
                <a:latin typeface="Merriweather Light"/>
                <a:ea typeface="Merriweather Light"/>
                <a:cs typeface="Merriweather Light"/>
                <a:sym typeface="Merriweather Light"/>
              </a:endParaRPr>
            </a:p>
            <a:p>
              <a:pPr indent="0" lvl="0" marL="0" rtl="0" algn="ctr">
                <a:spcBef>
                  <a:spcPts val="0"/>
                </a:spcBef>
                <a:spcAft>
                  <a:spcPts val="0"/>
                </a:spcAft>
                <a:buNone/>
              </a:pPr>
              <a:r>
                <a:rPr lang="en" sz="900">
                  <a:solidFill>
                    <a:srgbClr val="FFFFFF"/>
                  </a:solidFill>
                  <a:latin typeface="Merriweather Light"/>
                  <a:ea typeface="Merriweather Light"/>
                  <a:cs typeface="Merriweather Light"/>
                  <a:sym typeface="Merriweather Light"/>
                </a:rPr>
                <a:t>Has at least a Game General or a MVP Big</a:t>
              </a:r>
              <a:endParaRPr sz="900">
                <a:solidFill>
                  <a:srgbClr val="FFFFFF"/>
                </a:solidFill>
                <a:latin typeface="Merriweather Light"/>
                <a:ea typeface="Merriweather Light"/>
                <a:cs typeface="Merriweather Light"/>
                <a:sym typeface="Merriweather Light"/>
              </a:endParaRPr>
            </a:p>
          </p:txBody>
        </p:sp>
      </p:grpSp>
      <p:grpSp>
        <p:nvGrpSpPr>
          <p:cNvPr id="612" name="Google Shape;612;p37"/>
          <p:cNvGrpSpPr/>
          <p:nvPr/>
        </p:nvGrpSpPr>
        <p:grpSpPr>
          <a:xfrm>
            <a:off x="665773" y="2966512"/>
            <a:ext cx="1666087" cy="1723053"/>
            <a:chOff x="2983201" y="2357790"/>
            <a:chExt cx="2166000" cy="2166000"/>
          </a:xfrm>
        </p:grpSpPr>
        <p:sp>
          <p:nvSpPr>
            <p:cNvPr id="613" name="Google Shape;613;p37"/>
            <p:cNvSpPr/>
            <p:nvPr/>
          </p:nvSpPr>
          <p:spPr>
            <a:xfrm>
              <a:off x="2983201" y="2357790"/>
              <a:ext cx="2166000" cy="21660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14" name="Google Shape;614;p37"/>
            <p:cNvSpPr txBox="1"/>
            <p:nvPr/>
          </p:nvSpPr>
          <p:spPr>
            <a:xfrm>
              <a:off x="3412188" y="3396964"/>
              <a:ext cx="1318200" cy="850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erriweather"/>
                  <a:ea typeface="Merriweather"/>
                  <a:cs typeface="Merriweather"/>
                  <a:sym typeface="Merriweather"/>
                </a:rPr>
                <a:t>Boston and Brooklyn</a:t>
              </a:r>
              <a:endParaRPr b="1" sz="10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sz="900">
                  <a:solidFill>
                    <a:srgbClr val="FFFFFF"/>
                  </a:solidFill>
                  <a:latin typeface="Merriweather Light"/>
                  <a:ea typeface="Merriweather Light"/>
                  <a:cs typeface="Merriweather Light"/>
                  <a:sym typeface="Merriweather Light"/>
                </a:rPr>
                <a:t>Have two MVP Bigs and no Game Generals</a:t>
              </a:r>
              <a:endParaRPr sz="900">
                <a:solidFill>
                  <a:srgbClr val="FFFFFF"/>
                </a:solidFill>
                <a:latin typeface="Merriweather Light"/>
                <a:ea typeface="Merriweather Light"/>
                <a:cs typeface="Merriweather Light"/>
                <a:sym typeface="Merriweather Light"/>
              </a:endParaRPr>
            </a:p>
          </p:txBody>
        </p:sp>
      </p:grpSp>
      <p:grpSp>
        <p:nvGrpSpPr>
          <p:cNvPr id="615" name="Google Shape;615;p37"/>
          <p:cNvGrpSpPr/>
          <p:nvPr/>
        </p:nvGrpSpPr>
        <p:grpSpPr>
          <a:xfrm>
            <a:off x="425434" y="2000235"/>
            <a:ext cx="1666087" cy="1723053"/>
            <a:chOff x="2591728" y="1143012"/>
            <a:chExt cx="2166000" cy="2166000"/>
          </a:xfrm>
        </p:grpSpPr>
        <p:sp>
          <p:nvSpPr>
            <p:cNvPr id="616" name="Google Shape;616;p37"/>
            <p:cNvSpPr/>
            <p:nvPr/>
          </p:nvSpPr>
          <p:spPr>
            <a:xfrm>
              <a:off x="2591728" y="1143012"/>
              <a:ext cx="2166000" cy="2166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17" name="Google Shape;617;p37"/>
            <p:cNvSpPr txBox="1"/>
            <p:nvPr/>
          </p:nvSpPr>
          <p:spPr>
            <a:xfrm>
              <a:off x="3010535" y="1895257"/>
              <a:ext cx="1328400" cy="6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erriweather Light"/>
                <a:ea typeface="Merriweather Light"/>
                <a:cs typeface="Merriweather Light"/>
                <a:sym typeface="Merriweather Light"/>
              </a:endParaRPr>
            </a:p>
            <a:p>
              <a:pPr indent="0" lvl="0" marL="0" rtl="0" algn="ctr">
                <a:spcBef>
                  <a:spcPts val="0"/>
                </a:spcBef>
                <a:spcAft>
                  <a:spcPts val="0"/>
                </a:spcAft>
                <a:buNone/>
              </a:pPr>
              <a:r>
                <a:rPr b="1" lang="en" sz="1000">
                  <a:solidFill>
                    <a:schemeClr val="lt1"/>
                  </a:solidFill>
                  <a:latin typeface="Merriweather"/>
                  <a:ea typeface="Merriweather"/>
                  <a:cs typeface="Merriweather"/>
                  <a:sym typeface="Merriweather"/>
                </a:rPr>
                <a:t>Chicago and Milwaukee </a:t>
              </a:r>
              <a:r>
                <a:rPr lang="en" sz="900">
                  <a:solidFill>
                    <a:schemeClr val="lt1"/>
                  </a:solidFill>
                  <a:latin typeface="Merriweather Light"/>
                  <a:ea typeface="Merriweather Light"/>
                  <a:cs typeface="Merriweather Light"/>
                  <a:sym typeface="Merriweather Light"/>
                </a:rPr>
                <a:t>Have two Game Generals and one MVP Big</a:t>
              </a:r>
              <a:r>
                <a:rPr lang="en" sz="1000">
                  <a:solidFill>
                    <a:schemeClr val="lt1"/>
                  </a:solidFill>
                  <a:latin typeface="Merriweather Light"/>
                  <a:ea typeface="Merriweather Light"/>
                  <a:cs typeface="Merriweather Light"/>
                  <a:sym typeface="Merriweather Light"/>
                </a:rPr>
                <a:t> </a:t>
              </a:r>
              <a:endParaRPr sz="1000">
                <a:solidFill>
                  <a:schemeClr val="lt1"/>
                </a:solidFill>
                <a:latin typeface="Merriweather Light"/>
                <a:ea typeface="Merriweather Light"/>
                <a:cs typeface="Merriweather Light"/>
                <a:sym typeface="Merriweather Light"/>
              </a:endParaRPr>
            </a:p>
            <a:p>
              <a:pPr indent="0" lvl="0" marL="0" rtl="0" algn="ctr">
                <a:spcBef>
                  <a:spcPts val="0"/>
                </a:spcBef>
                <a:spcAft>
                  <a:spcPts val="0"/>
                </a:spcAft>
                <a:buNone/>
              </a:pPr>
              <a:r>
                <a:t/>
              </a:r>
              <a:endParaRPr sz="1000">
                <a:solidFill>
                  <a:srgbClr val="FFFFFF"/>
                </a:solidFill>
                <a:latin typeface="Merriweather Light"/>
                <a:ea typeface="Merriweather Light"/>
                <a:cs typeface="Merriweather Light"/>
                <a:sym typeface="Merriweather Light"/>
              </a:endParaRPr>
            </a:p>
          </p:txBody>
        </p:sp>
      </p:grpSp>
      <p:pic>
        <p:nvPicPr>
          <p:cNvPr id="618" name="Google Shape;618;p37"/>
          <p:cNvPicPr preferRelativeResize="0"/>
          <p:nvPr/>
        </p:nvPicPr>
        <p:blipFill>
          <a:blip r:embed="rId3">
            <a:alphaModFix/>
          </a:blip>
          <a:stretch>
            <a:fillRect/>
          </a:stretch>
        </p:blipFill>
        <p:spPr>
          <a:xfrm>
            <a:off x="4311600" y="1812488"/>
            <a:ext cx="4527600" cy="2786216"/>
          </a:xfrm>
          <a:prstGeom prst="rect">
            <a:avLst/>
          </a:prstGeom>
          <a:noFill/>
          <a:ln cap="flat" cmpd="sng" w="19050">
            <a:solidFill>
              <a:srgbClr val="666666"/>
            </a:solidFill>
            <a:prstDash val="solid"/>
            <a:miter lim="8000"/>
            <a:headEnd len="sm" w="sm" type="none"/>
            <a:tailEnd len="sm" w="sm" type="none"/>
          </a:ln>
        </p:spPr>
      </p:pic>
      <p:sp>
        <p:nvSpPr>
          <p:cNvPr id="619" name="Google Shape;619;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Teams ABOVE .500 in 2022</a:t>
            </a:r>
            <a:endParaRPr sz="3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8"/>
          <p:cNvSpPr/>
          <p:nvPr/>
        </p:nvSpPr>
        <p:spPr>
          <a:xfrm>
            <a:off x="655572" y="1583923"/>
            <a:ext cx="3036600" cy="3140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nvGrpSpPr>
          <p:cNvPr id="625" name="Google Shape;625;p38"/>
          <p:cNvGrpSpPr/>
          <p:nvPr/>
        </p:nvGrpSpPr>
        <p:grpSpPr>
          <a:xfrm>
            <a:off x="1327554" y="1702959"/>
            <a:ext cx="1666087" cy="1723053"/>
            <a:chOff x="4648111" y="1143043"/>
            <a:chExt cx="2166000" cy="2166000"/>
          </a:xfrm>
        </p:grpSpPr>
        <p:sp>
          <p:nvSpPr>
            <p:cNvPr id="626" name="Google Shape;626;p38"/>
            <p:cNvSpPr/>
            <p:nvPr/>
          </p:nvSpPr>
          <p:spPr>
            <a:xfrm>
              <a:off x="4648111" y="1143043"/>
              <a:ext cx="2166000" cy="21660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27" name="Google Shape;627;p38"/>
            <p:cNvSpPr txBox="1"/>
            <p:nvPr/>
          </p:nvSpPr>
          <p:spPr>
            <a:xfrm>
              <a:off x="5066911" y="1542694"/>
              <a:ext cx="1328400" cy="6615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erriweather"/>
                  <a:ea typeface="Merriweather"/>
                  <a:cs typeface="Merriweather"/>
                  <a:sym typeface="Merriweather"/>
                </a:rPr>
                <a:t>LA Lakers</a:t>
              </a:r>
              <a:endParaRPr b="1" sz="10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sz="1000">
                  <a:solidFill>
                    <a:srgbClr val="FFFFFF"/>
                  </a:solidFill>
                  <a:latin typeface="Merriweather Light"/>
                  <a:ea typeface="Merriweather Light"/>
                  <a:cs typeface="Merriweather Light"/>
                  <a:sym typeface="Merriweather Light"/>
                </a:rPr>
                <a:t>Have two Game Generals and one MVP Big </a:t>
              </a:r>
              <a:endParaRPr sz="1000">
                <a:solidFill>
                  <a:srgbClr val="FFFFFF"/>
                </a:solidFill>
                <a:latin typeface="Merriweather Light"/>
                <a:ea typeface="Merriweather Light"/>
                <a:cs typeface="Merriweather Light"/>
                <a:sym typeface="Merriweather Light"/>
              </a:endParaRPr>
            </a:p>
          </p:txBody>
        </p:sp>
      </p:grpSp>
      <p:grpSp>
        <p:nvGrpSpPr>
          <p:cNvPr id="628" name="Google Shape;628;p38"/>
          <p:cNvGrpSpPr/>
          <p:nvPr/>
        </p:nvGrpSpPr>
        <p:grpSpPr>
          <a:xfrm>
            <a:off x="2003321" y="2669211"/>
            <a:ext cx="1666087" cy="1723053"/>
            <a:chOff x="4238812" y="2261901"/>
            <a:chExt cx="2166000" cy="2166000"/>
          </a:xfrm>
        </p:grpSpPr>
        <p:sp>
          <p:nvSpPr>
            <p:cNvPr id="629" name="Google Shape;629;p38"/>
            <p:cNvSpPr/>
            <p:nvPr/>
          </p:nvSpPr>
          <p:spPr>
            <a:xfrm>
              <a:off x="4238812" y="2261901"/>
              <a:ext cx="2166000" cy="2166000"/>
            </a:xfrm>
            <a:prstGeom prst="ellipse">
              <a:avLst/>
            </a:prstGeom>
            <a:solidFill>
              <a:srgbClr val="43434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30" name="Google Shape;630;p38"/>
            <p:cNvSpPr txBox="1"/>
            <p:nvPr/>
          </p:nvSpPr>
          <p:spPr>
            <a:xfrm>
              <a:off x="4532371" y="2946032"/>
              <a:ext cx="1667100" cy="661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erriweather"/>
                  <a:ea typeface="Merriweather"/>
                  <a:cs typeface="Merriweather"/>
                  <a:sym typeface="Merriweather"/>
                </a:rPr>
                <a:t>All Other Teams </a:t>
              </a:r>
              <a:endParaRPr b="1" sz="10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sz="1000">
                  <a:solidFill>
                    <a:srgbClr val="FFFFFF"/>
                  </a:solidFill>
                  <a:latin typeface="Merriweather Light"/>
                  <a:ea typeface="Merriweather Light"/>
                  <a:cs typeface="Merriweather Light"/>
                  <a:sym typeface="Merriweather Light"/>
                </a:rPr>
                <a:t>Have at least one Game General or one MVP Big</a:t>
              </a:r>
              <a:endParaRPr sz="1000">
                <a:solidFill>
                  <a:srgbClr val="FFFFFF"/>
                </a:solidFill>
                <a:latin typeface="Merriweather Light"/>
                <a:ea typeface="Merriweather Light"/>
                <a:cs typeface="Merriweather Light"/>
                <a:sym typeface="Merriweather Light"/>
              </a:endParaRPr>
            </a:p>
          </p:txBody>
        </p:sp>
      </p:grpSp>
      <p:grpSp>
        <p:nvGrpSpPr>
          <p:cNvPr id="631" name="Google Shape;631;p38"/>
          <p:cNvGrpSpPr/>
          <p:nvPr/>
        </p:nvGrpSpPr>
        <p:grpSpPr>
          <a:xfrm>
            <a:off x="573273" y="2661274"/>
            <a:ext cx="1666087" cy="1723053"/>
            <a:chOff x="2983201" y="2357790"/>
            <a:chExt cx="2166000" cy="2166000"/>
          </a:xfrm>
        </p:grpSpPr>
        <p:sp>
          <p:nvSpPr>
            <p:cNvPr id="632" name="Google Shape;632;p38"/>
            <p:cNvSpPr/>
            <p:nvPr/>
          </p:nvSpPr>
          <p:spPr>
            <a:xfrm>
              <a:off x="2983201" y="2357790"/>
              <a:ext cx="2166000" cy="2166000"/>
            </a:xfrm>
            <a:prstGeom prst="ellipse">
              <a:avLst/>
            </a:prstGeom>
            <a:solidFill>
              <a:srgbClr val="99999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33" name="Google Shape;633;p38"/>
            <p:cNvSpPr txBox="1"/>
            <p:nvPr/>
          </p:nvSpPr>
          <p:spPr>
            <a:xfrm>
              <a:off x="3250170" y="3047043"/>
              <a:ext cx="1547700" cy="8505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Merriweather"/>
                  <a:ea typeface="Merriweather"/>
                  <a:cs typeface="Merriweather"/>
                  <a:sym typeface="Merriweather"/>
                </a:rPr>
                <a:t>Detroit &amp; Indiana</a:t>
              </a:r>
              <a:endParaRPr b="1" sz="10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sz="1000">
                  <a:solidFill>
                    <a:srgbClr val="FFFFFF"/>
                  </a:solidFill>
                  <a:latin typeface="Merriweather Light"/>
                  <a:ea typeface="Merriweather Light"/>
                  <a:cs typeface="Merriweather Light"/>
                  <a:sym typeface="Merriweather Light"/>
                </a:rPr>
                <a:t>Don’t have a Game General or a MVP Big</a:t>
              </a:r>
              <a:endParaRPr sz="1000">
                <a:solidFill>
                  <a:srgbClr val="FFFFFF"/>
                </a:solidFill>
                <a:latin typeface="Merriweather Light"/>
                <a:ea typeface="Merriweather Light"/>
                <a:cs typeface="Merriweather Light"/>
                <a:sym typeface="Merriweather Light"/>
              </a:endParaRPr>
            </a:p>
          </p:txBody>
        </p:sp>
      </p:grpSp>
      <p:sp>
        <p:nvSpPr>
          <p:cNvPr id="634" name="Google Shape;634;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Teams BELOW .500 in 2022</a:t>
            </a:r>
            <a:endParaRPr sz="3300"/>
          </a:p>
        </p:txBody>
      </p:sp>
      <p:pic>
        <p:nvPicPr>
          <p:cNvPr id="635" name="Google Shape;635;p38"/>
          <p:cNvPicPr preferRelativeResize="0"/>
          <p:nvPr/>
        </p:nvPicPr>
        <p:blipFill>
          <a:blip r:embed="rId3">
            <a:alphaModFix/>
          </a:blip>
          <a:stretch>
            <a:fillRect/>
          </a:stretch>
        </p:blipFill>
        <p:spPr>
          <a:xfrm>
            <a:off x="4311600" y="1812488"/>
            <a:ext cx="4527600" cy="2786216"/>
          </a:xfrm>
          <a:prstGeom prst="rect">
            <a:avLst/>
          </a:prstGeom>
          <a:noFill/>
          <a:ln cap="flat" cmpd="sng" w="19050">
            <a:solidFill>
              <a:srgbClr val="666666"/>
            </a:solidFill>
            <a:prstDash val="solid"/>
            <a:miter lim="8000"/>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9"/>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 Arthur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0"/>
          <p:cNvSpPr/>
          <p:nvPr/>
        </p:nvSpPr>
        <p:spPr>
          <a:xfrm>
            <a:off x="2066347" y="4290937"/>
            <a:ext cx="674400" cy="674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46" name="Google Shape;646;p40"/>
          <p:cNvSpPr/>
          <p:nvPr/>
        </p:nvSpPr>
        <p:spPr>
          <a:xfrm>
            <a:off x="2066347" y="3605662"/>
            <a:ext cx="674400" cy="674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47" name="Google Shape;647;p40"/>
          <p:cNvSpPr/>
          <p:nvPr/>
        </p:nvSpPr>
        <p:spPr>
          <a:xfrm>
            <a:off x="2066347" y="2920387"/>
            <a:ext cx="674400" cy="674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48" name="Google Shape;648;p40"/>
          <p:cNvSpPr/>
          <p:nvPr/>
        </p:nvSpPr>
        <p:spPr>
          <a:xfrm>
            <a:off x="4776812" y="2920387"/>
            <a:ext cx="2827800" cy="67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lang="en" sz="900">
                <a:solidFill>
                  <a:srgbClr val="FFFFFF"/>
                </a:solidFill>
                <a:latin typeface="Merriweather Light"/>
                <a:ea typeface="Merriweather Light"/>
                <a:cs typeface="Merriweather Light"/>
                <a:sym typeface="Merriweather Light"/>
              </a:rPr>
              <a:t>Can use the application</a:t>
            </a:r>
            <a:endParaRPr sz="900">
              <a:solidFill>
                <a:srgbClr val="FFFFFF"/>
              </a:solidFill>
              <a:latin typeface="Merriweather Light"/>
              <a:ea typeface="Merriweather Light"/>
              <a:cs typeface="Merriweather Light"/>
              <a:sym typeface="Merriweather Light"/>
            </a:endParaRPr>
          </a:p>
        </p:txBody>
      </p:sp>
      <p:sp>
        <p:nvSpPr>
          <p:cNvPr id="649" name="Google Shape;649;p40"/>
          <p:cNvSpPr/>
          <p:nvPr/>
        </p:nvSpPr>
        <p:spPr>
          <a:xfrm>
            <a:off x="1377948" y="2920375"/>
            <a:ext cx="2379900" cy="67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50" name="Google Shape;650;p40"/>
          <p:cNvSpPr/>
          <p:nvPr/>
        </p:nvSpPr>
        <p:spPr>
          <a:xfrm>
            <a:off x="1645073" y="2920432"/>
            <a:ext cx="425700" cy="409200"/>
          </a:xfrm>
          <a:prstGeom prst="rect">
            <a:avLst/>
          </a:prstGeom>
          <a:solidFill>
            <a:schemeClr val="accen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erriweather Light"/>
                <a:ea typeface="Merriweather Light"/>
                <a:cs typeface="Merriweather Light"/>
                <a:sym typeface="Merriweather Light"/>
              </a:rPr>
              <a:t>1</a:t>
            </a:r>
            <a:endParaRPr sz="1800">
              <a:solidFill>
                <a:srgbClr val="FFFFFF"/>
              </a:solidFill>
              <a:latin typeface="Merriweather Light"/>
              <a:ea typeface="Merriweather Light"/>
              <a:cs typeface="Merriweather Light"/>
              <a:sym typeface="Merriweather Light"/>
            </a:endParaRPr>
          </a:p>
        </p:txBody>
      </p:sp>
      <p:sp>
        <p:nvSpPr>
          <p:cNvPr id="651" name="Google Shape;651;p40"/>
          <p:cNvSpPr/>
          <p:nvPr/>
        </p:nvSpPr>
        <p:spPr>
          <a:xfrm>
            <a:off x="2138950" y="2920412"/>
            <a:ext cx="1488600" cy="67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ANY MEMBER of the management team </a:t>
            </a:r>
            <a:endParaRPr sz="1000">
              <a:solidFill>
                <a:srgbClr val="FFFFFF"/>
              </a:solidFill>
              <a:latin typeface="Merriweather Light"/>
              <a:ea typeface="Merriweather Light"/>
              <a:cs typeface="Merriweather Light"/>
              <a:sym typeface="Merriweather Light"/>
            </a:endParaRPr>
          </a:p>
        </p:txBody>
      </p:sp>
      <p:sp>
        <p:nvSpPr>
          <p:cNvPr id="652" name="Google Shape;652;p40"/>
          <p:cNvSpPr/>
          <p:nvPr/>
        </p:nvSpPr>
        <p:spPr>
          <a:xfrm>
            <a:off x="4776812" y="3605662"/>
            <a:ext cx="2827800" cy="67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lang="en" sz="900">
                <a:solidFill>
                  <a:srgbClr val="FFFFFF"/>
                </a:solidFill>
                <a:latin typeface="Merriweather Light"/>
                <a:ea typeface="Merriweather Light"/>
                <a:cs typeface="Merriweather Light"/>
                <a:sym typeface="Merriweather Light"/>
              </a:rPr>
              <a:t>Should be able to arrive at similar conclusions as per the recommended mock draft strategy</a:t>
            </a:r>
            <a:endParaRPr sz="900">
              <a:solidFill>
                <a:srgbClr val="FFFFFF"/>
              </a:solidFill>
              <a:latin typeface="Merriweather Light"/>
              <a:ea typeface="Merriweather Light"/>
              <a:cs typeface="Merriweather Light"/>
              <a:sym typeface="Merriweather Light"/>
            </a:endParaRPr>
          </a:p>
        </p:txBody>
      </p:sp>
      <p:sp>
        <p:nvSpPr>
          <p:cNvPr id="653" name="Google Shape;653;p40"/>
          <p:cNvSpPr/>
          <p:nvPr/>
        </p:nvSpPr>
        <p:spPr>
          <a:xfrm>
            <a:off x="1377948" y="3605650"/>
            <a:ext cx="2379900" cy="67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54" name="Google Shape;654;p40"/>
          <p:cNvSpPr/>
          <p:nvPr/>
        </p:nvSpPr>
        <p:spPr>
          <a:xfrm>
            <a:off x="1645073" y="3605707"/>
            <a:ext cx="425700" cy="409200"/>
          </a:xfrm>
          <a:prstGeom prst="rect">
            <a:avLst/>
          </a:prstGeom>
          <a:solidFill>
            <a:schemeClr val="accen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erriweather Light"/>
                <a:ea typeface="Merriweather Light"/>
                <a:cs typeface="Merriweather Light"/>
                <a:sym typeface="Merriweather Light"/>
              </a:rPr>
              <a:t>2</a:t>
            </a:r>
            <a:endParaRPr sz="1800">
              <a:solidFill>
                <a:srgbClr val="FFFFFF"/>
              </a:solidFill>
              <a:latin typeface="Merriweather Light"/>
              <a:ea typeface="Merriweather Light"/>
              <a:cs typeface="Merriweather Light"/>
              <a:sym typeface="Merriweather Light"/>
            </a:endParaRPr>
          </a:p>
        </p:txBody>
      </p:sp>
      <p:sp>
        <p:nvSpPr>
          <p:cNvPr id="655" name="Google Shape;655;p40"/>
          <p:cNvSpPr/>
          <p:nvPr/>
        </p:nvSpPr>
        <p:spPr>
          <a:xfrm>
            <a:off x="2138950" y="3605700"/>
            <a:ext cx="1488600" cy="67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ANY MEMBER of the management team</a:t>
            </a:r>
            <a:endParaRPr sz="1000">
              <a:solidFill>
                <a:srgbClr val="FFFFFF"/>
              </a:solidFill>
              <a:latin typeface="Merriweather Light"/>
              <a:ea typeface="Merriweather Light"/>
              <a:cs typeface="Merriweather Light"/>
              <a:sym typeface="Merriweather Light"/>
            </a:endParaRPr>
          </a:p>
        </p:txBody>
      </p:sp>
      <p:sp>
        <p:nvSpPr>
          <p:cNvPr id="656" name="Google Shape;656;p40"/>
          <p:cNvSpPr/>
          <p:nvPr/>
        </p:nvSpPr>
        <p:spPr>
          <a:xfrm>
            <a:off x="4776812" y="4290937"/>
            <a:ext cx="2827800" cy="67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FFFFFF"/>
                </a:solidFill>
                <a:latin typeface="Merriweather Light"/>
                <a:ea typeface="Merriweather Light"/>
                <a:cs typeface="Merriweather Light"/>
                <a:sym typeface="Merriweather Light"/>
              </a:rPr>
              <a:t>Should be able to perform their own exploratory data analysis with the help of our tools </a:t>
            </a:r>
            <a:endParaRPr sz="900">
              <a:solidFill>
                <a:srgbClr val="FFFFFF"/>
              </a:solidFill>
              <a:latin typeface="Merriweather Light"/>
              <a:ea typeface="Merriweather Light"/>
              <a:cs typeface="Merriweather Light"/>
              <a:sym typeface="Merriweather Light"/>
            </a:endParaRPr>
          </a:p>
        </p:txBody>
      </p:sp>
      <p:sp>
        <p:nvSpPr>
          <p:cNvPr id="657" name="Google Shape;657;p40"/>
          <p:cNvSpPr/>
          <p:nvPr/>
        </p:nvSpPr>
        <p:spPr>
          <a:xfrm>
            <a:off x="1377948" y="4290925"/>
            <a:ext cx="2379900" cy="67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58" name="Google Shape;658;p40"/>
          <p:cNvSpPr/>
          <p:nvPr/>
        </p:nvSpPr>
        <p:spPr>
          <a:xfrm>
            <a:off x="1645073" y="4290982"/>
            <a:ext cx="425700" cy="409200"/>
          </a:xfrm>
          <a:prstGeom prst="rect">
            <a:avLst/>
          </a:prstGeom>
          <a:solidFill>
            <a:schemeClr val="accen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erriweather Light"/>
                <a:ea typeface="Merriweather Light"/>
                <a:cs typeface="Merriweather Light"/>
                <a:sym typeface="Merriweather Light"/>
              </a:rPr>
              <a:t>3</a:t>
            </a:r>
            <a:endParaRPr sz="1800">
              <a:solidFill>
                <a:srgbClr val="FFFFFF"/>
              </a:solidFill>
              <a:latin typeface="Merriweather Light"/>
              <a:ea typeface="Merriweather Light"/>
              <a:cs typeface="Merriweather Light"/>
              <a:sym typeface="Merriweather Light"/>
            </a:endParaRPr>
          </a:p>
        </p:txBody>
      </p:sp>
      <p:sp>
        <p:nvSpPr>
          <p:cNvPr id="659" name="Google Shape;659;p40"/>
          <p:cNvSpPr/>
          <p:nvPr/>
        </p:nvSpPr>
        <p:spPr>
          <a:xfrm>
            <a:off x="2138950" y="4290975"/>
            <a:ext cx="1488600" cy="67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ANY MEMBER of the management team</a:t>
            </a:r>
            <a:endParaRPr sz="1000">
              <a:solidFill>
                <a:srgbClr val="FFFFFF"/>
              </a:solidFill>
              <a:latin typeface="Merriweather Light"/>
              <a:ea typeface="Merriweather Light"/>
              <a:cs typeface="Merriweather Light"/>
              <a:sym typeface="Merriweather Light"/>
            </a:endParaRPr>
          </a:p>
        </p:txBody>
      </p:sp>
      <p:sp>
        <p:nvSpPr>
          <p:cNvPr id="660" name="Google Shape;660;p40"/>
          <p:cNvSpPr/>
          <p:nvPr/>
        </p:nvSpPr>
        <p:spPr>
          <a:xfrm>
            <a:off x="1377948" y="2920387"/>
            <a:ext cx="687600" cy="674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61" name="Google Shape;661;p40"/>
          <p:cNvSpPr/>
          <p:nvPr/>
        </p:nvSpPr>
        <p:spPr>
          <a:xfrm>
            <a:off x="1377948" y="3605662"/>
            <a:ext cx="687600" cy="674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62" name="Google Shape;662;p40"/>
          <p:cNvSpPr/>
          <p:nvPr/>
        </p:nvSpPr>
        <p:spPr>
          <a:xfrm>
            <a:off x="1377948" y="4290937"/>
            <a:ext cx="687600" cy="674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nvGrpSpPr>
          <p:cNvPr id="663" name="Google Shape;663;p40"/>
          <p:cNvGrpSpPr/>
          <p:nvPr/>
        </p:nvGrpSpPr>
        <p:grpSpPr>
          <a:xfrm rot="2700000">
            <a:off x="2974253" y="499700"/>
            <a:ext cx="2661401" cy="2558556"/>
            <a:chOff x="1293736" y="1258050"/>
            <a:chExt cx="2661426" cy="2558580"/>
          </a:xfrm>
        </p:grpSpPr>
        <p:sp>
          <p:nvSpPr>
            <p:cNvPr id="664" name="Google Shape;664;p40"/>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457200" rtl="0" algn="ctr">
                <a:spcBef>
                  <a:spcPts val="0"/>
                </a:spcBef>
                <a:spcAft>
                  <a:spcPts val="0"/>
                </a:spcAft>
                <a:buNone/>
              </a:pPr>
              <a:r>
                <a:t/>
              </a:r>
              <a:endParaRPr b="1" sz="1200">
                <a:latin typeface="Merriweather"/>
                <a:ea typeface="Merriweather"/>
                <a:cs typeface="Merriweather"/>
                <a:sym typeface="Merriweather"/>
              </a:endParaRPr>
            </a:p>
          </p:txBody>
        </p:sp>
        <p:sp>
          <p:nvSpPr>
            <p:cNvPr id="666" name="Google Shape;666;p40"/>
            <p:cNvSpPr txBox="1"/>
            <p:nvPr/>
          </p:nvSpPr>
          <p:spPr>
            <a:xfrm rot="-2700000">
              <a:off x="1528249" y="2306147"/>
              <a:ext cx="2149322"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Merriweather"/>
                  <a:ea typeface="Merriweather"/>
                  <a:cs typeface="Merriweather"/>
                  <a:sym typeface="Merriweather"/>
                </a:rPr>
                <a:t>Main Goal</a:t>
              </a:r>
              <a:endParaRPr b="1" sz="800">
                <a:solidFill>
                  <a:srgbClr val="FFFFFF"/>
                </a:solidFill>
                <a:latin typeface="Merriweather"/>
                <a:ea typeface="Merriweather"/>
                <a:cs typeface="Merriweather"/>
                <a:sym typeface="Merriweather"/>
              </a:endParaRPr>
            </a:p>
          </p:txBody>
        </p:sp>
        <p:sp>
          <p:nvSpPr>
            <p:cNvPr id="667" name="Google Shape;667;p40"/>
            <p:cNvSpPr txBox="1"/>
            <p:nvPr/>
          </p:nvSpPr>
          <p:spPr>
            <a:xfrm rot="-2700000">
              <a:off x="1894849" y="2604420"/>
              <a:ext cx="2203628" cy="5074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000">
                  <a:latin typeface="Merriweather Light"/>
                  <a:ea typeface="Merriweather Light"/>
                  <a:cs typeface="Merriweather Light"/>
                  <a:sym typeface="Merriweather Light"/>
                </a:rPr>
                <a:t>Integrate each major portion of the project into a </a:t>
              </a:r>
              <a:r>
                <a:rPr b="1" lang="en" sz="1000">
                  <a:latin typeface="Merriweather"/>
                  <a:ea typeface="Merriweather"/>
                  <a:cs typeface="Merriweather"/>
                  <a:sym typeface="Merriweather"/>
                </a:rPr>
                <a:t>SINGLE</a:t>
              </a:r>
              <a:r>
                <a:rPr lang="en" sz="1000">
                  <a:latin typeface="Merriweather Light"/>
                  <a:ea typeface="Merriweather Light"/>
                  <a:cs typeface="Merriweather Light"/>
                  <a:sym typeface="Merriweather Light"/>
                </a:rPr>
                <a:t>, </a:t>
              </a:r>
              <a:r>
                <a:rPr b="1" lang="en" sz="1000">
                  <a:latin typeface="Merriweather"/>
                  <a:ea typeface="Merriweather"/>
                  <a:cs typeface="Merriweather"/>
                  <a:sym typeface="Merriweather"/>
                </a:rPr>
                <a:t>TANGIBLE PRODUCT </a:t>
              </a:r>
              <a:r>
                <a:rPr lang="en" sz="1000">
                  <a:latin typeface="Merriweather Light"/>
                  <a:ea typeface="Merriweather Light"/>
                  <a:cs typeface="Merriweather Light"/>
                  <a:sym typeface="Merriweather Light"/>
                </a:rPr>
                <a:t>for the Sacramento Kings Organization. </a:t>
              </a:r>
              <a:endParaRPr sz="1000">
                <a:latin typeface="Merriweather Light"/>
                <a:ea typeface="Merriweather Light"/>
                <a:cs typeface="Merriweather Light"/>
                <a:sym typeface="Merriweather Light"/>
              </a:endParaRPr>
            </a:p>
          </p:txBody>
        </p:sp>
      </p:grpSp>
      <p:sp>
        <p:nvSpPr>
          <p:cNvPr id="668" name="Google Shape;668;p40"/>
          <p:cNvSpPr/>
          <p:nvPr/>
        </p:nvSpPr>
        <p:spPr>
          <a:xfrm>
            <a:off x="2949850" y="1609700"/>
            <a:ext cx="187200" cy="224700"/>
          </a:xfrm>
          <a:prstGeom prst="diamond">
            <a:avLst/>
          </a:prstGeom>
          <a:solidFill>
            <a:srgbClr val="7F209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Design Intent</a:t>
            </a:r>
            <a:endParaRPr sz="3300"/>
          </a:p>
        </p:txBody>
      </p:sp>
      <p:sp>
        <p:nvSpPr>
          <p:cNvPr id="670" name="Google Shape;670;p40"/>
          <p:cNvSpPr/>
          <p:nvPr/>
        </p:nvSpPr>
        <p:spPr>
          <a:xfrm>
            <a:off x="3757829" y="2920387"/>
            <a:ext cx="1007100" cy="67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71" name="Google Shape;671;p40"/>
          <p:cNvSpPr/>
          <p:nvPr/>
        </p:nvSpPr>
        <p:spPr>
          <a:xfrm rot="-2700000">
            <a:off x="4108431" y="3158266"/>
            <a:ext cx="305894" cy="116673"/>
          </a:xfrm>
          <a:prstGeom prst="corner">
            <a:avLst>
              <a:gd fmla="val 18804" name="adj1"/>
              <a:gd fmla="val 18145"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72" name="Google Shape;672;p40"/>
          <p:cNvSpPr/>
          <p:nvPr/>
        </p:nvSpPr>
        <p:spPr>
          <a:xfrm>
            <a:off x="3757829" y="3605662"/>
            <a:ext cx="1007100" cy="67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73" name="Google Shape;673;p40"/>
          <p:cNvSpPr/>
          <p:nvPr/>
        </p:nvSpPr>
        <p:spPr>
          <a:xfrm rot="-2700000">
            <a:off x="4108431" y="3843541"/>
            <a:ext cx="305894" cy="116673"/>
          </a:xfrm>
          <a:prstGeom prst="corner">
            <a:avLst>
              <a:gd fmla="val 18804" name="adj1"/>
              <a:gd fmla="val 18145"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74" name="Google Shape;674;p40"/>
          <p:cNvSpPr/>
          <p:nvPr/>
        </p:nvSpPr>
        <p:spPr>
          <a:xfrm>
            <a:off x="3757829" y="4290937"/>
            <a:ext cx="1007100" cy="67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675" name="Google Shape;675;p40"/>
          <p:cNvSpPr/>
          <p:nvPr/>
        </p:nvSpPr>
        <p:spPr>
          <a:xfrm rot="-2700000">
            <a:off x="4108431" y="4528816"/>
            <a:ext cx="305894" cy="116673"/>
          </a:xfrm>
          <a:prstGeom prst="corner">
            <a:avLst>
              <a:gd fmla="val 18804" name="adj1"/>
              <a:gd fmla="val 18145"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grpSp>
        <p:nvGrpSpPr>
          <p:cNvPr id="680" name="Google Shape;680;p41"/>
          <p:cNvGrpSpPr/>
          <p:nvPr/>
        </p:nvGrpSpPr>
        <p:grpSpPr>
          <a:xfrm>
            <a:off x="112325" y="2616025"/>
            <a:ext cx="4571926" cy="1633700"/>
            <a:chOff x="0" y="1660438"/>
            <a:chExt cx="5378736" cy="1633700"/>
          </a:xfrm>
        </p:grpSpPr>
        <p:grpSp>
          <p:nvGrpSpPr>
            <p:cNvPr id="681" name="Google Shape;681;p41"/>
            <p:cNvGrpSpPr/>
            <p:nvPr/>
          </p:nvGrpSpPr>
          <p:grpSpPr>
            <a:xfrm>
              <a:off x="0" y="1660663"/>
              <a:ext cx="1550274" cy="1633450"/>
              <a:chOff x="0" y="1189981"/>
              <a:chExt cx="2823300" cy="1633450"/>
            </a:xfrm>
          </p:grpSpPr>
          <p:sp>
            <p:nvSpPr>
              <p:cNvPr id="682" name="Google Shape;682;p41"/>
              <p:cNvSpPr/>
              <p:nvPr/>
            </p:nvSpPr>
            <p:spPr>
              <a:xfrm>
                <a:off x="0" y="1189981"/>
                <a:ext cx="2823300" cy="669000"/>
              </a:xfrm>
              <a:prstGeom prst="homePlat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erriweather"/>
                    <a:ea typeface="Merriweather"/>
                    <a:cs typeface="Merriweather"/>
                    <a:sym typeface="Merriweather"/>
                  </a:rPr>
                  <a:t>Item 1</a:t>
                </a:r>
                <a:endParaRPr b="1" sz="1100">
                  <a:solidFill>
                    <a:srgbClr val="FFFFFF"/>
                  </a:solidFill>
                  <a:latin typeface="Merriweather"/>
                  <a:ea typeface="Merriweather"/>
                  <a:cs typeface="Merriweather"/>
                  <a:sym typeface="Merriweather"/>
                </a:endParaRPr>
              </a:p>
            </p:txBody>
          </p:sp>
          <p:sp>
            <p:nvSpPr>
              <p:cNvPr id="683" name="Google Shape;683;p41"/>
              <p:cNvSpPr txBox="1"/>
              <p:nvPr/>
            </p:nvSpPr>
            <p:spPr>
              <a:xfrm>
                <a:off x="240608" y="2004731"/>
                <a:ext cx="1851600" cy="818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Merriweather Light"/>
                    <a:ea typeface="Merriweather Light"/>
                    <a:cs typeface="Merriweather Light"/>
                    <a:sym typeface="Merriweather Light"/>
                  </a:rPr>
                  <a:t>Size of draft</a:t>
                </a:r>
                <a:endParaRPr sz="900">
                  <a:latin typeface="Merriweather Light"/>
                  <a:ea typeface="Merriweather Light"/>
                  <a:cs typeface="Merriweather Light"/>
                  <a:sym typeface="Merriweather Light"/>
                </a:endParaRPr>
              </a:p>
            </p:txBody>
          </p:sp>
        </p:grpSp>
        <p:grpSp>
          <p:nvGrpSpPr>
            <p:cNvPr id="684" name="Google Shape;684;p41"/>
            <p:cNvGrpSpPr/>
            <p:nvPr/>
          </p:nvGrpSpPr>
          <p:grpSpPr>
            <a:xfrm>
              <a:off x="1136206" y="1660613"/>
              <a:ext cx="1726462" cy="1633525"/>
              <a:chOff x="1813226" y="1189763"/>
              <a:chExt cx="2631000" cy="1633525"/>
            </a:xfrm>
          </p:grpSpPr>
          <p:sp>
            <p:nvSpPr>
              <p:cNvPr id="685" name="Google Shape;685;p41"/>
              <p:cNvSpPr/>
              <p:nvPr/>
            </p:nvSpPr>
            <p:spPr>
              <a:xfrm>
                <a:off x="1813226" y="1189763"/>
                <a:ext cx="2631000" cy="669000"/>
              </a:xfrm>
              <a:prstGeom prst="chevron">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erriweather"/>
                    <a:ea typeface="Merriweather"/>
                    <a:cs typeface="Merriweather"/>
                    <a:sym typeface="Merriweather"/>
                  </a:rPr>
                  <a:t>Item 2</a:t>
                </a:r>
                <a:endParaRPr b="1" sz="1100">
                  <a:solidFill>
                    <a:srgbClr val="FFFFFF"/>
                  </a:solidFill>
                  <a:latin typeface="Merriweather"/>
                  <a:ea typeface="Merriweather"/>
                  <a:cs typeface="Merriweather"/>
                  <a:sym typeface="Merriweather"/>
                </a:endParaRPr>
              </a:p>
            </p:txBody>
          </p:sp>
          <p:sp>
            <p:nvSpPr>
              <p:cNvPr id="686" name="Google Shape;686;p41"/>
              <p:cNvSpPr txBox="1"/>
              <p:nvPr/>
            </p:nvSpPr>
            <p:spPr>
              <a:xfrm>
                <a:off x="2174531" y="2004588"/>
                <a:ext cx="1632000" cy="818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Merriweather Light"/>
                    <a:ea typeface="Merriweather Light"/>
                    <a:cs typeface="Merriweather Light"/>
                    <a:sym typeface="Merriweather Light"/>
                  </a:rPr>
                  <a:t>Sliders for desire for different players</a:t>
                </a:r>
                <a:endParaRPr sz="900">
                  <a:latin typeface="Merriweather Light"/>
                  <a:ea typeface="Merriweather Light"/>
                  <a:cs typeface="Merriweather Light"/>
                  <a:sym typeface="Merriweather Light"/>
                </a:endParaRPr>
              </a:p>
            </p:txBody>
          </p:sp>
        </p:grpSp>
        <p:grpSp>
          <p:nvGrpSpPr>
            <p:cNvPr id="687" name="Google Shape;687;p41"/>
            <p:cNvGrpSpPr/>
            <p:nvPr/>
          </p:nvGrpSpPr>
          <p:grpSpPr>
            <a:xfrm>
              <a:off x="2444352" y="1660438"/>
              <a:ext cx="1726552" cy="1633700"/>
              <a:chOff x="3969899" y="1189763"/>
              <a:chExt cx="2641200" cy="1633700"/>
            </a:xfrm>
          </p:grpSpPr>
          <p:sp>
            <p:nvSpPr>
              <p:cNvPr id="688" name="Google Shape;688;p41"/>
              <p:cNvSpPr/>
              <p:nvPr/>
            </p:nvSpPr>
            <p:spPr>
              <a:xfrm>
                <a:off x="3969899" y="1189763"/>
                <a:ext cx="2641200" cy="6690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erriweather"/>
                    <a:ea typeface="Merriweather"/>
                    <a:cs typeface="Merriweather"/>
                    <a:sym typeface="Merriweather"/>
                  </a:rPr>
                  <a:t>Item 3</a:t>
                </a:r>
                <a:endParaRPr b="1" sz="1100">
                  <a:solidFill>
                    <a:srgbClr val="FFFFFF"/>
                  </a:solidFill>
                  <a:latin typeface="Merriweather"/>
                  <a:ea typeface="Merriweather"/>
                  <a:cs typeface="Merriweather"/>
                  <a:sym typeface="Merriweather"/>
                </a:endParaRPr>
              </a:p>
            </p:txBody>
          </p:sp>
          <p:sp>
            <p:nvSpPr>
              <p:cNvPr id="689" name="Google Shape;689;p41"/>
              <p:cNvSpPr txBox="1"/>
              <p:nvPr/>
            </p:nvSpPr>
            <p:spPr>
              <a:xfrm>
                <a:off x="4394587" y="2004763"/>
                <a:ext cx="1555200" cy="818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Merriweather Light"/>
                    <a:ea typeface="Merriweather Light"/>
                    <a:cs typeface="Merriweather Light"/>
                    <a:sym typeface="Merriweather Light"/>
                  </a:rPr>
                  <a:t>Number of simulations to run</a:t>
                </a:r>
                <a:endParaRPr sz="900">
                  <a:latin typeface="Merriweather Light"/>
                  <a:ea typeface="Merriweather Light"/>
                  <a:cs typeface="Merriweather Light"/>
                  <a:sym typeface="Merriweather Light"/>
                </a:endParaRPr>
              </a:p>
            </p:txBody>
          </p:sp>
        </p:grpSp>
        <p:grpSp>
          <p:nvGrpSpPr>
            <p:cNvPr id="690" name="Google Shape;690;p41"/>
            <p:cNvGrpSpPr/>
            <p:nvPr/>
          </p:nvGrpSpPr>
          <p:grpSpPr>
            <a:xfrm>
              <a:off x="3765265" y="1660675"/>
              <a:ext cx="1613471" cy="1633288"/>
              <a:chOff x="6396739" y="1189775"/>
              <a:chExt cx="2541300" cy="1633288"/>
            </a:xfrm>
          </p:grpSpPr>
          <p:sp>
            <p:nvSpPr>
              <p:cNvPr id="691" name="Google Shape;691;p41"/>
              <p:cNvSpPr/>
              <p:nvPr/>
            </p:nvSpPr>
            <p:spPr>
              <a:xfrm>
                <a:off x="6396739" y="1189775"/>
                <a:ext cx="2541300" cy="669000"/>
              </a:xfrm>
              <a:prstGeom prst="chevron">
                <a:avLst>
                  <a:gd fmla="val 50000" name="adj"/>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Merriweather"/>
                    <a:ea typeface="Merriweather"/>
                    <a:cs typeface="Merriweather"/>
                    <a:sym typeface="Merriweather"/>
                  </a:rPr>
                  <a:t>Output</a:t>
                </a:r>
                <a:endParaRPr b="1" sz="1100">
                  <a:solidFill>
                    <a:srgbClr val="FFFFFF"/>
                  </a:solidFill>
                  <a:latin typeface="Merriweather"/>
                  <a:ea typeface="Merriweather"/>
                  <a:cs typeface="Merriweather"/>
                  <a:sym typeface="Merriweather"/>
                </a:endParaRPr>
              </a:p>
            </p:txBody>
          </p:sp>
          <p:sp>
            <p:nvSpPr>
              <p:cNvPr id="692" name="Google Shape;692;p41"/>
              <p:cNvSpPr txBox="1"/>
              <p:nvPr/>
            </p:nvSpPr>
            <p:spPr>
              <a:xfrm>
                <a:off x="6714900" y="2008263"/>
                <a:ext cx="1686900" cy="814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Merriweather Light"/>
                    <a:ea typeface="Merriweather Light"/>
                    <a:cs typeface="Merriweather Light"/>
                    <a:sym typeface="Merriweather Light"/>
                  </a:rPr>
                  <a:t>Average player rank drafted by position</a:t>
                </a:r>
                <a:endParaRPr sz="900">
                  <a:latin typeface="Merriweather Light"/>
                  <a:ea typeface="Merriweather Light"/>
                  <a:cs typeface="Merriweather Light"/>
                  <a:sym typeface="Merriweather Light"/>
                </a:endParaRPr>
              </a:p>
            </p:txBody>
          </p:sp>
        </p:grpSp>
      </p:grpSp>
      <p:pic>
        <p:nvPicPr>
          <p:cNvPr id="693" name="Google Shape;693;p41"/>
          <p:cNvPicPr preferRelativeResize="0"/>
          <p:nvPr/>
        </p:nvPicPr>
        <p:blipFill>
          <a:blip r:embed="rId3">
            <a:alphaModFix/>
          </a:blip>
          <a:stretch>
            <a:fillRect/>
          </a:stretch>
        </p:blipFill>
        <p:spPr>
          <a:xfrm>
            <a:off x="4877350" y="1640525"/>
            <a:ext cx="3999900" cy="3076200"/>
          </a:xfrm>
          <a:prstGeom prst="rect">
            <a:avLst/>
          </a:prstGeom>
          <a:noFill/>
          <a:ln cap="flat" cmpd="sng" w="19050">
            <a:solidFill>
              <a:srgbClr val="666666"/>
            </a:solidFill>
            <a:prstDash val="solid"/>
            <a:miter lim="8000"/>
            <a:headEnd len="sm" w="sm" type="none"/>
            <a:tailEnd len="sm" w="sm" type="none"/>
          </a:ln>
        </p:spPr>
      </p:pic>
      <p:sp>
        <p:nvSpPr>
          <p:cNvPr id="694" name="Google Shape;694;p41"/>
          <p:cNvSpPr/>
          <p:nvPr/>
        </p:nvSpPr>
        <p:spPr>
          <a:xfrm rot="5400000">
            <a:off x="2117491" y="678243"/>
            <a:ext cx="561600" cy="3040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txBox="1"/>
          <p:nvPr/>
        </p:nvSpPr>
        <p:spPr>
          <a:xfrm>
            <a:off x="1323687" y="2001700"/>
            <a:ext cx="2149200" cy="393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Merriweather"/>
                <a:ea typeface="Merriweather"/>
                <a:cs typeface="Merriweather"/>
                <a:sym typeface="Merriweather"/>
              </a:rPr>
              <a:t>3 User Items to Select</a:t>
            </a:r>
            <a:endParaRPr b="1" sz="800">
              <a:solidFill>
                <a:srgbClr val="FFFFFF"/>
              </a:solidFill>
              <a:latin typeface="Merriweather"/>
              <a:ea typeface="Merriweather"/>
              <a:cs typeface="Merriweather"/>
              <a:sym typeface="Merriweather"/>
            </a:endParaRPr>
          </a:p>
        </p:txBody>
      </p:sp>
      <p:sp>
        <p:nvSpPr>
          <p:cNvPr id="696" name="Google Shape;696;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Mock Draft Strategy</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Your Team</a:t>
            </a:r>
            <a:endParaRPr sz="3300"/>
          </a:p>
        </p:txBody>
      </p:sp>
      <p:sp>
        <p:nvSpPr>
          <p:cNvPr id="113" name="Google Shape;113;p15"/>
          <p:cNvSpPr txBox="1"/>
          <p:nvPr>
            <p:ph idx="1" type="body"/>
          </p:nvPr>
        </p:nvSpPr>
        <p:spPr>
          <a:xfrm>
            <a:off x="4572000" y="839900"/>
            <a:ext cx="2737500" cy="359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Merriweather"/>
                <a:ea typeface="Merriweather"/>
                <a:cs typeface="Merriweather"/>
                <a:sym typeface="Merriweather"/>
              </a:rPr>
              <a:t>Anaswar Jayakumar</a:t>
            </a:r>
            <a:endParaRPr b="1" sz="14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400">
                <a:latin typeface="Merriweather"/>
                <a:ea typeface="Merriweather"/>
                <a:cs typeface="Merriweather"/>
                <a:sym typeface="Merriweather"/>
              </a:rPr>
              <a:t>Machine Learning/Analytics</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14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400">
                <a:latin typeface="Merriweather"/>
                <a:ea typeface="Merriweather"/>
                <a:cs typeface="Merriweather"/>
                <a:sym typeface="Merriweather"/>
              </a:rPr>
              <a:t>Arthur Swanson</a:t>
            </a:r>
            <a:endParaRPr b="1" sz="14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400">
                <a:latin typeface="Merriweather"/>
                <a:ea typeface="Merriweather"/>
                <a:cs typeface="Merriweather"/>
                <a:sym typeface="Merriweather"/>
              </a:rPr>
              <a:t>Data Engineering</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400">
                <a:latin typeface="Merriweather"/>
                <a:ea typeface="Merriweather"/>
                <a:cs typeface="Merriweather"/>
                <a:sym typeface="Merriweather"/>
              </a:rPr>
              <a:t>Danish Moti</a:t>
            </a:r>
            <a:endParaRPr b="1" sz="14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400">
                <a:latin typeface="Merriweather"/>
                <a:ea typeface="Merriweather"/>
                <a:cs typeface="Merriweather"/>
                <a:sym typeface="Merriweather"/>
              </a:rPr>
              <a:t>Strategy</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400">
                <a:latin typeface="Merriweather"/>
                <a:ea typeface="Merriweather"/>
                <a:cs typeface="Merriweather"/>
                <a:sym typeface="Merriweather"/>
              </a:rPr>
              <a:t>John Kramarczyk</a:t>
            </a:r>
            <a:endParaRPr b="1" sz="14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400">
                <a:latin typeface="Merriweather"/>
                <a:ea typeface="Merriweather"/>
                <a:cs typeface="Merriweather"/>
                <a:sym typeface="Merriweather"/>
              </a:rPr>
              <a:t>Product</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400">
                <a:latin typeface="Merriweather"/>
                <a:ea typeface="Merriweather"/>
                <a:cs typeface="Merriweather"/>
                <a:sym typeface="Merriweather"/>
              </a:rPr>
              <a:t>Michael Kaminski</a:t>
            </a:r>
            <a:endParaRPr b="1" sz="14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400">
                <a:latin typeface="Merriweather"/>
                <a:ea typeface="Merriweather"/>
                <a:cs typeface="Merriweather"/>
                <a:sym typeface="Merriweather"/>
              </a:rPr>
              <a:t>Machine Learning/Strategy</a:t>
            </a:r>
            <a:endParaRPr sz="1400">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2"/>
          <p:cNvSpPr/>
          <p:nvPr/>
        </p:nvSpPr>
        <p:spPr>
          <a:xfrm>
            <a:off x="182275" y="2172250"/>
            <a:ext cx="1476000" cy="2179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702" name="Google Shape;702;p42"/>
          <p:cNvSpPr/>
          <p:nvPr/>
        </p:nvSpPr>
        <p:spPr>
          <a:xfrm>
            <a:off x="138350" y="2202515"/>
            <a:ext cx="1488900" cy="1299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703" name="Google Shape;703;p42"/>
          <p:cNvSpPr/>
          <p:nvPr/>
        </p:nvSpPr>
        <p:spPr>
          <a:xfrm>
            <a:off x="222452" y="2663294"/>
            <a:ext cx="1319400" cy="3171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Merriweather"/>
                <a:ea typeface="Merriweather"/>
                <a:cs typeface="Merriweather"/>
                <a:sym typeface="Merriweather"/>
              </a:rPr>
              <a:t>Summary Table</a:t>
            </a:r>
            <a:endParaRPr b="1" sz="1200">
              <a:solidFill>
                <a:schemeClr val="dk1"/>
              </a:solidFill>
              <a:latin typeface="Merriweather"/>
              <a:ea typeface="Merriweather"/>
              <a:cs typeface="Merriweather"/>
              <a:sym typeface="Merriweather"/>
            </a:endParaRPr>
          </a:p>
        </p:txBody>
      </p:sp>
      <p:sp>
        <p:nvSpPr>
          <p:cNvPr id="704" name="Google Shape;704;p42"/>
          <p:cNvSpPr/>
          <p:nvPr/>
        </p:nvSpPr>
        <p:spPr>
          <a:xfrm>
            <a:off x="222400" y="2269730"/>
            <a:ext cx="1319400" cy="352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Merriweather"/>
                <a:ea typeface="Merriweather"/>
                <a:cs typeface="Merriweather"/>
                <a:sym typeface="Merriweather"/>
              </a:rPr>
              <a:t>1</a:t>
            </a:r>
            <a:endParaRPr b="1" sz="2500">
              <a:solidFill>
                <a:schemeClr val="dk1"/>
              </a:solidFill>
              <a:latin typeface="Merriweather"/>
              <a:ea typeface="Merriweather"/>
              <a:cs typeface="Merriweather"/>
              <a:sym typeface="Merriweather"/>
            </a:endParaRPr>
          </a:p>
        </p:txBody>
      </p:sp>
      <p:sp>
        <p:nvSpPr>
          <p:cNvPr id="705" name="Google Shape;705;p42"/>
          <p:cNvSpPr/>
          <p:nvPr/>
        </p:nvSpPr>
        <p:spPr>
          <a:xfrm>
            <a:off x="182285" y="3603863"/>
            <a:ext cx="1431900" cy="6417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accent2"/>
                </a:solidFill>
                <a:latin typeface="Merriweather Light"/>
                <a:ea typeface="Merriweather Light"/>
                <a:cs typeface="Merriweather Light"/>
                <a:sym typeface="Merriweather Light"/>
              </a:rPr>
              <a:t>Populates with each player selected</a:t>
            </a:r>
            <a:endParaRPr sz="800">
              <a:solidFill>
                <a:schemeClr val="accent2"/>
              </a:solidFill>
              <a:latin typeface="Merriweather Light"/>
              <a:ea typeface="Merriweather Light"/>
              <a:cs typeface="Merriweather Light"/>
              <a:sym typeface="Merriweather Light"/>
            </a:endParaRPr>
          </a:p>
        </p:txBody>
      </p:sp>
      <p:sp>
        <p:nvSpPr>
          <p:cNvPr id="706" name="Google Shape;706;p42"/>
          <p:cNvSpPr/>
          <p:nvPr/>
        </p:nvSpPr>
        <p:spPr>
          <a:xfrm>
            <a:off x="1740175" y="2172025"/>
            <a:ext cx="1476000" cy="2179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707" name="Google Shape;707;p42"/>
          <p:cNvSpPr/>
          <p:nvPr/>
        </p:nvSpPr>
        <p:spPr>
          <a:xfrm>
            <a:off x="1696239" y="2202292"/>
            <a:ext cx="1488900" cy="1299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708" name="Google Shape;708;p42"/>
          <p:cNvSpPr/>
          <p:nvPr/>
        </p:nvSpPr>
        <p:spPr>
          <a:xfrm>
            <a:off x="1780342" y="2663071"/>
            <a:ext cx="1319400" cy="3171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Merriweather"/>
                <a:ea typeface="Merriweather"/>
                <a:cs typeface="Merriweather"/>
                <a:sym typeface="Merriweather"/>
              </a:rPr>
              <a:t>Win Prediction</a:t>
            </a:r>
            <a:endParaRPr b="1" sz="1200">
              <a:solidFill>
                <a:schemeClr val="dk1"/>
              </a:solidFill>
              <a:latin typeface="Merriweather"/>
              <a:ea typeface="Merriweather"/>
              <a:cs typeface="Merriweather"/>
              <a:sym typeface="Merriweather"/>
            </a:endParaRPr>
          </a:p>
        </p:txBody>
      </p:sp>
      <p:sp>
        <p:nvSpPr>
          <p:cNvPr id="709" name="Google Shape;709;p42"/>
          <p:cNvSpPr/>
          <p:nvPr/>
        </p:nvSpPr>
        <p:spPr>
          <a:xfrm>
            <a:off x="1780289" y="2269507"/>
            <a:ext cx="1319400" cy="352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Merriweather"/>
                <a:ea typeface="Merriweather"/>
                <a:cs typeface="Merriweather"/>
                <a:sym typeface="Merriweather"/>
              </a:rPr>
              <a:t>2</a:t>
            </a:r>
            <a:endParaRPr b="1" sz="2500">
              <a:solidFill>
                <a:schemeClr val="dk1"/>
              </a:solidFill>
              <a:latin typeface="Merriweather"/>
              <a:ea typeface="Merriweather"/>
              <a:cs typeface="Merriweather"/>
              <a:sym typeface="Merriweather"/>
            </a:endParaRPr>
          </a:p>
        </p:txBody>
      </p:sp>
      <p:sp>
        <p:nvSpPr>
          <p:cNvPr id="710" name="Google Shape;710;p42"/>
          <p:cNvSpPr/>
          <p:nvPr/>
        </p:nvSpPr>
        <p:spPr>
          <a:xfrm>
            <a:off x="1780339" y="3610797"/>
            <a:ext cx="1392000" cy="634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accent2"/>
                </a:solidFill>
                <a:latin typeface="Merriweather Light"/>
                <a:ea typeface="Merriweather Light"/>
                <a:cs typeface="Merriweather Light"/>
                <a:sym typeface="Merriweather Light"/>
              </a:rPr>
              <a:t>Predicts wins with user selected team. Successful choices will be highlighted green</a:t>
            </a:r>
            <a:endParaRPr sz="700">
              <a:solidFill>
                <a:schemeClr val="accent2"/>
              </a:solidFill>
              <a:latin typeface="Merriweather Light"/>
              <a:ea typeface="Merriweather Light"/>
              <a:cs typeface="Merriweather Light"/>
              <a:sym typeface="Merriweather Light"/>
            </a:endParaRPr>
          </a:p>
        </p:txBody>
      </p:sp>
      <p:sp>
        <p:nvSpPr>
          <p:cNvPr id="711" name="Google Shape;711;p42"/>
          <p:cNvSpPr/>
          <p:nvPr/>
        </p:nvSpPr>
        <p:spPr>
          <a:xfrm>
            <a:off x="3298050" y="2172025"/>
            <a:ext cx="1476000" cy="217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712" name="Google Shape;712;p42"/>
          <p:cNvSpPr/>
          <p:nvPr/>
        </p:nvSpPr>
        <p:spPr>
          <a:xfrm>
            <a:off x="3254129" y="2202292"/>
            <a:ext cx="1488900" cy="1299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713" name="Google Shape;713;p42"/>
          <p:cNvSpPr/>
          <p:nvPr/>
        </p:nvSpPr>
        <p:spPr>
          <a:xfrm>
            <a:off x="3338232" y="2663071"/>
            <a:ext cx="1319400" cy="317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Merriweather"/>
                <a:ea typeface="Merriweather"/>
                <a:cs typeface="Merriweather"/>
                <a:sym typeface="Merriweather"/>
              </a:rPr>
              <a:t>Team selection</a:t>
            </a:r>
            <a:endParaRPr b="1" sz="1200">
              <a:solidFill>
                <a:schemeClr val="dk1"/>
              </a:solidFill>
              <a:latin typeface="Merriweather"/>
              <a:ea typeface="Merriweather"/>
              <a:cs typeface="Merriweather"/>
              <a:sym typeface="Merriweather"/>
            </a:endParaRPr>
          </a:p>
        </p:txBody>
      </p:sp>
      <p:sp>
        <p:nvSpPr>
          <p:cNvPr id="714" name="Google Shape;714;p42"/>
          <p:cNvSpPr/>
          <p:nvPr/>
        </p:nvSpPr>
        <p:spPr>
          <a:xfrm>
            <a:off x="3338179" y="2269507"/>
            <a:ext cx="1319400" cy="35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Merriweather"/>
                <a:ea typeface="Merriweather"/>
                <a:cs typeface="Merriweather"/>
                <a:sym typeface="Merriweather"/>
              </a:rPr>
              <a:t>3</a:t>
            </a:r>
            <a:endParaRPr b="1" sz="2500">
              <a:solidFill>
                <a:schemeClr val="dk1"/>
              </a:solidFill>
              <a:latin typeface="Merriweather"/>
              <a:ea typeface="Merriweather"/>
              <a:cs typeface="Merriweather"/>
              <a:sym typeface="Merriweather"/>
            </a:endParaRPr>
          </a:p>
        </p:txBody>
      </p:sp>
      <p:sp>
        <p:nvSpPr>
          <p:cNvPr id="715" name="Google Shape;715;p42"/>
          <p:cNvSpPr/>
          <p:nvPr/>
        </p:nvSpPr>
        <p:spPr>
          <a:xfrm>
            <a:off x="3298064" y="3610797"/>
            <a:ext cx="1431900" cy="6342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accent2"/>
                </a:solidFill>
                <a:latin typeface="Merriweather Light"/>
                <a:ea typeface="Merriweather Light"/>
                <a:cs typeface="Merriweather Light"/>
                <a:sym typeface="Merriweather Light"/>
              </a:rPr>
              <a:t>Team selection populates a cluster plot to show player types</a:t>
            </a:r>
            <a:endParaRPr sz="700">
              <a:solidFill>
                <a:schemeClr val="accent2"/>
              </a:solidFill>
              <a:latin typeface="Merriweather Light"/>
              <a:ea typeface="Merriweather Light"/>
              <a:cs typeface="Merriweather Light"/>
              <a:sym typeface="Merriweather Light"/>
            </a:endParaRPr>
          </a:p>
        </p:txBody>
      </p:sp>
      <p:sp>
        <p:nvSpPr>
          <p:cNvPr id="716" name="Google Shape;716;p42"/>
          <p:cNvSpPr/>
          <p:nvPr/>
        </p:nvSpPr>
        <p:spPr>
          <a:xfrm rot="5400000">
            <a:off x="2332774" y="3448363"/>
            <a:ext cx="202800" cy="202200"/>
          </a:xfrm>
          <a:prstGeom prst="rightArrow">
            <a:avLst>
              <a:gd fmla="val 34239" name="adj1"/>
              <a:gd fmla="val 57035"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717" name="Google Shape;717;p42"/>
          <p:cNvSpPr/>
          <p:nvPr/>
        </p:nvSpPr>
        <p:spPr>
          <a:xfrm rot="5400000">
            <a:off x="774884" y="3448586"/>
            <a:ext cx="202800" cy="202200"/>
          </a:xfrm>
          <a:prstGeom prst="rightArrow">
            <a:avLst>
              <a:gd fmla="val 34239" name="adj1"/>
              <a:gd fmla="val 57035"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718" name="Google Shape;718;p42"/>
          <p:cNvSpPr/>
          <p:nvPr/>
        </p:nvSpPr>
        <p:spPr>
          <a:xfrm rot="5400000">
            <a:off x="3890664" y="3448363"/>
            <a:ext cx="202800" cy="202200"/>
          </a:xfrm>
          <a:prstGeom prst="rightArrow">
            <a:avLst>
              <a:gd fmla="val 34239" name="adj1"/>
              <a:gd fmla="val 5703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pic>
        <p:nvPicPr>
          <p:cNvPr id="719" name="Google Shape;719;p42"/>
          <p:cNvPicPr preferRelativeResize="0"/>
          <p:nvPr/>
        </p:nvPicPr>
        <p:blipFill>
          <a:blip r:embed="rId3">
            <a:alphaModFix/>
          </a:blip>
          <a:stretch>
            <a:fillRect/>
          </a:stretch>
        </p:blipFill>
        <p:spPr>
          <a:xfrm>
            <a:off x="4899750" y="1723675"/>
            <a:ext cx="3999901" cy="3076200"/>
          </a:xfrm>
          <a:prstGeom prst="rect">
            <a:avLst/>
          </a:prstGeom>
          <a:noFill/>
          <a:ln cap="flat" cmpd="sng" w="19050">
            <a:solidFill>
              <a:srgbClr val="666666"/>
            </a:solidFill>
            <a:prstDash val="solid"/>
            <a:miter lim="8000"/>
            <a:headEnd len="sm" w="sm" type="none"/>
            <a:tailEnd len="sm" w="sm" type="none"/>
          </a:ln>
        </p:spPr>
      </p:pic>
      <p:sp>
        <p:nvSpPr>
          <p:cNvPr id="720" name="Google Shape;720;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Player Selection </a:t>
            </a:r>
            <a:endParaRPr sz="33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EDA Tool</a:t>
            </a:r>
            <a:endParaRPr sz="3300"/>
          </a:p>
        </p:txBody>
      </p:sp>
      <p:pic>
        <p:nvPicPr>
          <p:cNvPr id="726" name="Google Shape;726;p43"/>
          <p:cNvPicPr preferRelativeResize="0"/>
          <p:nvPr/>
        </p:nvPicPr>
        <p:blipFill>
          <a:blip r:embed="rId3">
            <a:alphaModFix/>
          </a:blip>
          <a:stretch>
            <a:fillRect/>
          </a:stretch>
        </p:blipFill>
        <p:spPr>
          <a:xfrm>
            <a:off x="467414" y="1263575"/>
            <a:ext cx="3392162" cy="1451451"/>
          </a:xfrm>
          <a:prstGeom prst="rect">
            <a:avLst/>
          </a:prstGeom>
          <a:noFill/>
          <a:ln cap="flat" cmpd="sng" w="19050">
            <a:solidFill>
              <a:srgbClr val="666666"/>
            </a:solidFill>
            <a:prstDash val="solid"/>
            <a:round/>
            <a:headEnd len="sm" w="sm" type="none"/>
            <a:tailEnd len="sm" w="sm" type="none"/>
          </a:ln>
        </p:spPr>
      </p:pic>
      <p:pic>
        <p:nvPicPr>
          <p:cNvPr id="727" name="Google Shape;727;p43"/>
          <p:cNvPicPr preferRelativeResize="0"/>
          <p:nvPr/>
        </p:nvPicPr>
        <p:blipFill>
          <a:blip r:embed="rId4">
            <a:alphaModFix/>
          </a:blip>
          <a:stretch>
            <a:fillRect/>
          </a:stretch>
        </p:blipFill>
        <p:spPr>
          <a:xfrm>
            <a:off x="1026672" y="2914275"/>
            <a:ext cx="2273650" cy="1922875"/>
          </a:xfrm>
          <a:prstGeom prst="rect">
            <a:avLst/>
          </a:prstGeom>
          <a:noFill/>
          <a:ln cap="flat" cmpd="sng" w="19050">
            <a:solidFill>
              <a:srgbClr val="666666"/>
            </a:solidFill>
            <a:prstDash val="solid"/>
            <a:round/>
            <a:headEnd len="sm" w="sm" type="none"/>
            <a:tailEnd len="sm" w="sm" type="none"/>
          </a:ln>
        </p:spPr>
      </p:pic>
      <p:grpSp>
        <p:nvGrpSpPr>
          <p:cNvPr id="728" name="Google Shape;728;p43"/>
          <p:cNvGrpSpPr/>
          <p:nvPr/>
        </p:nvGrpSpPr>
        <p:grpSpPr>
          <a:xfrm>
            <a:off x="4675930" y="3468091"/>
            <a:ext cx="4351608" cy="943951"/>
            <a:chOff x="1593000" y="2322568"/>
            <a:chExt cx="5766011" cy="643501"/>
          </a:xfrm>
        </p:grpSpPr>
        <p:sp>
          <p:nvSpPr>
            <p:cNvPr id="729" name="Google Shape;729;p43"/>
            <p:cNvSpPr/>
            <p:nvPr/>
          </p:nvSpPr>
          <p:spPr>
            <a:xfrm>
              <a:off x="3728372" y="2322569"/>
              <a:ext cx="35853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30" name="Google Shape;730;p43"/>
            <p:cNvSpPr/>
            <p:nvPr/>
          </p:nvSpPr>
          <p:spPr>
            <a:xfrm flipH="1">
              <a:off x="2283025" y="2322575"/>
              <a:ext cx="1844400" cy="64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31" name="Google Shape;731;p43"/>
            <p:cNvSpPr/>
            <p:nvPr/>
          </p:nvSpPr>
          <p:spPr>
            <a:xfrm rot="-5400000">
              <a:off x="3501574" y="1934671"/>
              <a:ext cx="643356" cy="1419149"/>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32" name="Google Shape;732;p4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Merriweather"/>
                  <a:ea typeface="Merriweather"/>
                  <a:cs typeface="Merriweather"/>
                  <a:sym typeface="Merriweather"/>
                </a:rPr>
                <a:t>Player statistics table by group input is first displayed</a:t>
              </a:r>
              <a:endParaRPr b="1" sz="1200">
                <a:solidFill>
                  <a:srgbClr val="FFFFFF"/>
                </a:solidFill>
                <a:latin typeface="Merriweather"/>
                <a:ea typeface="Merriweather"/>
                <a:cs typeface="Merriweather"/>
                <a:sym typeface="Merriweather"/>
              </a:endParaRPr>
            </a:p>
          </p:txBody>
        </p:sp>
        <p:sp>
          <p:nvSpPr>
            <p:cNvPr id="733" name="Google Shape;733;p4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34" name="Google Shape;734;p43"/>
            <p:cNvSpPr/>
            <p:nvPr/>
          </p:nvSpPr>
          <p:spPr>
            <a:xfrm>
              <a:off x="1593000" y="2322575"/>
              <a:ext cx="6900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Merriweather Light"/>
                <a:ea typeface="Merriweather Light"/>
                <a:cs typeface="Merriweather Light"/>
                <a:sym typeface="Merriweather Light"/>
              </a:endParaRPr>
            </a:p>
          </p:txBody>
        </p:sp>
        <p:sp>
          <p:nvSpPr>
            <p:cNvPr id="735" name="Google Shape;735;p43"/>
            <p:cNvSpPr/>
            <p:nvPr/>
          </p:nvSpPr>
          <p:spPr>
            <a:xfrm>
              <a:off x="4640411" y="2323744"/>
              <a:ext cx="27186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7F2090"/>
                  </a:solidFill>
                  <a:latin typeface="Merriweather Light"/>
                  <a:ea typeface="Merriweather Light"/>
                  <a:cs typeface="Merriweather Light"/>
                  <a:sym typeface="Merriweather Light"/>
                </a:rPr>
                <a:t>Allows user to investigate teams, common player statistics</a:t>
              </a:r>
              <a:endParaRPr sz="1000">
                <a:solidFill>
                  <a:srgbClr val="7F2090"/>
                </a:solidFill>
                <a:latin typeface="Merriweather Light"/>
                <a:ea typeface="Merriweather Light"/>
                <a:cs typeface="Merriweather Light"/>
                <a:sym typeface="Merriweather Light"/>
              </a:endParaRPr>
            </a:p>
          </p:txBody>
        </p:sp>
      </p:grpSp>
      <p:grpSp>
        <p:nvGrpSpPr>
          <p:cNvPr id="736" name="Google Shape;736;p43"/>
          <p:cNvGrpSpPr/>
          <p:nvPr/>
        </p:nvGrpSpPr>
        <p:grpSpPr>
          <a:xfrm>
            <a:off x="4675930" y="2507110"/>
            <a:ext cx="4351593" cy="943950"/>
            <a:chOff x="1593000" y="2322564"/>
            <a:chExt cx="5765990" cy="643500"/>
          </a:xfrm>
        </p:grpSpPr>
        <p:sp>
          <p:nvSpPr>
            <p:cNvPr id="737" name="Google Shape;737;p43"/>
            <p:cNvSpPr/>
            <p:nvPr/>
          </p:nvSpPr>
          <p:spPr>
            <a:xfrm>
              <a:off x="3728372" y="2322564"/>
              <a:ext cx="35853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38" name="Google Shape;738;p43"/>
            <p:cNvSpPr/>
            <p:nvPr/>
          </p:nvSpPr>
          <p:spPr>
            <a:xfrm flipH="1">
              <a:off x="2283025" y="2322575"/>
              <a:ext cx="1844400" cy="64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39" name="Google Shape;739;p43"/>
            <p:cNvSpPr/>
            <p:nvPr/>
          </p:nvSpPr>
          <p:spPr>
            <a:xfrm rot="-5400000">
              <a:off x="3501574" y="1934671"/>
              <a:ext cx="643356" cy="1419149"/>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40" name="Google Shape;740;p43"/>
            <p:cNvSpPr/>
            <p:nvPr/>
          </p:nvSpPr>
          <p:spPr>
            <a:xfrm>
              <a:off x="2342625" y="2399951"/>
              <a:ext cx="1940700" cy="49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Merriweather"/>
                  <a:ea typeface="Merriweather"/>
                  <a:cs typeface="Merriweather"/>
                  <a:sym typeface="Merriweather"/>
                </a:rPr>
                <a:t>User inputs are broken down by:</a:t>
              </a:r>
              <a:endParaRPr b="1" sz="1200">
                <a:solidFill>
                  <a:srgbClr val="FFFFFF"/>
                </a:solidFill>
                <a:latin typeface="Merriweather"/>
                <a:ea typeface="Merriweather"/>
                <a:cs typeface="Merriweather"/>
                <a:sym typeface="Merriweather"/>
              </a:endParaRPr>
            </a:p>
          </p:txBody>
        </p:sp>
        <p:sp>
          <p:nvSpPr>
            <p:cNvPr id="741" name="Google Shape;741;p4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42" name="Google Shape;742;p43"/>
            <p:cNvSpPr/>
            <p:nvPr/>
          </p:nvSpPr>
          <p:spPr>
            <a:xfrm>
              <a:off x="1593000" y="2322575"/>
              <a:ext cx="6900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Merriweather Light"/>
                <a:ea typeface="Merriweather Light"/>
                <a:cs typeface="Merriweather Light"/>
                <a:sym typeface="Merriweather Light"/>
              </a:endParaRPr>
            </a:p>
          </p:txBody>
        </p:sp>
        <p:sp>
          <p:nvSpPr>
            <p:cNvPr id="743" name="Google Shape;743;p43"/>
            <p:cNvSpPr/>
            <p:nvPr/>
          </p:nvSpPr>
          <p:spPr>
            <a:xfrm>
              <a:off x="4650290" y="2323739"/>
              <a:ext cx="27087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7F2090"/>
                  </a:solidFill>
                  <a:latin typeface="Merriweather Light"/>
                  <a:ea typeface="Merriweather Light"/>
                  <a:cs typeface="Merriweather Light"/>
                  <a:sym typeface="Merriweather Light"/>
                </a:rPr>
                <a:t>Year or season, player statistics, teams to include, and positions to consider </a:t>
              </a:r>
              <a:endParaRPr sz="1000">
                <a:solidFill>
                  <a:srgbClr val="7F2090"/>
                </a:solidFill>
                <a:latin typeface="Merriweather Light"/>
                <a:ea typeface="Merriweather Light"/>
                <a:cs typeface="Merriweather Light"/>
                <a:sym typeface="Merriweather Light"/>
              </a:endParaRPr>
            </a:p>
          </p:txBody>
        </p:sp>
      </p:grpSp>
      <p:grpSp>
        <p:nvGrpSpPr>
          <p:cNvPr id="744" name="Google Shape;744;p43"/>
          <p:cNvGrpSpPr/>
          <p:nvPr/>
        </p:nvGrpSpPr>
        <p:grpSpPr>
          <a:xfrm>
            <a:off x="4675930" y="1546127"/>
            <a:ext cx="4351609" cy="943951"/>
            <a:chOff x="1593000" y="2322568"/>
            <a:chExt cx="5766012" cy="643501"/>
          </a:xfrm>
        </p:grpSpPr>
        <p:sp>
          <p:nvSpPr>
            <p:cNvPr id="745" name="Google Shape;745;p43"/>
            <p:cNvSpPr/>
            <p:nvPr/>
          </p:nvSpPr>
          <p:spPr>
            <a:xfrm>
              <a:off x="3728372" y="2322568"/>
              <a:ext cx="35853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46" name="Google Shape;746;p43"/>
            <p:cNvSpPr/>
            <p:nvPr/>
          </p:nvSpPr>
          <p:spPr>
            <a:xfrm flipH="1">
              <a:off x="2283025" y="2322575"/>
              <a:ext cx="1844400" cy="64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47" name="Google Shape;747;p43"/>
            <p:cNvSpPr/>
            <p:nvPr/>
          </p:nvSpPr>
          <p:spPr>
            <a:xfrm rot="-5400000">
              <a:off x="3501574" y="1934671"/>
              <a:ext cx="643356" cy="1419149"/>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48" name="Google Shape;748;p4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Merriweather"/>
                  <a:ea typeface="Merriweather"/>
                  <a:cs typeface="Merriweather"/>
                  <a:sym typeface="Merriweather"/>
                </a:rPr>
                <a:t>EDA tool allows the user to:</a:t>
              </a:r>
              <a:endParaRPr b="1" sz="1200">
                <a:solidFill>
                  <a:srgbClr val="FFFFFF"/>
                </a:solidFill>
                <a:latin typeface="Merriweather"/>
                <a:ea typeface="Merriweather"/>
                <a:cs typeface="Merriweather"/>
                <a:sym typeface="Merriweather"/>
              </a:endParaRPr>
            </a:p>
          </p:txBody>
        </p:sp>
        <p:sp>
          <p:nvSpPr>
            <p:cNvPr id="749" name="Google Shape;749;p4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p:txBody>
        </p:sp>
        <p:sp>
          <p:nvSpPr>
            <p:cNvPr id="750" name="Google Shape;750;p43"/>
            <p:cNvSpPr/>
            <p:nvPr/>
          </p:nvSpPr>
          <p:spPr>
            <a:xfrm>
              <a:off x="1593000" y="2322575"/>
              <a:ext cx="6900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Merriweather Light"/>
                <a:ea typeface="Merriweather Light"/>
                <a:cs typeface="Merriweather Light"/>
                <a:sym typeface="Merriweather Light"/>
              </a:endParaRPr>
            </a:p>
          </p:txBody>
        </p:sp>
        <p:sp>
          <p:nvSpPr>
            <p:cNvPr id="751" name="Google Shape;751;p43"/>
            <p:cNvSpPr/>
            <p:nvPr/>
          </p:nvSpPr>
          <p:spPr>
            <a:xfrm>
              <a:off x="4640412" y="2323743"/>
              <a:ext cx="27186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7F2090"/>
                  </a:solidFill>
                  <a:latin typeface="Merriweather Light"/>
                  <a:ea typeface="Merriweather Light"/>
                  <a:cs typeface="Merriweather Light"/>
                  <a:sym typeface="Merriweather Light"/>
                </a:rPr>
                <a:t>Perform their own analysis on the same datasets this team used to gain insights for the Sacramento Kings.</a:t>
              </a:r>
              <a:endParaRPr sz="1000">
                <a:solidFill>
                  <a:srgbClr val="7F2090"/>
                </a:solidFill>
                <a:latin typeface="Merriweather Light"/>
                <a:ea typeface="Merriweather Light"/>
                <a:cs typeface="Merriweather Light"/>
                <a:sym typeface="Merriweather Light"/>
              </a:endParaRPr>
            </a:p>
          </p:txBody>
        </p:sp>
      </p:grpSp>
      <p:sp>
        <p:nvSpPr>
          <p:cNvPr id="752" name="Google Shape;752;p43"/>
          <p:cNvSpPr/>
          <p:nvPr/>
        </p:nvSpPr>
        <p:spPr>
          <a:xfrm>
            <a:off x="4842825" y="1905750"/>
            <a:ext cx="187200" cy="224700"/>
          </a:xfrm>
          <a:prstGeom prst="diamond">
            <a:avLst/>
          </a:prstGeom>
          <a:solidFill>
            <a:schemeClr val="accent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3"/>
          <p:cNvSpPr/>
          <p:nvPr/>
        </p:nvSpPr>
        <p:spPr>
          <a:xfrm>
            <a:off x="4842825" y="2866738"/>
            <a:ext cx="187200" cy="224700"/>
          </a:xfrm>
          <a:prstGeom prst="diamond">
            <a:avLst/>
          </a:prstGeom>
          <a:solidFill>
            <a:schemeClr val="accent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3"/>
          <p:cNvSpPr/>
          <p:nvPr/>
        </p:nvSpPr>
        <p:spPr>
          <a:xfrm>
            <a:off x="4842825" y="3827700"/>
            <a:ext cx="187200" cy="224700"/>
          </a:xfrm>
          <a:prstGeom prst="diamond">
            <a:avLst/>
          </a:prstGeom>
          <a:solidFill>
            <a:schemeClr val="accent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Recommendations - Anaswar, Danish</a:t>
            </a:r>
            <a:endParaRPr sz="3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Regression - Anaswar</a:t>
            </a:r>
            <a:endParaRPr sz="3300"/>
          </a:p>
        </p:txBody>
      </p:sp>
      <p:grpSp>
        <p:nvGrpSpPr>
          <p:cNvPr id="765" name="Google Shape;765;p45"/>
          <p:cNvGrpSpPr/>
          <p:nvPr/>
        </p:nvGrpSpPr>
        <p:grpSpPr>
          <a:xfrm>
            <a:off x="7315225" y="2709335"/>
            <a:ext cx="1828800" cy="2278930"/>
            <a:chOff x="3657600" y="2295575"/>
            <a:chExt cx="1828800" cy="2847950"/>
          </a:xfrm>
        </p:grpSpPr>
        <p:sp>
          <p:nvSpPr>
            <p:cNvPr id="766" name="Google Shape;766;p45"/>
            <p:cNvSpPr/>
            <p:nvPr/>
          </p:nvSpPr>
          <p:spPr>
            <a:xfrm>
              <a:off x="3657600" y="2823925"/>
              <a:ext cx="1828800" cy="231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5"/>
            <p:cNvSpPr/>
            <p:nvPr/>
          </p:nvSpPr>
          <p:spPr>
            <a:xfrm>
              <a:off x="3657600" y="2295575"/>
              <a:ext cx="1828800" cy="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5"/>
            <p:cNvSpPr txBox="1"/>
            <p:nvPr/>
          </p:nvSpPr>
          <p:spPr>
            <a:xfrm>
              <a:off x="3863250" y="2908941"/>
              <a:ext cx="14175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Merriweather Light"/>
                  <a:ea typeface="Merriweather Light"/>
                  <a:cs typeface="Merriweather Light"/>
                  <a:sym typeface="Merriweather Light"/>
                </a:rPr>
                <a:t>Factors such as team chemistry, how well a player fits in a team impacts +/- but are not factored in calculating it </a:t>
              </a:r>
              <a:endParaRPr sz="1200">
                <a:solidFill>
                  <a:schemeClr val="accent2"/>
                </a:solidFill>
                <a:latin typeface="Merriweather Light"/>
                <a:ea typeface="Merriweather Light"/>
                <a:cs typeface="Merriweather Light"/>
                <a:sym typeface="Merriweather Light"/>
              </a:endParaRPr>
            </a:p>
          </p:txBody>
        </p:sp>
      </p:grpSp>
      <p:grpSp>
        <p:nvGrpSpPr>
          <p:cNvPr id="769" name="Google Shape;769;p45"/>
          <p:cNvGrpSpPr/>
          <p:nvPr/>
        </p:nvGrpSpPr>
        <p:grpSpPr>
          <a:xfrm>
            <a:off x="5486425" y="2709335"/>
            <a:ext cx="1828800" cy="2278930"/>
            <a:chOff x="3657600" y="2295575"/>
            <a:chExt cx="1828800" cy="2847950"/>
          </a:xfrm>
        </p:grpSpPr>
        <p:sp>
          <p:nvSpPr>
            <p:cNvPr id="770" name="Google Shape;770;p45"/>
            <p:cNvSpPr/>
            <p:nvPr/>
          </p:nvSpPr>
          <p:spPr>
            <a:xfrm>
              <a:off x="3657600" y="2823925"/>
              <a:ext cx="1828800" cy="231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5"/>
            <p:cNvSpPr/>
            <p:nvPr/>
          </p:nvSpPr>
          <p:spPr>
            <a:xfrm>
              <a:off x="3657600" y="2295575"/>
              <a:ext cx="1828800" cy="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45"/>
            <p:cNvCxnSpPr/>
            <p:nvPr/>
          </p:nvCxnSpPr>
          <p:spPr>
            <a:xfrm>
              <a:off x="5486400" y="2295575"/>
              <a:ext cx="0" cy="2837400"/>
            </a:xfrm>
            <a:prstGeom prst="straightConnector1">
              <a:avLst/>
            </a:prstGeom>
            <a:noFill/>
            <a:ln cap="flat" cmpd="sng" w="9525">
              <a:solidFill>
                <a:schemeClr val="accent2"/>
              </a:solidFill>
              <a:prstDash val="dot"/>
              <a:round/>
              <a:headEnd len="sm" w="sm" type="none"/>
              <a:tailEnd len="sm" w="sm" type="none"/>
            </a:ln>
          </p:spPr>
        </p:cxnSp>
        <p:sp>
          <p:nvSpPr>
            <p:cNvPr id="773" name="Google Shape;773;p45"/>
            <p:cNvSpPr txBox="1"/>
            <p:nvPr/>
          </p:nvSpPr>
          <p:spPr>
            <a:xfrm>
              <a:off x="3863250" y="2917564"/>
              <a:ext cx="1417500" cy="9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Merriweather Light"/>
                  <a:ea typeface="Merriweather Light"/>
                  <a:cs typeface="Merriweather Light"/>
                  <a:sym typeface="Merriweather Light"/>
                </a:rPr>
                <a:t>In game 7 of the 2022 NBA playoffs, Chris Paul posted a +/- of -39, the worst in his NBA career. Suns ended up losing the series  </a:t>
              </a:r>
              <a:endParaRPr sz="1200">
                <a:solidFill>
                  <a:schemeClr val="accent2"/>
                </a:solidFill>
                <a:latin typeface="Merriweather Light"/>
                <a:ea typeface="Merriweather Light"/>
                <a:cs typeface="Merriweather Light"/>
                <a:sym typeface="Merriweather Light"/>
              </a:endParaRPr>
            </a:p>
          </p:txBody>
        </p:sp>
      </p:grpSp>
      <p:grpSp>
        <p:nvGrpSpPr>
          <p:cNvPr id="774" name="Google Shape;774;p45"/>
          <p:cNvGrpSpPr/>
          <p:nvPr/>
        </p:nvGrpSpPr>
        <p:grpSpPr>
          <a:xfrm rot="2700000">
            <a:off x="2925173" y="296850"/>
            <a:ext cx="3051911" cy="3094298"/>
            <a:chOff x="788796" y="710722"/>
            <a:chExt cx="3051940" cy="3094328"/>
          </a:xfrm>
        </p:grpSpPr>
        <p:sp>
          <p:nvSpPr>
            <p:cNvPr id="775" name="Google Shape;775;p45"/>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5"/>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457200" rtl="0" algn="ctr">
                <a:spcBef>
                  <a:spcPts val="0"/>
                </a:spcBef>
                <a:spcAft>
                  <a:spcPts val="0"/>
                </a:spcAft>
                <a:buNone/>
              </a:pPr>
              <a:r>
                <a:t/>
              </a:r>
              <a:endParaRPr b="1" sz="1200">
                <a:latin typeface="Merriweather"/>
                <a:ea typeface="Merriweather"/>
                <a:cs typeface="Merriweather"/>
                <a:sym typeface="Merriweather"/>
              </a:endParaRPr>
            </a:p>
          </p:txBody>
        </p:sp>
        <p:sp>
          <p:nvSpPr>
            <p:cNvPr id="777" name="Google Shape;777;p45"/>
            <p:cNvSpPr txBox="1"/>
            <p:nvPr/>
          </p:nvSpPr>
          <p:spPr>
            <a:xfrm rot="-2700000">
              <a:off x="1528249" y="2306147"/>
              <a:ext cx="2149322"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Merriweather"/>
                  <a:ea typeface="Merriweather"/>
                  <a:cs typeface="Merriweather"/>
                  <a:sym typeface="Merriweather"/>
                </a:rPr>
                <a:t>Recommendation 1</a:t>
              </a:r>
              <a:endParaRPr b="1" sz="1000">
                <a:solidFill>
                  <a:srgbClr val="FFFFFF"/>
                </a:solidFill>
                <a:latin typeface="Merriweather"/>
                <a:ea typeface="Merriweather"/>
                <a:cs typeface="Merriweather"/>
                <a:sym typeface="Merriweather"/>
              </a:endParaRPr>
            </a:p>
          </p:txBody>
        </p:sp>
        <p:sp>
          <p:nvSpPr>
            <p:cNvPr id="778" name="Google Shape;778;p45"/>
            <p:cNvSpPr txBox="1"/>
            <p:nvPr/>
          </p:nvSpPr>
          <p:spPr>
            <a:xfrm rot="-2700000">
              <a:off x="418514" y="1963462"/>
              <a:ext cx="3753464" cy="5074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latin typeface="Merriweather"/>
                  <a:ea typeface="Merriweather"/>
                  <a:cs typeface="Merriweather"/>
                  <a:sym typeface="Merriweather"/>
                </a:rPr>
                <a:t>Prioritize PLUS/MINUS (+/-)</a:t>
              </a:r>
              <a:endParaRPr b="1" sz="1600">
                <a:latin typeface="Merriweather"/>
                <a:ea typeface="Merriweather"/>
                <a:cs typeface="Merriweather"/>
                <a:sym typeface="Merriweather"/>
              </a:endParaRPr>
            </a:p>
          </p:txBody>
        </p:sp>
      </p:grpSp>
      <p:sp>
        <p:nvSpPr>
          <p:cNvPr id="779" name="Google Shape;779;p45"/>
          <p:cNvSpPr/>
          <p:nvPr/>
        </p:nvSpPr>
        <p:spPr>
          <a:xfrm>
            <a:off x="3117375" y="2098600"/>
            <a:ext cx="187200" cy="224700"/>
          </a:xfrm>
          <a:prstGeom prst="diamond">
            <a:avLst/>
          </a:prstGeom>
          <a:solidFill>
            <a:srgbClr val="7F209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45"/>
          <p:cNvGrpSpPr/>
          <p:nvPr/>
        </p:nvGrpSpPr>
        <p:grpSpPr>
          <a:xfrm>
            <a:off x="3657625" y="2709335"/>
            <a:ext cx="1828800" cy="2278930"/>
            <a:chOff x="3657600" y="2295575"/>
            <a:chExt cx="1828800" cy="2847950"/>
          </a:xfrm>
        </p:grpSpPr>
        <p:sp>
          <p:nvSpPr>
            <p:cNvPr id="781" name="Google Shape;781;p45"/>
            <p:cNvSpPr/>
            <p:nvPr/>
          </p:nvSpPr>
          <p:spPr>
            <a:xfrm>
              <a:off x="3657600" y="2823925"/>
              <a:ext cx="1828800" cy="231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5"/>
            <p:cNvSpPr/>
            <p:nvPr/>
          </p:nvSpPr>
          <p:spPr>
            <a:xfrm>
              <a:off x="3657600" y="2295575"/>
              <a:ext cx="1828800" cy="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3" name="Google Shape;783;p45"/>
            <p:cNvCxnSpPr/>
            <p:nvPr/>
          </p:nvCxnSpPr>
          <p:spPr>
            <a:xfrm>
              <a:off x="5486400" y="2295575"/>
              <a:ext cx="0" cy="2837400"/>
            </a:xfrm>
            <a:prstGeom prst="straightConnector1">
              <a:avLst/>
            </a:prstGeom>
            <a:noFill/>
            <a:ln cap="flat" cmpd="sng" w="9525">
              <a:solidFill>
                <a:schemeClr val="accent2"/>
              </a:solidFill>
              <a:prstDash val="dot"/>
              <a:round/>
              <a:headEnd len="sm" w="sm" type="none"/>
              <a:tailEnd len="sm" w="sm" type="none"/>
            </a:ln>
          </p:spPr>
        </p:cxnSp>
        <p:sp>
          <p:nvSpPr>
            <p:cNvPr id="784" name="Google Shape;784;p45"/>
            <p:cNvSpPr txBox="1"/>
            <p:nvPr/>
          </p:nvSpPr>
          <p:spPr>
            <a:xfrm>
              <a:off x="3863250" y="2917562"/>
              <a:ext cx="1417500" cy="9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Merriweather Light"/>
                  <a:ea typeface="Merriweather Light"/>
                  <a:cs typeface="Merriweather Light"/>
                  <a:sym typeface="Merriweather Light"/>
                </a:rPr>
                <a:t>+/- will increase when teammate starts to shoot well but it was not player’s contributions that caused +/- to increase </a:t>
              </a:r>
              <a:endParaRPr sz="1200">
                <a:solidFill>
                  <a:schemeClr val="accent2"/>
                </a:solidFill>
                <a:latin typeface="Merriweather Light"/>
                <a:ea typeface="Merriweather Light"/>
                <a:cs typeface="Merriweather Light"/>
                <a:sym typeface="Merriweather Light"/>
              </a:endParaRPr>
            </a:p>
          </p:txBody>
        </p:sp>
      </p:grpSp>
      <p:grpSp>
        <p:nvGrpSpPr>
          <p:cNvPr id="785" name="Google Shape;785;p45"/>
          <p:cNvGrpSpPr/>
          <p:nvPr/>
        </p:nvGrpSpPr>
        <p:grpSpPr>
          <a:xfrm>
            <a:off x="25" y="2709335"/>
            <a:ext cx="1828800" cy="2278930"/>
            <a:chOff x="0" y="2295575"/>
            <a:chExt cx="1828800" cy="2847950"/>
          </a:xfrm>
        </p:grpSpPr>
        <p:sp>
          <p:nvSpPr>
            <p:cNvPr id="786" name="Google Shape;786;p45"/>
            <p:cNvSpPr/>
            <p:nvPr/>
          </p:nvSpPr>
          <p:spPr>
            <a:xfrm>
              <a:off x="0" y="2823925"/>
              <a:ext cx="1828800" cy="231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5"/>
            <p:cNvSpPr/>
            <p:nvPr/>
          </p:nvSpPr>
          <p:spPr>
            <a:xfrm>
              <a:off x="0" y="2295575"/>
              <a:ext cx="1828800" cy="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5"/>
            <p:cNvSpPr txBox="1"/>
            <p:nvPr/>
          </p:nvSpPr>
          <p:spPr>
            <a:xfrm>
              <a:off x="205650" y="2969331"/>
              <a:ext cx="1417500" cy="8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Merriweather Light"/>
                  <a:ea typeface="Merriweather Light"/>
                  <a:cs typeface="Merriweather Light"/>
                  <a:sym typeface="Merriweather Light"/>
                </a:rPr>
                <a:t>One of the few metrics which both correlates to wins as well as not correlate to other major metrics</a:t>
              </a:r>
              <a:endParaRPr sz="1200">
                <a:solidFill>
                  <a:schemeClr val="accent2"/>
                </a:solidFill>
                <a:latin typeface="Merriweather Light"/>
                <a:ea typeface="Merriweather Light"/>
                <a:cs typeface="Merriweather Light"/>
                <a:sym typeface="Merriweather Light"/>
              </a:endParaRPr>
            </a:p>
          </p:txBody>
        </p:sp>
        <p:cxnSp>
          <p:nvCxnSpPr>
            <p:cNvPr id="789" name="Google Shape;789;p45"/>
            <p:cNvCxnSpPr/>
            <p:nvPr/>
          </p:nvCxnSpPr>
          <p:spPr>
            <a:xfrm>
              <a:off x="1828800" y="2295575"/>
              <a:ext cx="0" cy="2837400"/>
            </a:xfrm>
            <a:prstGeom prst="straightConnector1">
              <a:avLst/>
            </a:prstGeom>
            <a:noFill/>
            <a:ln cap="flat" cmpd="sng" w="9525">
              <a:solidFill>
                <a:schemeClr val="accent2"/>
              </a:solidFill>
              <a:prstDash val="dot"/>
              <a:round/>
              <a:headEnd len="sm" w="sm" type="none"/>
              <a:tailEnd len="sm" w="sm" type="none"/>
            </a:ln>
          </p:spPr>
        </p:cxnSp>
      </p:grpSp>
      <p:grpSp>
        <p:nvGrpSpPr>
          <p:cNvPr id="790" name="Google Shape;790;p45"/>
          <p:cNvGrpSpPr/>
          <p:nvPr/>
        </p:nvGrpSpPr>
        <p:grpSpPr>
          <a:xfrm>
            <a:off x="1828825" y="2709335"/>
            <a:ext cx="1828800" cy="2278930"/>
            <a:chOff x="0" y="2295575"/>
            <a:chExt cx="1828800" cy="2847950"/>
          </a:xfrm>
        </p:grpSpPr>
        <p:sp>
          <p:nvSpPr>
            <p:cNvPr id="791" name="Google Shape;791;p45"/>
            <p:cNvSpPr/>
            <p:nvPr/>
          </p:nvSpPr>
          <p:spPr>
            <a:xfrm>
              <a:off x="0" y="2823925"/>
              <a:ext cx="1828800" cy="231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5"/>
            <p:cNvSpPr/>
            <p:nvPr/>
          </p:nvSpPr>
          <p:spPr>
            <a:xfrm>
              <a:off x="0" y="2295575"/>
              <a:ext cx="1828800" cy="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5"/>
            <p:cNvSpPr txBox="1"/>
            <p:nvPr/>
          </p:nvSpPr>
          <p:spPr>
            <a:xfrm>
              <a:off x="205650" y="2943463"/>
              <a:ext cx="14175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Merriweather Light"/>
                  <a:ea typeface="Merriweather Light"/>
                  <a:cs typeface="Merriweather Light"/>
                  <a:sym typeface="Merriweather Light"/>
                </a:rPr>
                <a:t>Most notable flaw is that it is affected by how well other players in a team are playing </a:t>
              </a:r>
              <a:endParaRPr sz="1200">
                <a:solidFill>
                  <a:schemeClr val="accent2"/>
                </a:solidFill>
                <a:latin typeface="Merriweather Light"/>
                <a:ea typeface="Merriweather Light"/>
                <a:cs typeface="Merriweather Light"/>
                <a:sym typeface="Merriweather Light"/>
              </a:endParaRPr>
            </a:p>
          </p:txBody>
        </p:sp>
        <p:cxnSp>
          <p:nvCxnSpPr>
            <p:cNvPr id="794" name="Google Shape;794;p45"/>
            <p:cNvCxnSpPr/>
            <p:nvPr/>
          </p:nvCxnSpPr>
          <p:spPr>
            <a:xfrm>
              <a:off x="1828800" y="2295575"/>
              <a:ext cx="0" cy="2837400"/>
            </a:xfrm>
            <a:prstGeom prst="straightConnector1">
              <a:avLst/>
            </a:prstGeom>
            <a:noFill/>
            <a:ln cap="flat" cmpd="sng" w="9525">
              <a:solidFill>
                <a:schemeClr val="accent2"/>
              </a:solidFill>
              <a:prstDash val="dot"/>
              <a:round/>
              <a:headEnd len="sm" w="sm" type="none"/>
              <a:tailEnd len="sm" w="sm" type="none"/>
            </a:ln>
          </p:spPr>
        </p:cxnSp>
      </p:grpSp>
      <p:sp>
        <p:nvSpPr>
          <p:cNvPr id="795" name="Google Shape;795;p45"/>
          <p:cNvSpPr txBox="1"/>
          <p:nvPr/>
        </p:nvSpPr>
        <p:spPr>
          <a:xfrm>
            <a:off x="25" y="2798300"/>
            <a:ext cx="1828800" cy="30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1D1C1D"/>
                </a:solidFill>
                <a:latin typeface="Merriweather"/>
                <a:ea typeface="Merriweather"/>
                <a:cs typeface="Merriweather"/>
                <a:sym typeface="Merriweather"/>
              </a:rPr>
              <a:t>What is +/- good at?</a:t>
            </a:r>
            <a:endParaRPr b="1" sz="1200">
              <a:solidFill>
                <a:srgbClr val="1D1C1D"/>
              </a:solidFill>
              <a:latin typeface="Merriweather"/>
              <a:ea typeface="Merriweather"/>
              <a:cs typeface="Merriweather"/>
              <a:sym typeface="Merriweather"/>
            </a:endParaRPr>
          </a:p>
        </p:txBody>
      </p:sp>
      <p:sp>
        <p:nvSpPr>
          <p:cNvPr id="796" name="Google Shape;796;p45"/>
          <p:cNvSpPr txBox="1"/>
          <p:nvPr/>
        </p:nvSpPr>
        <p:spPr>
          <a:xfrm>
            <a:off x="1828825" y="2798300"/>
            <a:ext cx="5486400" cy="30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1D1C1D"/>
                </a:solidFill>
                <a:latin typeface="Merriweather"/>
                <a:ea typeface="Merriweather"/>
                <a:cs typeface="Merriweather"/>
                <a:sym typeface="Merriweather"/>
              </a:rPr>
              <a:t>Notable Flaw of +/-</a:t>
            </a:r>
            <a:endParaRPr b="1" sz="1200">
              <a:solidFill>
                <a:srgbClr val="1D1C1D"/>
              </a:solidFill>
              <a:latin typeface="Merriweather"/>
              <a:ea typeface="Merriweather"/>
              <a:cs typeface="Merriweather"/>
              <a:sym typeface="Merriweather"/>
            </a:endParaRPr>
          </a:p>
        </p:txBody>
      </p:sp>
      <p:sp>
        <p:nvSpPr>
          <p:cNvPr id="797" name="Google Shape;797;p45"/>
          <p:cNvSpPr txBox="1"/>
          <p:nvPr/>
        </p:nvSpPr>
        <p:spPr>
          <a:xfrm>
            <a:off x="7315225" y="2798300"/>
            <a:ext cx="1828800" cy="30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1D1C1D"/>
                </a:solidFill>
                <a:latin typeface="Merriweather"/>
                <a:ea typeface="Merriweather"/>
                <a:cs typeface="Merriweather"/>
                <a:sym typeface="Merriweather"/>
              </a:rPr>
              <a:t>Notable Flaw of +/- </a:t>
            </a:r>
            <a:endParaRPr b="1" sz="1200">
              <a:solidFill>
                <a:srgbClr val="1D1C1D"/>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grpSp>
        <p:nvGrpSpPr>
          <p:cNvPr id="802" name="Google Shape;802;p46"/>
          <p:cNvGrpSpPr/>
          <p:nvPr/>
        </p:nvGrpSpPr>
        <p:grpSpPr>
          <a:xfrm>
            <a:off x="3068312" y="2676496"/>
            <a:ext cx="1948684" cy="1895606"/>
            <a:chOff x="3071457" y="2013875"/>
            <a:chExt cx="1944600" cy="1569600"/>
          </a:xfrm>
        </p:grpSpPr>
        <p:sp>
          <p:nvSpPr>
            <p:cNvPr id="803" name="Google Shape;803;p46"/>
            <p:cNvSpPr/>
            <p:nvPr/>
          </p:nvSpPr>
          <p:spPr>
            <a:xfrm flipH="1" rot="10800000">
              <a:off x="3071457" y="2013875"/>
              <a:ext cx="1944600" cy="1569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6"/>
            <p:cNvSpPr txBox="1"/>
            <p:nvPr/>
          </p:nvSpPr>
          <p:spPr>
            <a:xfrm>
              <a:off x="3316106" y="2081962"/>
              <a:ext cx="1451700" cy="6339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Unlike other descriptive metrics, RPM is a predictive metric that factors in past player performance to measure current player performance</a:t>
              </a:r>
              <a:endParaRPr sz="900">
                <a:solidFill>
                  <a:srgbClr val="FFFFFF"/>
                </a:solidFill>
                <a:latin typeface="Merriweather Light"/>
                <a:ea typeface="Merriweather Light"/>
                <a:cs typeface="Merriweather Light"/>
                <a:sym typeface="Merriweather Light"/>
              </a:endParaRPr>
            </a:p>
          </p:txBody>
        </p:sp>
      </p:grpSp>
      <p:grpSp>
        <p:nvGrpSpPr>
          <p:cNvPr id="805" name="Google Shape;805;p46"/>
          <p:cNvGrpSpPr/>
          <p:nvPr/>
        </p:nvGrpSpPr>
        <p:grpSpPr>
          <a:xfrm>
            <a:off x="5014490" y="2676496"/>
            <a:ext cx="3007503" cy="1895606"/>
            <a:chOff x="5015938" y="2013875"/>
            <a:chExt cx="3001200" cy="1569600"/>
          </a:xfrm>
        </p:grpSpPr>
        <p:sp>
          <p:nvSpPr>
            <p:cNvPr id="806" name="Google Shape;806;p46"/>
            <p:cNvSpPr/>
            <p:nvPr/>
          </p:nvSpPr>
          <p:spPr>
            <a:xfrm>
              <a:off x="5015938" y="2013875"/>
              <a:ext cx="30012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7" name="Google Shape;807;p46"/>
            <p:cNvSpPr txBox="1"/>
            <p:nvPr/>
          </p:nvSpPr>
          <p:spPr>
            <a:xfrm>
              <a:off x="5360225" y="2105312"/>
              <a:ext cx="2417100" cy="1291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solidFill>
                  <a:srgbClr val="FFFFFF"/>
                </a:solidFill>
                <a:latin typeface="Merriweather Light"/>
                <a:ea typeface="Merriweather Light"/>
                <a:cs typeface="Merriweather Light"/>
                <a:sym typeface="Merriweather Light"/>
              </a:endParaRPr>
            </a:p>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Most notable flaw is that it tends to fall short when evaluating a player whose improvements/regressions end up being higher/lower than expected given age. </a:t>
              </a:r>
              <a:endParaRPr sz="1000">
                <a:solidFill>
                  <a:srgbClr val="FFFFFF"/>
                </a:solidFill>
                <a:latin typeface="Merriweather Light"/>
                <a:ea typeface="Merriweather Light"/>
                <a:cs typeface="Merriweather Light"/>
                <a:sym typeface="Merriweather Light"/>
              </a:endParaRPr>
            </a:p>
          </p:txBody>
        </p:sp>
      </p:grpSp>
      <p:grpSp>
        <p:nvGrpSpPr>
          <p:cNvPr id="808" name="Google Shape;808;p46"/>
          <p:cNvGrpSpPr/>
          <p:nvPr/>
        </p:nvGrpSpPr>
        <p:grpSpPr>
          <a:xfrm>
            <a:off x="4828131" y="3506517"/>
            <a:ext cx="317992" cy="314433"/>
            <a:chOff x="4858109" y="2631368"/>
            <a:chExt cx="316442" cy="315000"/>
          </a:xfrm>
        </p:grpSpPr>
        <p:sp>
          <p:nvSpPr>
            <p:cNvPr id="809" name="Google Shape;809;p4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6"/>
            <p:cNvSpPr/>
            <p:nvPr/>
          </p:nvSpPr>
          <p:spPr>
            <a:xfrm>
              <a:off x="4858109" y="2739300"/>
              <a:ext cx="239100" cy="99000"/>
            </a:xfrm>
            <a:prstGeom prst="rightArrow">
              <a:avLst>
                <a:gd fmla="val 32020" name="adj1"/>
                <a:gd fmla="val 6697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811" name="Google Shape;811;p46"/>
          <p:cNvGrpSpPr/>
          <p:nvPr/>
        </p:nvGrpSpPr>
        <p:grpSpPr>
          <a:xfrm rot="2700000">
            <a:off x="2837179" y="144123"/>
            <a:ext cx="3307168" cy="3307168"/>
            <a:chOff x="586579" y="573172"/>
            <a:chExt cx="3307200" cy="3307200"/>
          </a:xfrm>
        </p:grpSpPr>
        <p:sp>
          <p:nvSpPr>
            <p:cNvPr id="812" name="Google Shape;812;p46"/>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6"/>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457200" rtl="0" algn="ctr">
                <a:spcBef>
                  <a:spcPts val="0"/>
                </a:spcBef>
                <a:spcAft>
                  <a:spcPts val="0"/>
                </a:spcAft>
                <a:buNone/>
              </a:pPr>
              <a:r>
                <a:t/>
              </a:r>
              <a:endParaRPr b="1" sz="1200">
                <a:latin typeface="Merriweather"/>
                <a:ea typeface="Merriweather"/>
                <a:cs typeface="Merriweather"/>
                <a:sym typeface="Merriweather"/>
              </a:endParaRPr>
            </a:p>
          </p:txBody>
        </p:sp>
        <p:sp>
          <p:nvSpPr>
            <p:cNvPr id="814" name="Google Shape;814;p46"/>
            <p:cNvSpPr txBox="1"/>
            <p:nvPr/>
          </p:nvSpPr>
          <p:spPr>
            <a:xfrm rot="-2700000">
              <a:off x="1528249" y="2306147"/>
              <a:ext cx="2149322"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Merriweather"/>
                  <a:ea typeface="Merriweather"/>
                  <a:cs typeface="Merriweather"/>
                  <a:sym typeface="Merriweather"/>
                </a:rPr>
                <a:t>Recommendation 2</a:t>
              </a:r>
              <a:endParaRPr b="1" sz="1000">
                <a:solidFill>
                  <a:srgbClr val="FFFFFF"/>
                </a:solidFill>
                <a:latin typeface="Merriweather"/>
                <a:ea typeface="Merriweather"/>
                <a:cs typeface="Merriweather"/>
                <a:sym typeface="Merriweather"/>
              </a:endParaRPr>
            </a:p>
          </p:txBody>
        </p:sp>
        <p:sp>
          <p:nvSpPr>
            <p:cNvPr id="815" name="Google Shape;815;p46"/>
            <p:cNvSpPr txBox="1"/>
            <p:nvPr/>
          </p:nvSpPr>
          <p:spPr>
            <a:xfrm rot="-2700000">
              <a:off x="155346" y="1973062"/>
              <a:ext cx="4169667" cy="5074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latin typeface="Merriweather"/>
                  <a:ea typeface="Merriweather"/>
                  <a:cs typeface="Merriweather"/>
                  <a:sym typeface="Merriweather"/>
                </a:rPr>
                <a:t>Investigate Real Plus/Minus (RPM)</a:t>
              </a:r>
              <a:endParaRPr b="1" sz="1600">
                <a:latin typeface="Merriweather"/>
                <a:ea typeface="Merriweather"/>
                <a:cs typeface="Merriweather"/>
                <a:sym typeface="Merriweather"/>
              </a:endParaRPr>
            </a:p>
          </p:txBody>
        </p:sp>
      </p:grpSp>
      <p:sp>
        <p:nvSpPr>
          <p:cNvPr id="816" name="Google Shape;816;p46"/>
          <p:cNvSpPr/>
          <p:nvPr/>
        </p:nvSpPr>
        <p:spPr>
          <a:xfrm>
            <a:off x="3187775" y="2119750"/>
            <a:ext cx="187200" cy="224700"/>
          </a:xfrm>
          <a:prstGeom prst="diamond">
            <a:avLst/>
          </a:prstGeom>
          <a:solidFill>
            <a:srgbClr val="7F209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7" name="Google Shape;817;p46"/>
          <p:cNvGrpSpPr/>
          <p:nvPr/>
        </p:nvGrpSpPr>
        <p:grpSpPr>
          <a:xfrm>
            <a:off x="1122020" y="2676496"/>
            <a:ext cx="1948684" cy="1895606"/>
            <a:chOff x="1126863" y="2013875"/>
            <a:chExt cx="1944600" cy="1569600"/>
          </a:xfrm>
        </p:grpSpPr>
        <p:sp>
          <p:nvSpPr>
            <p:cNvPr id="818" name="Google Shape;818;p46"/>
            <p:cNvSpPr/>
            <p:nvPr/>
          </p:nvSpPr>
          <p:spPr>
            <a:xfrm>
              <a:off x="1126863" y="2013875"/>
              <a:ext cx="1944600" cy="1569600"/>
            </a:xfrm>
            <a:prstGeom prst="round2DiagRect">
              <a:avLst>
                <a:gd fmla="val 0" name="adj1"/>
                <a:gd fmla="val 17764"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6"/>
            <p:cNvSpPr txBox="1"/>
            <p:nvPr/>
          </p:nvSpPr>
          <p:spPr>
            <a:xfrm>
              <a:off x="1351620" y="2093636"/>
              <a:ext cx="1451700" cy="6225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Useful in differentiating between players who have been consistently good throughout their careers, historically bad players who happened to have a few good seasons. </a:t>
              </a:r>
              <a:endParaRPr sz="1000">
                <a:solidFill>
                  <a:srgbClr val="FFFFFF"/>
                </a:solidFill>
                <a:latin typeface="Merriweather Light"/>
                <a:ea typeface="Merriweather Light"/>
                <a:cs typeface="Merriweather Light"/>
                <a:sym typeface="Merriweather Light"/>
              </a:endParaRPr>
            </a:p>
          </p:txBody>
        </p:sp>
      </p:grpSp>
      <p:grpSp>
        <p:nvGrpSpPr>
          <p:cNvPr id="820" name="Google Shape;820;p46"/>
          <p:cNvGrpSpPr/>
          <p:nvPr/>
        </p:nvGrpSpPr>
        <p:grpSpPr>
          <a:xfrm>
            <a:off x="2885511" y="3506732"/>
            <a:ext cx="317990" cy="314415"/>
            <a:chOff x="3157188" y="909150"/>
            <a:chExt cx="470400" cy="470400"/>
          </a:xfrm>
        </p:grpSpPr>
        <p:sp>
          <p:nvSpPr>
            <p:cNvPr id="821" name="Google Shape;821;p4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2" name="Google Shape;822;p46"/>
            <p:cNvSpPr/>
            <p:nvPr/>
          </p:nvSpPr>
          <p:spPr>
            <a:xfrm>
              <a:off x="3243138" y="995100"/>
              <a:ext cx="298500" cy="298500"/>
            </a:xfrm>
            <a:prstGeom prst="mathPlus">
              <a:avLst>
                <a:gd fmla="val 990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823" name="Google Shape;823;p4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Regression - Anaswar</a:t>
            </a:r>
            <a:endParaRPr sz="3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grpSp>
        <p:nvGrpSpPr>
          <p:cNvPr id="828" name="Google Shape;828;p47"/>
          <p:cNvGrpSpPr/>
          <p:nvPr/>
        </p:nvGrpSpPr>
        <p:grpSpPr>
          <a:xfrm>
            <a:off x="6317220" y="1390159"/>
            <a:ext cx="2700165" cy="3577118"/>
            <a:chOff x="4192863" y="1002150"/>
            <a:chExt cx="3679200" cy="3139200"/>
          </a:xfrm>
        </p:grpSpPr>
        <p:sp>
          <p:nvSpPr>
            <p:cNvPr id="829" name="Google Shape;829;p47"/>
            <p:cNvSpPr/>
            <p:nvPr/>
          </p:nvSpPr>
          <p:spPr>
            <a:xfrm>
              <a:off x="4192863" y="1002150"/>
              <a:ext cx="3679200" cy="31392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0" name="Google Shape;830;p47"/>
            <p:cNvSpPr txBox="1"/>
            <p:nvPr/>
          </p:nvSpPr>
          <p:spPr>
            <a:xfrm>
              <a:off x="5495575" y="1667700"/>
              <a:ext cx="2021400" cy="603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solidFill>
                  <a:srgbClr val="FFFFFF"/>
                </a:solidFill>
                <a:latin typeface="Merriweather Light"/>
                <a:ea typeface="Merriweather Light"/>
                <a:cs typeface="Merriweather Light"/>
                <a:sym typeface="Merriweather Light"/>
              </a:endParaRPr>
            </a:p>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Most notable flaw is that it is primarily an offensive driven metric and to a degree fails to measure a player's potential defensive impact. </a:t>
              </a:r>
              <a:endParaRPr sz="1000">
                <a:solidFill>
                  <a:srgbClr val="FFFFFF"/>
                </a:solidFill>
                <a:latin typeface="Merriweather Light"/>
                <a:ea typeface="Merriweather Light"/>
                <a:cs typeface="Merriweather Light"/>
                <a:sym typeface="Merriweather Light"/>
              </a:endParaRPr>
            </a:p>
          </p:txBody>
        </p:sp>
      </p:grpSp>
      <p:grpSp>
        <p:nvGrpSpPr>
          <p:cNvPr id="831" name="Google Shape;831;p47"/>
          <p:cNvGrpSpPr/>
          <p:nvPr/>
        </p:nvGrpSpPr>
        <p:grpSpPr>
          <a:xfrm>
            <a:off x="5600572" y="1389928"/>
            <a:ext cx="1427142" cy="1790600"/>
            <a:chOff x="3216519" y="1002150"/>
            <a:chExt cx="1944600" cy="1569600"/>
          </a:xfrm>
        </p:grpSpPr>
        <p:sp>
          <p:nvSpPr>
            <p:cNvPr id="832" name="Google Shape;832;p47"/>
            <p:cNvSpPr/>
            <p:nvPr/>
          </p:nvSpPr>
          <p:spPr>
            <a:xfrm flipH="1">
              <a:off x="3216519" y="1002150"/>
              <a:ext cx="1944600" cy="1569600"/>
            </a:xfrm>
            <a:prstGeom prst="round2DiagRect">
              <a:avLst>
                <a:gd fmla="val 0" name="adj1"/>
                <a:gd fmla="val 1776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7"/>
            <p:cNvSpPr txBox="1"/>
            <p:nvPr/>
          </p:nvSpPr>
          <p:spPr>
            <a:xfrm>
              <a:off x="3461175" y="1051653"/>
              <a:ext cx="1451700" cy="652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PER is measured on a per minute basis &amp; adjusted for pace.</a:t>
              </a:r>
              <a:endParaRPr sz="900">
                <a:solidFill>
                  <a:srgbClr val="FFFFFF"/>
                </a:solidFill>
                <a:latin typeface="Merriweather Light"/>
                <a:ea typeface="Merriweather Light"/>
                <a:cs typeface="Merriweather Light"/>
                <a:sym typeface="Merriweather Light"/>
              </a:endParaRPr>
            </a:p>
          </p:txBody>
        </p:sp>
      </p:grpSp>
      <p:grpSp>
        <p:nvGrpSpPr>
          <p:cNvPr id="834" name="Google Shape;834;p47"/>
          <p:cNvGrpSpPr/>
          <p:nvPr/>
        </p:nvGrpSpPr>
        <p:grpSpPr>
          <a:xfrm>
            <a:off x="4176929" y="1389928"/>
            <a:ext cx="1427142" cy="1790600"/>
            <a:chOff x="1271925" y="1002150"/>
            <a:chExt cx="1944600" cy="1569600"/>
          </a:xfrm>
        </p:grpSpPr>
        <p:sp>
          <p:nvSpPr>
            <p:cNvPr id="835" name="Google Shape;835;p47"/>
            <p:cNvSpPr/>
            <p:nvPr/>
          </p:nvSpPr>
          <p:spPr>
            <a:xfrm rot="10800000">
              <a:off x="1271925" y="10021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txBox="1"/>
            <p:nvPr/>
          </p:nvSpPr>
          <p:spPr>
            <a:xfrm>
              <a:off x="1496677" y="1064008"/>
              <a:ext cx="1451700" cy="640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Measures player productivity/performance by considering both positive and negative metrics. </a:t>
              </a:r>
              <a:endParaRPr sz="1000">
                <a:solidFill>
                  <a:srgbClr val="FFFFFF"/>
                </a:solidFill>
                <a:latin typeface="Merriweather Light"/>
                <a:ea typeface="Merriweather Light"/>
                <a:cs typeface="Merriweather Light"/>
                <a:sym typeface="Merriweather Light"/>
              </a:endParaRPr>
            </a:p>
          </p:txBody>
        </p:sp>
      </p:grpSp>
      <p:grpSp>
        <p:nvGrpSpPr>
          <p:cNvPr id="837" name="Google Shape;837;p47"/>
          <p:cNvGrpSpPr/>
          <p:nvPr/>
        </p:nvGrpSpPr>
        <p:grpSpPr>
          <a:xfrm>
            <a:off x="4176929" y="3176453"/>
            <a:ext cx="1427142" cy="1790600"/>
            <a:chOff x="1271925" y="2571750"/>
            <a:chExt cx="1944600" cy="1569600"/>
          </a:xfrm>
        </p:grpSpPr>
        <p:sp>
          <p:nvSpPr>
            <p:cNvPr id="838" name="Google Shape;838;p47"/>
            <p:cNvSpPr/>
            <p:nvPr/>
          </p:nvSpPr>
          <p:spPr>
            <a:xfrm flipH="1">
              <a:off x="1271925" y="2571750"/>
              <a:ext cx="1944600" cy="1569600"/>
            </a:xfrm>
            <a:prstGeom prst="round2DiagRect">
              <a:avLst>
                <a:gd fmla="val 0" name="adj1"/>
                <a:gd fmla="val 1776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txBox="1"/>
            <p:nvPr/>
          </p:nvSpPr>
          <p:spPr>
            <a:xfrm>
              <a:off x="1496688" y="2814260"/>
              <a:ext cx="1451700" cy="459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Not the metric of choice for describing a player’s overall performance. </a:t>
              </a:r>
              <a:endParaRPr sz="1000">
                <a:solidFill>
                  <a:srgbClr val="FFFFFF"/>
                </a:solidFill>
                <a:latin typeface="Merriweather Light"/>
                <a:ea typeface="Merriweather Light"/>
                <a:cs typeface="Merriweather Light"/>
                <a:sym typeface="Merriweather Light"/>
              </a:endParaRPr>
            </a:p>
          </p:txBody>
        </p:sp>
      </p:grpSp>
      <p:grpSp>
        <p:nvGrpSpPr>
          <p:cNvPr id="840" name="Google Shape;840;p47"/>
          <p:cNvGrpSpPr/>
          <p:nvPr/>
        </p:nvGrpSpPr>
        <p:grpSpPr>
          <a:xfrm>
            <a:off x="5600572" y="3176453"/>
            <a:ext cx="1427142" cy="1790600"/>
            <a:chOff x="3216519" y="2571750"/>
            <a:chExt cx="1944600" cy="1569600"/>
          </a:xfrm>
        </p:grpSpPr>
        <p:sp>
          <p:nvSpPr>
            <p:cNvPr id="841" name="Google Shape;841;p47"/>
            <p:cNvSpPr/>
            <p:nvPr/>
          </p:nvSpPr>
          <p:spPr>
            <a:xfrm rot="10800000">
              <a:off x="3216519" y="25717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7"/>
            <p:cNvSpPr txBox="1"/>
            <p:nvPr/>
          </p:nvSpPr>
          <p:spPr>
            <a:xfrm>
              <a:off x="3461163" y="2814260"/>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Light"/>
                  <a:ea typeface="Merriweather Light"/>
                  <a:cs typeface="Merriweather Light"/>
                  <a:sym typeface="Merriweather Light"/>
                </a:rPr>
                <a:t>Can be used as a baseline to compare overall performance for players and teams alike. </a:t>
              </a:r>
              <a:endParaRPr sz="1000">
                <a:solidFill>
                  <a:srgbClr val="FFFFFF"/>
                </a:solidFill>
                <a:latin typeface="Merriweather Light"/>
                <a:ea typeface="Merriweather Light"/>
                <a:cs typeface="Merriweather Light"/>
                <a:sym typeface="Merriweather Light"/>
              </a:endParaRPr>
            </a:p>
          </p:txBody>
        </p:sp>
      </p:grpSp>
      <p:grpSp>
        <p:nvGrpSpPr>
          <p:cNvPr id="843" name="Google Shape;843;p47"/>
          <p:cNvGrpSpPr/>
          <p:nvPr/>
        </p:nvGrpSpPr>
        <p:grpSpPr>
          <a:xfrm>
            <a:off x="5424095" y="3007873"/>
            <a:ext cx="340852" cy="381024"/>
            <a:chOff x="3157188" y="909150"/>
            <a:chExt cx="470400" cy="470400"/>
          </a:xfrm>
        </p:grpSpPr>
        <p:sp>
          <p:nvSpPr>
            <p:cNvPr id="844" name="Google Shape;844;p47"/>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7"/>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47"/>
          <p:cNvGrpSpPr/>
          <p:nvPr/>
        </p:nvGrpSpPr>
        <p:grpSpPr>
          <a:xfrm rot="2700000">
            <a:off x="399789" y="897774"/>
            <a:ext cx="3461967" cy="3461967"/>
            <a:chOff x="561618" y="443333"/>
            <a:chExt cx="3462000" cy="3462000"/>
          </a:xfrm>
        </p:grpSpPr>
        <p:sp>
          <p:nvSpPr>
            <p:cNvPr id="847" name="Google Shape;847;p47"/>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7"/>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457200" rtl="0" algn="ctr">
                <a:spcBef>
                  <a:spcPts val="0"/>
                </a:spcBef>
                <a:spcAft>
                  <a:spcPts val="0"/>
                </a:spcAft>
                <a:buNone/>
              </a:pPr>
              <a:r>
                <a:t/>
              </a:r>
              <a:endParaRPr b="1" sz="1200">
                <a:latin typeface="Merriweather"/>
                <a:ea typeface="Merriweather"/>
                <a:cs typeface="Merriweather"/>
                <a:sym typeface="Merriweather"/>
              </a:endParaRPr>
            </a:p>
          </p:txBody>
        </p:sp>
        <p:sp>
          <p:nvSpPr>
            <p:cNvPr id="849" name="Google Shape;849;p47"/>
            <p:cNvSpPr txBox="1"/>
            <p:nvPr/>
          </p:nvSpPr>
          <p:spPr>
            <a:xfrm rot="-2700000">
              <a:off x="1528249" y="2306147"/>
              <a:ext cx="2149322"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Merriweather"/>
                  <a:ea typeface="Merriweather"/>
                  <a:cs typeface="Merriweather"/>
                  <a:sym typeface="Merriweather"/>
                </a:rPr>
                <a:t>Recommendation 3</a:t>
              </a:r>
              <a:endParaRPr b="1" sz="1000">
                <a:solidFill>
                  <a:srgbClr val="FFFFFF"/>
                </a:solidFill>
                <a:latin typeface="Merriweather"/>
                <a:ea typeface="Merriweather"/>
                <a:cs typeface="Merriweather"/>
                <a:sym typeface="Merriweather"/>
              </a:endParaRPr>
            </a:p>
          </p:txBody>
        </p:sp>
        <p:sp>
          <p:nvSpPr>
            <p:cNvPr id="850" name="Google Shape;850;p47"/>
            <p:cNvSpPr txBox="1"/>
            <p:nvPr/>
          </p:nvSpPr>
          <p:spPr>
            <a:xfrm rot="-2700000">
              <a:off x="98324" y="1920623"/>
              <a:ext cx="4388588" cy="5074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a:latin typeface="Merriweather"/>
                  <a:ea typeface="Merriweather"/>
                  <a:cs typeface="Merriweather"/>
                  <a:sym typeface="Merriweather"/>
                </a:rPr>
                <a:t>Investigate Player Efficiency Rating (PER)</a:t>
              </a:r>
              <a:endParaRPr b="1">
                <a:latin typeface="Merriweather"/>
                <a:ea typeface="Merriweather"/>
                <a:cs typeface="Merriweather"/>
                <a:sym typeface="Merriweather"/>
              </a:endParaRPr>
            </a:p>
          </p:txBody>
        </p:sp>
      </p:grpSp>
      <p:sp>
        <p:nvSpPr>
          <p:cNvPr id="851" name="Google Shape;851;p47"/>
          <p:cNvSpPr/>
          <p:nvPr/>
        </p:nvSpPr>
        <p:spPr>
          <a:xfrm>
            <a:off x="753625" y="2950800"/>
            <a:ext cx="187200" cy="224700"/>
          </a:xfrm>
          <a:prstGeom prst="diamond">
            <a:avLst/>
          </a:prstGeom>
          <a:solidFill>
            <a:srgbClr val="7F209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Regression - Anaswar</a:t>
            </a:r>
            <a:endParaRPr sz="33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grpSp>
        <p:nvGrpSpPr>
          <p:cNvPr id="857" name="Google Shape;857;p48"/>
          <p:cNvGrpSpPr/>
          <p:nvPr/>
        </p:nvGrpSpPr>
        <p:grpSpPr>
          <a:xfrm>
            <a:off x="1087525" y="2381975"/>
            <a:ext cx="1834900" cy="2684000"/>
            <a:chOff x="1083025" y="1574025"/>
            <a:chExt cx="1834900" cy="2684000"/>
          </a:xfrm>
        </p:grpSpPr>
        <p:sp>
          <p:nvSpPr>
            <p:cNvPr id="858" name="Google Shape;858;p48"/>
            <p:cNvSpPr txBox="1"/>
            <p:nvPr/>
          </p:nvSpPr>
          <p:spPr>
            <a:xfrm>
              <a:off x="1413675" y="1574025"/>
              <a:ext cx="8148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900">
                  <a:solidFill>
                    <a:schemeClr val="dk1"/>
                  </a:solidFill>
                  <a:latin typeface="Merriweather"/>
                  <a:ea typeface="Merriweather"/>
                  <a:cs typeface="Merriweather"/>
                  <a:sym typeface="Merriweather"/>
                </a:rPr>
                <a:t>Analysis 1</a:t>
              </a:r>
              <a:endParaRPr b="1" sz="900">
                <a:solidFill>
                  <a:schemeClr val="dk1"/>
                </a:solidFill>
                <a:latin typeface="Merriweather"/>
                <a:ea typeface="Merriweather"/>
                <a:cs typeface="Merriweather"/>
                <a:sym typeface="Merriweather"/>
              </a:endParaRPr>
            </a:p>
          </p:txBody>
        </p:sp>
        <p:sp>
          <p:nvSpPr>
            <p:cNvPr id="859" name="Google Shape;859;p48"/>
            <p:cNvSpPr txBox="1"/>
            <p:nvPr/>
          </p:nvSpPr>
          <p:spPr>
            <a:xfrm>
              <a:off x="1235825" y="2695025"/>
              <a:ext cx="1505100" cy="1563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Merriweather Light"/>
                  <a:ea typeface="Merriweather Light"/>
                  <a:cs typeface="Merriweather Light"/>
                  <a:sym typeface="Merriweather Light"/>
                </a:rPr>
                <a:t>De'Aaron Fox has developed into the player we hoped he’d become after drafting him in 2017.  Continues to act the team’s Game General </a:t>
              </a:r>
              <a:endParaRPr sz="1000">
                <a:solidFill>
                  <a:schemeClr val="dk1"/>
                </a:solidFill>
                <a:latin typeface="Merriweather Light"/>
                <a:ea typeface="Merriweather Light"/>
                <a:cs typeface="Merriweather Light"/>
                <a:sym typeface="Merriweather Light"/>
              </a:endParaRPr>
            </a:p>
          </p:txBody>
        </p:sp>
        <p:cxnSp>
          <p:nvCxnSpPr>
            <p:cNvPr id="860" name="Google Shape;860;p48"/>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861" name="Google Shape;861;p48"/>
            <p:cNvSpPr/>
            <p:nvPr/>
          </p:nvSpPr>
          <p:spPr>
            <a:xfrm flipH="1">
              <a:off x="1083025" y="2306625"/>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2" name="Google Shape;862;p48"/>
            <p:cNvSpPr/>
            <p:nvPr/>
          </p:nvSpPr>
          <p:spPr>
            <a:xfrm>
              <a:off x="1083125" y="2460449"/>
              <a:ext cx="18348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48"/>
          <p:cNvGrpSpPr/>
          <p:nvPr/>
        </p:nvGrpSpPr>
        <p:grpSpPr>
          <a:xfrm>
            <a:off x="2796474" y="2381975"/>
            <a:ext cx="1834900" cy="2359400"/>
            <a:chOff x="1083025" y="1574025"/>
            <a:chExt cx="1834900" cy="2359400"/>
          </a:xfrm>
        </p:grpSpPr>
        <p:sp>
          <p:nvSpPr>
            <p:cNvPr id="864" name="Google Shape;864;p48"/>
            <p:cNvSpPr txBox="1"/>
            <p:nvPr/>
          </p:nvSpPr>
          <p:spPr>
            <a:xfrm>
              <a:off x="1369852" y="1574025"/>
              <a:ext cx="8586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900">
                  <a:solidFill>
                    <a:schemeClr val="dk1"/>
                  </a:solidFill>
                  <a:latin typeface="Merriweather"/>
                  <a:ea typeface="Merriweather"/>
                  <a:cs typeface="Merriweather"/>
                  <a:sym typeface="Merriweather"/>
                </a:rPr>
                <a:t>Analysis 2</a:t>
              </a:r>
              <a:endParaRPr b="1" sz="900">
                <a:solidFill>
                  <a:schemeClr val="dk1"/>
                </a:solidFill>
                <a:latin typeface="Merriweather"/>
                <a:ea typeface="Merriweather"/>
                <a:cs typeface="Merriweather"/>
                <a:sym typeface="Merriweather"/>
              </a:endParaRPr>
            </a:p>
          </p:txBody>
        </p:sp>
        <p:sp>
          <p:nvSpPr>
            <p:cNvPr id="865" name="Google Shape;865;p48"/>
            <p:cNvSpPr txBox="1"/>
            <p:nvPr/>
          </p:nvSpPr>
          <p:spPr>
            <a:xfrm>
              <a:off x="1235826" y="2695025"/>
              <a:ext cx="1505100" cy="1238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Merriweather Light"/>
                  <a:ea typeface="Merriweather Light"/>
                  <a:cs typeface="Merriweather Light"/>
                  <a:sym typeface="Merriweather Light"/>
                </a:rPr>
                <a:t>Domantas Sabonis was acquired from Indiana towards the end of the 2021-22 season, serves as our MVP Big</a:t>
              </a:r>
              <a:endParaRPr sz="1000">
                <a:solidFill>
                  <a:schemeClr val="dk1"/>
                </a:solidFill>
                <a:latin typeface="Merriweather Light"/>
                <a:ea typeface="Merriweather Light"/>
                <a:cs typeface="Merriweather Light"/>
                <a:sym typeface="Merriweather Light"/>
              </a:endParaRPr>
            </a:p>
          </p:txBody>
        </p:sp>
        <p:cxnSp>
          <p:nvCxnSpPr>
            <p:cNvPr id="866" name="Google Shape;866;p48"/>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867" name="Google Shape;867;p48"/>
            <p:cNvSpPr/>
            <p:nvPr/>
          </p:nvSpPr>
          <p:spPr>
            <a:xfrm flipH="1">
              <a:off x="1083025" y="2306625"/>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8" name="Google Shape;868;p48"/>
            <p:cNvSpPr/>
            <p:nvPr/>
          </p:nvSpPr>
          <p:spPr>
            <a:xfrm>
              <a:off x="1083125" y="2460449"/>
              <a:ext cx="18348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48"/>
          <p:cNvGrpSpPr/>
          <p:nvPr/>
        </p:nvGrpSpPr>
        <p:grpSpPr>
          <a:xfrm>
            <a:off x="4508319" y="2381275"/>
            <a:ext cx="1834900" cy="2176698"/>
            <a:chOff x="1083025" y="1574036"/>
            <a:chExt cx="1834900" cy="2176698"/>
          </a:xfrm>
        </p:grpSpPr>
        <p:sp>
          <p:nvSpPr>
            <p:cNvPr id="870" name="Google Shape;870;p48"/>
            <p:cNvSpPr txBox="1"/>
            <p:nvPr/>
          </p:nvSpPr>
          <p:spPr>
            <a:xfrm>
              <a:off x="1428930" y="1574036"/>
              <a:ext cx="799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900">
                  <a:solidFill>
                    <a:srgbClr val="7F2090"/>
                  </a:solidFill>
                  <a:latin typeface="Merriweather"/>
                  <a:ea typeface="Merriweather"/>
                  <a:cs typeface="Merriweather"/>
                  <a:sym typeface="Merriweather"/>
                </a:rPr>
                <a:t>Analysis 3</a:t>
              </a:r>
              <a:endParaRPr b="1" sz="900">
                <a:solidFill>
                  <a:srgbClr val="7F2090"/>
                </a:solidFill>
                <a:latin typeface="Merriweather"/>
                <a:ea typeface="Merriweather"/>
                <a:cs typeface="Merriweather"/>
                <a:sym typeface="Merriweather"/>
              </a:endParaRPr>
            </a:p>
          </p:txBody>
        </p:sp>
        <p:sp>
          <p:nvSpPr>
            <p:cNvPr id="871" name="Google Shape;871;p48"/>
            <p:cNvSpPr txBox="1"/>
            <p:nvPr/>
          </p:nvSpPr>
          <p:spPr>
            <a:xfrm>
              <a:off x="1235831" y="2695034"/>
              <a:ext cx="1505100" cy="1055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7F2090"/>
                  </a:solidFill>
                  <a:latin typeface="Merriweather Light"/>
                  <a:ea typeface="Merriweather Light"/>
                  <a:cs typeface="Merriweather Light"/>
                  <a:sym typeface="Merriweather Light"/>
                </a:rPr>
                <a:t>Despite playing few games, Sabonis will likely play a larger part in our success in 2022-23</a:t>
              </a:r>
              <a:endParaRPr sz="1000">
                <a:solidFill>
                  <a:srgbClr val="7F2090"/>
                </a:solidFill>
                <a:latin typeface="Merriweather Light"/>
                <a:ea typeface="Merriweather Light"/>
                <a:cs typeface="Merriweather Light"/>
                <a:sym typeface="Merriweather Light"/>
              </a:endParaRPr>
            </a:p>
          </p:txBody>
        </p:sp>
        <p:cxnSp>
          <p:nvCxnSpPr>
            <p:cNvPr id="872" name="Google Shape;872;p48"/>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873" name="Google Shape;873;p48"/>
            <p:cNvSpPr/>
            <p:nvPr/>
          </p:nvSpPr>
          <p:spPr>
            <a:xfrm flipH="1">
              <a:off x="1083025" y="2306625"/>
              <a:ext cx="1834800" cy="143400"/>
            </a:xfrm>
            <a:prstGeom prst="parallelogram">
              <a:avLst>
                <a:gd fmla="val 96952" name="adj"/>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74" name="Google Shape;874;p48"/>
            <p:cNvSpPr/>
            <p:nvPr/>
          </p:nvSpPr>
          <p:spPr>
            <a:xfrm>
              <a:off x="1083125" y="2460449"/>
              <a:ext cx="1834800" cy="143400"/>
            </a:xfrm>
            <a:prstGeom prst="parallelogram">
              <a:avLst>
                <a:gd fmla="val 96952" name="adj"/>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48"/>
          <p:cNvGrpSpPr/>
          <p:nvPr/>
        </p:nvGrpSpPr>
        <p:grpSpPr>
          <a:xfrm>
            <a:off x="6221583" y="2381250"/>
            <a:ext cx="1834900" cy="2522225"/>
            <a:chOff x="1083025" y="1574022"/>
            <a:chExt cx="1834900" cy="2522225"/>
          </a:xfrm>
        </p:grpSpPr>
        <p:sp>
          <p:nvSpPr>
            <p:cNvPr id="876" name="Google Shape;876;p48"/>
            <p:cNvSpPr txBox="1"/>
            <p:nvPr/>
          </p:nvSpPr>
          <p:spPr>
            <a:xfrm>
              <a:off x="1401942" y="1574022"/>
              <a:ext cx="826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900">
                  <a:solidFill>
                    <a:srgbClr val="7F2090"/>
                  </a:solidFill>
                  <a:latin typeface="Merriweather"/>
                  <a:ea typeface="Merriweather"/>
                  <a:cs typeface="Merriweather"/>
                  <a:sym typeface="Merriweather"/>
                </a:rPr>
                <a:t>Analysis 4</a:t>
              </a:r>
              <a:endParaRPr b="1" sz="900">
                <a:solidFill>
                  <a:srgbClr val="7F2090"/>
                </a:solidFill>
                <a:latin typeface="Merriweather"/>
                <a:ea typeface="Merriweather"/>
                <a:cs typeface="Merriweather"/>
                <a:sym typeface="Merriweather"/>
              </a:endParaRPr>
            </a:p>
          </p:txBody>
        </p:sp>
        <p:sp>
          <p:nvSpPr>
            <p:cNvPr id="877" name="Google Shape;877;p48"/>
            <p:cNvSpPr txBox="1"/>
            <p:nvPr/>
          </p:nvSpPr>
          <p:spPr>
            <a:xfrm>
              <a:off x="1235817" y="2769947"/>
              <a:ext cx="1505100" cy="13263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7F2090"/>
                  </a:solidFill>
                  <a:latin typeface="Merriweather Light"/>
                  <a:ea typeface="Merriweather Light"/>
                  <a:cs typeface="Merriweather Light"/>
                  <a:sym typeface="Merriweather Light"/>
                </a:rPr>
                <a:t>Adding another Game Lieutenant to support our Game General (De'Aaron Fox) would likely add depth to our team in the long run</a:t>
              </a:r>
              <a:endParaRPr sz="1000">
                <a:solidFill>
                  <a:srgbClr val="7F2090"/>
                </a:solidFill>
                <a:latin typeface="Merriweather Light"/>
                <a:ea typeface="Merriweather Light"/>
                <a:cs typeface="Merriweather Light"/>
                <a:sym typeface="Merriweather Light"/>
              </a:endParaRPr>
            </a:p>
          </p:txBody>
        </p:sp>
        <p:cxnSp>
          <p:nvCxnSpPr>
            <p:cNvPr id="878" name="Google Shape;878;p48"/>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879" name="Google Shape;879;p48"/>
            <p:cNvSpPr/>
            <p:nvPr/>
          </p:nvSpPr>
          <p:spPr>
            <a:xfrm flipH="1">
              <a:off x="1083025" y="2306625"/>
              <a:ext cx="1834800" cy="143400"/>
            </a:xfrm>
            <a:prstGeom prst="parallelogram">
              <a:avLst>
                <a:gd fmla="val 96952" name="adj"/>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0" name="Google Shape;880;p48"/>
            <p:cNvSpPr/>
            <p:nvPr/>
          </p:nvSpPr>
          <p:spPr>
            <a:xfrm>
              <a:off x="1083125" y="2460449"/>
              <a:ext cx="1834800" cy="143400"/>
            </a:xfrm>
            <a:prstGeom prst="parallelogram">
              <a:avLst>
                <a:gd fmla="val 96952" name="adj"/>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48"/>
          <p:cNvSpPr txBox="1"/>
          <p:nvPr/>
        </p:nvSpPr>
        <p:spPr>
          <a:xfrm>
            <a:off x="3046375" y="1454400"/>
            <a:ext cx="3051300" cy="86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latin typeface="Merriweather Light"/>
                <a:ea typeface="Merriweather Light"/>
                <a:cs typeface="Merriweather Light"/>
                <a:sym typeface="Merriweather Light"/>
              </a:rPr>
              <a:t>Most important player types are </a:t>
            </a:r>
            <a:r>
              <a:rPr b="1" lang="en">
                <a:latin typeface="Merriweather"/>
                <a:ea typeface="Merriweather"/>
                <a:cs typeface="Merriweather"/>
                <a:sym typeface="Merriweather"/>
              </a:rPr>
              <a:t>Game General</a:t>
            </a:r>
            <a:r>
              <a:rPr lang="en">
                <a:latin typeface="Merriweather Light"/>
                <a:ea typeface="Merriweather Light"/>
                <a:cs typeface="Merriweather Light"/>
                <a:sym typeface="Merriweather Light"/>
              </a:rPr>
              <a:t> and </a:t>
            </a:r>
            <a:r>
              <a:rPr b="1" lang="en">
                <a:latin typeface="Merriweather"/>
                <a:ea typeface="Merriweather"/>
                <a:cs typeface="Merriweather"/>
                <a:sym typeface="Merriweather"/>
              </a:rPr>
              <a:t>MVP Big</a:t>
            </a:r>
            <a:r>
              <a:rPr lang="en">
                <a:latin typeface="Merriweather Light"/>
                <a:ea typeface="Merriweather Light"/>
                <a:cs typeface="Merriweather Light"/>
                <a:sym typeface="Merriweather Light"/>
              </a:rPr>
              <a:t> - </a:t>
            </a:r>
            <a:r>
              <a:rPr b="1" lang="en">
                <a:latin typeface="Merriweather"/>
                <a:ea typeface="Merriweather"/>
                <a:cs typeface="Merriweather"/>
                <a:sym typeface="Merriweather"/>
              </a:rPr>
              <a:t>Kings currently roster both</a:t>
            </a:r>
            <a:endParaRPr b="1">
              <a:latin typeface="Merriweather"/>
              <a:ea typeface="Merriweather"/>
              <a:cs typeface="Merriweather"/>
              <a:sym typeface="Merriweather"/>
            </a:endParaRPr>
          </a:p>
        </p:txBody>
      </p:sp>
      <p:sp>
        <p:nvSpPr>
          <p:cNvPr id="882" name="Google Shape;882;p4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Cluster Analysis - Danish</a:t>
            </a:r>
            <a:endParaRPr sz="33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Cluster Analysis - Danish</a:t>
            </a:r>
            <a:endParaRPr sz="3300"/>
          </a:p>
        </p:txBody>
      </p:sp>
      <p:grpSp>
        <p:nvGrpSpPr>
          <p:cNvPr id="888" name="Google Shape;888;p49"/>
          <p:cNvGrpSpPr/>
          <p:nvPr/>
        </p:nvGrpSpPr>
        <p:grpSpPr>
          <a:xfrm>
            <a:off x="793158" y="2491575"/>
            <a:ext cx="1915527" cy="1735150"/>
            <a:chOff x="3154233" y="1852850"/>
            <a:chExt cx="1915527" cy="1735150"/>
          </a:xfrm>
        </p:grpSpPr>
        <p:sp>
          <p:nvSpPr>
            <p:cNvPr id="889" name="Google Shape;889;p49"/>
            <p:cNvSpPr/>
            <p:nvPr/>
          </p:nvSpPr>
          <p:spPr>
            <a:xfrm>
              <a:off x="3485717" y="3079475"/>
              <a:ext cx="1294800" cy="13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9"/>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Merriweather"/>
                  <a:ea typeface="Merriweather"/>
                  <a:cs typeface="Merriweather"/>
                  <a:sym typeface="Merriweather"/>
                </a:rPr>
                <a:t>Analysis 1</a:t>
              </a:r>
              <a:endParaRPr b="1" sz="800">
                <a:latin typeface="Merriweather"/>
                <a:ea typeface="Merriweather"/>
                <a:cs typeface="Merriweather"/>
                <a:sym typeface="Merriweather"/>
              </a:endParaRPr>
            </a:p>
          </p:txBody>
        </p:sp>
        <p:sp>
          <p:nvSpPr>
            <p:cNvPr id="891" name="Google Shape;891;p49"/>
            <p:cNvSpPr txBox="1"/>
            <p:nvPr/>
          </p:nvSpPr>
          <p:spPr>
            <a:xfrm>
              <a:off x="3386760" y="1852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Merriweather"/>
                  <a:ea typeface="Merriweather"/>
                  <a:cs typeface="Merriweather"/>
                  <a:sym typeface="Merriweather"/>
                </a:rPr>
                <a:t>Physical Bigs</a:t>
              </a:r>
              <a:endParaRPr b="1" sz="8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spcBef>
                  <a:spcPts val="0"/>
                </a:spcBef>
                <a:spcAft>
                  <a:spcPts val="1600"/>
                </a:spcAft>
                <a:buNone/>
              </a:pPr>
              <a:r>
                <a:rPr lang="en" sz="800">
                  <a:latin typeface="Merriweather Light"/>
                  <a:ea typeface="Merriweather Light"/>
                  <a:cs typeface="Merriweather Light"/>
                  <a:sym typeface="Merriweather Light"/>
                </a:rPr>
                <a:t>Has decreased from 24% of the players in 2000-2001 to 4.7% of the players in 2021-2022.</a:t>
              </a:r>
              <a:endParaRPr sz="800">
                <a:latin typeface="Merriweather Light"/>
                <a:ea typeface="Merriweather Light"/>
                <a:cs typeface="Merriweather Light"/>
                <a:sym typeface="Merriweather Light"/>
              </a:endParaRPr>
            </a:p>
          </p:txBody>
        </p:sp>
        <p:grpSp>
          <p:nvGrpSpPr>
            <p:cNvPr id="892" name="Google Shape;892;p49"/>
            <p:cNvGrpSpPr/>
            <p:nvPr/>
          </p:nvGrpSpPr>
          <p:grpSpPr>
            <a:xfrm>
              <a:off x="3435870" y="2800065"/>
              <a:ext cx="92400" cy="411825"/>
              <a:chOff x="845575" y="2563700"/>
              <a:chExt cx="92400" cy="411825"/>
            </a:xfrm>
          </p:grpSpPr>
          <p:sp>
            <p:nvSpPr>
              <p:cNvPr id="893" name="Google Shape;893;p4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 name="Google Shape;894;p4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895" name="Google Shape;895;p49"/>
          <p:cNvGrpSpPr/>
          <p:nvPr/>
        </p:nvGrpSpPr>
        <p:grpSpPr>
          <a:xfrm>
            <a:off x="2056721" y="3341321"/>
            <a:ext cx="1928205" cy="1744206"/>
            <a:chOff x="1828196" y="2702596"/>
            <a:chExt cx="1928205" cy="1744206"/>
          </a:xfrm>
        </p:grpSpPr>
        <p:sp>
          <p:nvSpPr>
            <p:cNvPr id="896" name="Google Shape;896;p49"/>
            <p:cNvSpPr/>
            <p:nvPr/>
          </p:nvSpPr>
          <p:spPr>
            <a:xfrm>
              <a:off x="2191011" y="3079475"/>
              <a:ext cx="1294800" cy="133500"/>
            </a:xfrm>
            <a:prstGeom prst="rect">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9"/>
            <p:cNvSpPr txBox="1"/>
            <p:nvPr/>
          </p:nvSpPr>
          <p:spPr>
            <a:xfrm>
              <a:off x="18281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Merriweather"/>
                  <a:ea typeface="Merriweather"/>
                  <a:cs typeface="Merriweather"/>
                  <a:sym typeface="Merriweather"/>
                </a:rPr>
                <a:t>Analysis 2</a:t>
              </a:r>
              <a:endParaRPr b="1" sz="800">
                <a:latin typeface="Merriweather"/>
                <a:ea typeface="Merriweather"/>
                <a:cs typeface="Merriweather"/>
                <a:sym typeface="Merriweather"/>
              </a:endParaRPr>
            </a:p>
          </p:txBody>
        </p:sp>
        <p:sp>
          <p:nvSpPr>
            <p:cNvPr id="898" name="Google Shape;898;p49"/>
            <p:cNvSpPr txBox="1"/>
            <p:nvPr/>
          </p:nvSpPr>
          <p:spPr>
            <a:xfrm>
              <a:off x="2073401" y="35030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Merriweather"/>
                  <a:ea typeface="Merriweather"/>
                  <a:cs typeface="Merriweather"/>
                  <a:sym typeface="Merriweather"/>
                </a:rPr>
                <a:t>Three-Point Threats</a:t>
              </a:r>
              <a:endParaRPr b="1" sz="8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spcBef>
                  <a:spcPts val="0"/>
                </a:spcBef>
                <a:spcAft>
                  <a:spcPts val="1600"/>
                </a:spcAft>
                <a:buNone/>
              </a:pPr>
              <a:r>
                <a:rPr lang="en" sz="800">
                  <a:latin typeface="Merriweather Light"/>
                  <a:ea typeface="Merriweather Light"/>
                  <a:cs typeface="Merriweather Light"/>
                  <a:sym typeface="Merriweather Light"/>
                </a:rPr>
                <a:t>Despite importance of three point shot, recent stats show us that this player type is trending slightly downwards</a:t>
              </a:r>
              <a:endParaRPr sz="800">
                <a:latin typeface="Merriweather Light"/>
                <a:ea typeface="Merriweather Light"/>
                <a:cs typeface="Merriweather Light"/>
                <a:sym typeface="Merriweather Light"/>
              </a:endParaRPr>
            </a:p>
          </p:txBody>
        </p:sp>
        <p:grpSp>
          <p:nvGrpSpPr>
            <p:cNvPr id="899" name="Google Shape;899;p49"/>
            <p:cNvGrpSpPr/>
            <p:nvPr/>
          </p:nvGrpSpPr>
          <p:grpSpPr>
            <a:xfrm rot="10800000">
              <a:off x="2149293" y="3079467"/>
              <a:ext cx="92400" cy="411825"/>
              <a:chOff x="2072481" y="2563700"/>
              <a:chExt cx="92400" cy="411825"/>
            </a:xfrm>
          </p:grpSpPr>
          <p:cxnSp>
            <p:nvCxnSpPr>
              <p:cNvPr id="900" name="Google Shape;900;p49"/>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01" name="Google Shape;901;p49"/>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2" name="Google Shape;902;p49"/>
          <p:cNvGrpSpPr/>
          <p:nvPr/>
        </p:nvGrpSpPr>
        <p:grpSpPr>
          <a:xfrm>
            <a:off x="3382750" y="2491575"/>
            <a:ext cx="2096725" cy="1735150"/>
            <a:chOff x="3154225" y="1852850"/>
            <a:chExt cx="2096725" cy="1735150"/>
          </a:xfrm>
        </p:grpSpPr>
        <p:sp>
          <p:nvSpPr>
            <p:cNvPr id="903" name="Google Shape;903;p49"/>
            <p:cNvSpPr/>
            <p:nvPr/>
          </p:nvSpPr>
          <p:spPr>
            <a:xfrm>
              <a:off x="3485717" y="3079475"/>
              <a:ext cx="1294800" cy="13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9"/>
            <p:cNvSpPr txBox="1"/>
            <p:nvPr/>
          </p:nvSpPr>
          <p:spPr>
            <a:xfrm>
              <a:off x="3154225" y="3216600"/>
              <a:ext cx="711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Merriweather"/>
                  <a:ea typeface="Merriweather"/>
                  <a:cs typeface="Merriweather"/>
                  <a:sym typeface="Merriweather"/>
                </a:rPr>
                <a:t>Analysis 3</a:t>
              </a:r>
              <a:endParaRPr b="1" sz="800">
                <a:latin typeface="Merriweather"/>
                <a:ea typeface="Merriweather"/>
                <a:cs typeface="Merriweather"/>
                <a:sym typeface="Merriweather"/>
              </a:endParaRPr>
            </a:p>
          </p:txBody>
        </p:sp>
        <p:sp>
          <p:nvSpPr>
            <p:cNvPr id="905" name="Google Shape;905;p49"/>
            <p:cNvSpPr txBox="1"/>
            <p:nvPr/>
          </p:nvSpPr>
          <p:spPr>
            <a:xfrm>
              <a:off x="3386750" y="1852850"/>
              <a:ext cx="18642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Merriweather"/>
                  <a:ea typeface="Merriweather"/>
                  <a:cs typeface="Merriweather"/>
                  <a:sym typeface="Merriweather"/>
                </a:rPr>
                <a:t>Well-Rounded Bigs</a:t>
              </a:r>
              <a:endParaRPr b="1" sz="8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spcBef>
                  <a:spcPts val="0"/>
                </a:spcBef>
                <a:spcAft>
                  <a:spcPts val="1600"/>
                </a:spcAft>
                <a:buNone/>
              </a:pPr>
              <a:r>
                <a:rPr lang="en" sz="800">
                  <a:latin typeface="Merriweather Light"/>
                  <a:ea typeface="Merriweather Light"/>
                  <a:cs typeface="Merriweather Light"/>
                  <a:sym typeface="Merriweather Light"/>
                </a:rPr>
                <a:t>Trending upwards. Should evaluate our current Well-Rounded Bigs to see if they can potentially become MVP Bigs.</a:t>
              </a:r>
              <a:endParaRPr sz="800">
                <a:latin typeface="Merriweather Light"/>
                <a:ea typeface="Merriweather Light"/>
                <a:cs typeface="Merriweather Light"/>
                <a:sym typeface="Merriweather Light"/>
              </a:endParaRPr>
            </a:p>
          </p:txBody>
        </p:sp>
        <p:grpSp>
          <p:nvGrpSpPr>
            <p:cNvPr id="906" name="Google Shape;906;p49"/>
            <p:cNvGrpSpPr/>
            <p:nvPr/>
          </p:nvGrpSpPr>
          <p:grpSpPr>
            <a:xfrm>
              <a:off x="3435870" y="2800065"/>
              <a:ext cx="92400" cy="411825"/>
              <a:chOff x="845575" y="2563700"/>
              <a:chExt cx="92400" cy="411825"/>
            </a:xfrm>
          </p:grpSpPr>
          <p:sp>
            <p:nvSpPr>
              <p:cNvPr id="907" name="Google Shape;907;p4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8" name="Google Shape;908;p4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sp>
        <p:nvSpPr>
          <p:cNvPr id="909" name="Google Shape;909;p49"/>
          <p:cNvSpPr/>
          <p:nvPr/>
        </p:nvSpPr>
        <p:spPr>
          <a:xfrm>
            <a:off x="5008946" y="3718200"/>
            <a:ext cx="1294800" cy="133500"/>
          </a:xfrm>
          <a:prstGeom prst="rect">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49"/>
          <p:cNvGrpSpPr/>
          <p:nvPr/>
        </p:nvGrpSpPr>
        <p:grpSpPr>
          <a:xfrm rot="10800000">
            <a:off x="4965938" y="3718192"/>
            <a:ext cx="92400" cy="411825"/>
            <a:chOff x="2070100" y="2563700"/>
            <a:chExt cx="92400" cy="411825"/>
          </a:xfrm>
        </p:grpSpPr>
        <p:cxnSp>
          <p:nvCxnSpPr>
            <p:cNvPr id="911" name="Google Shape;911;p4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12" name="Google Shape;912;p4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49"/>
          <p:cNvSpPr txBox="1"/>
          <p:nvPr/>
        </p:nvSpPr>
        <p:spPr>
          <a:xfrm>
            <a:off x="4641712" y="3341321"/>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Merriweather"/>
                <a:ea typeface="Merriweather"/>
                <a:cs typeface="Merriweather"/>
                <a:sym typeface="Merriweather"/>
              </a:rPr>
              <a:t>Analysis 4</a:t>
            </a:r>
            <a:endParaRPr b="1" sz="800">
              <a:latin typeface="Merriweather"/>
              <a:ea typeface="Merriweather"/>
              <a:cs typeface="Merriweather"/>
              <a:sym typeface="Merriweather"/>
            </a:endParaRPr>
          </a:p>
        </p:txBody>
      </p:sp>
      <p:sp>
        <p:nvSpPr>
          <p:cNvPr id="914" name="Google Shape;914;p49"/>
          <p:cNvSpPr txBox="1"/>
          <p:nvPr/>
        </p:nvSpPr>
        <p:spPr>
          <a:xfrm>
            <a:off x="4893725" y="4141725"/>
            <a:ext cx="17895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Merriweather"/>
                <a:ea typeface="Merriweather"/>
                <a:cs typeface="Merriweather"/>
                <a:sym typeface="Merriweather"/>
              </a:rPr>
              <a:t>Shot-creating Sharpshooters</a:t>
            </a:r>
            <a:endParaRPr b="1" sz="8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spcBef>
                <a:spcPts val="0"/>
              </a:spcBef>
              <a:spcAft>
                <a:spcPts val="1600"/>
              </a:spcAft>
              <a:buNone/>
            </a:pPr>
            <a:r>
              <a:rPr lang="en" sz="800">
                <a:latin typeface="Merriweather Light"/>
                <a:ea typeface="Merriweather Light"/>
                <a:cs typeface="Merriweather Light"/>
                <a:sym typeface="Merriweather Light"/>
              </a:rPr>
              <a:t>Potentially add another player who is of the Shot-creating Sharpshooters player type, work to develop the current players in that role. </a:t>
            </a:r>
            <a:endParaRPr sz="800">
              <a:latin typeface="Merriweather Light"/>
              <a:ea typeface="Merriweather Light"/>
              <a:cs typeface="Merriweather Light"/>
              <a:sym typeface="Merriweather Light"/>
            </a:endParaRPr>
          </a:p>
        </p:txBody>
      </p:sp>
      <p:grpSp>
        <p:nvGrpSpPr>
          <p:cNvPr id="915" name="Google Shape;915;p49"/>
          <p:cNvGrpSpPr/>
          <p:nvPr/>
        </p:nvGrpSpPr>
        <p:grpSpPr>
          <a:xfrm>
            <a:off x="5936282" y="2491575"/>
            <a:ext cx="1953773" cy="1735150"/>
            <a:chOff x="5707757" y="1852850"/>
            <a:chExt cx="1953773" cy="1735150"/>
          </a:xfrm>
        </p:grpSpPr>
        <p:grpSp>
          <p:nvGrpSpPr>
            <p:cNvPr id="916" name="Google Shape;916;p49"/>
            <p:cNvGrpSpPr/>
            <p:nvPr/>
          </p:nvGrpSpPr>
          <p:grpSpPr>
            <a:xfrm>
              <a:off x="6031394" y="2800065"/>
              <a:ext cx="92400" cy="411825"/>
              <a:chOff x="845575" y="2563700"/>
              <a:chExt cx="92400" cy="411825"/>
            </a:xfrm>
          </p:grpSpPr>
          <p:cxnSp>
            <p:nvCxnSpPr>
              <p:cNvPr id="917" name="Google Shape;917;p4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18" name="Google Shape;918;p4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49"/>
            <p:cNvSpPr txBox="1"/>
            <p:nvPr/>
          </p:nvSpPr>
          <p:spPr>
            <a:xfrm>
              <a:off x="5707757" y="3216600"/>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Merriweather"/>
                  <a:ea typeface="Merriweather"/>
                  <a:cs typeface="Merriweather"/>
                  <a:sym typeface="Merriweather"/>
                </a:rPr>
                <a:t>Analysis 5</a:t>
              </a:r>
              <a:endParaRPr b="1" sz="800">
                <a:latin typeface="Merriweather"/>
                <a:ea typeface="Merriweather"/>
                <a:cs typeface="Merriweather"/>
                <a:sym typeface="Merriweather"/>
              </a:endParaRPr>
            </a:p>
          </p:txBody>
        </p:sp>
        <p:sp>
          <p:nvSpPr>
            <p:cNvPr id="920" name="Google Shape;920;p49"/>
            <p:cNvSpPr txBox="1"/>
            <p:nvPr/>
          </p:nvSpPr>
          <p:spPr>
            <a:xfrm>
              <a:off x="5978530" y="1852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Merriweather"/>
                  <a:ea typeface="Merriweather"/>
                  <a:cs typeface="Merriweather"/>
                  <a:sym typeface="Merriweather"/>
                </a:rPr>
                <a:t>Shot-creating Sharpshooters</a:t>
              </a:r>
              <a:endParaRPr b="1" sz="8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Light"/>
                <a:ea typeface="Merriweather Light"/>
                <a:cs typeface="Merriweather Light"/>
                <a:sym typeface="Merriweather Light"/>
              </a:endParaRPr>
            </a:p>
            <a:p>
              <a:pPr indent="0" lvl="0" marL="0" rtl="0" algn="l">
                <a:spcBef>
                  <a:spcPts val="0"/>
                </a:spcBef>
                <a:spcAft>
                  <a:spcPts val="1600"/>
                </a:spcAft>
                <a:buNone/>
              </a:pPr>
              <a:r>
                <a:rPr lang="en" sz="800">
                  <a:latin typeface="Merriweather Light"/>
                  <a:ea typeface="Merriweather Light"/>
                  <a:cs typeface="Merriweather Light"/>
                  <a:sym typeface="Merriweather Light"/>
                </a:rPr>
                <a:t>Tend to transition into Game Generals more often than other player types</a:t>
              </a:r>
              <a:endParaRPr sz="800">
                <a:latin typeface="Merriweather Light"/>
                <a:ea typeface="Merriweather Light"/>
                <a:cs typeface="Merriweather Light"/>
                <a:sym typeface="Merriweather Light"/>
              </a:endParaRPr>
            </a:p>
          </p:txBody>
        </p:sp>
      </p:grpSp>
      <p:sp>
        <p:nvSpPr>
          <p:cNvPr id="921" name="Google Shape;921;p49"/>
          <p:cNvSpPr/>
          <p:nvPr/>
        </p:nvSpPr>
        <p:spPr>
          <a:xfrm>
            <a:off x="6303750" y="3718200"/>
            <a:ext cx="2117700" cy="13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9"/>
          <p:cNvSpPr/>
          <p:nvPr/>
        </p:nvSpPr>
        <p:spPr>
          <a:xfrm>
            <a:off x="1912050" y="1515325"/>
            <a:ext cx="2589600" cy="8184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lt1"/>
                </a:solidFill>
                <a:latin typeface="Merriweather"/>
                <a:ea typeface="Merriweather"/>
                <a:cs typeface="Merriweather"/>
                <a:sym typeface="Merriweather"/>
              </a:rPr>
              <a:t>Currently don’t have a Physical Big</a:t>
            </a:r>
            <a:r>
              <a:rPr lang="en" sz="1200">
                <a:solidFill>
                  <a:schemeClr val="lt1"/>
                </a:solidFill>
                <a:latin typeface="Merriweather Light"/>
                <a:ea typeface="Merriweather Light"/>
                <a:cs typeface="Merriweather Light"/>
                <a:sym typeface="Merriweather Light"/>
              </a:rPr>
              <a:t> on the team - this trends in the right direction</a:t>
            </a:r>
            <a:endParaRPr sz="1200">
              <a:solidFill>
                <a:schemeClr val="lt1"/>
              </a:solidFill>
              <a:latin typeface="Merriweather Light"/>
              <a:ea typeface="Merriweather Light"/>
              <a:cs typeface="Merriweather Light"/>
              <a:sym typeface="Merriweather Light"/>
            </a:endParaRPr>
          </a:p>
        </p:txBody>
      </p:sp>
      <p:sp>
        <p:nvSpPr>
          <p:cNvPr id="923" name="Google Shape;923;p49"/>
          <p:cNvSpPr/>
          <p:nvPr/>
        </p:nvSpPr>
        <p:spPr>
          <a:xfrm>
            <a:off x="4710275" y="1515325"/>
            <a:ext cx="2589600" cy="8184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accent3"/>
                </a:solidFill>
                <a:latin typeface="Merriweather Light"/>
                <a:ea typeface="Merriweather Light"/>
                <a:cs typeface="Merriweather Light"/>
                <a:sym typeface="Merriweather Light"/>
              </a:rPr>
              <a:t>Currently have </a:t>
            </a:r>
            <a:r>
              <a:rPr b="1" lang="en" sz="1200">
                <a:solidFill>
                  <a:schemeClr val="accent3"/>
                </a:solidFill>
                <a:latin typeface="Merriweather"/>
                <a:ea typeface="Merriweather"/>
                <a:cs typeface="Merriweather"/>
                <a:sym typeface="Merriweather"/>
              </a:rPr>
              <a:t>five Well-Rounded Bigs</a:t>
            </a:r>
            <a:r>
              <a:rPr lang="en" sz="1200">
                <a:solidFill>
                  <a:schemeClr val="accent3"/>
                </a:solidFill>
                <a:latin typeface="Merriweather Light"/>
                <a:ea typeface="Merriweather Light"/>
                <a:cs typeface="Merriweather Light"/>
                <a:sym typeface="Merriweather Light"/>
              </a:rPr>
              <a:t>, </a:t>
            </a:r>
            <a:r>
              <a:rPr b="1" lang="en" sz="1200">
                <a:solidFill>
                  <a:schemeClr val="accent3"/>
                </a:solidFill>
                <a:latin typeface="Merriweather"/>
                <a:ea typeface="Merriweather"/>
                <a:cs typeface="Merriweather"/>
                <a:sym typeface="Merriweather"/>
              </a:rPr>
              <a:t>five Three-Point Threats</a:t>
            </a:r>
            <a:endParaRPr sz="1200">
              <a:solidFill>
                <a:schemeClr val="accent3"/>
              </a:solidFill>
              <a:latin typeface="Merriweather Light"/>
              <a:ea typeface="Merriweather Light"/>
              <a:cs typeface="Merriweather Light"/>
              <a:sym typeface="Merriweather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grpSp>
        <p:nvGrpSpPr>
          <p:cNvPr id="928" name="Google Shape;928;p50"/>
          <p:cNvGrpSpPr/>
          <p:nvPr/>
        </p:nvGrpSpPr>
        <p:grpSpPr>
          <a:xfrm>
            <a:off x="5516025" y="2540002"/>
            <a:ext cx="2682576" cy="2603580"/>
            <a:chOff x="5632317" y="1189775"/>
            <a:chExt cx="3305700" cy="3483050"/>
          </a:xfrm>
        </p:grpSpPr>
        <p:sp>
          <p:nvSpPr>
            <p:cNvPr id="929" name="Google Shape;929;p50"/>
            <p:cNvSpPr/>
            <p:nvPr/>
          </p:nvSpPr>
          <p:spPr>
            <a:xfrm>
              <a:off x="5632317" y="1189775"/>
              <a:ext cx="3305700" cy="669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Light"/>
                  <a:ea typeface="Merriweather Light"/>
                  <a:cs typeface="Merriweather Light"/>
                  <a:sym typeface="Merriweather Light"/>
                </a:rPr>
                <a:t>Analysis</a:t>
              </a:r>
              <a:r>
                <a:rPr lang="en">
                  <a:solidFill>
                    <a:srgbClr val="FFFFFF"/>
                  </a:solidFill>
                  <a:latin typeface="Merriweather Light"/>
                  <a:ea typeface="Merriweather Light"/>
                  <a:cs typeface="Merriweather Light"/>
                  <a:sym typeface="Merriweather Light"/>
                </a:rPr>
                <a:t> 3</a:t>
              </a:r>
              <a:endParaRPr>
                <a:solidFill>
                  <a:srgbClr val="FFFFFF"/>
                </a:solidFill>
                <a:latin typeface="Merriweather Light"/>
                <a:ea typeface="Merriweather Light"/>
                <a:cs typeface="Merriweather Light"/>
                <a:sym typeface="Merriweather Light"/>
              </a:endParaRPr>
            </a:p>
          </p:txBody>
        </p:sp>
        <p:sp>
          <p:nvSpPr>
            <p:cNvPr id="930" name="Google Shape;930;p50"/>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Merriweather Light"/>
                  <a:ea typeface="Merriweather Light"/>
                  <a:cs typeface="Merriweather Light"/>
                  <a:sym typeface="Merriweather Light"/>
                </a:rPr>
                <a:t>Results </a:t>
              </a:r>
              <a:r>
                <a:rPr b="1" lang="en" sz="1200">
                  <a:latin typeface="Merriweather"/>
                  <a:ea typeface="Merriweather"/>
                  <a:cs typeface="Merriweather"/>
                  <a:sym typeface="Merriweather"/>
                </a:rPr>
                <a:t>did not fundamentally change</a:t>
              </a:r>
              <a:r>
                <a:rPr lang="en" sz="1200">
                  <a:latin typeface="Merriweather Light"/>
                  <a:ea typeface="Merriweather Light"/>
                  <a:cs typeface="Merriweather Light"/>
                  <a:sym typeface="Merriweather Light"/>
                </a:rPr>
                <a:t> with changes in draft class size, </a:t>
              </a:r>
              <a:r>
                <a:rPr b="1" lang="en" sz="1200">
                  <a:latin typeface="Merriweather"/>
                  <a:ea typeface="Merriweather"/>
                  <a:cs typeface="Merriweather"/>
                  <a:sym typeface="Merriweather"/>
                </a:rPr>
                <a:t>merely a shift</a:t>
              </a:r>
              <a:r>
                <a:rPr lang="en" sz="1200">
                  <a:latin typeface="Merriweather Light"/>
                  <a:ea typeface="Merriweather Light"/>
                  <a:cs typeface="Merriweather Light"/>
                  <a:sym typeface="Merriweather Light"/>
                </a:rPr>
                <a:t> in average ranked players drafted </a:t>
              </a:r>
              <a:r>
                <a:rPr b="1" lang="en" sz="1200">
                  <a:latin typeface="Merriweather"/>
                  <a:ea typeface="Merriweather"/>
                  <a:cs typeface="Merriweather"/>
                  <a:sym typeface="Merriweather"/>
                </a:rPr>
                <a:t>due to scarcity of players</a:t>
              </a:r>
              <a:endParaRPr sz="1200">
                <a:latin typeface="Merriweather Light"/>
                <a:ea typeface="Merriweather Light"/>
                <a:cs typeface="Merriweather Light"/>
                <a:sym typeface="Merriweather Light"/>
              </a:endParaRPr>
            </a:p>
          </p:txBody>
        </p:sp>
      </p:grpSp>
      <p:grpSp>
        <p:nvGrpSpPr>
          <p:cNvPr id="931" name="Google Shape;931;p50"/>
          <p:cNvGrpSpPr/>
          <p:nvPr/>
        </p:nvGrpSpPr>
        <p:grpSpPr>
          <a:xfrm>
            <a:off x="945400" y="2540162"/>
            <a:ext cx="2878309" cy="2603420"/>
            <a:chOff x="0" y="1189989"/>
            <a:chExt cx="3546900" cy="3482836"/>
          </a:xfrm>
        </p:grpSpPr>
        <p:sp>
          <p:nvSpPr>
            <p:cNvPr id="932" name="Google Shape;932;p50"/>
            <p:cNvSpPr/>
            <p:nvPr/>
          </p:nvSpPr>
          <p:spPr>
            <a:xfrm>
              <a:off x="0" y="1189989"/>
              <a:ext cx="3546900" cy="669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Light"/>
                  <a:ea typeface="Merriweather Light"/>
                  <a:cs typeface="Merriweather Light"/>
                  <a:sym typeface="Merriweather Light"/>
                </a:rPr>
                <a:t>Analysis 1</a:t>
              </a:r>
              <a:endParaRPr>
                <a:solidFill>
                  <a:srgbClr val="FFFFFF"/>
                </a:solidFill>
                <a:latin typeface="Merriweather Light"/>
                <a:ea typeface="Merriweather Light"/>
                <a:cs typeface="Merriweather Light"/>
                <a:sym typeface="Merriweather Light"/>
              </a:endParaRPr>
            </a:p>
          </p:txBody>
        </p:sp>
        <p:sp>
          <p:nvSpPr>
            <p:cNvPr id="933" name="Google Shape;933;p50"/>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Merriweather Light"/>
                  <a:ea typeface="Merriweather Light"/>
                  <a:cs typeface="Merriweather Light"/>
                  <a:sym typeface="Merriweather Light"/>
                </a:rPr>
                <a:t>If </a:t>
              </a:r>
              <a:r>
                <a:rPr b="1" lang="en" sz="1200">
                  <a:latin typeface="Merriweather"/>
                  <a:ea typeface="Merriweather"/>
                  <a:cs typeface="Merriweather"/>
                  <a:sym typeface="Merriweather"/>
                </a:rPr>
                <a:t>other teams </a:t>
              </a:r>
              <a:r>
                <a:rPr lang="en" sz="1200">
                  <a:latin typeface="Merriweather Light"/>
                  <a:ea typeface="Merriweather Light"/>
                  <a:cs typeface="Merriweather Light"/>
                  <a:sym typeface="Merriweather Light"/>
                </a:rPr>
                <a:t>wanted the same position earlier in the draft order, the Kings </a:t>
              </a:r>
              <a:r>
                <a:rPr b="1" lang="en" sz="1200">
                  <a:latin typeface="Merriweather"/>
                  <a:ea typeface="Merriweather"/>
                  <a:cs typeface="Merriweather"/>
                  <a:sym typeface="Merriweather"/>
                </a:rPr>
                <a:t>would be left with a poorer ranked player </a:t>
              </a:r>
              <a:r>
                <a:rPr lang="en" sz="1200">
                  <a:latin typeface="Merriweather Light"/>
                  <a:ea typeface="Merriweather Light"/>
                  <a:cs typeface="Merriweather Light"/>
                  <a:sym typeface="Merriweather Light"/>
                </a:rPr>
                <a:t>on average</a:t>
              </a:r>
              <a:endParaRPr sz="1200">
                <a:latin typeface="Merriweather Light"/>
                <a:ea typeface="Merriweather Light"/>
                <a:cs typeface="Merriweather Light"/>
                <a:sym typeface="Merriweather Light"/>
              </a:endParaRPr>
            </a:p>
          </p:txBody>
        </p:sp>
      </p:grpSp>
      <p:grpSp>
        <p:nvGrpSpPr>
          <p:cNvPr id="934" name="Google Shape;934;p50"/>
          <p:cNvGrpSpPr/>
          <p:nvPr/>
        </p:nvGrpSpPr>
        <p:grpSpPr>
          <a:xfrm>
            <a:off x="3334621" y="2540002"/>
            <a:ext cx="2682576" cy="2603580"/>
            <a:chOff x="2944204" y="1189775"/>
            <a:chExt cx="3305700" cy="3483050"/>
          </a:xfrm>
        </p:grpSpPr>
        <p:sp>
          <p:nvSpPr>
            <p:cNvPr id="935" name="Google Shape;935;p50"/>
            <p:cNvSpPr/>
            <p:nvPr/>
          </p:nvSpPr>
          <p:spPr>
            <a:xfrm>
              <a:off x="2944204" y="1189775"/>
              <a:ext cx="3305700" cy="6690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Light"/>
                  <a:ea typeface="Merriweather Light"/>
                  <a:cs typeface="Merriweather Light"/>
                  <a:sym typeface="Merriweather Light"/>
                </a:rPr>
                <a:t>Analysis 2</a:t>
              </a:r>
              <a:endParaRPr>
                <a:solidFill>
                  <a:srgbClr val="FFFFFF"/>
                </a:solidFill>
                <a:latin typeface="Merriweather Light"/>
                <a:ea typeface="Merriweather Light"/>
                <a:cs typeface="Merriweather Light"/>
                <a:sym typeface="Merriweather Light"/>
              </a:endParaRPr>
            </a:p>
          </p:txBody>
        </p:sp>
        <p:sp>
          <p:nvSpPr>
            <p:cNvPr id="936" name="Google Shape;936;p50"/>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Merriweather Light"/>
                  <a:ea typeface="Merriweather Light"/>
                  <a:cs typeface="Merriweather Light"/>
                  <a:sym typeface="Merriweather Light"/>
                </a:rPr>
                <a:t>As DOE shifted to two and three player pick strategies, franchise </a:t>
              </a:r>
              <a:r>
                <a:rPr b="1" lang="en" sz="1200">
                  <a:latin typeface="Merriweather"/>
                  <a:ea typeface="Merriweather"/>
                  <a:cs typeface="Merriweather"/>
                  <a:sym typeface="Merriweather"/>
                </a:rPr>
                <a:t>RECEIVED BETTER RANKED PLAYERS </a:t>
              </a:r>
              <a:r>
                <a:rPr lang="en" sz="1200">
                  <a:latin typeface="Merriweather Light"/>
                  <a:ea typeface="Merriweather Light"/>
                  <a:cs typeface="Merriweather Light"/>
                  <a:sym typeface="Merriweather Light"/>
                </a:rPr>
                <a:t>across </a:t>
              </a:r>
              <a:r>
                <a:rPr b="1" lang="en" sz="1200">
                  <a:latin typeface="Merriweather"/>
                  <a:ea typeface="Merriweather"/>
                  <a:cs typeface="Merriweather"/>
                  <a:sym typeface="Merriweather"/>
                </a:rPr>
                <a:t>ALL DESIRED POSITIONS</a:t>
              </a:r>
              <a:r>
                <a:rPr lang="en" sz="1200">
                  <a:latin typeface="Merriweather Light"/>
                  <a:ea typeface="Merriweather Light"/>
                  <a:cs typeface="Merriweather Light"/>
                  <a:sym typeface="Merriweather Light"/>
                </a:rPr>
                <a:t> relative to pick-one strategy </a:t>
              </a:r>
              <a:endParaRPr sz="1200">
                <a:latin typeface="Merriweather Light"/>
                <a:ea typeface="Merriweather Light"/>
                <a:cs typeface="Merriweather Light"/>
                <a:sym typeface="Merriweather Light"/>
              </a:endParaRPr>
            </a:p>
          </p:txBody>
        </p:sp>
      </p:grpSp>
      <p:sp>
        <p:nvSpPr>
          <p:cNvPr id="937" name="Google Shape;937;p50"/>
          <p:cNvSpPr/>
          <p:nvPr/>
        </p:nvSpPr>
        <p:spPr>
          <a:xfrm>
            <a:off x="2980950" y="1543550"/>
            <a:ext cx="3182100" cy="8184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lt1"/>
                </a:solidFill>
                <a:latin typeface="Merriweather"/>
                <a:ea typeface="Merriweather"/>
                <a:cs typeface="Merriweather"/>
                <a:sym typeface="Merriweather"/>
              </a:rPr>
              <a:t>An ECLECTIC PICKING STRATEGY generally led to better-ranked players </a:t>
            </a:r>
            <a:endParaRPr sz="1200">
              <a:solidFill>
                <a:schemeClr val="lt1"/>
              </a:solidFill>
              <a:latin typeface="Merriweather Light"/>
              <a:ea typeface="Merriweather Light"/>
              <a:cs typeface="Merriweather Light"/>
              <a:sym typeface="Merriweather Light"/>
            </a:endParaRPr>
          </a:p>
        </p:txBody>
      </p:sp>
      <p:sp>
        <p:nvSpPr>
          <p:cNvPr id="938" name="Google Shape;938;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Mock</a:t>
            </a:r>
            <a:r>
              <a:rPr lang="en" sz="3300"/>
              <a:t> Draft Simulation </a:t>
            </a:r>
            <a:r>
              <a:rPr lang="en" sz="3300"/>
              <a:t>- Danish</a:t>
            </a:r>
            <a:endParaRPr sz="33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5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Recommendations - Michael, Arthur, Anaswar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Executive Summary - Anaswar, Arthur, Danish, John  </a:t>
            </a:r>
            <a:endParaRPr sz="3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grpSp>
        <p:nvGrpSpPr>
          <p:cNvPr id="948" name="Google Shape;948;p52"/>
          <p:cNvGrpSpPr/>
          <p:nvPr/>
        </p:nvGrpSpPr>
        <p:grpSpPr>
          <a:xfrm>
            <a:off x="4727196" y="578128"/>
            <a:ext cx="4169489" cy="3987242"/>
            <a:chOff x="4756771" y="733765"/>
            <a:chExt cx="4169489" cy="3987242"/>
          </a:xfrm>
        </p:grpSpPr>
        <p:grpSp>
          <p:nvGrpSpPr>
            <p:cNvPr id="949" name="Google Shape;949;p52"/>
            <p:cNvGrpSpPr/>
            <p:nvPr/>
          </p:nvGrpSpPr>
          <p:grpSpPr>
            <a:xfrm>
              <a:off x="5068563" y="1382007"/>
              <a:ext cx="3339000" cy="3339000"/>
              <a:chOff x="2902488" y="902232"/>
              <a:chExt cx="3339000" cy="3339000"/>
            </a:xfrm>
          </p:grpSpPr>
          <p:sp>
            <p:nvSpPr>
              <p:cNvPr id="950" name="Google Shape;950;p52"/>
              <p:cNvSpPr/>
              <p:nvPr/>
            </p:nvSpPr>
            <p:spPr>
              <a:xfrm rot="-5400000">
                <a:off x="2902488" y="902232"/>
                <a:ext cx="3339000" cy="3339000"/>
              </a:xfrm>
              <a:prstGeom prst="ellipse">
                <a:avLst/>
              </a:prstGeom>
              <a:noFill/>
              <a:ln cap="flat" cmpd="sng" w="19050">
                <a:solidFill>
                  <a:srgbClr val="761E8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51" name="Google Shape;951;p52"/>
              <p:cNvSpPr/>
              <p:nvPr/>
            </p:nvSpPr>
            <p:spPr>
              <a:xfrm>
                <a:off x="3123738" y="1123632"/>
                <a:ext cx="2896500" cy="2896200"/>
              </a:xfrm>
              <a:prstGeom prst="pie">
                <a:avLst>
                  <a:gd fmla="val 1811602" name="adj1"/>
                  <a:gd fmla="val 16214886"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grpSp>
          <p:nvGrpSpPr>
            <p:cNvPr id="952" name="Google Shape;952;p52"/>
            <p:cNvGrpSpPr/>
            <p:nvPr/>
          </p:nvGrpSpPr>
          <p:grpSpPr>
            <a:xfrm>
              <a:off x="5830113" y="2143557"/>
              <a:ext cx="1815900" cy="1815900"/>
              <a:chOff x="3664038" y="1663782"/>
              <a:chExt cx="1815900" cy="1815900"/>
            </a:xfrm>
          </p:grpSpPr>
          <p:sp>
            <p:nvSpPr>
              <p:cNvPr id="953" name="Google Shape;953;p52"/>
              <p:cNvSpPr/>
              <p:nvPr/>
            </p:nvSpPr>
            <p:spPr>
              <a:xfrm>
                <a:off x="3664038" y="1663782"/>
                <a:ext cx="1815900" cy="1815900"/>
              </a:xfrm>
              <a:prstGeom prst="ellipse">
                <a:avLst/>
              </a:prstGeom>
              <a:solidFill>
                <a:srgbClr val="761E86"/>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54" name="Google Shape;954;p52"/>
              <p:cNvSpPr txBox="1"/>
              <p:nvPr/>
            </p:nvSpPr>
            <p:spPr>
              <a:xfrm>
                <a:off x="3899988" y="2158482"/>
                <a:ext cx="1344000" cy="826500"/>
              </a:xfrm>
              <a:prstGeom prst="rect">
                <a:avLst/>
              </a:prstGeom>
              <a:solidFill>
                <a:srgbClr val="761E8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Merriweather Light"/>
                    <a:ea typeface="Merriweather Light"/>
                    <a:cs typeface="Merriweather Light"/>
                    <a:sym typeface="Merriweather Light"/>
                  </a:rPr>
                  <a:t>Form an </a:t>
                </a:r>
                <a:r>
                  <a:rPr b="1" lang="en">
                    <a:solidFill>
                      <a:srgbClr val="FFFFFF"/>
                    </a:solidFill>
                    <a:latin typeface="Merriweather"/>
                    <a:ea typeface="Merriweather"/>
                    <a:cs typeface="Merriweather"/>
                    <a:sym typeface="Merriweather"/>
                  </a:rPr>
                  <a:t>ECLECTIC </a:t>
                </a:r>
                <a:r>
                  <a:rPr lang="en">
                    <a:solidFill>
                      <a:srgbClr val="FFFFFF"/>
                    </a:solidFill>
                    <a:latin typeface="Merriweather Light"/>
                    <a:ea typeface="Merriweather Light"/>
                    <a:cs typeface="Merriweather Light"/>
                    <a:sym typeface="Merriweather Light"/>
                  </a:rPr>
                  <a:t>Draft Picking </a:t>
                </a:r>
                <a:r>
                  <a:rPr b="1" lang="en">
                    <a:solidFill>
                      <a:srgbClr val="FFFFFF"/>
                    </a:solidFill>
                    <a:latin typeface="Merriweather"/>
                    <a:ea typeface="Merriweather"/>
                    <a:cs typeface="Merriweather"/>
                    <a:sym typeface="Merriweather"/>
                  </a:rPr>
                  <a:t>Strategy</a:t>
                </a:r>
                <a:endParaRPr b="1">
                  <a:solidFill>
                    <a:srgbClr val="FFFFFF"/>
                  </a:solidFill>
                  <a:latin typeface="Merriweather"/>
                  <a:ea typeface="Merriweather"/>
                  <a:cs typeface="Merriweather"/>
                  <a:sym typeface="Merriweather"/>
                </a:endParaRPr>
              </a:p>
            </p:txBody>
          </p:sp>
        </p:grpSp>
        <p:grpSp>
          <p:nvGrpSpPr>
            <p:cNvPr id="955" name="Google Shape;955;p52"/>
            <p:cNvGrpSpPr/>
            <p:nvPr/>
          </p:nvGrpSpPr>
          <p:grpSpPr>
            <a:xfrm>
              <a:off x="6037168" y="733765"/>
              <a:ext cx="1282320" cy="1260414"/>
              <a:chOff x="2904415" y="853971"/>
              <a:chExt cx="1068600" cy="1068600"/>
            </a:xfrm>
          </p:grpSpPr>
          <p:sp>
            <p:nvSpPr>
              <p:cNvPr id="956" name="Google Shape;956;p52"/>
              <p:cNvSpPr/>
              <p:nvPr/>
            </p:nvSpPr>
            <p:spPr>
              <a:xfrm>
                <a:off x="2904415" y="853971"/>
                <a:ext cx="1068600" cy="1068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57" name="Google Shape;957;p52"/>
              <p:cNvSpPr txBox="1"/>
              <p:nvPr/>
            </p:nvSpPr>
            <p:spPr>
              <a:xfrm>
                <a:off x="2945140" y="1022123"/>
                <a:ext cx="10053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Merriweather Light"/>
                    <a:ea typeface="Merriweather Light"/>
                    <a:cs typeface="Merriweather Light"/>
                    <a:sym typeface="Merriweather Light"/>
                  </a:rPr>
                  <a:t>Eclectic picking strategy generally led to better-ranked players</a:t>
                </a:r>
                <a:endParaRPr sz="800">
                  <a:solidFill>
                    <a:srgbClr val="FFFFFF"/>
                  </a:solidFill>
                  <a:latin typeface="Merriweather Light"/>
                  <a:ea typeface="Merriweather Light"/>
                  <a:cs typeface="Merriweather Light"/>
                  <a:sym typeface="Merriweather Light"/>
                </a:endParaRPr>
              </a:p>
            </p:txBody>
          </p:sp>
        </p:grpSp>
        <p:grpSp>
          <p:nvGrpSpPr>
            <p:cNvPr id="958" name="Google Shape;958;p52"/>
            <p:cNvGrpSpPr/>
            <p:nvPr/>
          </p:nvGrpSpPr>
          <p:grpSpPr>
            <a:xfrm>
              <a:off x="4756771" y="3366433"/>
              <a:ext cx="1280404" cy="1261800"/>
              <a:chOff x="2859873" y="853971"/>
              <a:chExt cx="1280404" cy="1261800"/>
            </a:xfrm>
          </p:grpSpPr>
          <p:sp>
            <p:nvSpPr>
              <p:cNvPr id="959" name="Google Shape;959;p52"/>
              <p:cNvSpPr/>
              <p:nvPr/>
            </p:nvSpPr>
            <p:spPr>
              <a:xfrm>
                <a:off x="2859873" y="853971"/>
                <a:ext cx="1280100" cy="1261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60" name="Google Shape;960;p52"/>
              <p:cNvSpPr txBox="1"/>
              <p:nvPr/>
            </p:nvSpPr>
            <p:spPr>
              <a:xfrm>
                <a:off x="2859877" y="1111151"/>
                <a:ext cx="12804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Merriweather Light"/>
                    <a:ea typeface="Merriweather Light"/>
                    <a:cs typeface="Merriweather Light"/>
                    <a:sym typeface="Merriweather Light"/>
                  </a:rPr>
                  <a:t>Shift to TWO and THREE-player</a:t>
                </a:r>
                <a:endParaRPr sz="800">
                  <a:solidFill>
                    <a:srgbClr val="FFFFFF"/>
                  </a:solidFill>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lang="en" sz="800">
                    <a:solidFill>
                      <a:srgbClr val="FFFFFF"/>
                    </a:solidFill>
                    <a:latin typeface="Merriweather Light"/>
                    <a:ea typeface="Merriweather Light"/>
                    <a:cs typeface="Merriweather Light"/>
                    <a:sym typeface="Merriweather Light"/>
                  </a:rPr>
                  <a:t>PICK STRATEGIES</a:t>
                </a:r>
                <a:endParaRPr sz="800">
                  <a:solidFill>
                    <a:srgbClr val="FFFFFF"/>
                  </a:solidFill>
                  <a:latin typeface="Merriweather Light"/>
                  <a:ea typeface="Merriweather Light"/>
                  <a:cs typeface="Merriweather Light"/>
                  <a:sym typeface="Merriweather Light"/>
                </a:endParaRPr>
              </a:p>
            </p:txBody>
          </p:sp>
        </p:grpSp>
        <p:grpSp>
          <p:nvGrpSpPr>
            <p:cNvPr id="961" name="Google Shape;961;p52"/>
            <p:cNvGrpSpPr/>
            <p:nvPr/>
          </p:nvGrpSpPr>
          <p:grpSpPr>
            <a:xfrm>
              <a:off x="7645871" y="3358754"/>
              <a:ext cx="1280389" cy="1262028"/>
              <a:chOff x="5214356" y="3234278"/>
              <a:chExt cx="1081593" cy="1105200"/>
            </a:xfrm>
          </p:grpSpPr>
          <p:sp>
            <p:nvSpPr>
              <p:cNvPr id="962" name="Google Shape;962;p52"/>
              <p:cNvSpPr/>
              <p:nvPr/>
            </p:nvSpPr>
            <p:spPr>
              <a:xfrm>
                <a:off x="5214448" y="3234278"/>
                <a:ext cx="1081500" cy="1105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63" name="Google Shape;963;p52"/>
              <p:cNvSpPr txBox="1"/>
              <p:nvPr/>
            </p:nvSpPr>
            <p:spPr>
              <a:xfrm>
                <a:off x="5214356" y="3402515"/>
                <a:ext cx="1068600" cy="854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Merriweather Light"/>
                    <a:ea typeface="Merriweather Light"/>
                    <a:cs typeface="Merriweather Light"/>
                    <a:sym typeface="Merriweather Light"/>
                  </a:rPr>
                  <a:t>Franchise received better-ranked players across all desired positions than pick-one strategy</a:t>
                </a:r>
                <a:endParaRPr sz="800">
                  <a:solidFill>
                    <a:srgbClr val="FFFFFF"/>
                  </a:solidFill>
                  <a:latin typeface="Merriweather Light"/>
                  <a:ea typeface="Merriweather Light"/>
                  <a:cs typeface="Merriweather Light"/>
                  <a:sym typeface="Merriweather Light"/>
                </a:endParaRPr>
              </a:p>
            </p:txBody>
          </p:sp>
        </p:grpSp>
      </p:grpSp>
      <p:sp>
        <p:nvSpPr>
          <p:cNvPr id="964" name="Google Shape;964;p52"/>
          <p:cNvSpPr txBox="1"/>
          <p:nvPr>
            <p:ph type="title"/>
          </p:nvPr>
        </p:nvSpPr>
        <p:spPr>
          <a:xfrm>
            <a:off x="257400" y="500925"/>
            <a:ext cx="43146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Draft Picking Strategy - Arthur</a:t>
            </a:r>
            <a:endParaRPr sz="3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8" name="Shape 968"/>
        <p:cNvGrpSpPr/>
        <p:nvPr/>
      </p:nvGrpSpPr>
      <p:grpSpPr>
        <a:xfrm>
          <a:off x="0" y="0"/>
          <a:ext cx="0" cy="0"/>
          <a:chOff x="0" y="0"/>
          <a:chExt cx="0" cy="0"/>
        </a:xfrm>
      </p:grpSpPr>
      <p:sp>
        <p:nvSpPr>
          <p:cNvPr id="969" name="Google Shape;969;p53"/>
          <p:cNvSpPr/>
          <p:nvPr/>
        </p:nvSpPr>
        <p:spPr>
          <a:xfrm>
            <a:off x="5541825" y="2596450"/>
            <a:ext cx="2123700" cy="1199400"/>
          </a:xfrm>
          <a:prstGeom prst="roundRect">
            <a:avLst>
              <a:gd fmla="val 16667" name="adj"/>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3"/>
          <p:cNvSpPr/>
          <p:nvPr/>
        </p:nvSpPr>
        <p:spPr>
          <a:xfrm>
            <a:off x="3591275" y="2596450"/>
            <a:ext cx="1844700" cy="1199400"/>
          </a:xfrm>
          <a:prstGeom prst="roundRect">
            <a:avLst>
              <a:gd fmla="val 16667" name="adj"/>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3"/>
          <p:cNvSpPr/>
          <p:nvPr/>
        </p:nvSpPr>
        <p:spPr>
          <a:xfrm>
            <a:off x="1361725" y="2596450"/>
            <a:ext cx="2123700" cy="1199400"/>
          </a:xfrm>
          <a:prstGeom prst="roundRect">
            <a:avLst>
              <a:gd fmla="val 16667" name="adj"/>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3"/>
          <p:cNvSpPr/>
          <p:nvPr/>
        </p:nvSpPr>
        <p:spPr>
          <a:xfrm>
            <a:off x="3120912" y="2085141"/>
            <a:ext cx="600302" cy="38051"/>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nvGrpSpPr>
          <p:cNvPr id="973" name="Google Shape;973;p53"/>
          <p:cNvGrpSpPr/>
          <p:nvPr/>
        </p:nvGrpSpPr>
        <p:grpSpPr>
          <a:xfrm>
            <a:off x="1361684" y="1785101"/>
            <a:ext cx="2138180" cy="1957194"/>
            <a:chOff x="423325" y="1957150"/>
            <a:chExt cx="2116800" cy="1897977"/>
          </a:xfrm>
        </p:grpSpPr>
        <p:sp>
          <p:nvSpPr>
            <p:cNvPr id="974" name="Google Shape;974;p53"/>
            <p:cNvSpPr/>
            <p:nvPr/>
          </p:nvSpPr>
          <p:spPr>
            <a:xfrm>
              <a:off x="1151886" y="1957150"/>
              <a:ext cx="594300" cy="5943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75" name="Google Shape;975;p53"/>
            <p:cNvSpPr txBox="1"/>
            <p:nvPr/>
          </p:nvSpPr>
          <p:spPr>
            <a:xfrm>
              <a:off x="1206499" y="2118325"/>
              <a:ext cx="460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1"/>
                  </a:solidFill>
                  <a:latin typeface="Merriweather"/>
                  <a:ea typeface="Merriweather"/>
                  <a:cs typeface="Merriweather"/>
                  <a:sym typeface="Merriweather"/>
                </a:rPr>
                <a:t>Stat 1</a:t>
              </a:r>
              <a:endParaRPr b="1" sz="800">
                <a:solidFill>
                  <a:schemeClr val="dk1"/>
                </a:solidFill>
                <a:latin typeface="Merriweather"/>
                <a:ea typeface="Merriweather"/>
                <a:cs typeface="Merriweather"/>
                <a:sym typeface="Merriweather"/>
              </a:endParaRPr>
            </a:p>
          </p:txBody>
        </p:sp>
        <p:sp>
          <p:nvSpPr>
            <p:cNvPr id="976" name="Google Shape;976;p53"/>
            <p:cNvSpPr txBox="1"/>
            <p:nvPr/>
          </p:nvSpPr>
          <p:spPr>
            <a:xfrm>
              <a:off x="423325" y="2660925"/>
              <a:ext cx="21168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Merriweather"/>
                  <a:ea typeface="Merriweather"/>
                  <a:cs typeface="Merriweather"/>
                  <a:sym typeface="Merriweather"/>
                </a:rPr>
                <a:t>Plus-Minus (+/-)</a:t>
              </a:r>
              <a:endParaRPr b="1" sz="1000">
                <a:solidFill>
                  <a:schemeClr val="dk1"/>
                </a:solidFill>
                <a:latin typeface="Merriweather"/>
                <a:ea typeface="Merriweather"/>
                <a:cs typeface="Merriweather"/>
                <a:sym typeface="Merriweather"/>
              </a:endParaRPr>
            </a:p>
          </p:txBody>
        </p:sp>
        <p:sp>
          <p:nvSpPr>
            <p:cNvPr id="977" name="Google Shape;977;p53"/>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chemeClr val="dk1"/>
                  </a:solidFill>
                  <a:latin typeface="Merriweather Light"/>
                  <a:ea typeface="Merriweather Light"/>
                  <a:cs typeface="Merriweather Light"/>
                  <a:sym typeface="Merriweather Light"/>
                </a:rPr>
                <a:t>One of the few metrics which correlates with wins but doesn’t correlate with other major metrics</a:t>
              </a:r>
              <a:endParaRPr sz="900">
                <a:solidFill>
                  <a:schemeClr val="dk1"/>
                </a:solidFill>
                <a:latin typeface="Merriweather Light"/>
                <a:ea typeface="Merriweather Light"/>
                <a:cs typeface="Merriweather Light"/>
                <a:sym typeface="Merriweather Light"/>
              </a:endParaRPr>
            </a:p>
          </p:txBody>
        </p:sp>
      </p:grpSp>
      <p:grpSp>
        <p:nvGrpSpPr>
          <p:cNvPr id="978" name="Google Shape;978;p53"/>
          <p:cNvGrpSpPr/>
          <p:nvPr/>
        </p:nvGrpSpPr>
        <p:grpSpPr>
          <a:xfrm>
            <a:off x="3660771" y="1785101"/>
            <a:ext cx="1726365" cy="1957194"/>
            <a:chOff x="2699423" y="1957150"/>
            <a:chExt cx="1709103" cy="1897977"/>
          </a:xfrm>
        </p:grpSpPr>
        <p:sp>
          <p:nvSpPr>
            <p:cNvPr id="979" name="Google Shape;979;p53"/>
            <p:cNvSpPr/>
            <p:nvPr/>
          </p:nvSpPr>
          <p:spPr>
            <a:xfrm>
              <a:off x="3256823" y="1957150"/>
              <a:ext cx="594300" cy="5943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Merriweather Light"/>
                <a:ea typeface="Merriweather Light"/>
                <a:cs typeface="Merriweather Light"/>
                <a:sym typeface="Merriweather Light"/>
              </a:endParaRPr>
            </a:p>
          </p:txBody>
        </p:sp>
        <p:sp>
          <p:nvSpPr>
            <p:cNvPr id="980" name="Google Shape;980;p53"/>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2"/>
                  </a:solidFill>
                  <a:latin typeface="Merriweather"/>
                  <a:ea typeface="Merriweather"/>
                  <a:cs typeface="Merriweather"/>
                  <a:sym typeface="Merriweather"/>
                </a:rPr>
                <a:t>Real Plus/Minus (RPM)</a:t>
              </a:r>
              <a:endParaRPr b="1" sz="1000">
                <a:solidFill>
                  <a:schemeClr val="dk2"/>
                </a:solidFill>
                <a:latin typeface="Merriweather"/>
                <a:ea typeface="Merriweather"/>
                <a:cs typeface="Merriweather"/>
                <a:sym typeface="Merriweather"/>
              </a:endParaRPr>
            </a:p>
          </p:txBody>
        </p:sp>
        <p:sp>
          <p:nvSpPr>
            <p:cNvPr id="981" name="Google Shape;981;p53"/>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chemeClr val="dk2"/>
                  </a:solidFill>
                  <a:latin typeface="Merriweather Light"/>
                  <a:ea typeface="Merriweather Light"/>
                  <a:cs typeface="Merriweather Light"/>
                  <a:sym typeface="Merriweather Light"/>
                </a:rPr>
                <a:t>Useful in differentiating between historically good and bad players </a:t>
              </a:r>
              <a:endParaRPr sz="900">
                <a:solidFill>
                  <a:schemeClr val="dk2"/>
                </a:solidFill>
                <a:latin typeface="Merriweather Light"/>
                <a:ea typeface="Merriweather Light"/>
                <a:cs typeface="Merriweather Light"/>
                <a:sym typeface="Merriweather Light"/>
              </a:endParaRPr>
            </a:p>
          </p:txBody>
        </p:sp>
        <p:sp>
          <p:nvSpPr>
            <p:cNvPr id="982" name="Google Shape;982;p53"/>
            <p:cNvSpPr txBox="1"/>
            <p:nvPr/>
          </p:nvSpPr>
          <p:spPr>
            <a:xfrm>
              <a:off x="3320101" y="2118325"/>
              <a:ext cx="4731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2"/>
                  </a:solidFill>
                  <a:latin typeface="Merriweather"/>
                  <a:ea typeface="Merriweather"/>
                  <a:cs typeface="Merriweather"/>
                  <a:sym typeface="Merriweather"/>
                </a:rPr>
                <a:t>Stat 2</a:t>
              </a:r>
              <a:endParaRPr b="1" sz="800">
                <a:solidFill>
                  <a:schemeClr val="dk2"/>
                </a:solidFill>
                <a:latin typeface="Merriweather"/>
                <a:ea typeface="Merriweather"/>
                <a:cs typeface="Merriweather"/>
                <a:sym typeface="Merriweather"/>
              </a:endParaRPr>
            </a:p>
          </p:txBody>
        </p:sp>
      </p:grpSp>
      <p:sp>
        <p:nvSpPr>
          <p:cNvPr id="983" name="Google Shape;983;p53"/>
          <p:cNvSpPr/>
          <p:nvPr/>
        </p:nvSpPr>
        <p:spPr>
          <a:xfrm>
            <a:off x="6326814" y="1785101"/>
            <a:ext cx="600302" cy="612842"/>
          </a:xfrm>
          <a:prstGeom prst="ellipse">
            <a:avLst/>
          </a:prstGeom>
          <a:noFill/>
          <a:ln cap="flat" cmpd="sng" w="3810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84" name="Google Shape;984;p53"/>
          <p:cNvSpPr txBox="1"/>
          <p:nvPr/>
        </p:nvSpPr>
        <p:spPr>
          <a:xfrm>
            <a:off x="5552261" y="2510834"/>
            <a:ext cx="2138180" cy="460328"/>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761E86"/>
                </a:solidFill>
                <a:latin typeface="Merriweather"/>
                <a:ea typeface="Merriweather"/>
                <a:cs typeface="Merriweather"/>
                <a:sym typeface="Merriweather"/>
              </a:rPr>
              <a:t>Player Efficiency Rating (PER)</a:t>
            </a:r>
            <a:endParaRPr b="1" sz="1000">
              <a:solidFill>
                <a:srgbClr val="761E86"/>
              </a:solidFill>
              <a:latin typeface="Merriweather"/>
              <a:ea typeface="Merriweather"/>
              <a:cs typeface="Merriweather"/>
              <a:sym typeface="Merriweather"/>
            </a:endParaRPr>
          </a:p>
        </p:txBody>
      </p:sp>
      <p:sp>
        <p:nvSpPr>
          <p:cNvPr id="985" name="Google Shape;985;p53"/>
          <p:cNvSpPr txBox="1"/>
          <p:nvPr/>
        </p:nvSpPr>
        <p:spPr>
          <a:xfrm>
            <a:off x="5639849" y="2981886"/>
            <a:ext cx="1974240" cy="760407"/>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rgbClr val="761E86"/>
                </a:solidFill>
                <a:latin typeface="Merriweather Light"/>
                <a:ea typeface="Merriweather Light"/>
                <a:cs typeface="Merriweather Light"/>
                <a:sym typeface="Merriweather Light"/>
              </a:rPr>
              <a:t>Measures the productivity and performance of a given player by considering both positive and negative metrics</a:t>
            </a:r>
            <a:endParaRPr sz="900">
              <a:solidFill>
                <a:srgbClr val="761E86"/>
              </a:solidFill>
              <a:latin typeface="Merriweather Light"/>
              <a:ea typeface="Merriweather Light"/>
              <a:cs typeface="Merriweather Light"/>
              <a:sym typeface="Merriweather Light"/>
            </a:endParaRPr>
          </a:p>
        </p:txBody>
      </p:sp>
      <p:sp>
        <p:nvSpPr>
          <p:cNvPr id="986" name="Google Shape;986;p53"/>
          <p:cNvSpPr txBox="1"/>
          <p:nvPr/>
        </p:nvSpPr>
        <p:spPr>
          <a:xfrm>
            <a:off x="6366653" y="1938672"/>
            <a:ext cx="520606" cy="331015"/>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61E86"/>
                </a:solidFill>
                <a:latin typeface="Merriweather"/>
                <a:ea typeface="Merriweather"/>
                <a:cs typeface="Merriweather"/>
                <a:sym typeface="Merriweather"/>
              </a:rPr>
              <a:t>Stat 3</a:t>
            </a:r>
            <a:endParaRPr b="1" sz="800">
              <a:solidFill>
                <a:srgbClr val="761E86"/>
              </a:solidFill>
              <a:latin typeface="Merriweather"/>
              <a:ea typeface="Merriweather"/>
              <a:cs typeface="Merriweather"/>
              <a:sym typeface="Merriweather"/>
            </a:endParaRPr>
          </a:p>
        </p:txBody>
      </p:sp>
      <p:sp>
        <p:nvSpPr>
          <p:cNvPr id="987" name="Google Shape;987;p53"/>
          <p:cNvSpPr/>
          <p:nvPr/>
        </p:nvSpPr>
        <p:spPr>
          <a:xfrm>
            <a:off x="5315064" y="2085141"/>
            <a:ext cx="600302" cy="38051"/>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88" name="Google Shape;988;p5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lt1"/>
                </a:solidFill>
              </a:rPr>
              <a:t>Which Stats to Focus On? - Anaswar </a:t>
            </a:r>
            <a:endParaRPr sz="3300">
              <a:solidFill>
                <a:schemeClr val="lt1"/>
              </a:solidFill>
            </a:endParaRPr>
          </a:p>
        </p:txBody>
      </p:sp>
      <p:sp>
        <p:nvSpPr>
          <p:cNvPr id="989" name="Google Shape;989;p53"/>
          <p:cNvSpPr/>
          <p:nvPr/>
        </p:nvSpPr>
        <p:spPr>
          <a:xfrm>
            <a:off x="1566325" y="4035775"/>
            <a:ext cx="5983200" cy="522300"/>
          </a:xfrm>
          <a:prstGeom prst="roundRect">
            <a:avLst>
              <a:gd fmla="val 16667" name="adj"/>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Merriweather Light"/>
                <a:ea typeface="Merriweather Light"/>
                <a:cs typeface="Merriweather Light"/>
                <a:sym typeface="Merriweather Light"/>
              </a:rPr>
              <a:t>PER - s</a:t>
            </a:r>
            <a:r>
              <a:rPr lang="en" sz="1000">
                <a:solidFill>
                  <a:schemeClr val="dk1"/>
                </a:solidFill>
                <a:latin typeface="Merriweather Light"/>
                <a:ea typeface="Merriweather Light"/>
                <a:cs typeface="Merriweather Light"/>
                <a:sym typeface="Merriweather Light"/>
              </a:rPr>
              <a:t>tatistical accomplishments are summarized, major metrics unified as single metric.</a:t>
            </a:r>
            <a:endParaRPr sz="1000">
              <a:solidFill>
                <a:schemeClr val="dk1"/>
              </a:solidFill>
              <a:latin typeface="Merriweather Light"/>
              <a:ea typeface="Merriweather Light"/>
              <a:cs typeface="Merriweather Light"/>
              <a:sym typeface="Merriweather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54"/>
          <p:cNvSpPr/>
          <p:nvPr/>
        </p:nvSpPr>
        <p:spPr>
          <a:xfrm>
            <a:off x="1015774" y="1464238"/>
            <a:ext cx="2308159" cy="3524048"/>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95" name="Google Shape;995;p54"/>
          <p:cNvSpPr/>
          <p:nvPr/>
        </p:nvSpPr>
        <p:spPr>
          <a:xfrm>
            <a:off x="947075" y="1514400"/>
            <a:ext cx="2328300" cy="17556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96" name="Google Shape;996;p54"/>
          <p:cNvSpPr/>
          <p:nvPr/>
        </p:nvSpPr>
        <p:spPr>
          <a:xfrm>
            <a:off x="1078608" y="2278023"/>
            <a:ext cx="2063292" cy="52570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Merriweather"/>
                <a:ea typeface="Merriweather"/>
                <a:cs typeface="Merriweather"/>
                <a:sym typeface="Merriweather"/>
              </a:rPr>
              <a:t>Assign every player </a:t>
            </a:r>
            <a:r>
              <a:rPr lang="en" sz="1100">
                <a:solidFill>
                  <a:schemeClr val="accent1"/>
                </a:solidFill>
                <a:latin typeface="Merriweather Light"/>
                <a:ea typeface="Merriweather Light"/>
                <a:cs typeface="Merriweather Light"/>
                <a:sym typeface="Merriweather Light"/>
              </a:rPr>
              <a:t>to one of the seven new player types</a:t>
            </a:r>
            <a:endParaRPr sz="1100">
              <a:solidFill>
                <a:schemeClr val="accent1"/>
              </a:solidFill>
              <a:latin typeface="Merriweather Light"/>
              <a:ea typeface="Merriweather Light"/>
              <a:cs typeface="Merriweather Light"/>
              <a:sym typeface="Merriweather Light"/>
            </a:endParaRPr>
          </a:p>
        </p:txBody>
      </p:sp>
      <p:sp>
        <p:nvSpPr>
          <p:cNvPr id="997" name="Google Shape;997;p54"/>
          <p:cNvSpPr/>
          <p:nvPr/>
        </p:nvSpPr>
        <p:spPr>
          <a:xfrm>
            <a:off x="1078525" y="1625791"/>
            <a:ext cx="2063292" cy="58353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accent1"/>
                </a:solidFill>
                <a:latin typeface="Merriweather Light"/>
                <a:ea typeface="Merriweather Light"/>
                <a:cs typeface="Merriweather Light"/>
                <a:sym typeface="Merriweather Light"/>
              </a:rPr>
              <a:t>1</a:t>
            </a:r>
            <a:endParaRPr sz="4000">
              <a:solidFill>
                <a:schemeClr val="accent1"/>
              </a:solidFill>
              <a:latin typeface="Merriweather Light"/>
              <a:ea typeface="Merriweather Light"/>
              <a:cs typeface="Merriweather Light"/>
              <a:sym typeface="Merriweather Light"/>
            </a:endParaRPr>
          </a:p>
        </p:txBody>
      </p:sp>
      <p:sp>
        <p:nvSpPr>
          <p:cNvPr id="998" name="Google Shape;998;p54"/>
          <p:cNvSpPr/>
          <p:nvPr/>
        </p:nvSpPr>
        <p:spPr>
          <a:xfrm rot="5400000">
            <a:off x="1933067" y="3194361"/>
            <a:ext cx="336300" cy="3162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999" name="Google Shape;999;p54"/>
          <p:cNvSpPr/>
          <p:nvPr/>
        </p:nvSpPr>
        <p:spPr>
          <a:xfrm>
            <a:off x="947175" y="3520725"/>
            <a:ext cx="2308200" cy="14673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Merriweather Light"/>
              <a:buChar char="●"/>
            </a:pPr>
            <a:r>
              <a:rPr lang="en" sz="800">
                <a:solidFill>
                  <a:srgbClr val="FFFFFF"/>
                </a:solidFill>
                <a:latin typeface="Merriweather Light"/>
                <a:ea typeface="Merriweather Light"/>
                <a:cs typeface="Merriweather Light"/>
                <a:sym typeface="Merriweather Light"/>
              </a:rPr>
              <a:t>We currently have a Game General (De'Aaron Fox) and an MVP Big (Domantas Sabonis) </a:t>
            </a:r>
            <a:endParaRPr sz="800">
              <a:solidFill>
                <a:srgbClr val="FFFFFF"/>
              </a:solidFill>
              <a:latin typeface="Merriweather Light"/>
              <a:ea typeface="Merriweather Light"/>
              <a:cs typeface="Merriweather Light"/>
              <a:sym typeface="Merriweather Light"/>
            </a:endParaRPr>
          </a:p>
          <a:p>
            <a:pPr indent="-279400" lvl="0" marL="457200" rtl="0" algn="l">
              <a:lnSpc>
                <a:spcPct val="115000"/>
              </a:lnSpc>
              <a:spcBef>
                <a:spcPts val="0"/>
              </a:spcBef>
              <a:spcAft>
                <a:spcPts val="0"/>
              </a:spcAft>
              <a:buClr>
                <a:srgbClr val="FFFFFF"/>
              </a:buClr>
              <a:buSzPts val="800"/>
              <a:buFont typeface="Merriweather Light"/>
              <a:buChar char="●"/>
            </a:pPr>
            <a:r>
              <a:rPr lang="en" sz="800">
                <a:solidFill>
                  <a:srgbClr val="FFFFFF"/>
                </a:solidFill>
                <a:latin typeface="Merriweather Light"/>
                <a:ea typeface="Merriweather Light"/>
                <a:cs typeface="Merriweather Light"/>
                <a:sym typeface="Merriweather Light"/>
              </a:rPr>
              <a:t>Adding another Game General or MVP Big would be ideal </a:t>
            </a:r>
            <a:endParaRPr sz="800">
              <a:solidFill>
                <a:srgbClr val="FFFFFF"/>
              </a:solidFill>
              <a:latin typeface="Merriweather Light"/>
              <a:ea typeface="Merriweather Light"/>
              <a:cs typeface="Merriweather Light"/>
              <a:sym typeface="Merriweather Light"/>
            </a:endParaRPr>
          </a:p>
          <a:p>
            <a:pPr indent="-279400" lvl="0" marL="457200" rtl="0" algn="l">
              <a:lnSpc>
                <a:spcPct val="115000"/>
              </a:lnSpc>
              <a:spcBef>
                <a:spcPts val="0"/>
              </a:spcBef>
              <a:spcAft>
                <a:spcPts val="0"/>
              </a:spcAft>
              <a:buClr>
                <a:srgbClr val="FFFFFF"/>
              </a:buClr>
              <a:buSzPts val="800"/>
              <a:buFont typeface="Merriweather Light"/>
              <a:buChar char="●"/>
            </a:pPr>
            <a:r>
              <a:rPr lang="en" sz="800">
                <a:solidFill>
                  <a:srgbClr val="FFFFFF"/>
                </a:solidFill>
                <a:latin typeface="Merriweather Light"/>
                <a:ea typeface="Merriweather Light"/>
                <a:cs typeface="Merriweather Light"/>
                <a:sym typeface="Merriweather Light"/>
              </a:rPr>
              <a:t>May be unrealistic given their desire, limited number of players that are of this player type</a:t>
            </a:r>
            <a:endParaRPr sz="800">
              <a:solidFill>
                <a:srgbClr val="FFFFFF"/>
              </a:solidFill>
              <a:latin typeface="Merriweather Light"/>
              <a:ea typeface="Merriweather Light"/>
              <a:cs typeface="Merriweather Light"/>
              <a:sym typeface="Merriweather Light"/>
            </a:endParaRPr>
          </a:p>
        </p:txBody>
      </p:sp>
      <p:sp>
        <p:nvSpPr>
          <p:cNvPr id="1000" name="Google Shape;1000;p54"/>
          <p:cNvSpPr/>
          <p:nvPr/>
        </p:nvSpPr>
        <p:spPr>
          <a:xfrm>
            <a:off x="3452267" y="1464238"/>
            <a:ext cx="2308159" cy="35240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01" name="Google Shape;1001;p54"/>
          <p:cNvSpPr/>
          <p:nvPr/>
        </p:nvSpPr>
        <p:spPr>
          <a:xfrm>
            <a:off x="3383575" y="1514400"/>
            <a:ext cx="2328300" cy="17556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02" name="Google Shape;1002;p54"/>
          <p:cNvSpPr/>
          <p:nvPr/>
        </p:nvSpPr>
        <p:spPr>
          <a:xfrm>
            <a:off x="3515100" y="2278025"/>
            <a:ext cx="2308159" cy="52570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Merriweather"/>
                <a:ea typeface="Merriweather"/>
                <a:cs typeface="Merriweather"/>
                <a:sym typeface="Merriweather"/>
              </a:rPr>
              <a:t>Currently have five players</a:t>
            </a:r>
            <a:r>
              <a:rPr lang="en" sz="1100">
                <a:solidFill>
                  <a:schemeClr val="accent1"/>
                </a:solidFill>
                <a:latin typeface="Merriweather Light"/>
                <a:ea typeface="Merriweather Light"/>
                <a:cs typeface="Merriweather Light"/>
                <a:sym typeface="Merriweather Light"/>
              </a:rPr>
              <a:t> in both the </a:t>
            </a:r>
            <a:r>
              <a:rPr b="1" lang="en" sz="1100">
                <a:solidFill>
                  <a:schemeClr val="accent1"/>
                </a:solidFill>
                <a:latin typeface="Merriweather"/>
                <a:ea typeface="Merriweather"/>
                <a:cs typeface="Merriweather"/>
                <a:sym typeface="Merriweather"/>
              </a:rPr>
              <a:t>Well-Rounded Bigs</a:t>
            </a:r>
            <a:r>
              <a:rPr lang="en" sz="1100">
                <a:solidFill>
                  <a:schemeClr val="accent1"/>
                </a:solidFill>
                <a:latin typeface="Merriweather Light"/>
                <a:ea typeface="Merriweather Light"/>
                <a:cs typeface="Merriweather Light"/>
                <a:sym typeface="Merriweather Light"/>
              </a:rPr>
              <a:t> and </a:t>
            </a:r>
            <a:r>
              <a:rPr b="1" lang="en" sz="1100">
                <a:solidFill>
                  <a:schemeClr val="accent1"/>
                </a:solidFill>
                <a:latin typeface="Merriweather"/>
                <a:ea typeface="Merriweather"/>
                <a:cs typeface="Merriweather"/>
                <a:sym typeface="Merriweather"/>
              </a:rPr>
              <a:t>Three-Point Threats </a:t>
            </a:r>
            <a:r>
              <a:rPr lang="en" sz="1100">
                <a:solidFill>
                  <a:schemeClr val="accent1"/>
                </a:solidFill>
                <a:latin typeface="Merriweather Light"/>
                <a:ea typeface="Merriweather Light"/>
                <a:cs typeface="Merriweather Light"/>
                <a:sym typeface="Merriweather Light"/>
              </a:rPr>
              <a:t>player type  </a:t>
            </a:r>
            <a:endParaRPr sz="1100">
              <a:solidFill>
                <a:schemeClr val="accent1"/>
              </a:solidFill>
              <a:latin typeface="Merriweather Light"/>
              <a:ea typeface="Merriweather Light"/>
              <a:cs typeface="Merriweather Light"/>
              <a:sym typeface="Merriweather Light"/>
            </a:endParaRPr>
          </a:p>
        </p:txBody>
      </p:sp>
      <p:sp>
        <p:nvSpPr>
          <p:cNvPr id="1003" name="Google Shape;1003;p54"/>
          <p:cNvSpPr/>
          <p:nvPr/>
        </p:nvSpPr>
        <p:spPr>
          <a:xfrm>
            <a:off x="3515019" y="1625791"/>
            <a:ext cx="2063292" cy="58353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accent1"/>
                </a:solidFill>
                <a:latin typeface="Merriweather Light"/>
                <a:ea typeface="Merriweather Light"/>
                <a:cs typeface="Merriweather Light"/>
                <a:sym typeface="Merriweather Light"/>
              </a:rPr>
              <a:t>2</a:t>
            </a:r>
            <a:endParaRPr sz="4000">
              <a:solidFill>
                <a:schemeClr val="accent1"/>
              </a:solidFill>
              <a:latin typeface="Merriweather Light"/>
              <a:ea typeface="Merriweather Light"/>
              <a:cs typeface="Merriweather Light"/>
              <a:sym typeface="Merriweather Light"/>
            </a:endParaRPr>
          </a:p>
        </p:txBody>
      </p:sp>
      <p:sp>
        <p:nvSpPr>
          <p:cNvPr id="1004" name="Google Shape;1004;p54"/>
          <p:cNvSpPr/>
          <p:nvPr/>
        </p:nvSpPr>
        <p:spPr>
          <a:xfrm rot="5400000">
            <a:off x="4379549" y="3194398"/>
            <a:ext cx="336300" cy="3162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05" name="Google Shape;1005;p54"/>
          <p:cNvSpPr/>
          <p:nvPr/>
        </p:nvSpPr>
        <p:spPr>
          <a:xfrm>
            <a:off x="3383675" y="3520726"/>
            <a:ext cx="2308200" cy="13791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Merriweather Light"/>
              <a:buChar char="●"/>
            </a:pPr>
            <a:r>
              <a:rPr lang="en" sz="800">
                <a:solidFill>
                  <a:srgbClr val="FFFFFF"/>
                </a:solidFill>
                <a:latin typeface="Merriweather Light"/>
                <a:ea typeface="Merriweather Light"/>
                <a:cs typeface="Merriweather Light"/>
                <a:sym typeface="Merriweather Light"/>
              </a:rPr>
              <a:t>Need to determine whether this amount of players in that position is gratuitous</a:t>
            </a:r>
            <a:endParaRPr sz="800">
              <a:solidFill>
                <a:srgbClr val="FFFFFF"/>
              </a:solidFill>
              <a:latin typeface="Merriweather Light"/>
              <a:ea typeface="Merriweather Light"/>
              <a:cs typeface="Merriweather Light"/>
              <a:sym typeface="Merriweather Light"/>
            </a:endParaRPr>
          </a:p>
          <a:p>
            <a:pPr indent="-279400" lvl="0" marL="457200" rtl="0" algn="l">
              <a:lnSpc>
                <a:spcPct val="115000"/>
              </a:lnSpc>
              <a:spcBef>
                <a:spcPts val="0"/>
              </a:spcBef>
              <a:spcAft>
                <a:spcPts val="0"/>
              </a:spcAft>
              <a:buClr>
                <a:srgbClr val="FFFFFF"/>
              </a:buClr>
              <a:buSzPts val="800"/>
              <a:buFont typeface="Merriweather Light"/>
              <a:buChar char="●"/>
            </a:pPr>
            <a:r>
              <a:rPr lang="en" sz="800">
                <a:solidFill>
                  <a:srgbClr val="FFFFFF"/>
                </a:solidFill>
                <a:latin typeface="Merriweather Light"/>
                <a:ea typeface="Merriweather Light"/>
                <a:cs typeface="Merriweather Light"/>
                <a:sym typeface="Merriweather Light"/>
              </a:rPr>
              <a:t>Can we develop one of these players into a Game General or MVP Big?</a:t>
            </a:r>
            <a:endParaRPr sz="800">
              <a:solidFill>
                <a:srgbClr val="FFFFFF"/>
              </a:solidFill>
              <a:latin typeface="Merriweather Light"/>
              <a:ea typeface="Merriweather Light"/>
              <a:cs typeface="Merriweather Light"/>
              <a:sym typeface="Merriweather Light"/>
            </a:endParaRPr>
          </a:p>
        </p:txBody>
      </p:sp>
      <p:sp>
        <p:nvSpPr>
          <p:cNvPr id="1006" name="Google Shape;1006;p54"/>
          <p:cNvSpPr/>
          <p:nvPr/>
        </p:nvSpPr>
        <p:spPr>
          <a:xfrm>
            <a:off x="5888761" y="1464238"/>
            <a:ext cx="2308159" cy="352404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07" name="Google Shape;1007;p54"/>
          <p:cNvSpPr/>
          <p:nvPr/>
        </p:nvSpPr>
        <p:spPr>
          <a:xfrm>
            <a:off x="5820075" y="1514400"/>
            <a:ext cx="2328280" cy="1752428"/>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08" name="Google Shape;1008;p54"/>
          <p:cNvSpPr/>
          <p:nvPr/>
        </p:nvSpPr>
        <p:spPr>
          <a:xfrm>
            <a:off x="5951595" y="2278023"/>
            <a:ext cx="2063292" cy="52570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Merriweather Light"/>
                <a:ea typeface="Merriweather Light"/>
                <a:cs typeface="Merriweather Light"/>
                <a:sym typeface="Merriweather Light"/>
              </a:rPr>
              <a:t>Should poten</a:t>
            </a:r>
            <a:r>
              <a:rPr lang="en" sz="1100">
                <a:solidFill>
                  <a:schemeClr val="accent1"/>
                </a:solidFill>
                <a:latin typeface="Merriweather Light"/>
                <a:ea typeface="Merriweather Light"/>
                <a:cs typeface="Merriweather Light"/>
                <a:sym typeface="Merriweather Light"/>
              </a:rPr>
              <a:t>tially </a:t>
            </a:r>
            <a:r>
              <a:rPr b="1" lang="en" sz="1100">
                <a:solidFill>
                  <a:schemeClr val="accent1"/>
                </a:solidFill>
                <a:latin typeface="Merriweather"/>
                <a:ea typeface="Merriweather"/>
                <a:cs typeface="Merriweather"/>
                <a:sym typeface="Merriweather"/>
              </a:rPr>
              <a:t>add another play</a:t>
            </a:r>
            <a:r>
              <a:rPr b="1" lang="en" sz="1100">
                <a:solidFill>
                  <a:schemeClr val="accent1"/>
                </a:solidFill>
                <a:latin typeface="Merriweather"/>
                <a:ea typeface="Merriweather"/>
                <a:cs typeface="Merriweather"/>
                <a:sym typeface="Merriweather"/>
              </a:rPr>
              <a:t>er to the Game Lieutenant</a:t>
            </a:r>
            <a:r>
              <a:rPr lang="en" sz="1100">
                <a:solidFill>
                  <a:schemeClr val="accent1"/>
                </a:solidFill>
                <a:latin typeface="Merriweather Light"/>
                <a:ea typeface="Merriweather Light"/>
                <a:cs typeface="Merriweather Light"/>
                <a:sym typeface="Merriweather Light"/>
              </a:rPr>
              <a:t> player type to </a:t>
            </a:r>
            <a:r>
              <a:rPr b="1" lang="en" sz="1100">
                <a:solidFill>
                  <a:schemeClr val="accent1"/>
                </a:solidFill>
                <a:latin typeface="Merriweather"/>
                <a:ea typeface="Merriweather"/>
                <a:cs typeface="Merriweather"/>
                <a:sym typeface="Merriweather"/>
              </a:rPr>
              <a:t>support our Game General</a:t>
            </a:r>
            <a:r>
              <a:rPr lang="en" sz="1100">
                <a:solidFill>
                  <a:schemeClr val="accent1"/>
                </a:solidFill>
                <a:latin typeface="Merriweather Light"/>
                <a:ea typeface="Merriweather Light"/>
                <a:cs typeface="Merriweather Light"/>
                <a:sym typeface="Merriweather Light"/>
              </a:rPr>
              <a:t> </a:t>
            </a:r>
            <a:endParaRPr sz="1100">
              <a:solidFill>
                <a:schemeClr val="accent1"/>
              </a:solidFill>
              <a:latin typeface="Merriweather Light"/>
              <a:ea typeface="Merriweather Light"/>
              <a:cs typeface="Merriweather Light"/>
              <a:sym typeface="Merriweather Light"/>
            </a:endParaRPr>
          </a:p>
        </p:txBody>
      </p:sp>
      <p:sp>
        <p:nvSpPr>
          <p:cNvPr id="1009" name="Google Shape;1009;p54"/>
          <p:cNvSpPr/>
          <p:nvPr/>
        </p:nvSpPr>
        <p:spPr>
          <a:xfrm>
            <a:off x="5951512" y="1625791"/>
            <a:ext cx="2063292" cy="58353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accent1"/>
                </a:solidFill>
                <a:latin typeface="Merriweather Light"/>
                <a:ea typeface="Merriweather Light"/>
                <a:cs typeface="Merriweather Light"/>
                <a:sym typeface="Merriweather Light"/>
              </a:rPr>
              <a:t>3</a:t>
            </a:r>
            <a:endParaRPr sz="4000">
              <a:solidFill>
                <a:schemeClr val="accent1"/>
              </a:solidFill>
              <a:latin typeface="Merriweather Light"/>
              <a:ea typeface="Merriweather Light"/>
              <a:cs typeface="Merriweather Light"/>
              <a:sym typeface="Merriweather Light"/>
            </a:endParaRPr>
          </a:p>
        </p:txBody>
      </p:sp>
      <p:sp>
        <p:nvSpPr>
          <p:cNvPr id="1010" name="Google Shape;1010;p54"/>
          <p:cNvSpPr/>
          <p:nvPr/>
        </p:nvSpPr>
        <p:spPr>
          <a:xfrm rot="5400000">
            <a:off x="6796142" y="3224498"/>
            <a:ext cx="336300" cy="3162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11" name="Google Shape;1011;p54"/>
          <p:cNvSpPr/>
          <p:nvPr/>
        </p:nvSpPr>
        <p:spPr>
          <a:xfrm>
            <a:off x="5820175" y="3520750"/>
            <a:ext cx="2308200" cy="13791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Merriweather Light"/>
              <a:buChar char="●"/>
            </a:pPr>
            <a:r>
              <a:rPr lang="en" sz="800">
                <a:solidFill>
                  <a:srgbClr val="FFFFFF"/>
                </a:solidFill>
                <a:latin typeface="Merriweather Light"/>
                <a:ea typeface="Merriweather Light"/>
                <a:cs typeface="Merriweather Light"/>
                <a:sym typeface="Merriweather Light"/>
              </a:rPr>
              <a:t>Perhaps add another player that is of the Shot-Creating Sharpshooter player type to help the team long-term.</a:t>
            </a:r>
            <a:endParaRPr sz="700">
              <a:solidFill>
                <a:srgbClr val="FFFFFF"/>
              </a:solidFill>
              <a:latin typeface="Merriweather Light"/>
              <a:ea typeface="Merriweather Light"/>
              <a:cs typeface="Merriweather Light"/>
              <a:sym typeface="Merriweather Light"/>
            </a:endParaRPr>
          </a:p>
        </p:txBody>
      </p:sp>
      <p:sp>
        <p:nvSpPr>
          <p:cNvPr id="1012" name="Google Shape;1012;p54"/>
          <p:cNvSpPr txBox="1"/>
          <p:nvPr>
            <p:ph type="title"/>
          </p:nvPr>
        </p:nvSpPr>
        <p:spPr>
          <a:xfrm>
            <a:off x="311700" y="45900"/>
            <a:ext cx="8520600" cy="12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Evaluating and Updating Current Roster - Michael</a:t>
            </a:r>
            <a:endParaRPr sz="3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5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Future Work - Danish</a:t>
            </a:r>
            <a:endParaRPr sz="3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grpSp>
        <p:nvGrpSpPr>
          <p:cNvPr id="1022" name="Google Shape;1022;p56"/>
          <p:cNvGrpSpPr/>
          <p:nvPr/>
        </p:nvGrpSpPr>
        <p:grpSpPr>
          <a:xfrm>
            <a:off x="645322" y="1693322"/>
            <a:ext cx="7853357" cy="3072019"/>
            <a:chOff x="645322" y="1693322"/>
            <a:chExt cx="7853357" cy="3072019"/>
          </a:xfrm>
        </p:grpSpPr>
        <p:sp>
          <p:nvSpPr>
            <p:cNvPr id="1023" name="Google Shape;1023;p56"/>
            <p:cNvSpPr/>
            <p:nvPr/>
          </p:nvSpPr>
          <p:spPr>
            <a:xfrm rot="-1087925">
              <a:off x="7299727" y="3211212"/>
              <a:ext cx="1220403" cy="6920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24" name="Google Shape;1024;p56"/>
            <p:cNvSpPr/>
            <p:nvPr/>
          </p:nvSpPr>
          <p:spPr>
            <a:xfrm flipH="1" rot="1087925">
              <a:off x="6180887" y="3211212"/>
              <a:ext cx="1220403" cy="6920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25" name="Google Shape;1025;p56"/>
            <p:cNvSpPr/>
            <p:nvPr/>
          </p:nvSpPr>
          <p:spPr>
            <a:xfrm rot="-1087925">
              <a:off x="5069323" y="3211212"/>
              <a:ext cx="1220403" cy="6920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26" name="Google Shape;1026;p56"/>
            <p:cNvSpPr/>
            <p:nvPr/>
          </p:nvSpPr>
          <p:spPr>
            <a:xfrm flipH="1" rot="1087925">
              <a:off x="3953698" y="3211212"/>
              <a:ext cx="1220403" cy="6920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27" name="Google Shape;1027;p56"/>
            <p:cNvSpPr/>
            <p:nvPr/>
          </p:nvSpPr>
          <p:spPr>
            <a:xfrm rot="-1087925">
              <a:off x="2846602" y="3211212"/>
              <a:ext cx="1220403" cy="6920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28" name="Google Shape;1028;p56"/>
            <p:cNvSpPr/>
            <p:nvPr/>
          </p:nvSpPr>
          <p:spPr>
            <a:xfrm flipH="1" rot="1087925">
              <a:off x="1730966" y="3211212"/>
              <a:ext cx="1220403" cy="6920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29" name="Google Shape;1029;p56"/>
            <p:cNvSpPr/>
            <p:nvPr/>
          </p:nvSpPr>
          <p:spPr>
            <a:xfrm rot="-1087925">
              <a:off x="623870" y="3211212"/>
              <a:ext cx="1220403" cy="6920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nvGrpSpPr>
            <p:cNvPr id="1030" name="Google Shape;1030;p56"/>
            <p:cNvGrpSpPr/>
            <p:nvPr/>
          </p:nvGrpSpPr>
          <p:grpSpPr>
            <a:xfrm>
              <a:off x="1979907" y="3284175"/>
              <a:ext cx="1854169" cy="1481166"/>
              <a:chOff x="2114740" y="2543425"/>
              <a:chExt cx="1712700" cy="1230715"/>
            </a:xfrm>
          </p:grpSpPr>
          <p:sp>
            <p:nvSpPr>
              <p:cNvPr id="1031" name="Google Shape;1031;p56"/>
              <p:cNvSpPr txBox="1"/>
              <p:nvPr/>
            </p:nvSpPr>
            <p:spPr>
              <a:xfrm>
                <a:off x="2622642" y="2737212"/>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Merriweather"/>
                    <a:ea typeface="Merriweather"/>
                    <a:cs typeface="Merriweather"/>
                    <a:sym typeface="Merriweather"/>
                  </a:rPr>
                  <a:t>Item 2</a:t>
                </a:r>
                <a:endParaRPr b="1" sz="800">
                  <a:solidFill>
                    <a:srgbClr val="701C7F"/>
                  </a:solidFill>
                  <a:latin typeface="Merriweather"/>
                  <a:ea typeface="Merriweather"/>
                  <a:cs typeface="Merriweather"/>
                  <a:sym typeface="Merriweather"/>
                </a:endParaRPr>
              </a:p>
            </p:txBody>
          </p:sp>
          <p:sp>
            <p:nvSpPr>
              <p:cNvPr id="1032" name="Google Shape;1032;p56"/>
              <p:cNvSpPr/>
              <p:nvPr/>
            </p:nvSpPr>
            <p:spPr>
              <a:xfrm rot="-1789476">
                <a:off x="2888080" y="2572699"/>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33" name="Google Shape;1033;p56"/>
              <p:cNvSpPr/>
              <p:nvPr/>
            </p:nvSpPr>
            <p:spPr>
              <a:xfrm>
                <a:off x="2114740" y="307064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34" name="Google Shape;1034;p56"/>
              <p:cNvSpPr txBox="1"/>
              <p:nvPr/>
            </p:nvSpPr>
            <p:spPr>
              <a:xfrm>
                <a:off x="2158990"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FFFFFF"/>
                    </a:solidFill>
                    <a:latin typeface="Merriweather Light"/>
                    <a:ea typeface="Merriweather Light"/>
                    <a:cs typeface="Merriweather Light"/>
                    <a:sym typeface="Merriweather Light"/>
                  </a:rPr>
                  <a:t>Take caution that there is no data for every current contract on every player from the past 20 years to convert win model to win per dollar metric</a:t>
                </a:r>
                <a:endParaRPr sz="800">
                  <a:solidFill>
                    <a:srgbClr val="FFFFFF"/>
                  </a:solidFill>
                  <a:latin typeface="Merriweather Light"/>
                  <a:ea typeface="Merriweather Light"/>
                  <a:cs typeface="Merriweather Light"/>
                  <a:sym typeface="Merriweather Light"/>
                </a:endParaRPr>
              </a:p>
            </p:txBody>
          </p:sp>
          <p:sp>
            <p:nvSpPr>
              <p:cNvPr id="1035" name="Google Shape;1035;p56"/>
              <p:cNvSpPr/>
              <p:nvPr/>
            </p:nvSpPr>
            <p:spPr>
              <a:xfrm>
                <a:off x="2926090" y="3005991"/>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grpSp>
          <p:nvGrpSpPr>
            <p:cNvPr id="1036" name="Google Shape;1036;p56"/>
            <p:cNvGrpSpPr/>
            <p:nvPr/>
          </p:nvGrpSpPr>
          <p:grpSpPr>
            <a:xfrm>
              <a:off x="4199670" y="3284175"/>
              <a:ext cx="1854169" cy="1481166"/>
              <a:chOff x="4165140" y="2543425"/>
              <a:chExt cx="1712700" cy="1230715"/>
            </a:xfrm>
          </p:grpSpPr>
          <p:sp>
            <p:nvSpPr>
              <p:cNvPr id="1037" name="Google Shape;1037;p56"/>
              <p:cNvSpPr/>
              <p:nvPr/>
            </p:nvSpPr>
            <p:spPr>
              <a:xfrm rot="-1789476">
                <a:off x="4941257"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38" name="Google Shape;1038;p56"/>
              <p:cNvSpPr txBox="1"/>
              <p:nvPr/>
            </p:nvSpPr>
            <p:spPr>
              <a:xfrm>
                <a:off x="4665129" y="2737212"/>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Merriweather"/>
                    <a:ea typeface="Merriweather"/>
                    <a:cs typeface="Merriweather"/>
                    <a:sym typeface="Merriweather"/>
                  </a:rPr>
                  <a:t>Item 4</a:t>
                </a:r>
                <a:endParaRPr b="1" sz="800">
                  <a:solidFill>
                    <a:srgbClr val="5E5E5E"/>
                  </a:solidFill>
                  <a:latin typeface="Merriweather"/>
                  <a:ea typeface="Merriweather"/>
                  <a:cs typeface="Merriweather"/>
                  <a:sym typeface="Merriweather"/>
                </a:endParaRPr>
              </a:p>
            </p:txBody>
          </p:sp>
          <p:sp>
            <p:nvSpPr>
              <p:cNvPr id="1039" name="Google Shape;1039;p56"/>
              <p:cNvSpPr/>
              <p:nvPr/>
            </p:nvSpPr>
            <p:spPr>
              <a:xfrm>
                <a:off x="4165140"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40" name="Google Shape;1040;p56"/>
              <p:cNvSpPr txBox="1"/>
              <p:nvPr/>
            </p:nvSpPr>
            <p:spPr>
              <a:xfrm>
                <a:off x="4209390"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Merriweather Light"/>
                    <a:ea typeface="Merriweather Light"/>
                    <a:cs typeface="Merriweather Light"/>
                    <a:sym typeface="Merriweather Light"/>
                  </a:rPr>
                  <a:t>Sacramento Kings could </a:t>
                </a:r>
                <a:r>
                  <a:rPr b="1" lang="en" sz="800">
                    <a:solidFill>
                      <a:srgbClr val="5E5E5E"/>
                    </a:solidFill>
                    <a:latin typeface="Merriweather"/>
                    <a:ea typeface="Merriweather"/>
                    <a:cs typeface="Merriweather"/>
                    <a:sym typeface="Merriweather"/>
                  </a:rPr>
                  <a:t>SELL THIS SOFTWARE</a:t>
                </a:r>
                <a:r>
                  <a:rPr lang="en" sz="800">
                    <a:solidFill>
                      <a:srgbClr val="5E5E5E"/>
                    </a:solidFill>
                    <a:latin typeface="Merriweather Light"/>
                    <a:ea typeface="Merriweather Light"/>
                    <a:cs typeface="Merriweather Light"/>
                    <a:sym typeface="Merriweather Light"/>
                  </a:rPr>
                  <a:t> to other organizations</a:t>
                </a:r>
                <a:endParaRPr sz="800">
                  <a:solidFill>
                    <a:srgbClr val="5E5E5E"/>
                  </a:solidFill>
                  <a:latin typeface="Merriweather Light"/>
                  <a:ea typeface="Merriweather Light"/>
                  <a:cs typeface="Merriweather Light"/>
                  <a:sym typeface="Merriweather Light"/>
                </a:endParaRPr>
              </a:p>
            </p:txBody>
          </p:sp>
          <p:sp>
            <p:nvSpPr>
              <p:cNvPr id="1041" name="Google Shape;1041;p56"/>
              <p:cNvSpPr/>
              <p:nvPr/>
            </p:nvSpPr>
            <p:spPr>
              <a:xfrm>
                <a:off x="4976490"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grpSp>
          <p:nvGrpSpPr>
            <p:cNvPr id="1042" name="Google Shape;1042;p56"/>
            <p:cNvGrpSpPr/>
            <p:nvPr/>
          </p:nvGrpSpPr>
          <p:grpSpPr>
            <a:xfrm>
              <a:off x="856877" y="1693322"/>
              <a:ext cx="1854169" cy="1500468"/>
              <a:chOff x="1072790" y="1221570"/>
              <a:chExt cx="1712700" cy="1246754"/>
            </a:xfrm>
          </p:grpSpPr>
          <p:sp>
            <p:nvSpPr>
              <p:cNvPr id="1043" name="Google Shape;1043;p56"/>
              <p:cNvSpPr/>
              <p:nvPr/>
            </p:nvSpPr>
            <p:spPr>
              <a:xfrm>
                <a:off x="1072790" y="122157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44" name="Google Shape;1044;p56"/>
              <p:cNvSpPr txBox="1"/>
              <p:nvPr/>
            </p:nvSpPr>
            <p:spPr>
              <a:xfrm>
                <a:off x="1579860"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Merriweather"/>
                    <a:ea typeface="Merriweather"/>
                    <a:cs typeface="Merriweather"/>
                    <a:sym typeface="Merriweather"/>
                  </a:rPr>
                  <a:t>Item 1</a:t>
                </a:r>
                <a:endParaRPr b="1" sz="800">
                  <a:solidFill>
                    <a:srgbClr val="701C7F"/>
                  </a:solidFill>
                  <a:latin typeface="Merriweather"/>
                  <a:ea typeface="Merriweather"/>
                  <a:cs typeface="Merriweather"/>
                  <a:sym typeface="Merriweather"/>
                </a:endParaRPr>
              </a:p>
            </p:txBody>
          </p:sp>
          <p:sp>
            <p:nvSpPr>
              <p:cNvPr id="1045" name="Google Shape;1045;p56"/>
              <p:cNvSpPr/>
              <p:nvPr/>
            </p:nvSpPr>
            <p:spPr>
              <a:xfrm rot="10800000">
                <a:off x="1884115" y="1920663"/>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46" name="Google Shape;1046;p56"/>
              <p:cNvSpPr txBox="1"/>
              <p:nvPr/>
            </p:nvSpPr>
            <p:spPr>
              <a:xfrm>
                <a:off x="1117040"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FFFFFF"/>
                    </a:solidFill>
                    <a:latin typeface="Merriweather Light"/>
                    <a:ea typeface="Merriweather Light"/>
                    <a:cs typeface="Merriweather Light"/>
                    <a:sym typeface="Merriweather Light"/>
                  </a:rPr>
                  <a:t>Take the </a:t>
                </a:r>
                <a:r>
                  <a:rPr b="1" lang="en" sz="800">
                    <a:solidFill>
                      <a:srgbClr val="FFFFFF"/>
                    </a:solidFill>
                    <a:latin typeface="Merriweather"/>
                    <a:ea typeface="Merriweather"/>
                    <a:cs typeface="Merriweather"/>
                    <a:sym typeface="Merriweather"/>
                  </a:rPr>
                  <a:t>WIN PREDICTION MODELS</a:t>
                </a:r>
                <a:r>
                  <a:rPr lang="en" sz="800">
                    <a:solidFill>
                      <a:srgbClr val="FFFFFF"/>
                    </a:solidFill>
                    <a:latin typeface="Merriweather Light"/>
                    <a:ea typeface="Merriweather Light"/>
                    <a:cs typeface="Merriweather Light"/>
                    <a:sym typeface="Merriweather Light"/>
                  </a:rPr>
                  <a:t> and </a:t>
                </a:r>
                <a:r>
                  <a:rPr b="1" lang="en" sz="800">
                    <a:solidFill>
                      <a:srgbClr val="FFFFFF"/>
                    </a:solidFill>
                    <a:latin typeface="Merriweather"/>
                    <a:ea typeface="Merriweather"/>
                    <a:cs typeface="Merriweather"/>
                    <a:sym typeface="Merriweather"/>
                  </a:rPr>
                  <a:t>CONNECT</a:t>
                </a:r>
                <a:r>
                  <a:rPr lang="en" sz="800">
                    <a:solidFill>
                      <a:srgbClr val="FFFFFF"/>
                    </a:solidFill>
                    <a:latin typeface="Merriweather Light"/>
                    <a:ea typeface="Merriweather Light"/>
                    <a:cs typeface="Merriweather Light"/>
                    <a:sym typeface="Merriweather Light"/>
                  </a:rPr>
                  <a:t> them to the business side of the organization</a:t>
                </a:r>
                <a:endParaRPr sz="800">
                  <a:solidFill>
                    <a:srgbClr val="FFFFFF"/>
                  </a:solidFill>
                  <a:latin typeface="Merriweather Light"/>
                  <a:ea typeface="Merriweather Light"/>
                  <a:cs typeface="Merriweather Light"/>
                  <a:sym typeface="Merriweather Light"/>
                </a:endParaRPr>
              </a:p>
            </p:txBody>
          </p:sp>
          <p:sp>
            <p:nvSpPr>
              <p:cNvPr id="1047" name="Google Shape;1047;p56"/>
              <p:cNvSpPr/>
              <p:nvPr/>
            </p:nvSpPr>
            <p:spPr>
              <a:xfrm rot="-1789476">
                <a:off x="1846080" y="2278597"/>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grpSp>
          <p:nvGrpSpPr>
            <p:cNvPr id="1048" name="Google Shape;1048;p56"/>
            <p:cNvGrpSpPr/>
            <p:nvPr/>
          </p:nvGrpSpPr>
          <p:grpSpPr>
            <a:xfrm>
              <a:off x="3071600" y="1693322"/>
              <a:ext cx="1854169" cy="1500468"/>
              <a:chOff x="3123140" y="1221570"/>
              <a:chExt cx="1712700" cy="1246754"/>
            </a:xfrm>
          </p:grpSpPr>
          <p:sp>
            <p:nvSpPr>
              <p:cNvPr id="1049" name="Google Shape;1049;p56"/>
              <p:cNvSpPr/>
              <p:nvPr/>
            </p:nvSpPr>
            <p:spPr>
              <a:xfrm rot="-1789476">
                <a:off x="3899258"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50" name="Google Shape;1050;p56"/>
              <p:cNvSpPr txBox="1"/>
              <p:nvPr/>
            </p:nvSpPr>
            <p:spPr>
              <a:xfrm>
                <a:off x="3635571"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Merriweather"/>
                    <a:ea typeface="Merriweather"/>
                    <a:cs typeface="Merriweather"/>
                    <a:sym typeface="Merriweather"/>
                  </a:rPr>
                  <a:t>Item 3</a:t>
                </a:r>
                <a:endParaRPr b="1" sz="800">
                  <a:solidFill>
                    <a:srgbClr val="5E5E5E"/>
                  </a:solidFill>
                  <a:latin typeface="Merriweather"/>
                  <a:ea typeface="Merriweather"/>
                  <a:cs typeface="Merriweather"/>
                  <a:sym typeface="Merriweather"/>
                </a:endParaRPr>
              </a:p>
            </p:txBody>
          </p:sp>
          <p:sp>
            <p:nvSpPr>
              <p:cNvPr id="1051" name="Google Shape;1051;p56"/>
              <p:cNvSpPr/>
              <p:nvPr/>
            </p:nvSpPr>
            <p:spPr>
              <a:xfrm>
                <a:off x="3123140"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52" name="Google Shape;1052;p56"/>
              <p:cNvSpPr/>
              <p:nvPr/>
            </p:nvSpPr>
            <p:spPr>
              <a:xfrm rot="10800000">
                <a:off x="3934465"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53" name="Google Shape;1053;p56"/>
              <p:cNvSpPr txBox="1"/>
              <p:nvPr/>
            </p:nvSpPr>
            <p:spPr>
              <a:xfrm>
                <a:off x="3167390"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800">
                    <a:solidFill>
                      <a:srgbClr val="5E5E5E"/>
                    </a:solidFill>
                    <a:latin typeface="Merriweather"/>
                    <a:ea typeface="Merriweather"/>
                    <a:cs typeface="Merriweather"/>
                    <a:sym typeface="Merriweather"/>
                  </a:rPr>
                  <a:t>PRODUCTION version of the APPLICATION</a:t>
                </a:r>
                <a:endParaRPr b="1" sz="800">
                  <a:solidFill>
                    <a:srgbClr val="5E5E5E"/>
                  </a:solidFill>
                  <a:latin typeface="Merriweather"/>
                  <a:ea typeface="Merriweather"/>
                  <a:cs typeface="Merriweather"/>
                  <a:sym typeface="Merriweather"/>
                </a:endParaRPr>
              </a:p>
              <a:p>
                <a:pPr indent="0" lvl="0" marL="0" rtl="0" algn="ctr">
                  <a:lnSpc>
                    <a:spcPct val="100000"/>
                  </a:lnSpc>
                  <a:spcBef>
                    <a:spcPts val="0"/>
                  </a:spcBef>
                  <a:spcAft>
                    <a:spcPts val="0"/>
                  </a:spcAft>
                  <a:buNone/>
                </a:pPr>
                <a:r>
                  <a:rPr lang="en" sz="800">
                    <a:solidFill>
                      <a:srgbClr val="5E5E5E"/>
                    </a:solidFill>
                    <a:latin typeface="Merriweather Light"/>
                    <a:ea typeface="Merriweather Light"/>
                    <a:cs typeface="Merriweather Light"/>
                    <a:sym typeface="Merriweather Light"/>
                  </a:rPr>
                  <a:t>Allow users to pick a team to optimize draft/player selection strategy</a:t>
                </a:r>
                <a:endParaRPr sz="800">
                  <a:solidFill>
                    <a:srgbClr val="5E5E5E"/>
                  </a:solidFill>
                  <a:latin typeface="Merriweather Light"/>
                  <a:ea typeface="Merriweather Light"/>
                  <a:cs typeface="Merriweather Light"/>
                  <a:sym typeface="Merriweather Light"/>
                </a:endParaRPr>
              </a:p>
            </p:txBody>
          </p:sp>
        </p:grpSp>
        <p:grpSp>
          <p:nvGrpSpPr>
            <p:cNvPr id="1054" name="Google Shape;1054;p56"/>
            <p:cNvGrpSpPr/>
            <p:nvPr/>
          </p:nvGrpSpPr>
          <p:grpSpPr>
            <a:xfrm>
              <a:off x="5309935" y="1693322"/>
              <a:ext cx="1854169" cy="1500468"/>
              <a:chOff x="5201245" y="1221570"/>
              <a:chExt cx="1712700" cy="1246754"/>
            </a:xfrm>
          </p:grpSpPr>
          <p:sp>
            <p:nvSpPr>
              <p:cNvPr id="1055" name="Google Shape;1055;p56"/>
              <p:cNvSpPr/>
              <p:nvPr/>
            </p:nvSpPr>
            <p:spPr>
              <a:xfrm rot="-1789476">
                <a:off x="5977648"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56" name="Google Shape;1056;p56"/>
              <p:cNvSpPr txBox="1"/>
              <p:nvPr/>
            </p:nvSpPr>
            <p:spPr>
              <a:xfrm>
                <a:off x="5721781"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Merriweather"/>
                    <a:ea typeface="Merriweather"/>
                    <a:cs typeface="Merriweather"/>
                    <a:sym typeface="Merriweather"/>
                  </a:rPr>
                  <a:t>Item 5</a:t>
                </a:r>
                <a:endParaRPr b="1" sz="800">
                  <a:solidFill>
                    <a:srgbClr val="5E5E5E"/>
                  </a:solidFill>
                  <a:latin typeface="Merriweather"/>
                  <a:ea typeface="Merriweather"/>
                  <a:cs typeface="Merriweather"/>
                  <a:sym typeface="Merriweather"/>
                </a:endParaRPr>
              </a:p>
            </p:txBody>
          </p:sp>
          <p:sp>
            <p:nvSpPr>
              <p:cNvPr id="1057" name="Google Shape;1057;p56"/>
              <p:cNvSpPr/>
              <p:nvPr/>
            </p:nvSpPr>
            <p:spPr>
              <a:xfrm>
                <a:off x="5201245"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58" name="Google Shape;1058;p56"/>
              <p:cNvSpPr/>
              <p:nvPr/>
            </p:nvSpPr>
            <p:spPr>
              <a:xfrm rot="10800000">
                <a:off x="6012570"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59" name="Google Shape;1059;p56"/>
              <p:cNvSpPr txBox="1"/>
              <p:nvPr/>
            </p:nvSpPr>
            <p:spPr>
              <a:xfrm>
                <a:off x="5245495"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Merriweather Light"/>
                    <a:ea typeface="Merriweather Light"/>
                    <a:cs typeface="Merriweather Light"/>
                    <a:sym typeface="Merriweather Light"/>
                  </a:rPr>
                  <a:t>Create the </a:t>
                </a:r>
                <a:r>
                  <a:rPr b="1" lang="en" sz="800">
                    <a:solidFill>
                      <a:srgbClr val="5E5E5E"/>
                    </a:solidFill>
                    <a:latin typeface="Merriweather"/>
                    <a:ea typeface="Merriweather"/>
                    <a:cs typeface="Merriweather"/>
                    <a:sym typeface="Merriweather"/>
                  </a:rPr>
                  <a:t>SUBSCRIPTION MODEL </a:t>
                </a:r>
                <a:r>
                  <a:rPr lang="en" sz="800">
                    <a:solidFill>
                      <a:srgbClr val="5E5E5E"/>
                    </a:solidFill>
                    <a:latin typeface="Merriweather Light"/>
                    <a:ea typeface="Merriweather Light"/>
                    <a:cs typeface="Merriweather Light"/>
                    <a:sym typeface="Merriweather Light"/>
                  </a:rPr>
                  <a:t>to </a:t>
                </a:r>
                <a:r>
                  <a:rPr b="1" lang="en" sz="800">
                    <a:solidFill>
                      <a:srgbClr val="5E5E5E"/>
                    </a:solidFill>
                    <a:latin typeface="Merriweather"/>
                    <a:ea typeface="Merriweather"/>
                    <a:cs typeface="Merriweather"/>
                    <a:sym typeface="Merriweather"/>
                  </a:rPr>
                  <a:t>BENEFIT </a:t>
                </a:r>
                <a:r>
                  <a:rPr lang="en" sz="800">
                    <a:solidFill>
                      <a:srgbClr val="5E5E5E"/>
                    </a:solidFill>
                    <a:latin typeface="Merriweather Light"/>
                    <a:ea typeface="Merriweather Light"/>
                    <a:cs typeface="Merriweather Light"/>
                    <a:sym typeface="Merriweather Light"/>
                  </a:rPr>
                  <a:t>from this </a:t>
                </a:r>
                <a:r>
                  <a:rPr b="1" lang="en" sz="800">
                    <a:solidFill>
                      <a:srgbClr val="5E5E5E"/>
                    </a:solidFill>
                    <a:latin typeface="Merriweather"/>
                    <a:ea typeface="Merriweather"/>
                    <a:cs typeface="Merriweather"/>
                    <a:sym typeface="Merriweather"/>
                  </a:rPr>
                  <a:t>APPLICATION </a:t>
                </a:r>
                <a:r>
                  <a:rPr lang="en" sz="800">
                    <a:solidFill>
                      <a:srgbClr val="5E5E5E"/>
                    </a:solidFill>
                    <a:latin typeface="Merriweather Light"/>
                    <a:ea typeface="Merriweather Light"/>
                    <a:cs typeface="Merriweather Light"/>
                    <a:sym typeface="Merriweather Light"/>
                  </a:rPr>
                  <a:t>at scale</a:t>
                </a:r>
                <a:endParaRPr sz="800">
                  <a:solidFill>
                    <a:srgbClr val="5E5E5E"/>
                  </a:solidFill>
                  <a:latin typeface="Merriweather Light"/>
                  <a:ea typeface="Merriweather Light"/>
                  <a:cs typeface="Merriweather Light"/>
                  <a:sym typeface="Merriweather Light"/>
                </a:endParaRPr>
              </a:p>
            </p:txBody>
          </p:sp>
        </p:grpSp>
        <p:grpSp>
          <p:nvGrpSpPr>
            <p:cNvPr id="1060" name="Google Shape;1060;p56"/>
            <p:cNvGrpSpPr/>
            <p:nvPr/>
          </p:nvGrpSpPr>
          <p:grpSpPr>
            <a:xfrm>
              <a:off x="6419448" y="3284175"/>
              <a:ext cx="1854169" cy="1481166"/>
              <a:chOff x="6282830" y="2543425"/>
              <a:chExt cx="1712700" cy="1230715"/>
            </a:xfrm>
          </p:grpSpPr>
          <p:sp>
            <p:nvSpPr>
              <p:cNvPr id="1061" name="Google Shape;1061;p56"/>
              <p:cNvSpPr/>
              <p:nvPr/>
            </p:nvSpPr>
            <p:spPr>
              <a:xfrm rot="-1789476">
                <a:off x="7058947"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62" name="Google Shape;1062;p56"/>
              <p:cNvSpPr txBox="1"/>
              <p:nvPr/>
            </p:nvSpPr>
            <p:spPr>
              <a:xfrm>
                <a:off x="6782819" y="2737212"/>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Merriweather"/>
                    <a:ea typeface="Merriweather"/>
                    <a:cs typeface="Merriweather"/>
                    <a:sym typeface="Merriweather"/>
                  </a:rPr>
                  <a:t>Item 6</a:t>
                </a:r>
                <a:endParaRPr b="1" sz="800">
                  <a:solidFill>
                    <a:srgbClr val="5E5E5E"/>
                  </a:solidFill>
                  <a:latin typeface="Merriweather"/>
                  <a:ea typeface="Merriweather"/>
                  <a:cs typeface="Merriweather"/>
                  <a:sym typeface="Merriweather"/>
                </a:endParaRPr>
              </a:p>
            </p:txBody>
          </p:sp>
          <p:sp>
            <p:nvSpPr>
              <p:cNvPr id="1063" name="Google Shape;1063;p56"/>
              <p:cNvSpPr/>
              <p:nvPr/>
            </p:nvSpPr>
            <p:spPr>
              <a:xfrm>
                <a:off x="6282830"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
            <p:nvSpPr>
              <p:cNvPr id="1064" name="Google Shape;1064;p56"/>
              <p:cNvSpPr txBox="1"/>
              <p:nvPr/>
            </p:nvSpPr>
            <p:spPr>
              <a:xfrm>
                <a:off x="6327080"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Merriweather Light"/>
                    <a:ea typeface="Merriweather Light"/>
                    <a:cs typeface="Merriweather Light"/>
                    <a:sym typeface="Merriweather Light"/>
                  </a:rPr>
                  <a:t>Shiny application development great for 2-20 concurrent users</a:t>
                </a:r>
                <a:endParaRPr sz="800">
                  <a:solidFill>
                    <a:srgbClr val="5E5E5E"/>
                  </a:solidFill>
                  <a:latin typeface="Merriweather Light"/>
                  <a:ea typeface="Merriweather Light"/>
                  <a:cs typeface="Merriweather Light"/>
                  <a:sym typeface="Merriweather Light"/>
                </a:endParaRPr>
              </a:p>
            </p:txBody>
          </p:sp>
          <p:sp>
            <p:nvSpPr>
              <p:cNvPr id="1065" name="Google Shape;1065;p56"/>
              <p:cNvSpPr/>
              <p:nvPr/>
            </p:nvSpPr>
            <p:spPr>
              <a:xfrm>
                <a:off x="7094180"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grpSp>
      </p:grpSp>
      <p:sp>
        <p:nvSpPr>
          <p:cNvPr id="1066" name="Google Shape;1066;p5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Items of Interests</a:t>
            </a:r>
            <a:endParaRPr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7"/>
          <p:cNvGrpSpPr/>
          <p:nvPr/>
        </p:nvGrpSpPr>
        <p:grpSpPr>
          <a:xfrm>
            <a:off x="4190550" y="1675801"/>
            <a:ext cx="3679200" cy="3135433"/>
            <a:chOff x="4192863" y="1002150"/>
            <a:chExt cx="3679200" cy="3139200"/>
          </a:xfrm>
        </p:grpSpPr>
        <p:sp>
          <p:nvSpPr>
            <p:cNvPr id="124" name="Google Shape;124;p17"/>
            <p:cNvSpPr/>
            <p:nvPr/>
          </p:nvSpPr>
          <p:spPr>
            <a:xfrm>
              <a:off x="4192863" y="1002150"/>
              <a:ext cx="3679200" cy="31392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5" name="Google Shape;125;p17"/>
            <p:cNvSpPr txBox="1"/>
            <p:nvPr/>
          </p:nvSpPr>
          <p:spPr>
            <a:xfrm>
              <a:off x="5368313" y="1250774"/>
              <a:ext cx="2376600" cy="975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erriweather"/>
                  <a:ea typeface="Merriweather"/>
                  <a:cs typeface="Merriweather"/>
                  <a:sym typeface="Merriweather"/>
                </a:rPr>
                <a:t>Sacramento Kings hold longest playoff drought in NBA</a:t>
              </a:r>
              <a:endParaRPr b="1">
                <a:solidFill>
                  <a:srgbClr val="FFFFFF"/>
                </a:solidFill>
                <a:latin typeface="Merriweather"/>
                <a:ea typeface="Merriweather"/>
                <a:cs typeface="Merriweather"/>
                <a:sym typeface="Merriweather"/>
              </a:endParaRPr>
            </a:p>
          </p:txBody>
        </p:sp>
        <p:sp>
          <p:nvSpPr>
            <p:cNvPr id="126" name="Google Shape;126;p17"/>
            <p:cNvSpPr txBox="1"/>
            <p:nvPr/>
          </p:nvSpPr>
          <p:spPr>
            <a:xfrm>
              <a:off x="5368313" y="2150151"/>
              <a:ext cx="2269500" cy="13428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Merriweather Light"/>
                  <a:ea typeface="Merriweather Light"/>
                  <a:cs typeface="Merriweather Light"/>
                  <a:sym typeface="Merriweather Light"/>
                </a:rPr>
                <a:t>To break this streak, Kings management must find good players who can work together and win games while staying within cap space</a:t>
              </a:r>
              <a:endParaRPr sz="1000">
                <a:solidFill>
                  <a:srgbClr val="FFFFFF"/>
                </a:solidFill>
                <a:latin typeface="Merriweather Light"/>
                <a:ea typeface="Merriweather Light"/>
                <a:cs typeface="Merriweather Light"/>
                <a:sym typeface="Merriweather Light"/>
              </a:endParaRPr>
            </a:p>
            <a:p>
              <a:pPr indent="0" lvl="0" marL="0" rtl="0" algn="l">
                <a:lnSpc>
                  <a:spcPct val="115000"/>
                </a:lnSpc>
                <a:spcBef>
                  <a:spcPts val="1600"/>
                </a:spcBef>
                <a:spcAft>
                  <a:spcPts val="1600"/>
                </a:spcAft>
                <a:buNone/>
              </a:pPr>
              <a:r>
                <a:rPr lang="en" sz="1000">
                  <a:solidFill>
                    <a:srgbClr val="FFFFFF"/>
                  </a:solidFill>
                  <a:latin typeface="Merriweather Light"/>
                  <a:ea typeface="Merriweather Light"/>
                  <a:cs typeface="Merriweather Light"/>
                  <a:sym typeface="Merriweather Light"/>
                </a:rPr>
                <a:t>Leverage data science techniques to find value in players other franchises would otherwise leave behind</a:t>
              </a:r>
              <a:endParaRPr sz="1000">
                <a:solidFill>
                  <a:srgbClr val="FFFFFF"/>
                </a:solidFill>
                <a:latin typeface="Merriweather Light"/>
                <a:ea typeface="Merriweather Light"/>
                <a:cs typeface="Merriweather Light"/>
                <a:sym typeface="Merriweather Light"/>
              </a:endParaRPr>
            </a:p>
          </p:txBody>
        </p:sp>
      </p:grpSp>
      <p:grpSp>
        <p:nvGrpSpPr>
          <p:cNvPr id="127" name="Google Shape;127;p17"/>
          <p:cNvGrpSpPr/>
          <p:nvPr/>
        </p:nvGrpSpPr>
        <p:grpSpPr>
          <a:xfrm>
            <a:off x="3214057" y="1675659"/>
            <a:ext cx="1944600" cy="1569600"/>
            <a:chOff x="3216519" y="1002150"/>
            <a:chExt cx="1944600" cy="1569600"/>
          </a:xfrm>
        </p:grpSpPr>
        <p:sp>
          <p:nvSpPr>
            <p:cNvPr id="128" name="Google Shape;128;p17"/>
            <p:cNvSpPr/>
            <p:nvPr/>
          </p:nvSpPr>
          <p:spPr>
            <a:xfrm flipH="1">
              <a:off x="3216519" y="10021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nvSpPr>
          <p:spPr>
            <a:xfrm>
              <a:off x="3461162" y="1244666"/>
              <a:ext cx="16998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1980s - modern era </a:t>
              </a:r>
              <a:endParaRPr b="1" sz="11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 sz="1100">
                  <a:solidFill>
                    <a:srgbClr val="FFFFFF"/>
                  </a:solidFill>
                  <a:latin typeface="Merriweather Light"/>
                  <a:ea typeface="Merriweather Light"/>
                  <a:cs typeface="Merriweather Light"/>
                  <a:sym typeface="Merriweather Light"/>
                </a:rPr>
                <a:t>Three point shot introduced, less reliance on big men </a:t>
              </a:r>
              <a:endParaRPr sz="1100">
                <a:solidFill>
                  <a:srgbClr val="FFFFFF"/>
                </a:solidFill>
                <a:latin typeface="Merriweather Light"/>
                <a:ea typeface="Merriweather Light"/>
                <a:cs typeface="Merriweather Light"/>
                <a:sym typeface="Merriweather Light"/>
              </a:endParaRPr>
            </a:p>
          </p:txBody>
        </p:sp>
      </p:grpSp>
      <p:grpSp>
        <p:nvGrpSpPr>
          <p:cNvPr id="130" name="Google Shape;130;p17"/>
          <p:cNvGrpSpPr/>
          <p:nvPr/>
        </p:nvGrpSpPr>
        <p:grpSpPr>
          <a:xfrm>
            <a:off x="1274225" y="1675659"/>
            <a:ext cx="1944600" cy="1569600"/>
            <a:chOff x="1271925" y="1002150"/>
            <a:chExt cx="1944600" cy="1569600"/>
          </a:xfrm>
        </p:grpSpPr>
        <p:sp>
          <p:nvSpPr>
            <p:cNvPr id="131" name="Google Shape;131;p17"/>
            <p:cNvSpPr/>
            <p:nvPr/>
          </p:nvSpPr>
          <p:spPr>
            <a:xfrm rot="10800000">
              <a:off x="1271925" y="1002150"/>
              <a:ext cx="1944600" cy="1569600"/>
            </a:xfrm>
            <a:prstGeom prst="round2DiagRect">
              <a:avLst>
                <a:gd fmla="val 0" name="adj1"/>
                <a:gd fmla="val 1776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txBox="1"/>
            <p:nvPr/>
          </p:nvSpPr>
          <p:spPr>
            <a:xfrm>
              <a:off x="1496700" y="1244666"/>
              <a:ext cx="1615500" cy="12567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Inception - 1</a:t>
              </a:r>
              <a:r>
                <a:rPr b="1" lang="en" sz="1100">
                  <a:solidFill>
                    <a:srgbClr val="FFFFFF"/>
                  </a:solidFill>
                  <a:latin typeface="Merriweather"/>
                  <a:ea typeface="Merriweather"/>
                  <a:cs typeface="Merriweather"/>
                  <a:sym typeface="Merriweather"/>
                </a:rPr>
                <a:t>970s</a:t>
              </a:r>
              <a:r>
                <a:rPr lang="en" sz="1100">
                  <a:solidFill>
                    <a:srgbClr val="FFFFFF"/>
                  </a:solidFill>
                  <a:latin typeface="Merriweather Light"/>
                  <a:ea typeface="Merriweather Light"/>
                  <a:cs typeface="Merriweather Light"/>
                  <a:sym typeface="Merriweather Light"/>
                </a:rPr>
                <a:t> League was dominated by big men</a:t>
              </a:r>
              <a:endParaRPr sz="1100">
                <a:solidFill>
                  <a:srgbClr val="FFFFFF"/>
                </a:solidFill>
                <a:latin typeface="Merriweather Light"/>
                <a:ea typeface="Merriweather Light"/>
                <a:cs typeface="Merriweather Light"/>
                <a:sym typeface="Merriweather Light"/>
              </a:endParaRPr>
            </a:p>
          </p:txBody>
        </p:sp>
      </p:grpSp>
      <p:grpSp>
        <p:nvGrpSpPr>
          <p:cNvPr id="133" name="Google Shape;133;p17"/>
          <p:cNvGrpSpPr/>
          <p:nvPr/>
        </p:nvGrpSpPr>
        <p:grpSpPr>
          <a:xfrm>
            <a:off x="1274225" y="3241688"/>
            <a:ext cx="1944600" cy="1569600"/>
            <a:chOff x="1271925" y="2571750"/>
            <a:chExt cx="1944600" cy="1569600"/>
          </a:xfrm>
        </p:grpSpPr>
        <p:sp>
          <p:nvSpPr>
            <p:cNvPr id="134" name="Google Shape;134;p17"/>
            <p:cNvSpPr/>
            <p:nvPr/>
          </p:nvSpPr>
          <p:spPr>
            <a:xfrm flipH="1">
              <a:off x="1271925" y="25717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txBox="1"/>
            <p:nvPr/>
          </p:nvSpPr>
          <p:spPr>
            <a:xfrm>
              <a:off x="1496688" y="2814260"/>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1990s - 2000s </a:t>
              </a:r>
              <a:r>
                <a:rPr lang="en" sz="1100">
                  <a:solidFill>
                    <a:srgbClr val="FFFFFF"/>
                  </a:solidFill>
                  <a:latin typeface="Merriweather Light"/>
                  <a:ea typeface="Merriweather Light"/>
                  <a:cs typeface="Merriweather Light"/>
                  <a:sym typeface="Merriweather Light"/>
                </a:rPr>
                <a:t>Shift to defensive minded strategy </a:t>
              </a:r>
              <a:endParaRPr sz="1100">
                <a:solidFill>
                  <a:srgbClr val="FFFFFF"/>
                </a:solidFill>
                <a:latin typeface="Merriweather Light"/>
                <a:ea typeface="Merriweather Light"/>
                <a:cs typeface="Merriweather Light"/>
                <a:sym typeface="Merriweather Light"/>
              </a:endParaRPr>
            </a:p>
          </p:txBody>
        </p:sp>
      </p:grpSp>
      <p:grpSp>
        <p:nvGrpSpPr>
          <p:cNvPr id="136" name="Google Shape;136;p17"/>
          <p:cNvGrpSpPr/>
          <p:nvPr/>
        </p:nvGrpSpPr>
        <p:grpSpPr>
          <a:xfrm>
            <a:off x="3214057" y="3241688"/>
            <a:ext cx="1944600" cy="1569600"/>
            <a:chOff x="3216519" y="2571750"/>
            <a:chExt cx="1944600" cy="1569600"/>
          </a:xfrm>
        </p:grpSpPr>
        <p:sp>
          <p:nvSpPr>
            <p:cNvPr id="137" name="Google Shape;137;p17"/>
            <p:cNvSpPr/>
            <p:nvPr/>
          </p:nvSpPr>
          <p:spPr>
            <a:xfrm rot="10800000">
              <a:off x="3216519" y="2571750"/>
              <a:ext cx="1944600" cy="1569600"/>
            </a:xfrm>
            <a:prstGeom prst="round2DiagRect">
              <a:avLst>
                <a:gd fmla="val 0" name="adj1"/>
                <a:gd fmla="val 1776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txBox="1"/>
            <p:nvPr/>
          </p:nvSpPr>
          <p:spPr>
            <a:xfrm>
              <a:off x="3461163" y="2814260"/>
              <a:ext cx="1451700" cy="459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Merriweather"/>
                  <a:ea typeface="Merriweather"/>
                  <a:cs typeface="Merriweather"/>
                  <a:sym typeface="Merriweather"/>
                </a:rPr>
                <a:t>2010 - Present</a:t>
              </a:r>
              <a:endParaRPr b="1" sz="11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 sz="1100">
                  <a:solidFill>
                    <a:srgbClr val="FFFFFF"/>
                  </a:solidFill>
                  <a:latin typeface="Merriweather Light"/>
                  <a:ea typeface="Merriweather Light"/>
                  <a:cs typeface="Merriweather Light"/>
                  <a:sym typeface="Merriweather Light"/>
                </a:rPr>
                <a:t>Three point revolution, higher scoring games, faster pace. </a:t>
              </a:r>
              <a:endParaRPr sz="1100">
                <a:solidFill>
                  <a:srgbClr val="FFFFFF"/>
                </a:solidFill>
                <a:latin typeface="Merriweather Light"/>
                <a:ea typeface="Merriweather Light"/>
                <a:cs typeface="Merriweather Light"/>
                <a:sym typeface="Merriweather Light"/>
              </a:endParaRPr>
            </a:p>
          </p:txBody>
        </p:sp>
      </p:grpSp>
      <p:grpSp>
        <p:nvGrpSpPr>
          <p:cNvPr id="139" name="Google Shape;139;p17"/>
          <p:cNvGrpSpPr/>
          <p:nvPr/>
        </p:nvGrpSpPr>
        <p:grpSpPr>
          <a:xfrm>
            <a:off x="3051006" y="3080396"/>
            <a:ext cx="334125" cy="334078"/>
            <a:chOff x="3157188" y="909150"/>
            <a:chExt cx="470400" cy="470400"/>
          </a:xfrm>
        </p:grpSpPr>
        <p:sp>
          <p:nvSpPr>
            <p:cNvPr id="140" name="Google Shape;140;p17"/>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Overview - Anaswar</a:t>
            </a: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18"/>
          <p:cNvGrpSpPr/>
          <p:nvPr/>
        </p:nvGrpSpPr>
        <p:grpSpPr>
          <a:xfrm>
            <a:off x="2313723" y="1935529"/>
            <a:ext cx="2258005" cy="3160165"/>
            <a:chOff x="2744109" y="1597469"/>
            <a:chExt cx="1827900" cy="2399700"/>
          </a:xfrm>
        </p:grpSpPr>
        <p:sp>
          <p:nvSpPr>
            <p:cNvPr id="148" name="Google Shape;148;p18"/>
            <p:cNvSpPr/>
            <p:nvPr/>
          </p:nvSpPr>
          <p:spPr>
            <a:xfrm rot="5400000">
              <a:off x="2458209" y="1883369"/>
              <a:ext cx="2399700" cy="1827900"/>
            </a:xfrm>
            <a:prstGeom prst="rightArrowCallout">
              <a:avLst>
                <a:gd fmla="val 9283" name="adj1"/>
                <a:gd fmla="val 13570" name="adj2"/>
                <a:gd fmla="val 16082" name="adj3"/>
                <a:gd fmla="val 81236" name="adj4"/>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flipH="1" rot="10800000">
              <a:off x="2834043" y="1687411"/>
              <a:ext cx="1649400" cy="1769700"/>
            </a:xfrm>
            <a:prstGeom prst="snip1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nvSpPr>
          <p:spPr>
            <a:xfrm>
              <a:off x="2966445" y="1687412"/>
              <a:ext cx="1383000" cy="158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Merriweather"/>
                  <a:ea typeface="Merriweather"/>
                  <a:cs typeface="Merriweather"/>
                  <a:sym typeface="Merriweather"/>
                </a:rPr>
                <a:t>The needs that lay the foundation for the proposed objectives</a:t>
              </a:r>
              <a:endParaRPr b="1" sz="1200">
                <a:solidFill>
                  <a:srgbClr val="FFFFFF"/>
                </a:solidFill>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8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End playoff drought</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Making playoffs is of utmost importance to fans</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Building competitive roster is of foremost importance</a:t>
              </a:r>
              <a:endParaRPr sz="900">
                <a:solidFill>
                  <a:srgbClr val="FFFFFF"/>
                </a:solidFill>
                <a:latin typeface="Merriweather Light"/>
                <a:ea typeface="Merriweather Light"/>
                <a:cs typeface="Merriweather Light"/>
                <a:sym typeface="Merriweather Light"/>
              </a:endParaRPr>
            </a:p>
          </p:txBody>
        </p:sp>
      </p:grpSp>
      <p:grpSp>
        <p:nvGrpSpPr>
          <p:cNvPr id="151" name="Google Shape;151;p18"/>
          <p:cNvGrpSpPr/>
          <p:nvPr/>
        </p:nvGrpSpPr>
        <p:grpSpPr>
          <a:xfrm>
            <a:off x="4571728" y="1341441"/>
            <a:ext cx="2258005" cy="3160165"/>
            <a:chOff x="4572009" y="1146343"/>
            <a:chExt cx="1827900" cy="2399700"/>
          </a:xfrm>
        </p:grpSpPr>
        <p:sp>
          <p:nvSpPr>
            <p:cNvPr id="152" name="Google Shape;152;p18"/>
            <p:cNvSpPr/>
            <p:nvPr/>
          </p:nvSpPr>
          <p:spPr>
            <a:xfrm rot="-5400000">
              <a:off x="4286109" y="1432243"/>
              <a:ext cx="2399700" cy="1827900"/>
            </a:xfrm>
            <a:prstGeom prst="rightArrowCallout">
              <a:avLst>
                <a:gd fmla="val 9283" name="adj1"/>
                <a:gd fmla="val 13570" name="adj2"/>
                <a:gd fmla="val 16082" name="adj3"/>
                <a:gd fmla="val 81236" name="adj4"/>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flipH="1">
              <a:off x="4660575" y="1686400"/>
              <a:ext cx="1649400" cy="1769700"/>
            </a:xfrm>
            <a:prstGeom prst="snip1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nvSpPr>
          <p:spPr>
            <a:xfrm>
              <a:off x="4794422" y="1718944"/>
              <a:ext cx="1383000" cy="155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Merriweather"/>
                  <a:ea typeface="Merriweather"/>
                  <a:cs typeface="Merriweather"/>
                  <a:sym typeface="Merriweather"/>
                </a:rPr>
                <a:t>“POSITION-LESS” ERA </a:t>
              </a:r>
              <a:endParaRPr b="1" sz="1200">
                <a:solidFill>
                  <a:srgbClr val="FFFFFF"/>
                </a:solidFill>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800">
                <a:solidFill>
                  <a:srgbClr val="FFFFFF"/>
                </a:solidFill>
                <a:latin typeface="Merriweather Light"/>
                <a:ea typeface="Merriweather Light"/>
                <a:cs typeface="Merriweather Light"/>
                <a:sym typeface="Merriweather Light"/>
              </a:endParaRPr>
            </a:p>
            <a:p>
              <a:pPr indent="0" lvl="0" marL="0" rtl="0" algn="ctr">
                <a:lnSpc>
                  <a:spcPct val="115000"/>
                </a:lnSpc>
                <a:spcBef>
                  <a:spcPts val="0"/>
                </a:spcBef>
                <a:spcAft>
                  <a:spcPts val="1600"/>
                </a:spcAft>
                <a:buNone/>
              </a:pPr>
              <a:r>
                <a:rPr lang="en" sz="900">
                  <a:solidFill>
                    <a:srgbClr val="FFFFFF"/>
                  </a:solidFill>
                  <a:latin typeface="Merriweather Light"/>
                  <a:ea typeface="Merriweather Light"/>
                  <a:cs typeface="Merriweather Light"/>
                  <a:sym typeface="Merriweather Light"/>
                </a:rPr>
                <a:t>Teams have already started to adapt to a “POSITION-LESS” ERA OF BASKETBALL that is representative of the modern NBA have seen great success in the postseason</a:t>
              </a:r>
              <a:endParaRPr sz="900">
                <a:solidFill>
                  <a:srgbClr val="FFFFFF"/>
                </a:solidFill>
                <a:latin typeface="Merriweather Light"/>
                <a:ea typeface="Merriweather Light"/>
                <a:cs typeface="Merriweather Light"/>
                <a:sym typeface="Merriweather Light"/>
              </a:endParaRPr>
            </a:p>
          </p:txBody>
        </p:sp>
      </p:grpSp>
      <p:grpSp>
        <p:nvGrpSpPr>
          <p:cNvPr id="155" name="Google Shape;155;p18"/>
          <p:cNvGrpSpPr/>
          <p:nvPr/>
        </p:nvGrpSpPr>
        <p:grpSpPr>
          <a:xfrm>
            <a:off x="6829918" y="1935529"/>
            <a:ext cx="2258005" cy="3160165"/>
            <a:chOff x="6400059" y="1597469"/>
            <a:chExt cx="1827900" cy="2399700"/>
          </a:xfrm>
        </p:grpSpPr>
        <p:sp>
          <p:nvSpPr>
            <p:cNvPr id="156" name="Google Shape;156;p18"/>
            <p:cNvSpPr/>
            <p:nvPr/>
          </p:nvSpPr>
          <p:spPr>
            <a:xfrm rot="5400000">
              <a:off x="6114159" y="1883369"/>
              <a:ext cx="2399700" cy="1827900"/>
            </a:xfrm>
            <a:prstGeom prst="rightArrowCallout">
              <a:avLst>
                <a:gd fmla="val 9283" name="adj1"/>
                <a:gd fmla="val 13570" name="adj2"/>
                <a:gd fmla="val 16082" name="adj3"/>
                <a:gd fmla="val 81236" name="adj4"/>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flipH="1" rot="10800000">
              <a:off x="6489993" y="1687411"/>
              <a:ext cx="1649400" cy="1769700"/>
            </a:xfrm>
            <a:prstGeom prst="snip1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txBox="1"/>
            <p:nvPr/>
          </p:nvSpPr>
          <p:spPr>
            <a:xfrm>
              <a:off x="6622399" y="1718944"/>
              <a:ext cx="1383000" cy="155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Merriweather"/>
                  <a:ea typeface="Merriweather"/>
                  <a:cs typeface="Merriweather"/>
                  <a:sym typeface="Merriweather"/>
                </a:rPr>
                <a:t>PROPOSED OBJECTIVES</a:t>
              </a:r>
              <a:endParaRPr b="1" sz="1200">
                <a:solidFill>
                  <a:srgbClr val="FFFFFF"/>
                </a:solidFill>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8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Adapt to a new “position-less” era of NBA basketball</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Build a competitive roster that can compete in the modern NBA</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End a 16-year playoff drought</a:t>
              </a:r>
              <a:endParaRPr sz="900">
                <a:solidFill>
                  <a:srgbClr val="FFFFFF"/>
                </a:solidFill>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t/>
              </a:r>
              <a:endParaRPr sz="800">
                <a:solidFill>
                  <a:srgbClr val="FFFFFF"/>
                </a:solidFill>
                <a:latin typeface="Merriweather Light"/>
                <a:ea typeface="Merriweather Light"/>
                <a:cs typeface="Merriweather Light"/>
                <a:sym typeface="Merriweather Light"/>
              </a:endParaRPr>
            </a:p>
            <a:p>
              <a:pPr indent="0" lvl="0" marL="0" rtl="0" algn="ctr">
                <a:lnSpc>
                  <a:spcPct val="115000"/>
                </a:lnSpc>
                <a:spcBef>
                  <a:spcPts val="1600"/>
                </a:spcBef>
                <a:spcAft>
                  <a:spcPts val="1600"/>
                </a:spcAft>
                <a:buNone/>
              </a:pPr>
              <a:r>
                <a:t/>
              </a:r>
              <a:endParaRPr sz="800">
                <a:solidFill>
                  <a:srgbClr val="FFFFFF"/>
                </a:solidFill>
                <a:latin typeface="Merriweather Light"/>
                <a:ea typeface="Merriweather Light"/>
                <a:cs typeface="Merriweather Light"/>
                <a:sym typeface="Merriweather Light"/>
              </a:endParaRPr>
            </a:p>
          </p:txBody>
        </p:sp>
      </p:grpSp>
      <p:grpSp>
        <p:nvGrpSpPr>
          <p:cNvPr id="159" name="Google Shape;159;p18"/>
          <p:cNvGrpSpPr/>
          <p:nvPr/>
        </p:nvGrpSpPr>
        <p:grpSpPr>
          <a:xfrm>
            <a:off x="55533" y="1341441"/>
            <a:ext cx="2258005" cy="3160165"/>
            <a:chOff x="916059" y="1146343"/>
            <a:chExt cx="1827900" cy="2399700"/>
          </a:xfrm>
        </p:grpSpPr>
        <p:sp>
          <p:nvSpPr>
            <p:cNvPr id="160" name="Google Shape;160;p18"/>
            <p:cNvSpPr/>
            <p:nvPr/>
          </p:nvSpPr>
          <p:spPr>
            <a:xfrm rot="-5400000">
              <a:off x="630159" y="1432243"/>
              <a:ext cx="2399700" cy="1827900"/>
            </a:xfrm>
            <a:prstGeom prst="rightArrowCallout">
              <a:avLst>
                <a:gd fmla="val 9283" name="adj1"/>
                <a:gd fmla="val 13570" name="adj2"/>
                <a:gd fmla="val 16082" name="adj3"/>
                <a:gd fmla="val 81236" name="adj4"/>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flipH="1">
              <a:off x="1004625" y="1686400"/>
              <a:ext cx="1649400" cy="1769700"/>
            </a:xfrm>
            <a:prstGeom prst="snip1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txBox="1"/>
            <p:nvPr/>
          </p:nvSpPr>
          <p:spPr>
            <a:xfrm>
              <a:off x="1138468" y="1686405"/>
              <a:ext cx="1383000" cy="158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Merriweather"/>
                  <a:ea typeface="Merriweather"/>
                  <a:cs typeface="Merriweather"/>
                  <a:sym typeface="Merriweather"/>
                </a:rPr>
                <a:t>Sacramento Kings management realize</a:t>
              </a:r>
              <a:endParaRPr b="1" sz="1200">
                <a:solidFill>
                  <a:srgbClr val="FFFFFF"/>
                </a:solidFill>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8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Immediate desire to end the playoff drought</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Modern NBA is now in a “position-less” era</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t/>
              </a:r>
              <a:endParaRPr sz="900">
                <a:solidFill>
                  <a:srgbClr val="FFFFFF"/>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None/>
              </a:pPr>
              <a:r>
                <a:rPr lang="en" sz="900">
                  <a:solidFill>
                    <a:srgbClr val="FFFFFF"/>
                  </a:solidFill>
                  <a:latin typeface="Merriweather Light"/>
                  <a:ea typeface="Merriweather Light"/>
                  <a:cs typeface="Merriweather Light"/>
                  <a:sym typeface="Merriweather Light"/>
                </a:rPr>
                <a:t>Immediate need to construct a roster reflective of modern NBA to be successful</a:t>
              </a:r>
              <a:endParaRPr sz="900">
                <a:solidFill>
                  <a:srgbClr val="FFFFFF"/>
                </a:solidFill>
                <a:latin typeface="Merriweather Light"/>
                <a:ea typeface="Merriweather Light"/>
                <a:cs typeface="Merriweather Light"/>
                <a:sym typeface="Merriweather Light"/>
              </a:endParaRPr>
            </a:p>
            <a:p>
              <a:pPr indent="0" lvl="0" marL="0" rtl="0" algn="ctr">
                <a:lnSpc>
                  <a:spcPct val="115000"/>
                </a:lnSpc>
                <a:spcBef>
                  <a:spcPts val="0"/>
                </a:spcBef>
                <a:spcAft>
                  <a:spcPts val="1600"/>
                </a:spcAft>
                <a:buNone/>
              </a:pPr>
              <a:r>
                <a:t/>
              </a:r>
              <a:endParaRPr sz="800">
                <a:solidFill>
                  <a:srgbClr val="FFFFFF"/>
                </a:solidFill>
                <a:latin typeface="Merriweather Light"/>
                <a:ea typeface="Merriweather Light"/>
                <a:cs typeface="Merriweather Light"/>
                <a:sym typeface="Merriweather Light"/>
              </a:endParaRPr>
            </a:p>
          </p:txBody>
        </p:sp>
      </p:grpSp>
      <p:sp>
        <p:nvSpPr>
          <p:cNvPr id="163" name="Google Shape;163;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Objective/Problem Statement - Arthur</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19"/>
          <p:cNvGrpSpPr/>
          <p:nvPr/>
        </p:nvGrpSpPr>
        <p:grpSpPr>
          <a:xfrm flipH="1">
            <a:off x="5646350" y="3084239"/>
            <a:ext cx="2941829" cy="1211191"/>
            <a:chOff x="857520" y="2051434"/>
            <a:chExt cx="2941829" cy="1211191"/>
          </a:xfrm>
        </p:grpSpPr>
        <p:sp>
          <p:nvSpPr>
            <p:cNvPr id="169" name="Google Shape;169;p19"/>
            <p:cNvSpPr txBox="1"/>
            <p:nvPr/>
          </p:nvSpPr>
          <p:spPr>
            <a:xfrm>
              <a:off x="857520" y="22153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Merriweather"/>
                  <a:ea typeface="Merriweather"/>
                  <a:cs typeface="Merriweather"/>
                  <a:sym typeface="Merriweather"/>
                </a:rPr>
                <a:t>Mock Draft Developed</a:t>
              </a:r>
              <a:endParaRPr b="1"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a:p>
              <a:pPr indent="0" lvl="0" marL="0" rtl="0" algn="l">
                <a:spcBef>
                  <a:spcPts val="0"/>
                </a:spcBef>
                <a:spcAft>
                  <a:spcPts val="1600"/>
                </a:spcAft>
                <a:buNone/>
              </a:pPr>
              <a:r>
                <a:rPr lang="en" sz="1000">
                  <a:latin typeface="Merriweather Light"/>
                  <a:ea typeface="Merriweather Light"/>
                  <a:cs typeface="Merriweather Light"/>
                  <a:sym typeface="Merriweather Light"/>
                </a:rPr>
                <a:t>Performed mock draft based on player types and what the team needs each year. This is critical to long-term success.</a:t>
              </a:r>
              <a:endParaRPr sz="1000">
                <a:latin typeface="Merriweather Light"/>
                <a:ea typeface="Merriweather Light"/>
                <a:cs typeface="Merriweather Light"/>
                <a:sym typeface="Merriweather Light"/>
              </a:endParaRPr>
            </a:p>
          </p:txBody>
        </p:sp>
        <p:cxnSp>
          <p:nvCxnSpPr>
            <p:cNvPr id="170" name="Google Shape;170;p19"/>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171" name="Google Shape;171;p19"/>
            <p:cNvSpPr/>
            <p:nvPr/>
          </p:nvSpPr>
          <p:spPr>
            <a:xfrm>
              <a:off x="3020371" y="2111851"/>
              <a:ext cx="198600" cy="198300"/>
            </a:xfrm>
            <a:prstGeom prst="ellipse">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800">
                  <a:solidFill>
                    <a:srgbClr val="FFFFFF"/>
                  </a:solidFill>
                  <a:latin typeface="Merriweather"/>
                  <a:ea typeface="Merriweather"/>
                  <a:cs typeface="Merriweather"/>
                  <a:sym typeface="Merriweather"/>
                </a:rPr>
                <a:t>2</a:t>
              </a:r>
              <a:endParaRPr b="1">
                <a:solidFill>
                  <a:srgbClr val="FFFFFF"/>
                </a:solidFill>
                <a:latin typeface="Merriweather"/>
                <a:ea typeface="Merriweather"/>
                <a:cs typeface="Merriweather"/>
                <a:sym typeface="Merriweather"/>
              </a:endParaRPr>
            </a:p>
          </p:txBody>
        </p:sp>
      </p:grpSp>
      <p:grpSp>
        <p:nvGrpSpPr>
          <p:cNvPr id="173" name="Google Shape;173;p19"/>
          <p:cNvGrpSpPr/>
          <p:nvPr/>
        </p:nvGrpSpPr>
        <p:grpSpPr>
          <a:xfrm>
            <a:off x="158750" y="3410350"/>
            <a:ext cx="3716779" cy="1047300"/>
            <a:chOff x="460455" y="1684220"/>
            <a:chExt cx="3716779" cy="1047300"/>
          </a:xfrm>
        </p:grpSpPr>
        <p:sp>
          <p:nvSpPr>
            <p:cNvPr id="174" name="Google Shape;174;p19"/>
            <p:cNvSpPr txBox="1"/>
            <p:nvPr/>
          </p:nvSpPr>
          <p:spPr>
            <a:xfrm>
              <a:off x="460455" y="1684220"/>
              <a:ext cx="2474100" cy="104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Merriweather"/>
                  <a:ea typeface="Merriweather"/>
                  <a:cs typeface="Merriweather"/>
                  <a:sym typeface="Merriweather"/>
                </a:rPr>
                <a:t>Redefined NBA Player Types</a:t>
              </a:r>
              <a:endParaRPr b="1" sz="1200">
                <a:latin typeface="Merriweather"/>
                <a:ea typeface="Merriweather"/>
                <a:cs typeface="Merriweather"/>
                <a:sym typeface="Merriweather"/>
              </a:endParaRPr>
            </a:p>
            <a:p>
              <a:pPr indent="0" lvl="0" marL="0" rtl="0" algn="r">
                <a:spcBef>
                  <a:spcPts val="0"/>
                </a:spcBef>
                <a:spcAft>
                  <a:spcPts val="0"/>
                </a:spcAft>
                <a:buNone/>
              </a:pPr>
              <a:r>
                <a:t/>
              </a:r>
              <a:endParaRPr sz="1200">
                <a:latin typeface="Merriweather Light"/>
                <a:ea typeface="Merriweather Light"/>
                <a:cs typeface="Merriweather Light"/>
                <a:sym typeface="Merriweather Light"/>
              </a:endParaRPr>
            </a:p>
            <a:p>
              <a:pPr indent="0" lvl="0" marL="0" rtl="0" algn="r">
                <a:spcBef>
                  <a:spcPts val="0"/>
                </a:spcBef>
                <a:spcAft>
                  <a:spcPts val="1600"/>
                </a:spcAft>
                <a:buNone/>
              </a:pPr>
              <a:r>
                <a:rPr lang="en" sz="1000">
                  <a:latin typeface="Merriweather Light"/>
                  <a:ea typeface="Merriweather Light"/>
                  <a:cs typeface="Merriweather Light"/>
                  <a:sym typeface="Merriweather Light"/>
                </a:rPr>
                <a:t>Built an optimal roster by redefining traditional player positions - created new player types that are reflective of the modern NBA.</a:t>
              </a:r>
              <a:endParaRPr sz="1000">
                <a:latin typeface="Merriweather Light"/>
                <a:ea typeface="Merriweather Light"/>
                <a:cs typeface="Merriweather Light"/>
                <a:sym typeface="Merriweather Light"/>
              </a:endParaRPr>
            </a:p>
          </p:txBody>
        </p:sp>
        <p:cxnSp>
          <p:nvCxnSpPr>
            <p:cNvPr id="175" name="Google Shape;175;p19"/>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76" name="Google Shape;176;p19"/>
            <p:cNvSpPr/>
            <p:nvPr/>
          </p:nvSpPr>
          <p:spPr>
            <a:xfrm>
              <a:off x="3020371" y="2111851"/>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800">
                  <a:solidFill>
                    <a:srgbClr val="FFFFFF"/>
                  </a:solidFill>
                  <a:latin typeface="Merriweather"/>
                  <a:ea typeface="Merriweather"/>
                  <a:cs typeface="Merriweather"/>
                  <a:sym typeface="Merriweather"/>
                </a:rPr>
                <a:t>1</a:t>
              </a:r>
              <a:endParaRPr b="1">
                <a:solidFill>
                  <a:srgbClr val="FFFFFF"/>
                </a:solidFill>
                <a:latin typeface="Merriweather"/>
                <a:ea typeface="Merriweather"/>
                <a:cs typeface="Merriweather"/>
                <a:sym typeface="Merriweather"/>
              </a:endParaRPr>
            </a:p>
          </p:txBody>
        </p:sp>
      </p:grpSp>
      <p:grpSp>
        <p:nvGrpSpPr>
          <p:cNvPr id="178" name="Google Shape;178;p19"/>
          <p:cNvGrpSpPr/>
          <p:nvPr/>
        </p:nvGrpSpPr>
        <p:grpSpPr>
          <a:xfrm flipH="1">
            <a:off x="4857750" y="1737280"/>
            <a:ext cx="3730429" cy="1047300"/>
            <a:chOff x="857520" y="1898525"/>
            <a:chExt cx="3730429" cy="1047300"/>
          </a:xfrm>
        </p:grpSpPr>
        <p:sp>
          <p:nvSpPr>
            <p:cNvPr id="179" name="Google Shape;179;p19"/>
            <p:cNvSpPr txBox="1"/>
            <p:nvPr/>
          </p:nvSpPr>
          <p:spPr>
            <a:xfrm>
              <a:off x="857520" y="18985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Merriweather"/>
                  <a:ea typeface="Merriweather"/>
                  <a:cs typeface="Merriweather"/>
                  <a:sym typeface="Merriweather"/>
                </a:rPr>
                <a:t>Dashboard &amp; Application</a:t>
              </a:r>
              <a:endParaRPr b="1"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Light"/>
                <a:ea typeface="Merriweather Light"/>
                <a:cs typeface="Merriweather Light"/>
                <a:sym typeface="Merriweather Light"/>
              </a:endParaRPr>
            </a:p>
            <a:p>
              <a:pPr indent="0" lvl="0" marL="0" rtl="0" algn="l">
                <a:spcBef>
                  <a:spcPts val="0"/>
                </a:spcBef>
                <a:spcAft>
                  <a:spcPts val="1600"/>
                </a:spcAft>
                <a:buNone/>
              </a:pPr>
              <a:r>
                <a:rPr lang="en" sz="1000">
                  <a:latin typeface="Merriweather Light"/>
                  <a:ea typeface="Merriweather Light"/>
                  <a:cs typeface="Merriweather Light"/>
                  <a:sym typeface="Merriweather Light"/>
                </a:rPr>
                <a:t>Created dashboard and application that management can leverage when building out the optimal roster, providing quick analyses and visualizations of key points.</a:t>
              </a:r>
              <a:endParaRPr sz="1000">
                <a:latin typeface="Merriweather Light"/>
                <a:ea typeface="Merriweather Light"/>
                <a:cs typeface="Merriweather Light"/>
                <a:sym typeface="Merriweather Light"/>
              </a:endParaRPr>
            </a:p>
          </p:txBody>
        </p:sp>
        <p:cxnSp>
          <p:nvCxnSpPr>
            <p:cNvPr id="180" name="Google Shape;180;p19"/>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181" name="Google Shape;181;p19"/>
            <p:cNvSpPr/>
            <p:nvPr/>
          </p:nvSpPr>
          <p:spPr>
            <a:xfrm>
              <a:off x="3020371" y="2111851"/>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800">
                  <a:solidFill>
                    <a:srgbClr val="FFFFFF"/>
                  </a:solidFill>
                  <a:latin typeface="Merriweather"/>
                  <a:ea typeface="Merriweather"/>
                  <a:cs typeface="Merriweather"/>
                  <a:sym typeface="Merriweather"/>
                </a:rPr>
                <a:t>4</a:t>
              </a:r>
              <a:endParaRPr b="1">
                <a:solidFill>
                  <a:srgbClr val="FFFFFF"/>
                </a:solidFill>
                <a:latin typeface="Merriweather"/>
                <a:ea typeface="Merriweather"/>
                <a:cs typeface="Merriweather"/>
                <a:sym typeface="Merriweather"/>
              </a:endParaRPr>
            </a:p>
          </p:txBody>
        </p:sp>
      </p:grpSp>
      <p:grpSp>
        <p:nvGrpSpPr>
          <p:cNvPr id="183" name="Google Shape;183;p19"/>
          <p:cNvGrpSpPr/>
          <p:nvPr/>
        </p:nvGrpSpPr>
        <p:grpSpPr>
          <a:xfrm>
            <a:off x="2837698" y="1676000"/>
            <a:ext cx="3509166" cy="3251991"/>
            <a:chOff x="3217473" y="1225350"/>
            <a:chExt cx="3118150" cy="3159727"/>
          </a:xfrm>
        </p:grpSpPr>
        <p:sp>
          <p:nvSpPr>
            <p:cNvPr id="184" name="Google Shape;184;p19"/>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85" name="Google Shape;185;p19"/>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186" name="Google Shape;186;p19"/>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87" name="Google Shape;187;p19"/>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88" name="Google Shape;188;p19"/>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551561"/>
            </a:solidFill>
            <a:ln>
              <a:noFill/>
            </a:ln>
          </p:spPr>
        </p:sp>
        <p:sp>
          <p:nvSpPr>
            <p:cNvPr id="189" name="Google Shape;189;p19"/>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190" name="Google Shape;190;p19"/>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191" name="Google Shape;191;p19"/>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192" name="Google Shape;192;p19"/>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761E86"/>
            </a:solidFill>
            <a:ln>
              <a:noFill/>
            </a:ln>
          </p:spPr>
        </p:sp>
        <p:sp>
          <p:nvSpPr>
            <p:cNvPr id="193" name="Google Shape;193;p19"/>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194" name="Google Shape;194;p19"/>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701C7F"/>
            </a:solidFill>
            <a:ln>
              <a:noFill/>
            </a:ln>
          </p:spPr>
        </p:sp>
        <p:sp>
          <p:nvSpPr>
            <p:cNvPr id="195" name="Google Shape;195;p19"/>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551561"/>
            </a:solidFill>
            <a:ln>
              <a:noFill/>
            </a:ln>
          </p:spPr>
        </p:sp>
        <p:sp>
          <p:nvSpPr>
            <p:cNvPr id="196" name="Google Shape;196;p19"/>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7F2090"/>
            </a:solidFill>
            <a:ln>
              <a:noFill/>
            </a:ln>
          </p:spPr>
        </p:sp>
        <p:sp>
          <p:nvSpPr>
            <p:cNvPr id="197" name="Google Shape;197;p19"/>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9225A5"/>
            </a:solidFill>
            <a:ln>
              <a:noFill/>
            </a:ln>
          </p:spPr>
        </p:sp>
      </p:grpSp>
      <p:grpSp>
        <p:nvGrpSpPr>
          <p:cNvPr id="198" name="Google Shape;198;p19"/>
          <p:cNvGrpSpPr/>
          <p:nvPr/>
        </p:nvGrpSpPr>
        <p:grpSpPr>
          <a:xfrm>
            <a:off x="341326" y="2156250"/>
            <a:ext cx="3534203" cy="1047300"/>
            <a:chOff x="643031" y="1684230"/>
            <a:chExt cx="3534203" cy="1047300"/>
          </a:xfrm>
        </p:grpSpPr>
        <p:sp>
          <p:nvSpPr>
            <p:cNvPr id="199" name="Google Shape;199;p19"/>
            <p:cNvSpPr txBox="1"/>
            <p:nvPr/>
          </p:nvSpPr>
          <p:spPr>
            <a:xfrm>
              <a:off x="643031" y="1684230"/>
              <a:ext cx="2291700" cy="104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Merriweather"/>
                  <a:ea typeface="Merriweather"/>
                  <a:cs typeface="Merriweather"/>
                  <a:sym typeface="Merriweather"/>
                </a:rPr>
                <a:t>Deep EDA for Predictions</a:t>
              </a:r>
              <a:endParaRPr b="1" sz="1200">
                <a:latin typeface="Merriweather"/>
                <a:ea typeface="Merriweather"/>
                <a:cs typeface="Merriweather"/>
                <a:sym typeface="Merriweather"/>
              </a:endParaRPr>
            </a:p>
            <a:p>
              <a:pPr indent="0" lvl="0" marL="0" rtl="0" algn="r">
                <a:spcBef>
                  <a:spcPts val="0"/>
                </a:spcBef>
                <a:spcAft>
                  <a:spcPts val="0"/>
                </a:spcAft>
                <a:buNone/>
              </a:pPr>
              <a:r>
                <a:t/>
              </a:r>
              <a:endParaRPr sz="1200">
                <a:latin typeface="Merriweather Light"/>
                <a:ea typeface="Merriweather Light"/>
                <a:cs typeface="Merriweather Light"/>
                <a:sym typeface="Merriweather Light"/>
              </a:endParaRPr>
            </a:p>
            <a:p>
              <a:pPr indent="0" lvl="0" marL="0" rtl="0" algn="r">
                <a:spcBef>
                  <a:spcPts val="0"/>
                </a:spcBef>
                <a:spcAft>
                  <a:spcPts val="1600"/>
                </a:spcAft>
                <a:buNone/>
              </a:pPr>
              <a:r>
                <a:rPr lang="en" sz="1000">
                  <a:latin typeface="Merriweather Light"/>
                  <a:ea typeface="Merriweather Light"/>
                  <a:cs typeface="Merriweather Light"/>
                  <a:sym typeface="Merriweather Light"/>
                </a:rPr>
                <a:t>Conducted deep EDA to better understand understand the core dataset for our models and regression models that predict regular season wins.</a:t>
              </a:r>
              <a:endParaRPr sz="1000">
                <a:latin typeface="Merriweather Light"/>
                <a:ea typeface="Merriweather Light"/>
                <a:cs typeface="Merriweather Light"/>
                <a:sym typeface="Merriweather Light"/>
              </a:endParaRPr>
            </a:p>
          </p:txBody>
        </p:sp>
        <p:cxnSp>
          <p:nvCxnSpPr>
            <p:cNvPr id="200" name="Google Shape;200;p19"/>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201" name="Google Shape;201;p19"/>
            <p:cNvSpPr/>
            <p:nvPr/>
          </p:nvSpPr>
          <p:spPr>
            <a:xfrm>
              <a:off x="3020371" y="2111851"/>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800">
                  <a:solidFill>
                    <a:srgbClr val="FFFFFF"/>
                  </a:solidFill>
                  <a:latin typeface="Merriweather"/>
                  <a:ea typeface="Merriweather"/>
                  <a:cs typeface="Merriweather"/>
                  <a:sym typeface="Merriweather"/>
                </a:rPr>
                <a:t>3</a:t>
              </a:r>
              <a:endParaRPr b="1">
                <a:solidFill>
                  <a:srgbClr val="FFFFFF"/>
                </a:solidFill>
                <a:latin typeface="Merriweather"/>
                <a:ea typeface="Merriweather"/>
                <a:cs typeface="Merriweather"/>
                <a:sym typeface="Merriweather"/>
              </a:endParaRPr>
            </a:p>
          </p:txBody>
        </p:sp>
      </p:grpSp>
      <p:sp>
        <p:nvSpPr>
          <p:cNvPr id="203" name="Google Shape;203;p19"/>
          <p:cNvSpPr txBox="1"/>
          <p:nvPr/>
        </p:nvSpPr>
        <p:spPr>
          <a:xfrm>
            <a:off x="2643325" y="2325700"/>
            <a:ext cx="110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Merriweather"/>
                <a:ea typeface="Merriweather"/>
                <a:cs typeface="Merriweather"/>
                <a:sym typeface="Merriweather"/>
              </a:rPr>
              <a:t>Deliverable</a:t>
            </a:r>
            <a:endParaRPr b="1" sz="800">
              <a:latin typeface="Merriweather"/>
              <a:ea typeface="Merriweather"/>
              <a:cs typeface="Merriweather"/>
              <a:sym typeface="Merriweather"/>
            </a:endParaRPr>
          </a:p>
        </p:txBody>
      </p:sp>
      <p:sp>
        <p:nvSpPr>
          <p:cNvPr id="204" name="Google Shape;2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Approaches - Danish</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20"/>
          <p:cNvGrpSpPr/>
          <p:nvPr/>
        </p:nvGrpSpPr>
        <p:grpSpPr>
          <a:xfrm>
            <a:off x="6858000" y="1841410"/>
            <a:ext cx="2339400" cy="3301913"/>
            <a:chOff x="0" y="2295575"/>
            <a:chExt cx="2339400" cy="2847950"/>
          </a:xfrm>
        </p:grpSpPr>
        <p:grpSp>
          <p:nvGrpSpPr>
            <p:cNvPr id="210" name="Google Shape;210;p20"/>
            <p:cNvGrpSpPr/>
            <p:nvPr/>
          </p:nvGrpSpPr>
          <p:grpSpPr>
            <a:xfrm>
              <a:off x="0" y="2295575"/>
              <a:ext cx="2286000" cy="2847950"/>
              <a:chOff x="0" y="2295575"/>
              <a:chExt cx="2286000" cy="2847950"/>
            </a:xfrm>
          </p:grpSpPr>
          <p:sp>
            <p:nvSpPr>
              <p:cNvPr id="211" name="Google Shape;211;p20"/>
              <p:cNvSpPr/>
              <p:nvPr/>
            </p:nvSpPr>
            <p:spPr>
              <a:xfrm>
                <a:off x="0" y="2823925"/>
                <a:ext cx="2286000" cy="231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0" y="2295575"/>
                <a:ext cx="2286000" cy="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0"/>
            <p:cNvSpPr txBox="1"/>
            <p:nvPr/>
          </p:nvSpPr>
          <p:spPr>
            <a:xfrm>
              <a:off x="216305" y="2441100"/>
              <a:ext cx="13935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1D1C1D"/>
                  </a:solidFill>
                  <a:latin typeface="Merriweather"/>
                  <a:ea typeface="Merriweather"/>
                  <a:cs typeface="Merriweather"/>
                  <a:sym typeface="Merriweather"/>
                </a:rPr>
                <a:t>Deliverable 4</a:t>
              </a:r>
              <a:endParaRPr b="1">
                <a:solidFill>
                  <a:srgbClr val="1D1C1D"/>
                </a:solidFill>
                <a:latin typeface="Merriweather"/>
                <a:ea typeface="Merriweather"/>
                <a:cs typeface="Merriweather"/>
                <a:sym typeface="Merriweather"/>
              </a:endParaRPr>
            </a:p>
          </p:txBody>
        </p:sp>
        <p:sp>
          <p:nvSpPr>
            <p:cNvPr id="214" name="Google Shape;214;p20"/>
            <p:cNvSpPr txBox="1"/>
            <p:nvPr/>
          </p:nvSpPr>
          <p:spPr>
            <a:xfrm>
              <a:off x="216300" y="3050050"/>
              <a:ext cx="21231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Merriweather"/>
                  <a:ea typeface="Merriweather"/>
                  <a:cs typeface="Merriweather"/>
                  <a:sym typeface="Merriweather"/>
                </a:rPr>
                <a:t>Dashboard &amp; </a:t>
              </a:r>
              <a:endParaRPr b="1" sz="1200">
                <a:solidFill>
                  <a:schemeClr val="accent2"/>
                </a:solidFill>
                <a:latin typeface="Merriweather"/>
                <a:ea typeface="Merriweather"/>
                <a:cs typeface="Merriweather"/>
                <a:sym typeface="Merriweather"/>
              </a:endParaRPr>
            </a:p>
            <a:p>
              <a:pPr indent="0" lvl="0" marL="0" rtl="0" algn="l">
                <a:spcBef>
                  <a:spcPts val="0"/>
                </a:spcBef>
                <a:spcAft>
                  <a:spcPts val="0"/>
                </a:spcAft>
                <a:buNone/>
              </a:pPr>
              <a:r>
                <a:rPr b="1" lang="en" sz="1200">
                  <a:solidFill>
                    <a:schemeClr val="accent2"/>
                  </a:solidFill>
                  <a:latin typeface="Merriweather"/>
                  <a:ea typeface="Merriweather"/>
                  <a:cs typeface="Merriweather"/>
                  <a:sym typeface="Merriweather"/>
                </a:rPr>
                <a:t>Application</a:t>
              </a:r>
              <a:endParaRPr b="1" sz="1200">
                <a:solidFill>
                  <a:schemeClr val="accent2"/>
                </a:solidFill>
                <a:latin typeface="Merriweather"/>
                <a:ea typeface="Merriweather"/>
                <a:cs typeface="Merriweather"/>
                <a:sym typeface="Merriweather"/>
              </a:endParaRPr>
            </a:p>
          </p:txBody>
        </p:sp>
        <p:sp>
          <p:nvSpPr>
            <p:cNvPr id="215" name="Google Shape;215;p20"/>
            <p:cNvSpPr txBox="1"/>
            <p:nvPr/>
          </p:nvSpPr>
          <p:spPr>
            <a:xfrm>
              <a:off x="216300" y="3705973"/>
              <a:ext cx="1968000" cy="13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Merriweather Light"/>
                  <a:ea typeface="Merriweather Light"/>
                  <a:cs typeface="Merriweather Light"/>
                  <a:sym typeface="Merriweather Light"/>
                </a:rPr>
                <a:t>Dashboard includes lineup optimizer tool</a:t>
              </a:r>
              <a:r>
                <a:rPr lang="en" sz="1000">
                  <a:solidFill>
                    <a:schemeClr val="lt1"/>
                  </a:solidFill>
                  <a:latin typeface="Merriweather Light"/>
                  <a:ea typeface="Merriweather Light"/>
                  <a:cs typeface="Merriweather Light"/>
                  <a:sym typeface="Merriweather Light"/>
                </a:rPr>
                <a:t> - exploits other team’s weaknesses</a:t>
              </a:r>
              <a:endParaRPr sz="1000">
                <a:solidFill>
                  <a:schemeClr val="lt1"/>
                </a:solidFill>
                <a:latin typeface="Merriweather Light"/>
                <a:ea typeface="Merriweather Light"/>
                <a:cs typeface="Merriweather Light"/>
                <a:sym typeface="Merriweather Light"/>
              </a:endParaRPr>
            </a:p>
            <a:p>
              <a:pPr indent="0" lvl="0" marL="0" rtl="0" algn="l">
                <a:lnSpc>
                  <a:spcPct val="115000"/>
                </a:lnSpc>
                <a:spcBef>
                  <a:spcPts val="1600"/>
                </a:spcBef>
                <a:spcAft>
                  <a:spcPts val="0"/>
                </a:spcAft>
                <a:buNone/>
              </a:pPr>
              <a:r>
                <a:rPr lang="en" sz="1000">
                  <a:solidFill>
                    <a:schemeClr val="lt1"/>
                  </a:solidFill>
                  <a:latin typeface="Merriweather Light"/>
                  <a:ea typeface="Merriweather Light"/>
                  <a:cs typeface="Merriweather Light"/>
                  <a:sym typeface="Merriweather Light"/>
                </a:rPr>
                <a:t>Application provides analysts and management inside detailed look into data</a:t>
              </a:r>
              <a:endParaRPr sz="1000">
                <a:solidFill>
                  <a:schemeClr val="lt1"/>
                </a:solidFill>
                <a:latin typeface="Merriweather Light"/>
                <a:ea typeface="Merriweather Light"/>
                <a:cs typeface="Merriweather Light"/>
                <a:sym typeface="Merriweather Light"/>
              </a:endParaRPr>
            </a:p>
            <a:p>
              <a:pPr indent="0" lvl="0" marL="0" rtl="0" algn="l">
                <a:lnSpc>
                  <a:spcPct val="115000"/>
                </a:lnSpc>
                <a:spcBef>
                  <a:spcPts val="1600"/>
                </a:spcBef>
                <a:spcAft>
                  <a:spcPts val="0"/>
                </a:spcAft>
                <a:buNone/>
              </a:pPr>
              <a:r>
                <a:t/>
              </a:r>
              <a:endParaRPr sz="1000">
                <a:solidFill>
                  <a:schemeClr val="lt1"/>
                </a:solidFill>
                <a:latin typeface="Merriweather Light"/>
                <a:ea typeface="Merriweather Light"/>
                <a:cs typeface="Merriweather Light"/>
                <a:sym typeface="Merriweather Light"/>
              </a:endParaRPr>
            </a:p>
            <a:p>
              <a:pPr indent="0" lvl="0" marL="0" rtl="0" algn="l">
                <a:lnSpc>
                  <a:spcPct val="115000"/>
                </a:lnSpc>
                <a:spcBef>
                  <a:spcPts val="1600"/>
                </a:spcBef>
                <a:spcAft>
                  <a:spcPts val="1600"/>
                </a:spcAft>
                <a:buNone/>
              </a:pPr>
              <a:r>
                <a:t/>
              </a:r>
              <a:endParaRPr sz="1000">
                <a:solidFill>
                  <a:schemeClr val="lt1"/>
                </a:solidFill>
                <a:latin typeface="Merriweather Light"/>
                <a:ea typeface="Merriweather Light"/>
                <a:cs typeface="Merriweather Light"/>
                <a:sym typeface="Merriweather Light"/>
              </a:endParaRPr>
            </a:p>
          </p:txBody>
        </p:sp>
      </p:grpSp>
      <p:grpSp>
        <p:nvGrpSpPr>
          <p:cNvPr id="216" name="Google Shape;216;p20"/>
          <p:cNvGrpSpPr/>
          <p:nvPr/>
        </p:nvGrpSpPr>
        <p:grpSpPr>
          <a:xfrm>
            <a:off x="4572000" y="1841410"/>
            <a:ext cx="2286000" cy="3301913"/>
            <a:chOff x="0" y="2295575"/>
            <a:chExt cx="2286000" cy="2847950"/>
          </a:xfrm>
        </p:grpSpPr>
        <p:grpSp>
          <p:nvGrpSpPr>
            <p:cNvPr id="217" name="Google Shape;217;p20"/>
            <p:cNvGrpSpPr/>
            <p:nvPr/>
          </p:nvGrpSpPr>
          <p:grpSpPr>
            <a:xfrm>
              <a:off x="0" y="2295575"/>
              <a:ext cx="2286000" cy="2847950"/>
              <a:chOff x="0" y="2295575"/>
              <a:chExt cx="2286000" cy="2847950"/>
            </a:xfrm>
          </p:grpSpPr>
          <p:sp>
            <p:nvSpPr>
              <p:cNvPr id="218" name="Google Shape;218;p20"/>
              <p:cNvSpPr/>
              <p:nvPr/>
            </p:nvSpPr>
            <p:spPr>
              <a:xfrm>
                <a:off x="0" y="2823925"/>
                <a:ext cx="2286000" cy="231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0" y="2295575"/>
                <a:ext cx="2286000" cy="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0"/>
            <p:cNvSpPr txBox="1"/>
            <p:nvPr/>
          </p:nvSpPr>
          <p:spPr>
            <a:xfrm>
              <a:off x="216305" y="2441100"/>
              <a:ext cx="14109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1D1C1D"/>
                  </a:solidFill>
                  <a:latin typeface="Merriweather"/>
                  <a:ea typeface="Merriweather"/>
                  <a:cs typeface="Merriweather"/>
                  <a:sym typeface="Merriweather"/>
                </a:rPr>
                <a:t>Deliverable 3</a:t>
              </a:r>
              <a:endParaRPr b="1">
                <a:solidFill>
                  <a:srgbClr val="1D1C1D"/>
                </a:solidFill>
                <a:latin typeface="Merriweather"/>
                <a:ea typeface="Merriweather"/>
                <a:cs typeface="Merriweather"/>
                <a:sym typeface="Merriweather"/>
              </a:endParaRPr>
            </a:p>
          </p:txBody>
        </p:sp>
        <p:sp>
          <p:nvSpPr>
            <p:cNvPr id="221" name="Google Shape;221;p20"/>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Merriweather"/>
                  <a:ea typeface="Merriweather"/>
                  <a:cs typeface="Merriweather"/>
                  <a:sym typeface="Merriweather"/>
                </a:rPr>
                <a:t>Win Model Prediction</a:t>
              </a:r>
              <a:endParaRPr b="1" sz="1200">
                <a:solidFill>
                  <a:schemeClr val="accent2"/>
                </a:solidFill>
                <a:latin typeface="Merriweather"/>
                <a:ea typeface="Merriweather"/>
                <a:cs typeface="Merriweather"/>
                <a:sym typeface="Merriweather"/>
              </a:endParaRPr>
            </a:p>
          </p:txBody>
        </p:sp>
        <p:sp>
          <p:nvSpPr>
            <p:cNvPr id="222" name="Google Shape;222;p20"/>
            <p:cNvSpPr txBox="1"/>
            <p:nvPr/>
          </p:nvSpPr>
          <p:spPr>
            <a:xfrm>
              <a:off x="216300" y="3712830"/>
              <a:ext cx="1853400" cy="11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Merriweather Light"/>
                  <a:ea typeface="Merriweather Light"/>
                  <a:cs typeface="Merriweather Light"/>
                  <a:sym typeface="Merriweather Light"/>
                </a:rPr>
                <a:t>EDA to identify key factors to get more wins</a:t>
              </a:r>
              <a:endParaRPr sz="1000">
                <a:solidFill>
                  <a:schemeClr val="lt1"/>
                </a:solidFill>
                <a:latin typeface="Merriweather Light"/>
                <a:ea typeface="Merriweather Light"/>
                <a:cs typeface="Merriweather Light"/>
                <a:sym typeface="Merriweather Light"/>
              </a:endParaRPr>
            </a:p>
            <a:p>
              <a:pPr indent="0" lvl="0" marL="0" rtl="0" algn="l">
                <a:lnSpc>
                  <a:spcPct val="115000"/>
                </a:lnSpc>
                <a:spcBef>
                  <a:spcPts val="1600"/>
                </a:spcBef>
                <a:spcAft>
                  <a:spcPts val="1600"/>
                </a:spcAft>
                <a:buNone/>
              </a:pPr>
              <a:r>
                <a:rPr lang="en" sz="1000">
                  <a:solidFill>
                    <a:schemeClr val="lt1"/>
                  </a:solidFill>
                  <a:latin typeface="Merriweather Light"/>
                  <a:ea typeface="Merriweather Light"/>
                  <a:cs typeface="Merriweather Light"/>
                  <a:sym typeface="Merriweather Light"/>
                </a:rPr>
                <a:t>Multiple models fitted to predict wins on team data with different optimization metrics</a:t>
              </a:r>
              <a:endParaRPr sz="1000">
                <a:solidFill>
                  <a:schemeClr val="lt1"/>
                </a:solidFill>
                <a:latin typeface="Merriweather Light"/>
                <a:ea typeface="Merriweather Light"/>
                <a:cs typeface="Merriweather Light"/>
                <a:sym typeface="Merriweather Light"/>
              </a:endParaRPr>
            </a:p>
          </p:txBody>
        </p:sp>
        <p:cxnSp>
          <p:nvCxnSpPr>
            <p:cNvPr id="223" name="Google Shape;223;p20"/>
            <p:cNvCxnSpPr/>
            <p:nvPr/>
          </p:nvCxnSpPr>
          <p:spPr>
            <a:xfrm>
              <a:off x="2286000" y="2295575"/>
              <a:ext cx="0" cy="2837400"/>
            </a:xfrm>
            <a:prstGeom prst="straightConnector1">
              <a:avLst/>
            </a:prstGeom>
            <a:noFill/>
            <a:ln cap="flat" cmpd="sng" w="9525">
              <a:solidFill>
                <a:srgbClr val="858585"/>
              </a:solidFill>
              <a:prstDash val="dot"/>
              <a:round/>
              <a:headEnd len="sm" w="sm" type="none"/>
              <a:tailEnd len="sm" w="sm" type="none"/>
            </a:ln>
          </p:spPr>
        </p:cxnSp>
      </p:grpSp>
      <p:grpSp>
        <p:nvGrpSpPr>
          <p:cNvPr id="224" name="Google Shape;224;p20"/>
          <p:cNvGrpSpPr/>
          <p:nvPr/>
        </p:nvGrpSpPr>
        <p:grpSpPr>
          <a:xfrm>
            <a:off x="2286000" y="1841410"/>
            <a:ext cx="2412900" cy="3301913"/>
            <a:chOff x="0" y="2295575"/>
            <a:chExt cx="2412900" cy="2847950"/>
          </a:xfrm>
        </p:grpSpPr>
        <p:grpSp>
          <p:nvGrpSpPr>
            <p:cNvPr id="225" name="Google Shape;225;p20"/>
            <p:cNvGrpSpPr/>
            <p:nvPr/>
          </p:nvGrpSpPr>
          <p:grpSpPr>
            <a:xfrm>
              <a:off x="0" y="2295575"/>
              <a:ext cx="2286000" cy="2847950"/>
              <a:chOff x="0" y="2295575"/>
              <a:chExt cx="2286000" cy="2847950"/>
            </a:xfrm>
          </p:grpSpPr>
          <p:sp>
            <p:nvSpPr>
              <p:cNvPr id="226" name="Google Shape;226;p20"/>
              <p:cNvSpPr/>
              <p:nvPr/>
            </p:nvSpPr>
            <p:spPr>
              <a:xfrm>
                <a:off x="0" y="2823925"/>
                <a:ext cx="2286000" cy="231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0" y="2295575"/>
                <a:ext cx="2286000" cy="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0"/>
            <p:cNvSpPr txBox="1"/>
            <p:nvPr/>
          </p:nvSpPr>
          <p:spPr>
            <a:xfrm>
              <a:off x="216299" y="2441100"/>
              <a:ext cx="14958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1D1C1D"/>
                  </a:solidFill>
                  <a:latin typeface="Merriweather"/>
                  <a:ea typeface="Merriweather"/>
                  <a:cs typeface="Merriweather"/>
                  <a:sym typeface="Merriweather"/>
                </a:rPr>
                <a:t>Deliverable 2</a:t>
              </a:r>
              <a:endParaRPr b="1">
                <a:solidFill>
                  <a:srgbClr val="1D1C1D"/>
                </a:solidFill>
                <a:latin typeface="Merriweather"/>
                <a:ea typeface="Merriweather"/>
                <a:cs typeface="Merriweather"/>
                <a:sym typeface="Merriweather"/>
              </a:endParaRPr>
            </a:p>
          </p:txBody>
        </p:sp>
        <p:sp>
          <p:nvSpPr>
            <p:cNvPr id="229" name="Google Shape;229;p20"/>
            <p:cNvSpPr txBox="1"/>
            <p:nvPr/>
          </p:nvSpPr>
          <p:spPr>
            <a:xfrm>
              <a:off x="216300" y="3050050"/>
              <a:ext cx="21966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Merriweather"/>
                  <a:ea typeface="Merriweather"/>
                  <a:cs typeface="Merriweather"/>
                  <a:sym typeface="Merriweather"/>
                </a:rPr>
                <a:t>Mock Draft Developed</a:t>
              </a:r>
              <a:endParaRPr b="1" sz="1200">
                <a:solidFill>
                  <a:schemeClr val="accent2"/>
                </a:solidFill>
                <a:latin typeface="Merriweather"/>
                <a:ea typeface="Merriweather"/>
                <a:cs typeface="Merriweather"/>
                <a:sym typeface="Merriweather"/>
              </a:endParaRPr>
            </a:p>
          </p:txBody>
        </p:sp>
        <p:sp>
          <p:nvSpPr>
            <p:cNvPr id="230" name="Google Shape;230;p20"/>
            <p:cNvSpPr txBox="1"/>
            <p:nvPr/>
          </p:nvSpPr>
          <p:spPr>
            <a:xfrm>
              <a:off x="216300" y="3721000"/>
              <a:ext cx="1853400" cy="10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Merriweather Light"/>
                  <a:ea typeface="Merriweather Light"/>
                  <a:cs typeface="Merriweather Light"/>
                  <a:sym typeface="Merriweather Light"/>
                </a:rPr>
                <a:t>An interactive and engaging mock draft created for the 2022-2023 season</a:t>
              </a:r>
              <a:endParaRPr sz="1000">
                <a:solidFill>
                  <a:srgbClr val="FFFFFF"/>
                </a:solidFill>
                <a:latin typeface="Merriweather Light"/>
                <a:ea typeface="Merriweather Light"/>
                <a:cs typeface="Merriweather Light"/>
                <a:sym typeface="Merriweather Light"/>
              </a:endParaRPr>
            </a:p>
            <a:p>
              <a:pPr indent="0" lvl="0" marL="0" rtl="0" algn="l">
                <a:lnSpc>
                  <a:spcPct val="115000"/>
                </a:lnSpc>
                <a:spcBef>
                  <a:spcPts val="1600"/>
                </a:spcBef>
                <a:spcAft>
                  <a:spcPts val="1600"/>
                </a:spcAft>
                <a:buNone/>
              </a:pPr>
              <a:r>
                <a:rPr lang="en" sz="1000">
                  <a:solidFill>
                    <a:srgbClr val="FFFFFF"/>
                  </a:solidFill>
                  <a:latin typeface="Merriweather Light"/>
                  <a:ea typeface="Merriweather Light"/>
                  <a:cs typeface="Merriweather Light"/>
                  <a:sym typeface="Merriweather Light"/>
                </a:rPr>
                <a:t>Mock draft leverages agent-based simulation</a:t>
              </a:r>
              <a:endParaRPr sz="1000">
                <a:solidFill>
                  <a:srgbClr val="FFFFFF"/>
                </a:solidFill>
                <a:latin typeface="Merriweather Light"/>
                <a:ea typeface="Merriweather Light"/>
                <a:cs typeface="Merriweather Light"/>
                <a:sym typeface="Merriweather Light"/>
              </a:endParaRPr>
            </a:p>
          </p:txBody>
        </p:sp>
        <p:cxnSp>
          <p:nvCxnSpPr>
            <p:cNvPr id="231" name="Google Shape;231;p20"/>
            <p:cNvCxnSpPr/>
            <p:nvPr/>
          </p:nvCxnSpPr>
          <p:spPr>
            <a:xfrm>
              <a:off x="2286000" y="2295575"/>
              <a:ext cx="0" cy="2837400"/>
            </a:xfrm>
            <a:prstGeom prst="straightConnector1">
              <a:avLst/>
            </a:prstGeom>
            <a:noFill/>
            <a:ln cap="flat" cmpd="sng" w="9525">
              <a:solidFill>
                <a:srgbClr val="551561"/>
              </a:solidFill>
              <a:prstDash val="dot"/>
              <a:round/>
              <a:headEnd len="sm" w="sm" type="none"/>
              <a:tailEnd len="sm" w="sm" type="none"/>
            </a:ln>
          </p:spPr>
        </p:cxnSp>
      </p:grpSp>
      <p:grpSp>
        <p:nvGrpSpPr>
          <p:cNvPr id="232" name="Google Shape;232;p20"/>
          <p:cNvGrpSpPr/>
          <p:nvPr/>
        </p:nvGrpSpPr>
        <p:grpSpPr>
          <a:xfrm>
            <a:off x="0" y="1841410"/>
            <a:ext cx="2286000" cy="3301913"/>
            <a:chOff x="0" y="2295575"/>
            <a:chExt cx="2286000" cy="2847950"/>
          </a:xfrm>
        </p:grpSpPr>
        <p:grpSp>
          <p:nvGrpSpPr>
            <p:cNvPr id="233" name="Google Shape;233;p20"/>
            <p:cNvGrpSpPr/>
            <p:nvPr/>
          </p:nvGrpSpPr>
          <p:grpSpPr>
            <a:xfrm>
              <a:off x="0" y="2295575"/>
              <a:ext cx="2286000" cy="2847950"/>
              <a:chOff x="0" y="2295575"/>
              <a:chExt cx="2286000" cy="2847950"/>
            </a:xfrm>
          </p:grpSpPr>
          <p:sp>
            <p:nvSpPr>
              <p:cNvPr id="234" name="Google Shape;234;p20"/>
              <p:cNvSpPr/>
              <p:nvPr/>
            </p:nvSpPr>
            <p:spPr>
              <a:xfrm>
                <a:off x="0" y="2823925"/>
                <a:ext cx="2286000" cy="231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0" y="2295575"/>
                <a:ext cx="2286000" cy="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0"/>
            <p:cNvSpPr txBox="1"/>
            <p:nvPr/>
          </p:nvSpPr>
          <p:spPr>
            <a:xfrm>
              <a:off x="216299" y="2441100"/>
              <a:ext cx="1588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1D1C1D"/>
                  </a:solidFill>
                  <a:latin typeface="Merriweather"/>
                  <a:ea typeface="Merriweather"/>
                  <a:cs typeface="Merriweather"/>
                  <a:sym typeface="Merriweather"/>
                </a:rPr>
                <a:t>Deliverable 1</a:t>
              </a:r>
              <a:endParaRPr b="1">
                <a:solidFill>
                  <a:srgbClr val="1D1C1D"/>
                </a:solidFill>
                <a:latin typeface="Merriweather"/>
                <a:ea typeface="Merriweather"/>
                <a:cs typeface="Merriweather"/>
                <a:sym typeface="Merriweather"/>
              </a:endParaRPr>
            </a:p>
          </p:txBody>
        </p:sp>
        <p:sp>
          <p:nvSpPr>
            <p:cNvPr id="237" name="Google Shape;237;p20"/>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Merriweather"/>
                  <a:ea typeface="Merriweather"/>
                  <a:cs typeface="Merriweather"/>
                  <a:sym typeface="Merriweather"/>
                </a:rPr>
                <a:t>Traditional Player Positions Redefined</a:t>
              </a:r>
              <a:endParaRPr b="1" sz="1200">
                <a:solidFill>
                  <a:schemeClr val="accent2"/>
                </a:solidFill>
                <a:latin typeface="Merriweather"/>
                <a:ea typeface="Merriweather"/>
                <a:cs typeface="Merriweather"/>
                <a:sym typeface="Merriweather"/>
              </a:endParaRPr>
            </a:p>
          </p:txBody>
        </p:sp>
        <p:sp>
          <p:nvSpPr>
            <p:cNvPr id="238" name="Google Shape;238;p20"/>
            <p:cNvSpPr txBox="1"/>
            <p:nvPr/>
          </p:nvSpPr>
          <p:spPr>
            <a:xfrm>
              <a:off x="216300" y="3728475"/>
              <a:ext cx="1853400" cy="11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Merriweather Light"/>
                  <a:ea typeface="Merriweather Light"/>
                  <a:cs typeface="Merriweather Light"/>
                  <a:sym typeface="Merriweather Light"/>
                </a:rPr>
                <a:t>New player types were determined</a:t>
              </a:r>
              <a:endParaRPr sz="1000">
                <a:solidFill>
                  <a:srgbClr val="FFFFFF"/>
                </a:solidFill>
                <a:latin typeface="Merriweather Light"/>
                <a:ea typeface="Merriweather Light"/>
                <a:cs typeface="Merriweather Light"/>
                <a:sym typeface="Merriweather Light"/>
              </a:endParaRPr>
            </a:p>
            <a:p>
              <a:pPr indent="0" lvl="0" marL="0" rtl="0" algn="l">
                <a:lnSpc>
                  <a:spcPct val="115000"/>
                </a:lnSpc>
                <a:spcBef>
                  <a:spcPts val="1600"/>
                </a:spcBef>
                <a:spcAft>
                  <a:spcPts val="1600"/>
                </a:spcAft>
                <a:buNone/>
              </a:pPr>
              <a:r>
                <a:rPr lang="en" sz="1000">
                  <a:solidFill>
                    <a:srgbClr val="FFFFFF"/>
                  </a:solidFill>
                  <a:latin typeface="Merriweather Light"/>
                  <a:ea typeface="Merriweather Light"/>
                  <a:cs typeface="Merriweather Light"/>
                  <a:sym typeface="Merriweather Light"/>
                </a:rPr>
                <a:t>New potential rosters were identified</a:t>
              </a:r>
              <a:endParaRPr sz="1000">
                <a:solidFill>
                  <a:srgbClr val="FFFFFF"/>
                </a:solidFill>
                <a:latin typeface="Merriweather Light"/>
                <a:ea typeface="Merriweather Light"/>
                <a:cs typeface="Merriweather Light"/>
                <a:sym typeface="Merriweather Light"/>
              </a:endParaRPr>
            </a:p>
          </p:txBody>
        </p:sp>
        <p:cxnSp>
          <p:nvCxnSpPr>
            <p:cNvPr id="239" name="Google Shape;239;p20"/>
            <p:cNvCxnSpPr/>
            <p:nvPr/>
          </p:nvCxnSpPr>
          <p:spPr>
            <a:xfrm>
              <a:off x="2286000" y="2295575"/>
              <a:ext cx="0" cy="2837400"/>
            </a:xfrm>
            <a:prstGeom prst="straightConnector1">
              <a:avLst/>
            </a:prstGeom>
            <a:noFill/>
            <a:ln cap="flat" cmpd="sng" w="9525">
              <a:solidFill>
                <a:srgbClr val="551561"/>
              </a:solidFill>
              <a:prstDash val="dot"/>
              <a:round/>
              <a:headEnd len="sm" w="sm" type="none"/>
              <a:tailEnd len="sm" w="sm" type="none"/>
            </a:ln>
          </p:spPr>
        </p:cxnSp>
      </p:grpSp>
      <p:sp>
        <p:nvSpPr>
          <p:cNvPr id="240" name="Google Shape;240;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Completed Deliverables - John </a:t>
            </a:r>
            <a:endParaRPr sz="3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Player Clustering - Michael </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