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401800" cy="54038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200" d="100"/>
          <a:sy n="200" d="100"/>
        </p:scale>
        <p:origin x="1984" y="1976"/>
      </p:cViewPr>
      <p:guideLst>
        <p:guide orient="horz" pos="1702"/>
        <p:guide pos="453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0135" y="1678697"/>
            <a:ext cx="12241530" cy="1158325"/>
          </a:xfrm>
        </p:spPr>
        <p:txBody>
          <a:bodyPr/>
          <a:lstStyle/>
          <a:p>
            <a:r>
              <a:rPr lang="nl-B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60270" y="3062182"/>
            <a:ext cx="10081260" cy="138098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B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1CD81-CCD8-6F4F-9DCB-3CB79360DEA9}" type="datetimeFigureOut">
              <a:rPr lang="en-US" smtClean="0"/>
              <a:t>09/11/15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8231D-D25D-AB4B-ADC1-B8DD91959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446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BE" smtClean="0"/>
              <a:t>Click to edit Master text styles</a:t>
            </a:r>
          </a:p>
          <a:p>
            <a:pPr lvl="1"/>
            <a:r>
              <a:rPr lang="nl-BE" smtClean="0"/>
              <a:t>Second level</a:t>
            </a:r>
          </a:p>
          <a:p>
            <a:pPr lvl="2"/>
            <a:r>
              <a:rPr lang="nl-BE" smtClean="0"/>
              <a:t>Third level</a:t>
            </a:r>
          </a:p>
          <a:p>
            <a:pPr lvl="3"/>
            <a:r>
              <a:rPr lang="nl-BE" smtClean="0"/>
              <a:t>Fourth level</a:t>
            </a:r>
          </a:p>
          <a:p>
            <a:pPr lvl="4"/>
            <a:r>
              <a:rPr lang="nl-B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1CD81-CCD8-6F4F-9DCB-3CB79360DEA9}" type="datetimeFigureOut">
              <a:rPr lang="en-US" smtClean="0"/>
              <a:t>09/11/15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8231D-D25D-AB4B-ADC1-B8DD91959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1501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441305" y="216405"/>
            <a:ext cx="3240405" cy="4610785"/>
          </a:xfrm>
        </p:spPr>
        <p:txBody>
          <a:bodyPr vert="eaVert"/>
          <a:lstStyle/>
          <a:p>
            <a:r>
              <a:rPr lang="nl-B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20090" y="216405"/>
            <a:ext cx="9481185" cy="4610785"/>
          </a:xfrm>
        </p:spPr>
        <p:txBody>
          <a:bodyPr vert="eaVert"/>
          <a:lstStyle/>
          <a:p>
            <a:pPr lvl="0"/>
            <a:r>
              <a:rPr lang="nl-BE" smtClean="0"/>
              <a:t>Click to edit Master text styles</a:t>
            </a:r>
          </a:p>
          <a:p>
            <a:pPr lvl="1"/>
            <a:r>
              <a:rPr lang="nl-BE" smtClean="0"/>
              <a:t>Second level</a:t>
            </a:r>
          </a:p>
          <a:p>
            <a:pPr lvl="2"/>
            <a:r>
              <a:rPr lang="nl-BE" smtClean="0"/>
              <a:t>Third level</a:t>
            </a:r>
          </a:p>
          <a:p>
            <a:pPr lvl="3"/>
            <a:r>
              <a:rPr lang="nl-BE" smtClean="0"/>
              <a:t>Fourth level</a:t>
            </a:r>
          </a:p>
          <a:p>
            <a:pPr lvl="4"/>
            <a:r>
              <a:rPr lang="nl-B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1CD81-CCD8-6F4F-9DCB-3CB79360DEA9}" type="datetimeFigureOut">
              <a:rPr lang="en-US" smtClean="0"/>
              <a:t>09/11/15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8231D-D25D-AB4B-ADC1-B8DD91959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526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BE" smtClean="0"/>
              <a:t>Click to edit Master text styles</a:t>
            </a:r>
          </a:p>
          <a:p>
            <a:pPr lvl="1"/>
            <a:r>
              <a:rPr lang="nl-BE" smtClean="0"/>
              <a:t>Second level</a:t>
            </a:r>
          </a:p>
          <a:p>
            <a:pPr lvl="2"/>
            <a:r>
              <a:rPr lang="nl-BE" smtClean="0"/>
              <a:t>Third level</a:t>
            </a:r>
          </a:p>
          <a:p>
            <a:pPr lvl="3"/>
            <a:r>
              <a:rPr lang="nl-BE" smtClean="0"/>
              <a:t>Fourth level</a:t>
            </a:r>
          </a:p>
          <a:p>
            <a:pPr lvl="4"/>
            <a:r>
              <a:rPr lang="nl-B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1CD81-CCD8-6F4F-9DCB-3CB79360DEA9}" type="datetimeFigureOut">
              <a:rPr lang="en-US" smtClean="0"/>
              <a:t>09/11/15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8231D-D25D-AB4B-ADC1-B8DD91959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5200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7643" y="3472474"/>
            <a:ext cx="12241530" cy="107326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B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7643" y="2290382"/>
            <a:ext cx="12241530" cy="1182092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B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1CD81-CCD8-6F4F-9DCB-3CB79360DEA9}" type="datetimeFigureOut">
              <a:rPr lang="en-US" smtClean="0"/>
              <a:t>09/11/15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8231D-D25D-AB4B-ADC1-B8DD91959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703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0090" y="1260899"/>
            <a:ext cx="6360795" cy="356629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BE" smtClean="0"/>
              <a:t>Click to edit Master text styles</a:t>
            </a:r>
          </a:p>
          <a:p>
            <a:pPr lvl="1"/>
            <a:r>
              <a:rPr lang="nl-BE" smtClean="0"/>
              <a:t>Second level</a:t>
            </a:r>
          </a:p>
          <a:p>
            <a:pPr lvl="2"/>
            <a:r>
              <a:rPr lang="nl-BE" smtClean="0"/>
              <a:t>Third level</a:t>
            </a:r>
          </a:p>
          <a:p>
            <a:pPr lvl="3"/>
            <a:r>
              <a:rPr lang="nl-BE" smtClean="0"/>
              <a:t>Fourth level</a:t>
            </a:r>
          </a:p>
          <a:p>
            <a:pPr lvl="4"/>
            <a:r>
              <a:rPr lang="nl-B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20915" y="1260899"/>
            <a:ext cx="6360795" cy="356629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BE" smtClean="0"/>
              <a:t>Click to edit Master text styles</a:t>
            </a:r>
          </a:p>
          <a:p>
            <a:pPr lvl="1"/>
            <a:r>
              <a:rPr lang="nl-BE" smtClean="0"/>
              <a:t>Second level</a:t>
            </a:r>
          </a:p>
          <a:p>
            <a:pPr lvl="2"/>
            <a:r>
              <a:rPr lang="nl-BE" smtClean="0"/>
              <a:t>Third level</a:t>
            </a:r>
          </a:p>
          <a:p>
            <a:pPr lvl="3"/>
            <a:r>
              <a:rPr lang="nl-BE" smtClean="0"/>
              <a:t>Fourth level</a:t>
            </a:r>
          </a:p>
          <a:p>
            <a:pPr lvl="4"/>
            <a:r>
              <a:rPr lang="nl-B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1CD81-CCD8-6F4F-9DCB-3CB79360DEA9}" type="datetimeFigureOut">
              <a:rPr lang="en-US" smtClean="0"/>
              <a:t>09/11/15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8231D-D25D-AB4B-ADC1-B8DD91959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4751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B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90" y="1209612"/>
            <a:ext cx="6363296" cy="50410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B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0090" y="1713721"/>
            <a:ext cx="6363296" cy="311346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BE" smtClean="0"/>
              <a:t>Click to edit Master text styles</a:t>
            </a:r>
          </a:p>
          <a:p>
            <a:pPr lvl="1"/>
            <a:r>
              <a:rPr lang="nl-BE" smtClean="0"/>
              <a:t>Second level</a:t>
            </a:r>
          </a:p>
          <a:p>
            <a:pPr lvl="2"/>
            <a:r>
              <a:rPr lang="nl-BE" smtClean="0"/>
              <a:t>Third level</a:t>
            </a:r>
          </a:p>
          <a:p>
            <a:pPr lvl="3"/>
            <a:r>
              <a:rPr lang="nl-BE" smtClean="0"/>
              <a:t>Fourth level</a:t>
            </a:r>
          </a:p>
          <a:p>
            <a:pPr lvl="4"/>
            <a:r>
              <a:rPr lang="nl-B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315915" y="1209612"/>
            <a:ext cx="6365796" cy="50410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B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315915" y="1713721"/>
            <a:ext cx="6365796" cy="311346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BE" smtClean="0"/>
              <a:t>Click to edit Master text styles</a:t>
            </a:r>
          </a:p>
          <a:p>
            <a:pPr lvl="1"/>
            <a:r>
              <a:rPr lang="nl-BE" smtClean="0"/>
              <a:t>Second level</a:t>
            </a:r>
          </a:p>
          <a:p>
            <a:pPr lvl="2"/>
            <a:r>
              <a:rPr lang="nl-BE" smtClean="0"/>
              <a:t>Third level</a:t>
            </a:r>
          </a:p>
          <a:p>
            <a:pPr lvl="3"/>
            <a:r>
              <a:rPr lang="nl-BE" smtClean="0"/>
              <a:t>Fourth level</a:t>
            </a:r>
          </a:p>
          <a:p>
            <a:pPr lvl="4"/>
            <a:r>
              <a:rPr lang="nl-B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1CD81-CCD8-6F4F-9DCB-3CB79360DEA9}" type="datetimeFigureOut">
              <a:rPr lang="en-US" smtClean="0"/>
              <a:t>09/11/15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8231D-D25D-AB4B-ADC1-B8DD91959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6991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1CD81-CCD8-6F4F-9DCB-3CB79360DEA9}" type="datetimeFigureOut">
              <a:rPr lang="en-US" smtClean="0"/>
              <a:t>09/11/15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8231D-D25D-AB4B-ADC1-B8DD91959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703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1CD81-CCD8-6F4F-9DCB-3CB79360DEA9}" type="datetimeFigureOut">
              <a:rPr lang="en-US" smtClean="0"/>
              <a:t>09/11/15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8231D-D25D-AB4B-ADC1-B8DD91959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1123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91" y="215153"/>
            <a:ext cx="4738093" cy="91565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B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30704" y="215154"/>
            <a:ext cx="8051006" cy="461203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BE" smtClean="0"/>
              <a:t>Click to edit Master text styles</a:t>
            </a:r>
          </a:p>
          <a:p>
            <a:pPr lvl="1"/>
            <a:r>
              <a:rPr lang="nl-BE" smtClean="0"/>
              <a:t>Second level</a:t>
            </a:r>
          </a:p>
          <a:p>
            <a:pPr lvl="2"/>
            <a:r>
              <a:rPr lang="nl-BE" smtClean="0"/>
              <a:t>Third level</a:t>
            </a:r>
          </a:p>
          <a:p>
            <a:pPr lvl="3"/>
            <a:r>
              <a:rPr lang="nl-BE" smtClean="0"/>
              <a:t>Fourth level</a:t>
            </a:r>
          </a:p>
          <a:p>
            <a:pPr lvl="4"/>
            <a:r>
              <a:rPr lang="nl-B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0091" y="1130806"/>
            <a:ext cx="4738093" cy="369638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B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1CD81-CCD8-6F4F-9DCB-3CB79360DEA9}" type="datetimeFigureOut">
              <a:rPr lang="en-US" smtClean="0"/>
              <a:t>09/11/15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8231D-D25D-AB4B-ADC1-B8DD91959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6442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22854" y="3782695"/>
            <a:ext cx="8641080" cy="44656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B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22854" y="482844"/>
            <a:ext cx="8641080" cy="324231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822854" y="4229264"/>
            <a:ext cx="8641080" cy="63420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B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1CD81-CCD8-6F4F-9DCB-3CB79360DEA9}" type="datetimeFigureOut">
              <a:rPr lang="en-US" smtClean="0"/>
              <a:t>09/11/15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8231D-D25D-AB4B-ADC1-B8DD91959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8091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0090" y="216404"/>
            <a:ext cx="12961620" cy="9006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B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90" y="1260899"/>
            <a:ext cx="12961620" cy="35662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BE" smtClean="0"/>
              <a:t>Click to edit Master text styles</a:t>
            </a:r>
          </a:p>
          <a:p>
            <a:pPr lvl="1"/>
            <a:r>
              <a:rPr lang="nl-BE" smtClean="0"/>
              <a:t>Second level</a:t>
            </a:r>
          </a:p>
          <a:p>
            <a:pPr lvl="2"/>
            <a:r>
              <a:rPr lang="nl-BE" smtClean="0"/>
              <a:t>Third level</a:t>
            </a:r>
          </a:p>
          <a:p>
            <a:pPr lvl="3"/>
            <a:r>
              <a:rPr lang="nl-BE" smtClean="0"/>
              <a:t>Fourth level</a:t>
            </a:r>
          </a:p>
          <a:p>
            <a:pPr lvl="4"/>
            <a:r>
              <a:rPr lang="nl-B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090" y="5008569"/>
            <a:ext cx="3360420" cy="2877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11CD81-CCD8-6F4F-9DCB-3CB79360DEA9}" type="datetimeFigureOut">
              <a:rPr lang="en-US" smtClean="0"/>
              <a:t>09/11/15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920615" y="5008569"/>
            <a:ext cx="4560570" cy="2877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21290" y="5008569"/>
            <a:ext cx="3360420" cy="2877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38231D-D25D-AB4B-ADC1-B8DD91959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2351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3573080"/>
              </p:ext>
            </p:extLst>
          </p:nvPr>
        </p:nvGraphicFramePr>
        <p:xfrm>
          <a:off x="8360553" y="4378703"/>
          <a:ext cx="1229975" cy="17299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5995"/>
                <a:gridCol w="245995"/>
                <a:gridCol w="245995"/>
                <a:gridCol w="245995"/>
                <a:gridCol w="245995"/>
              </a:tblGrid>
              <a:tr h="172172">
                <a:tc>
                  <a:txBody>
                    <a:bodyPr/>
                    <a:lstStyle/>
                    <a:p>
                      <a:pPr algn="ctr"/>
                      <a:r>
                        <a:rPr lang="en-US" sz="600" dirty="0" smtClean="0">
                          <a:latin typeface="Arial"/>
                          <a:cs typeface="Arial"/>
                        </a:rPr>
                        <a:t>0</a:t>
                      </a:r>
                      <a:endParaRPr lang="en-US" sz="600" dirty="0">
                        <a:latin typeface="Arial"/>
                        <a:cs typeface="Arial"/>
                      </a:endParaRPr>
                    </a:p>
                  </a:txBody>
                  <a:tcPr marL="107998" marR="107998" marT="40778" marB="40778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 smtClean="0">
                          <a:latin typeface="Arial"/>
                          <a:cs typeface="Arial"/>
                        </a:rPr>
                        <a:t>0</a:t>
                      </a:r>
                      <a:endParaRPr lang="en-US" sz="600" dirty="0">
                        <a:latin typeface="Arial"/>
                        <a:cs typeface="Arial"/>
                      </a:endParaRPr>
                    </a:p>
                  </a:txBody>
                  <a:tcPr marL="107998" marR="107998" marT="40778" marB="40778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 smtClean="0">
                          <a:latin typeface="Arial"/>
                          <a:cs typeface="Arial"/>
                        </a:rPr>
                        <a:t>0</a:t>
                      </a:r>
                      <a:endParaRPr lang="en-US" sz="600" dirty="0">
                        <a:latin typeface="Arial"/>
                        <a:cs typeface="Arial"/>
                      </a:endParaRPr>
                    </a:p>
                  </a:txBody>
                  <a:tcPr marL="107998" marR="107998" marT="40778" marB="40778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 smtClean="0">
                          <a:latin typeface="Arial"/>
                          <a:cs typeface="Arial"/>
                        </a:rPr>
                        <a:t>1</a:t>
                      </a:r>
                      <a:endParaRPr lang="en-US" sz="600" dirty="0">
                        <a:latin typeface="Arial"/>
                        <a:cs typeface="Arial"/>
                      </a:endParaRPr>
                    </a:p>
                  </a:txBody>
                  <a:tcPr marL="107998" marR="107998" marT="40778" marB="40778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 smtClean="0">
                          <a:latin typeface="Arial"/>
                          <a:cs typeface="Arial"/>
                        </a:rPr>
                        <a:t>0</a:t>
                      </a:r>
                      <a:endParaRPr lang="en-US" sz="600" dirty="0">
                        <a:latin typeface="Arial"/>
                        <a:cs typeface="Arial"/>
                      </a:endParaRPr>
                    </a:p>
                  </a:txBody>
                  <a:tcPr marL="107998" marR="107998" marT="40778" marB="40778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276826" y="5047770"/>
            <a:ext cx="1052304" cy="293981"/>
          </a:xfrm>
          <a:prstGeom prst="rect">
            <a:avLst/>
          </a:prstGeom>
          <a:noFill/>
        </p:spPr>
        <p:txBody>
          <a:bodyPr wrap="none" lIns="108258" tIns="54129" rIns="108258" bIns="54129" rtlCol="0">
            <a:spAutoFit/>
          </a:bodyPr>
          <a:lstStyle/>
          <a:p>
            <a:r>
              <a:rPr lang="en-US" sz="1200" i="1" dirty="0">
                <a:latin typeface="Arial"/>
                <a:cs typeface="Arial"/>
              </a:rPr>
              <a:t>Left context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6678215"/>
              </p:ext>
            </p:extLst>
          </p:nvPr>
        </p:nvGraphicFramePr>
        <p:xfrm>
          <a:off x="261755" y="4453844"/>
          <a:ext cx="1229975" cy="17299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5995"/>
                <a:gridCol w="245995"/>
                <a:gridCol w="245995"/>
                <a:gridCol w="245995"/>
                <a:gridCol w="245995"/>
              </a:tblGrid>
              <a:tr h="172172">
                <a:tc>
                  <a:txBody>
                    <a:bodyPr/>
                    <a:lstStyle/>
                    <a:p>
                      <a:pPr algn="ctr"/>
                      <a:r>
                        <a:rPr lang="en-US" sz="600" dirty="0" smtClean="0">
                          <a:latin typeface="Arial"/>
                          <a:cs typeface="Arial"/>
                        </a:rPr>
                        <a:t>0</a:t>
                      </a:r>
                      <a:endParaRPr lang="en-US" sz="600" dirty="0">
                        <a:latin typeface="Arial"/>
                        <a:cs typeface="Arial"/>
                      </a:endParaRPr>
                    </a:p>
                  </a:txBody>
                  <a:tcPr marL="107998" marR="107998" marT="40778" marB="40778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 smtClean="0">
                          <a:latin typeface="Arial"/>
                          <a:cs typeface="Arial"/>
                        </a:rPr>
                        <a:t>1</a:t>
                      </a:r>
                      <a:endParaRPr lang="en-US" sz="600" dirty="0">
                        <a:latin typeface="Arial"/>
                        <a:cs typeface="Arial"/>
                      </a:endParaRPr>
                    </a:p>
                  </a:txBody>
                  <a:tcPr marL="107998" marR="107998" marT="40778" marB="40778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 smtClean="0">
                          <a:latin typeface="Arial"/>
                          <a:cs typeface="Arial"/>
                        </a:rPr>
                        <a:t>0</a:t>
                      </a:r>
                      <a:endParaRPr lang="en-US" sz="600" dirty="0">
                        <a:latin typeface="Arial"/>
                        <a:cs typeface="Arial"/>
                      </a:endParaRPr>
                    </a:p>
                  </a:txBody>
                  <a:tcPr marL="107998" marR="107998" marT="40778" marB="40778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 smtClean="0">
                          <a:latin typeface="Arial"/>
                          <a:cs typeface="Arial"/>
                        </a:rPr>
                        <a:t>0</a:t>
                      </a:r>
                      <a:endParaRPr lang="en-US" sz="600" dirty="0">
                        <a:latin typeface="Arial"/>
                        <a:cs typeface="Arial"/>
                      </a:endParaRPr>
                    </a:p>
                  </a:txBody>
                  <a:tcPr marL="107998" marR="107998" marT="40778" marB="40778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 smtClean="0">
                          <a:latin typeface="Arial"/>
                          <a:cs typeface="Arial"/>
                        </a:rPr>
                        <a:t>0</a:t>
                      </a:r>
                      <a:endParaRPr lang="en-US" sz="600" dirty="0">
                        <a:latin typeface="Arial"/>
                        <a:cs typeface="Arial"/>
                      </a:endParaRPr>
                    </a:p>
                  </a:txBody>
                  <a:tcPr marL="107998" marR="107998" marT="40778" marB="40778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2146105"/>
              </p:ext>
            </p:extLst>
          </p:nvPr>
        </p:nvGraphicFramePr>
        <p:xfrm>
          <a:off x="351754" y="3521813"/>
          <a:ext cx="1082007" cy="21464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0669"/>
                <a:gridCol w="360669"/>
                <a:gridCol w="360669"/>
              </a:tblGrid>
              <a:tr h="214648">
                <a:tc>
                  <a:txBody>
                    <a:bodyPr/>
                    <a:lstStyle/>
                    <a:p>
                      <a:pPr algn="ctr"/>
                      <a:r>
                        <a:rPr lang="en-US" sz="600" dirty="0" smtClean="0">
                          <a:latin typeface="Arial"/>
                          <a:cs typeface="Arial"/>
                        </a:rPr>
                        <a:t>0.82</a:t>
                      </a:r>
                      <a:endParaRPr lang="en-US" sz="600" dirty="0">
                        <a:latin typeface="Arial"/>
                        <a:cs typeface="Arial"/>
                      </a:endParaRPr>
                    </a:p>
                  </a:txBody>
                  <a:tcPr marL="107998" marR="107998" marT="40778" marB="40778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 smtClean="0">
                          <a:latin typeface="Arial"/>
                          <a:cs typeface="Arial"/>
                        </a:rPr>
                        <a:t>-1.2</a:t>
                      </a:r>
                      <a:endParaRPr lang="en-US" sz="600" dirty="0">
                        <a:latin typeface="Arial"/>
                        <a:cs typeface="Arial"/>
                      </a:endParaRPr>
                    </a:p>
                  </a:txBody>
                  <a:tcPr marL="107998" marR="107998" marT="40778" marB="40778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 smtClean="0">
                          <a:latin typeface="Arial"/>
                          <a:cs typeface="Arial"/>
                        </a:rPr>
                        <a:t>.01</a:t>
                      </a:r>
                      <a:endParaRPr lang="en-US" sz="600" dirty="0">
                        <a:latin typeface="Arial"/>
                        <a:cs typeface="Arial"/>
                      </a:endParaRPr>
                    </a:p>
                  </a:txBody>
                  <a:tcPr marL="107998" marR="107998" marT="40778" marB="40778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800626"/>
              </p:ext>
            </p:extLst>
          </p:nvPr>
        </p:nvGraphicFramePr>
        <p:xfrm>
          <a:off x="2058217" y="3521813"/>
          <a:ext cx="1082007" cy="21464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0669"/>
                <a:gridCol w="360669"/>
                <a:gridCol w="360669"/>
              </a:tblGrid>
              <a:tr h="214648">
                <a:tc>
                  <a:txBody>
                    <a:bodyPr/>
                    <a:lstStyle/>
                    <a:p>
                      <a:pPr algn="ctr"/>
                      <a:r>
                        <a:rPr lang="en-US" sz="600" dirty="0" smtClean="0">
                          <a:latin typeface="Arial"/>
                          <a:cs typeface="Arial"/>
                        </a:rPr>
                        <a:t>0.82</a:t>
                      </a:r>
                      <a:endParaRPr lang="en-US" sz="600" dirty="0">
                        <a:latin typeface="Arial"/>
                        <a:cs typeface="Arial"/>
                      </a:endParaRPr>
                    </a:p>
                  </a:txBody>
                  <a:tcPr marL="107998" marR="107998" marT="40778" marB="40778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 smtClean="0">
                          <a:latin typeface="Arial"/>
                          <a:cs typeface="Arial"/>
                        </a:rPr>
                        <a:t>-1.2</a:t>
                      </a:r>
                      <a:endParaRPr lang="en-US" sz="600" dirty="0">
                        <a:latin typeface="Arial"/>
                        <a:cs typeface="Arial"/>
                      </a:endParaRPr>
                    </a:p>
                  </a:txBody>
                  <a:tcPr marL="107998" marR="107998" marT="40778" marB="40778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 smtClean="0">
                          <a:latin typeface="Arial"/>
                          <a:cs typeface="Arial"/>
                        </a:rPr>
                        <a:t>.01</a:t>
                      </a:r>
                      <a:endParaRPr lang="en-US" sz="600" dirty="0">
                        <a:latin typeface="Arial"/>
                        <a:cs typeface="Arial"/>
                      </a:endParaRPr>
                    </a:p>
                  </a:txBody>
                  <a:tcPr marL="107998" marR="107998" marT="40778" marB="40778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10" name="Group 9"/>
          <p:cNvGrpSpPr/>
          <p:nvPr/>
        </p:nvGrpSpPr>
        <p:grpSpPr>
          <a:xfrm>
            <a:off x="9151279" y="3354744"/>
            <a:ext cx="270251" cy="279403"/>
            <a:chOff x="3036766" y="2139949"/>
            <a:chExt cx="228818" cy="234951"/>
          </a:xfrm>
        </p:grpSpPr>
        <p:sp>
          <p:nvSpPr>
            <p:cNvPr id="11" name="TextBox 10"/>
            <p:cNvSpPr txBox="1"/>
            <p:nvPr/>
          </p:nvSpPr>
          <p:spPr>
            <a:xfrm>
              <a:off x="3036766" y="2139949"/>
              <a:ext cx="228818" cy="2329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Arial"/>
                  <a:cs typeface="Arial"/>
                </a:rPr>
                <a:t>e</a:t>
              </a:r>
            </a:p>
          </p:txBody>
        </p:sp>
        <p:sp>
          <p:nvSpPr>
            <p:cNvPr id="12" name="Oval 11"/>
            <p:cNvSpPr/>
            <p:nvPr/>
          </p:nvSpPr>
          <p:spPr>
            <a:xfrm>
              <a:off x="3049091" y="2178050"/>
              <a:ext cx="196850" cy="196850"/>
            </a:xfrm>
            <a:prstGeom prst="ellipse">
              <a:avLst/>
            </a:prstGeom>
            <a:noFill/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/>
                <a:cs typeface="Arial"/>
              </a:endParaRPr>
            </a:p>
          </p:txBody>
        </p:sp>
      </p:grpSp>
      <p:cxnSp>
        <p:nvCxnSpPr>
          <p:cNvPr id="13" name="Straight Arrow Connector 12"/>
          <p:cNvCxnSpPr/>
          <p:nvPr/>
        </p:nvCxnSpPr>
        <p:spPr>
          <a:xfrm flipV="1">
            <a:off x="772325" y="4026621"/>
            <a:ext cx="0" cy="332262"/>
          </a:xfrm>
          <a:prstGeom prst="straightConnector1">
            <a:avLst/>
          </a:prstGeom>
          <a:ln w="15875">
            <a:solidFill>
              <a:srgbClr val="00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4" name="Group 13"/>
          <p:cNvGrpSpPr/>
          <p:nvPr/>
        </p:nvGrpSpPr>
        <p:grpSpPr>
          <a:xfrm>
            <a:off x="844090" y="4026628"/>
            <a:ext cx="270251" cy="279402"/>
            <a:chOff x="3026219" y="2139950"/>
            <a:chExt cx="228818" cy="234950"/>
          </a:xfrm>
        </p:grpSpPr>
        <p:sp>
          <p:nvSpPr>
            <p:cNvPr id="15" name="TextBox 14"/>
            <p:cNvSpPr txBox="1"/>
            <p:nvPr/>
          </p:nvSpPr>
          <p:spPr>
            <a:xfrm>
              <a:off x="3026219" y="2139950"/>
              <a:ext cx="228818" cy="2329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Arial"/>
                  <a:cs typeface="Arial"/>
                </a:rPr>
                <a:t>e</a:t>
              </a:r>
            </a:p>
          </p:txBody>
        </p:sp>
        <p:sp>
          <p:nvSpPr>
            <p:cNvPr id="16" name="Oval 15"/>
            <p:cNvSpPr/>
            <p:nvPr/>
          </p:nvSpPr>
          <p:spPr>
            <a:xfrm>
              <a:off x="3049091" y="2178050"/>
              <a:ext cx="196850" cy="196850"/>
            </a:xfrm>
            <a:prstGeom prst="ellipse">
              <a:avLst/>
            </a:prstGeom>
            <a:noFill/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/>
                <a:cs typeface="Arial"/>
              </a:endParaRPr>
            </a:p>
          </p:txBody>
        </p:sp>
      </p:grpSp>
      <p:sp>
        <p:nvSpPr>
          <p:cNvPr id="17" name="Rounded Rectangle 16"/>
          <p:cNvSpPr/>
          <p:nvPr/>
        </p:nvSpPr>
        <p:spPr>
          <a:xfrm>
            <a:off x="187496" y="3422509"/>
            <a:ext cx="3097432" cy="437981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8258" tIns="54129" rIns="108258" bIns="54129" spcCol="0" rtlCol="0" anchor="ctr"/>
          <a:lstStyle/>
          <a:p>
            <a:pPr algn="ctr"/>
            <a:endParaRPr lang="en-US">
              <a:latin typeface="Arial"/>
              <a:cs typeface="Arial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509285" y="4736251"/>
            <a:ext cx="996938" cy="293981"/>
          </a:xfrm>
          <a:prstGeom prst="rect">
            <a:avLst/>
          </a:prstGeom>
          <a:noFill/>
        </p:spPr>
        <p:txBody>
          <a:bodyPr wrap="none" lIns="108258" tIns="54129" rIns="108258" bIns="54129" rtlCol="0">
            <a:spAutoFit/>
          </a:bodyPr>
          <a:lstStyle/>
          <a:p>
            <a:r>
              <a:rPr lang="en-US" sz="1200" dirty="0">
                <a:latin typeface="Arial"/>
                <a:cs typeface="Arial"/>
              </a:rPr>
              <a:t>w</a:t>
            </a:r>
            <a:r>
              <a:rPr lang="en-US" sz="1200" dirty="0" smtClean="0">
                <a:latin typeface="Arial"/>
                <a:cs typeface="Arial"/>
              </a:rPr>
              <a:t> (</a:t>
            </a:r>
            <a:r>
              <a:rPr lang="en-US" sz="1200" i="1" dirty="0" smtClean="0">
                <a:latin typeface="Arial"/>
                <a:cs typeface="Arial"/>
              </a:rPr>
              <a:t>one-hot</a:t>
            </a:r>
            <a:r>
              <a:rPr lang="en-US" sz="1200" dirty="0" smtClean="0">
                <a:latin typeface="Arial"/>
                <a:cs typeface="Arial"/>
              </a:rPr>
              <a:t>)</a:t>
            </a:r>
            <a:endParaRPr lang="en-US" sz="1200" dirty="0">
              <a:latin typeface="Arial"/>
              <a:cs typeface="Arial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13023" y="4743260"/>
            <a:ext cx="462145" cy="292798"/>
          </a:xfrm>
          <a:prstGeom prst="rect">
            <a:avLst/>
          </a:prstGeom>
          <a:noFill/>
        </p:spPr>
        <p:txBody>
          <a:bodyPr wrap="none" lIns="108258" tIns="54129" rIns="108258" bIns="54129" rtlCol="0">
            <a:spAutoFit/>
          </a:bodyPr>
          <a:lstStyle/>
          <a:p>
            <a:r>
              <a:rPr lang="en-US" sz="1200" dirty="0">
                <a:latin typeface="Arial"/>
                <a:cs typeface="Arial"/>
              </a:rPr>
              <a:t>w-2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3359960" y="3494446"/>
            <a:ext cx="274534" cy="276999"/>
            <a:chOff x="3028975" y="2146300"/>
            <a:chExt cx="232444" cy="232930"/>
          </a:xfrm>
        </p:grpSpPr>
        <p:sp>
          <p:nvSpPr>
            <p:cNvPr id="21" name="TextBox 20"/>
            <p:cNvSpPr txBox="1"/>
            <p:nvPr/>
          </p:nvSpPr>
          <p:spPr>
            <a:xfrm>
              <a:off x="3028975" y="2146300"/>
              <a:ext cx="232444" cy="2329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22" name="Oval 21"/>
            <p:cNvSpPr/>
            <p:nvPr/>
          </p:nvSpPr>
          <p:spPr>
            <a:xfrm>
              <a:off x="3049091" y="2178050"/>
              <a:ext cx="196850" cy="196850"/>
            </a:xfrm>
            <a:prstGeom prst="ellipse">
              <a:avLst/>
            </a:prstGeom>
            <a:noFill/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/>
                <a:cs typeface="Arial"/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604539" y="2053637"/>
            <a:ext cx="2351690" cy="292805"/>
            <a:chOff x="1742659" y="2115979"/>
            <a:chExt cx="1991141" cy="246221"/>
          </a:xfrm>
        </p:grpSpPr>
        <p:sp>
          <p:nvSpPr>
            <p:cNvPr id="24" name="Rounded Rectangle 23"/>
            <p:cNvSpPr/>
            <p:nvPr/>
          </p:nvSpPr>
          <p:spPr>
            <a:xfrm>
              <a:off x="1742659" y="2190750"/>
              <a:ext cx="1991141" cy="17145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/>
                <a:cs typeface="Arial"/>
              </a:endParaRPr>
            </a:p>
          </p:txBody>
        </p:sp>
        <p:sp>
          <p:nvSpPr>
            <p:cNvPr id="25" name="Oval 24"/>
            <p:cNvSpPr/>
            <p:nvPr/>
          </p:nvSpPr>
          <p:spPr>
            <a:xfrm>
              <a:off x="1799000" y="2216150"/>
              <a:ext cx="120650" cy="120650"/>
            </a:xfrm>
            <a:prstGeom prst="ellipse">
              <a:avLst/>
            </a:prstGeom>
            <a:noFill/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/>
                <a:cs typeface="Arial"/>
              </a:endParaRPr>
            </a:p>
          </p:txBody>
        </p:sp>
        <p:sp>
          <p:nvSpPr>
            <p:cNvPr id="26" name="Oval 25"/>
            <p:cNvSpPr/>
            <p:nvPr/>
          </p:nvSpPr>
          <p:spPr>
            <a:xfrm>
              <a:off x="1981617" y="2216150"/>
              <a:ext cx="120650" cy="120650"/>
            </a:xfrm>
            <a:prstGeom prst="ellipse">
              <a:avLst/>
            </a:prstGeom>
            <a:noFill/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/>
                <a:cs typeface="Arial"/>
              </a:endParaRPr>
            </a:p>
          </p:txBody>
        </p:sp>
        <p:sp>
          <p:nvSpPr>
            <p:cNvPr id="27" name="Oval 26"/>
            <p:cNvSpPr/>
            <p:nvPr/>
          </p:nvSpPr>
          <p:spPr>
            <a:xfrm>
              <a:off x="2163266" y="2216150"/>
              <a:ext cx="120650" cy="120650"/>
            </a:xfrm>
            <a:prstGeom prst="ellipse">
              <a:avLst/>
            </a:prstGeom>
            <a:noFill/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/>
                <a:cs typeface="Arial"/>
              </a:endParaRPr>
            </a:p>
          </p:txBody>
        </p:sp>
        <p:sp>
          <p:nvSpPr>
            <p:cNvPr id="28" name="Oval 27"/>
            <p:cNvSpPr/>
            <p:nvPr/>
          </p:nvSpPr>
          <p:spPr>
            <a:xfrm>
              <a:off x="2351920" y="2216150"/>
              <a:ext cx="120650" cy="120650"/>
            </a:xfrm>
            <a:prstGeom prst="ellipse">
              <a:avLst/>
            </a:prstGeom>
            <a:noFill/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/>
                <a:cs typeface="Arial"/>
              </a:endParaRPr>
            </a:p>
          </p:txBody>
        </p:sp>
        <p:sp>
          <p:nvSpPr>
            <p:cNvPr id="29" name="Oval 28"/>
            <p:cNvSpPr/>
            <p:nvPr/>
          </p:nvSpPr>
          <p:spPr>
            <a:xfrm>
              <a:off x="3539370" y="2216150"/>
              <a:ext cx="120650" cy="120650"/>
            </a:xfrm>
            <a:prstGeom prst="ellipse">
              <a:avLst/>
            </a:prstGeom>
            <a:noFill/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/>
                <a:cs typeface="Arial"/>
              </a:endParaRPr>
            </a:p>
          </p:txBody>
        </p:sp>
        <p:sp>
          <p:nvSpPr>
            <p:cNvPr id="30" name="Oval 29"/>
            <p:cNvSpPr/>
            <p:nvPr/>
          </p:nvSpPr>
          <p:spPr>
            <a:xfrm>
              <a:off x="3367920" y="2216150"/>
              <a:ext cx="120650" cy="120650"/>
            </a:xfrm>
            <a:prstGeom prst="ellipse">
              <a:avLst/>
            </a:prstGeom>
            <a:noFill/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/>
                <a:cs typeface="Arial"/>
              </a:endParaRPr>
            </a:p>
          </p:txBody>
        </p:sp>
        <p:sp>
          <p:nvSpPr>
            <p:cNvPr id="31" name="Oval 30"/>
            <p:cNvSpPr/>
            <p:nvPr/>
          </p:nvSpPr>
          <p:spPr>
            <a:xfrm>
              <a:off x="2538128" y="2216150"/>
              <a:ext cx="120650" cy="120650"/>
            </a:xfrm>
            <a:prstGeom prst="ellipse">
              <a:avLst/>
            </a:prstGeom>
            <a:noFill/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/>
                <a:cs typeface="Arial"/>
              </a:endParaRPr>
            </a:p>
          </p:txBody>
        </p:sp>
        <p:sp>
          <p:nvSpPr>
            <p:cNvPr id="32" name="Oval 31"/>
            <p:cNvSpPr/>
            <p:nvPr/>
          </p:nvSpPr>
          <p:spPr>
            <a:xfrm>
              <a:off x="2877641" y="2216150"/>
              <a:ext cx="120650" cy="120650"/>
            </a:xfrm>
            <a:prstGeom prst="ellipse">
              <a:avLst/>
            </a:prstGeom>
            <a:noFill/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/>
                <a:cs typeface="Arial"/>
              </a:endParaRPr>
            </a:p>
          </p:txBody>
        </p:sp>
        <p:sp>
          <p:nvSpPr>
            <p:cNvPr id="33" name="Oval 32"/>
            <p:cNvSpPr/>
            <p:nvPr/>
          </p:nvSpPr>
          <p:spPr>
            <a:xfrm>
              <a:off x="3042741" y="2216150"/>
              <a:ext cx="120650" cy="120650"/>
            </a:xfrm>
            <a:prstGeom prst="ellipse">
              <a:avLst/>
            </a:prstGeom>
            <a:noFill/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/>
                <a:cs typeface="Arial"/>
              </a:endParaRPr>
            </a:p>
          </p:txBody>
        </p:sp>
        <p:sp>
          <p:nvSpPr>
            <p:cNvPr id="34" name="Oval 33"/>
            <p:cNvSpPr/>
            <p:nvPr/>
          </p:nvSpPr>
          <p:spPr>
            <a:xfrm>
              <a:off x="3207712" y="2216150"/>
              <a:ext cx="120650" cy="120650"/>
            </a:xfrm>
            <a:prstGeom prst="ellipse">
              <a:avLst/>
            </a:prstGeom>
            <a:noFill/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/>
                <a:cs typeface="Arial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2624847" y="2115979"/>
              <a:ext cx="286649" cy="2329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Arial"/>
                  <a:cs typeface="Arial"/>
                </a:rPr>
                <a:t>…</a:t>
              </a:r>
            </a:p>
          </p:txBody>
        </p:sp>
      </p:grpSp>
      <p:sp>
        <p:nvSpPr>
          <p:cNvPr id="36" name="Trapezoid 35"/>
          <p:cNvSpPr/>
          <p:nvPr/>
        </p:nvSpPr>
        <p:spPr>
          <a:xfrm>
            <a:off x="297791" y="2815868"/>
            <a:ext cx="2842433" cy="380171"/>
          </a:xfrm>
          <a:prstGeom prst="trapezoid">
            <a:avLst>
              <a:gd name="adj" fmla="val 47897"/>
            </a:avLst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8258" tIns="54129" rIns="108258" bIns="54129" spcCol="0" rtlCol="0" anchor="ctr"/>
          <a:lstStyle/>
          <a:p>
            <a:pPr algn="ctr"/>
            <a:endParaRPr lang="en-US">
              <a:latin typeface="Arial"/>
              <a:cs typeface="Arial"/>
            </a:endParaRPr>
          </a:p>
        </p:txBody>
      </p:sp>
      <p:grpSp>
        <p:nvGrpSpPr>
          <p:cNvPr id="37" name="Group 36"/>
          <p:cNvGrpSpPr/>
          <p:nvPr/>
        </p:nvGrpSpPr>
        <p:grpSpPr>
          <a:xfrm>
            <a:off x="1636290" y="2856784"/>
            <a:ext cx="270251" cy="276999"/>
            <a:chOff x="3028975" y="2146300"/>
            <a:chExt cx="228818" cy="232930"/>
          </a:xfrm>
        </p:grpSpPr>
        <p:sp>
          <p:nvSpPr>
            <p:cNvPr id="38" name="TextBox 37"/>
            <p:cNvSpPr txBox="1"/>
            <p:nvPr/>
          </p:nvSpPr>
          <p:spPr>
            <a:xfrm>
              <a:off x="3028975" y="2146300"/>
              <a:ext cx="228818" cy="2329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Arial"/>
                  <a:cs typeface="Arial"/>
                </a:rPr>
                <a:t>d</a:t>
              </a:r>
            </a:p>
          </p:txBody>
        </p:sp>
        <p:sp>
          <p:nvSpPr>
            <p:cNvPr id="39" name="Oval 38"/>
            <p:cNvSpPr/>
            <p:nvPr/>
          </p:nvSpPr>
          <p:spPr>
            <a:xfrm>
              <a:off x="3049091" y="2178050"/>
              <a:ext cx="196850" cy="196850"/>
            </a:xfrm>
            <a:prstGeom prst="ellipse">
              <a:avLst/>
            </a:prstGeom>
            <a:noFill/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/>
                <a:cs typeface="Arial"/>
              </a:endParaRPr>
            </a:p>
          </p:txBody>
        </p:sp>
      </p:grpSp>
      <p:graphicFrame>
        <p:nvGraphicFramePr>
          <p:cNvPr id="40" name="Table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4620057"/>
              </p:ext>
            </p:extLst>
          </p:nvPr>
        </p:nvGraphicFramePr>
        <p:xfrm>
          <a:off x="12556819" y="4342009"/>
          <a:ext cx="1229975" cy="17299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5995"/>
                <a:gridCol w="245995"/>
                <a:gridCol w="245995"/>
                <a:gridCol w="245995"/>
                <a:gridCol w="245995"/>
              </a:tblGrid>
              <a:tr h="172172">
                <a:tc>
                  <a:txBody>
                    <a:bodyPr/>
                    <a:lstStyle/>
                    <a:p>
                      <a:pPr algn="ctr"/>
                      <a:r>
                        <a:rPr lang="en-US" sz="600" dirty="0" smtClean="0">
                          <a:latin typeface="Arial"/>
                          <a:cs typeface="Arial"/>
                        </a:rPr>
                        <a:t>0</a:t>
                      </a:r>
                      <a:endParaRPr lang="en-US" sz="600" dirty="0">
                        <a:latin typeface="Arial"/>
                        <a:cs typeface="Arial"/>
                      </a:endParaRPr>
                    </a:p>
                  </a:txBody>
                  <a:tcPr marL="107998" marR="107998" marT="40778" marB="40778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 smtClean="0">
                          <a:latin typeface="Arial"/>
                          <a:cs typeface="Arial"/>
                        </a:rPr>
                        <a:t>0</a:t>
                      </a:r>
                      <a:endParaRPr lang="en-US" sz="600" dirty="0">
                        <a:latin typeface="Arial"/>
                        <a:cs typeface="Arial"/>
                      </a:endParaRPr>
                    </a:p>
                  </a:txBody>
                  <a:tcPr marL="107998" marR="107998" marT="40778" marB="40778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 smtClean="0">
                          <a:latin typeface="Arial"/>
                          <a:cs typeface="Arial"/>
                        </a:rPr>
                        <a:t>0</a:t>
                      </a:r>
                      <a:endParaRPr lang="en-US" sz="600" dirty="0">
                        <a:latin typeface="Arial"/>
                        <a:cs typeface="Arial"/>
                      </a:endParaRPr>
                    </a:p>
                  </a:txBody>
                  <a:tcPr marL="107998" marR="107998" marT="40778" marB="40778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 smtClean="0">
                          <a:latin typeface="Arial"/>
                          <a:cs typeface="Arial"/>
                        </a:rPr>
                        <a:t>1</a:t>
                      </a:r>
                      <a:endParaRPr lang="en-US" sz="600" dirty="0">
                        <a:latin typeface="Arial"/>
                        <a:cs typeface="Arial"/>
                      </a:endParaRPr>
                    </a:p>
                  </a:txBody>
                  <a:tcPr marL="107998" marR="107998" marT="40778" marB="40778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 smtClean="0">
                          <a:latin typeface="Arial"/>
                          <a:cs typeface="Arial"/>
                        </a:rPr>
                        <a:t>0</a:t>
                      </a:r>
                      <a:endParaRPr lang="en-US" sz="600" dirty="0">
                        <a:latin typeface="Arial"/>
                        <a:cs typeface="Arial"/>
                      </a:endParaRPr>
                    </a:p>
                  </a:txBody>
                  <a:tcPr marL="107998" marR="107998" marT="40778" marB="40778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1" name="TextBox 40"/>
          <p:cNvSpPr txBox="1"/>
          <p:nvPr/>
        </p:nvSpPr>
        <p:spPr>
          <a:xfrm>
            <a:off x="11842262" y="4935935"/>
            <a:ext cx="1154871" cy="293981"/>
          </a:xfrm>
          <a:prstGeom prst="rect">
            <a:avLst/>
          </a:prstGeom>
          <a:noFill/>
        </p:spPr>
        <p:txBody>
          <a:bodyPr wrap="none" lIns="108258" tIns="54129" rIns="108258" bIns="54129" rtlCol="0">
            <a:spAutoFit/>
          </a:bodyPr>
          <a:lstStyle/>
          <a:p>
            <a:r>
              <a:rPr lang="en-US" sz="1200" i="1" dirty="0" smtClean="0">
                <a:latin typeface="Arial"/>
                <a:cs typeface="Arial"/>
              </a:rPr>
              <a:t>Right context</a:t>
            </a:r>
            <a:endParaRPr lang="en-US" sz="1200" i="1" dirty="0">
              <a:latin typeface="Arial"/>
              <a:cs typeface="Arial"/>
            </a:endParaRPr>
          </a:p>
        </p:txBody>
      </p:sp>
      <p:graphicFrame>
        <p:nvGraphicFramePr>
          <p:cNvPr id="42" name="Table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214532"/>
              </p:ext>
            </p:extLst>
          </p:nvPr>
        </p:nvGraphicFramePr>
        <p:xfrm>
          <a:off x="10844829" y="4342009"/>
          <a:ext cx="1229975" cy="17299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5995"/>
                <a:gridCol w="245995"/>
                <a:gridCol w="245995"/>
                <a:gridCol w="245995"/>
                <a:gridCol w="245995"/>
              </a:tblGrid>
              <a:tr h="172172">
                <a:tc>
                  <a:txBody>
                    <a:bodyPr/>
                    <a:lstStyle/>
                    <a:p>
                      <a:pPr algn="ctr"/>
                      <a:r>
                        <a:rPr lang="en-US" sz="600" dirty="0" smtClean="0">
                          <a:latin typeface="Arial"/>
                          <a:cs typeface="Arial"/>
                        </a:rPr>
                        <a:t>0</a:t>
                      </a:r>
                      <a:endParaRPr lang="en-US" sz="600" dirty="0">
                        <a:latin typeface="Arial"/>
                        <a:cs typeface="Arial"/>
                      </a:endParaRPr>
                    </a:p>
                  </a:txBody>
                  <a:tcPr marL="107998" marR="107998" marT="40778" marB="40778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 smtClean="0">
                          <a:latin typeface="Arial"/>
                          <a:cs typeface="Arial"/>
                        </a:rPr>
                        <a:t>1</a:t>
                      </a:r>
                      <a:endParaRPr lang="en-US" sz="600" dirty="0">
                        <a:latin typeface="Arial"/>
                        <a:cs typeface="Arial"/>
                      </a:endParaRPr>
                    </a:p>
                  </a:txBody>
                  <a:tcPr marL="107998" marR="107998" marT="40778" marB="40778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 smtClean="0">
                          <a:latin typeface="Arial"/>
                          <a:cs typeface="Arial"/>
                        </a:rPr>
                        <a:t>0</a:t>
                      </a:r>
                      <a:endParaRPr lang="en-US" sz="600" dirty="0">
                        <a:latin typeface="Arial"/>
                        <a:cs typeface="Arial"/>
                      </a:endParaRPr>
                    </a:p>
                  </a:txBody>
                  <a:tcPr marL="107998" marR="107998" marT="40778" marB="40778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 smtClean="0">
                          <a:latin typeface="Arial"/>
                          <a:cs typeface="Arial"/>
                        </a:rPr>
                        <a:t>0</a:t>
                      </a:r>
                      <a:endParaRPr lang="en-US" sz="600" dirty="0">
                        <a:latin typeface="Arial"/>
                        <a:cs typeface="Arial"/>
                      </a:endParaRPr>
                    </a:p>
                  </a:txBody>
                  <a:tcPr marL="107998" marR="107998" marT="40778" marB="40778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 smtClean="0">
                          <a:latin typeface="Arial"/>
                          <a:cs typeface="Arial"/>
                        </a:rPr>
                        <a:t>0</a:t>
                      </a:r>
                      <a:endParaRPr lang="en-US" sz="600" dirty="0">
                        <a:latin typeface="Arial"/>
                        <a:cs typeface="Arial"/>
                      </a:endParaRPr>
                    </a:p>
                  </a:txBody>
                  <a:tcPr marL="107998" marR="107998" marT="40778" marB="40778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43" name="Table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5368190"/>
              </p:ext>
            </p:extLst>
          </p:nvPr>
        </p:nvGraphicFramePr>
        <p:xfrm>
          <a:off x="10934828" y="3409978"/>
          <a:ext cx="1082007" cy="21464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0669"/>
                <a:gridCol w="360669"/>
                <a:gridCol w="360669"/>
              </a:tblGrid>
              <a:tr h="214648">
                <a:tc>
                  <a:txBody>
                    <a:bodyPr/>
                    <a:lstStyle/>
                    <a:p>
                      <a:pPr algn="ctr"/>
                      <a:r>
                        <a:rPr lang="en-US" sz="600" dirty="0" smtClean="0">
                          <a:latin typeface="Arial"/>
                          <a:cs typeface="Arial"/>
                        </a:rPr>
                        <a:t>0.82</a:t>
                      </a:r>
                      <a:endParaRPr lang="en-US" sz="600" dirty="0">
                        <a:latin typeface="Arial"/>
                        <a:cs typeface="Arial"/>
                      </a:endParaRPr>
                    </a:p>
                  </a:txBody>
                  <a:tcPr marL="107998" marR="107998" marT="40778" marB="40778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 smtClean="0">
                          <a:latin typeface="Arial"/>
                          <a:cs typeface="Arial"/>
                        </a:rPr>
                        <a:t>-1.2</a:t>
                      </a:r>
                      <a:endParaRPr lang="en-US" sz="600" dirty="0">
                        <a:latin typeface="Arial"/>
                        <a:cs typeface="Arial"/>
                      </a:endParaRPr>
                    </a:p>
                  </a:txBody>
                  <a:tcPr marL="107998" marR="107998" marT="40778" marB="40778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 smtClean="0">
                          <a:latin typeface="Arial"/>
                          <a:cs typeface="Arial"/>
                        </a:rPr>
                        <a:t>.01</a:t>
                      </a:r>
                      <a:endParaRPr lang="en-US" sz="600" dirty="0">
                        <a:latin typeface="Arial"/>
                        <a:cs typeface="Arial"/>
                      </a:endParaRPr>
                    </a:p>
                  </a:txBody>
                  <a:tcPr marL="107998" marR="107998" marT="40778" marB="40778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44" name="Table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7441642"/>
              </p:ext>
            </p:extLst>
          </p:nvPr>
        </p:nvGraphicFramePr>
        <p:xfrm>
          <a:off x="12641291" y="3409978"/>
          <a:ext cx="1082007" cy="21464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0669"/>
                <a:gridCol w="360669"/>
                <a:gridCol w="360669"/>
              </a:tblGrid>
              <a:tr h="214648">
                <a:tc>
                  <a:txBody>
                    <a:bodyPr/>
                    <a:lstStyle/>
                    <a:p>
                      <a:pPr algn="ctr"/>
                      <a:r>
                        <a:rPr lang="en-US" sz="600" dirty="0" smtClean="0">
                          <a:latin typeface="Arial"/>
                          <a:cs typeface="Arial"/>
                        </a:rPr>
                        <a:t>0.82</a:t>
                      </a:r>
                      <a:endParaRPr lang="en-US" sz="600" dirty="0">
                        <a:latin typeface="Arial"/>
                        <a:cs typeface="Arial"/>
                      </a:endParaRPr>
                    </a:p>
                  </a:txBody>
                  <a:tcPr marL="107998" marR="107998" marT="40778" marB="40778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 smtClean="0">
                          <a:latin typeface="Arial"/>
                          <a:cs typeface="Arial"/>
                        </a:rPr>
                        <a:t>-1.2</a:t>
                      </a:r>
                      <a:endParaRPr lang="en-US" sz="600" dirty="0">
                        <a:latin typeface="Arial"/>
                        <a:cs typeface="Arial"/>
                      </a:endParaRPr>
                    </a:p>
                  </a:txBody>
                  <a:tcPr marL="107998" marR="107998" marT="40778" marB="40778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 smtClean="0">
                          <a:latin typeface="Arial"/>
                          <a:cs typeface="Arial"/>
                        </a:rPr>
                        <a:t>.01</a:t>
                      </a:r>
                      <a:endParaRPr lang="en-US" sz="600" dirty="0">
                        <a:latin typeface="Arial"/>
                        <a:cs typeface="Arial"/>
                      </a:endParaRPr>
                    </a:p>
                  </a:txBody>
                  <a:tcPr marL="107998" marR="107998" marT="40778" marB="40778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45" name="Straight Arrow Connector 44"/>
          <p:cNvCxnSpPr/>
          <p:nvPr/>
        </p:nvCxnSpPr>
        <p:spPr>
          <a:xfrm flipV="1">
            <a:off x="13088019" y="3914786"/>
            <a:ext cx="0" cy="332262"/>
          </a:xfrm>
          <a:prstGeom prst="straightConnector1">
            <a:avLst/>
          </a:prstGeom>
          <a:ln w="15875">
            <a:solidFill>
              <a:srgbClr val="00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6" name="Group 45"/>
          <p:cNvGrpSpPr/>
          <p:nvPr/>
        </p:nvGrpSpPr>
        <p:grpSpPr>
          <a:xfrm>
            <a:off x="13159783" y="3914793"/>
            <a:ext cx="270251" cy="279402"/>
            <a:chOff x="3026219" y="2139950"/>
            <a:chExt cx="228818" cy="234950"/>
          </a:xfrm>
        </p:grpSpPr>
        <p:sp>
          <p:nvSpPr>
            <p:cNvPr id="47" name="TextBox 46"/>
            <p:cNvSpPr txBox="1"/>
            <p:nvPr/>
          </p:nvSpPr>
          <p:spPr>
            <a:xfrm>
              <a:off x="3026219" y="2139950"/>
              <a:ext cx="228818" cy="2329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Arial"/>
                  <a:cs typeface="Arial"/>
                </a:rPr>
                <a:t>e</a:t>
              </a:r>
            </a:p>
          </p:txBody>
        </p:sp>
        <p:sp>
          <p:nvSpPr>
            <p:cNvPr id="48" name="Oval 47"/>
            <p:cNvSpPr/>
            <p:nvPr/>
          </p:nvSpPr>
          <p:spPr>
            <a:xfrm>
              <a:off x="3049091" y="2178050"/>
              <a:ext cx="196850" cy="196850"/>
            </a:xfrm>
            <a:prstGeom prst="ellipse">
              <a:avLst/>
            </a:prstGeom>
            <a:noFill/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/>
                <a:cs typeface="Arial"/>
              </a:endParaRPr>
            </a:p>
          </p:txBody>
        </p:sp>
      </p:grpSp>
      <p:cxnSp>
        <p:nvCxnSpPr>
          <p:cNvPr id="49" name="Straight Arrow Connector 48"/>
          <p:cNvCxnSpPr/>
          <p:nvPr/>
        </p:nvCxnSpPr>
        <p:spPr>
          <a:xfrm flipV="1">
            <a:off x="11355399" y="3914786"/>
            <a:ext cx="0" cy="332262"/>
          </a:xfrm>
          <a:prstGeom prst="straightConnector1">
            <a:avLst/>
          </a:prstGeom>
          <a:ln w="15875">
            <a:solidFill>
              <a:srgbClr val="00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0" name="Group 49"/>
          <p:cNvGrpSpPr/>
          <p:nvPr/>
        </p:nvGrpSpPr>
        <p:grpSpPr>
          <a:xfrm>
            <a:off x="11427164" y="3914793"/>
            <a:ext cx="270251" cy="279402"/>
            <a:chOff x="3026219" y="2139950"/>
            <a:chExt cx="228818" cy="234950"/>
          </a:xfrm>
        </p:grpSpPr>
        <p:sp>
          <p:nvSpPr>
            <p:cNvPr id="51" name="TextBox 50"/>
            <p:cNvSpPr txBox="1"/>
            <p:nvPr/>
          </p:nvSpPr>
          <p:spPr>
            <a:xfrm>
              <a:off x="3026219" y="2139950"/>
              <a:ext cx="228818" cy="2329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Arial"/>
                  <a:cs typeface="Arial"/>
                </a:rPr>
                <a:t>e</a:t>
              </a:r>
            </a:p>
          </p:txBody>
        </p:sp>
        <p:sp>
          <p:nvSpPr>
            <p:cNvPr id="52" name="Oval 51"/>
            <p:cNvSpPr/>
            <p:nvPr/>
          </p:nvSpPr>
          <p:spPr>
            <a:xfrm>
              <a:off x="3049091" y="2178050"/>
              <a:ext cx="196850" cy="196850"/>
            </a:xfrm>
            <a:prstGeom prst="ellipse">
              <a:avLst/>
            </a:prstGeom>
            <a:noFill/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/>
                <a:cs typeface="Arial"/>
              </a:endParaRPr>
            </a:p>
          </p:txBody>
        </p:sp>
      </p:grpSp>
      <p:sp>
        <p:nvSpPr>
          <p:cNvPr id="53" name="Rounded Rectangle 52"/>
          <p:cNvSpPr/>
          <p:nvPr/>
        </p:nvSpPr>
        <p:spPr>
          <a:xfrm>
            <a:off x="10770570" y="3310674"/>
            <a:ext cx="3097432" cy="437981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8258" tIns="54129" rIns="108258" bIns="54129" spcCol="0" rtlCol="0" anchor="ctr"/>
          <a:lstStyle/>
          <a:p>
            <a:pPr algn="ctr"/>
            <a:endParaRPr lang="en-US">
              <a:latin typeface="Arial"/>
              <a:cs typeface="Arial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12928716" y="4612924"/>
            <a:ext cx="505217" cy="293981"/>
          </a:xfrm>
          <a:prstGeom prst="rect">
            <a:avLst/>
          </a:prstGeom>
          <a:noFill/>
        </p:spPr>
        <p:txBody>
          <a:bodyPr wrap="none" lIns="108258" tIns="54129" rIns="108258" bIns="54129" rtlCol="0">
            <a:spAutoFit/>
          </a:bodyPr>
          <a:lstStyle/>
          <a:p>
            <a:r>
              <a:rPr lang="en-US" sz="1200" dirty="0">
                <a:latin typeface="Arial"/>
                <a:cs typeface="Arial"/>
              </a:rPr>
              <a:t>w</a:t>
            </a:r>
            <a:r>
              <a:rPr lang="en-US" sz="1200" dirty="0" smtClean="0">
                <a:latin typeface="Arial"/>
                <a:cs typeface="Arial"/>
              </a:rPr>
              <a:t>+1</a:t>
            </a:r>
            <a:endParaRPr lang="en-US" sz="1200" dirty="0">
              <a:latin typeface="Arial"/>
              <a:cs typeface="Arial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1196097" y="4631425"/>
            <a:ext cx="505217" cy="293981"/>
          </a:xfrm>
          <a:prstGeom prst="rect">
            <a:avLst/>
          </a:prstGeom>
          <a:noFill/>
        </p:spPr>
        <p:txBody>
          <a:bodyPr wrap="none" lIns="108258" tIns="54129" rIns="108258" bIns="54129" rtlCol="0">
            <a:spAutoFit/>
          </a:bodyPr>
          <a:lstStyle/>
          <a:p>
            <a:r>
              <a:rPr lang="en-US" sz="1200" dirty="0">
                <a:latin typeface="Arial"/>
                <a:cs typeface="Arial"/>
              </a:rPr>
              <a:t>w</a:t>
            </a:r>
            <a:r>
              <a:rPr lang="en-US" sz="1200" dirty="0" smtClean="0">
                <a:latin typeface="Arial"/>
                <a:cs typeface="Arial"/>
              </a:rPr>
              <a:t>+2</a:t>
            </a:r>
            <a:endParaRPr lang="en-US" sz="1200" dirty="0">
              <a:latin typeface="Arial"/>
              <a:cs typeface="Arial"/>
            </a:endParaRPr>
          </a:p>
        </p:txBody>
      </p:sp>
      <p:grpSp>
        <p:nvGrpSpPr>
          <p:cNvPr id="56" name="Group 55"/>
          <p:cNvGrpSpPr/>
          <p:nvPr/>
        </p:nvGrpSpPr>
        <p:grpSpPr>
          <a:xfrm>
            <a:off x="13830646" y="2230914"/>
            <a:ext cx="274534" cy="276999"/>
            <a:chOff x="3028975" y="2146300"/>
            <a:chExt cx="232444" cy="232930"/>
          </a:xfrm>
        </p:grpSpPr>
        <p:sp>
          <p:nvSpPr>
            <p:cNvPr id="57" name="TextBox 56"/>
            <p:cNvSpPr txBox="1"/>
            <p:nvPr/>
          </p:nvSpPr>
          <p:spPr>
            <a:xfrm>
              <a:off x="3028975" y="2146300"/>
              <a:ext cx="232444" cy="2329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58" name="Oval 57"/>
            <p:cNvSpPr/>
            <p:nvPr/>
          </p:nvSpPr>
          <p:spPr>
            <a:xfrm>
              <a:off x="3049091" y="2178050"/>
              <a:ext cx="196850" cy="196850"/>
            </a:xfrm>
            <a:prstGeom prst="ellipse">
              <a:avLst/>
            </a:prstGeom>
            <a:noFill/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/>
                <a:cs typeface="Arial"/>
              </a:endParaRPr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11111413" y="2053861"/>
            <a:ext cx="2351690" cy="292805"/>
            <a:chOff x="1742659" y="2115979"/>
            <a:chExt cx="1991141" cy="246221"/>
          </a:xfrm>
        </p:grpSpPr>
        <p:sp>
          <p:nvSpPr>
            <p:cNvPr id="60" name="Rounded Rectangle 59"/>
            <p:cNvSpPr/>
            <p:nvPr/>
          </p:nvSpPr>
          <p:spPr>
            <a:xfrm>
              <a:off x="1742659" y="2190750"/>
              <a:ext cx="1991141" cy="17145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/>
                <a:cs typeface="Arial"/>
              </a:endParaRPr>
            </a:p>
          </p:txBody>
        </p:sp>
        <p:sp>
          <p:nvSpPr>
            <p:cNvPr id="61" name="Oval 60"/>
            <p:cNvSpPr/>
            <p:nvPr/>
          </p:nvSpPr>
          <p:spPr>
            <a:xfrm>
              <a:off x="1799000" y="2216150"/>
              <a:ext cx="120650" cy="120650"/>
            </a:xfrm>
            <a:prstGeom prst="ellipse">
              <a:avLst/>
            </a:prstGeom>
            <a:noFill/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/>
                <a:cs typeface="Arial"/>
              </a:endParaRPr>
            </a:p>
          </p:txBody>
        </p:sp>
        <p:sp>
          <p:nvSpPr>
            <p:cNvPr id="62" name="Oval 61"/>
            <p:cNvSpPr/>
            <p:nvPr/>
          </p:nvSpPr>
          <p:spPr>
            <a:xfrm>
              <a:off x="1981617" y="2216150"/>
              <a:ext cx="120650" cy="120650"/>
            </a:xfrm>
            <a:prstGeom prst="ellipse">
              <a:avLst/>
            </a:prstGeom>
            <a:noFill/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/>
                <a:cs typeface="Arial"/>
              </a:endParaRPr>
            </a:p>
          </p:txBody>
        </p:sp>
        <p:sp>
          <p:nvSpPr>
            <p:cNvPr id="63" name="Oval 62"/>
            <p:cNvSpPr/>
            <p:nvPr/>
          </p:nvSpPr>
          <p:spPr>
            <a:xfrm>
              <a:off x="2163266" y="2216150"/>
              <a:ext cx="120650" cy="120650"/>
            </a:xfrm>
            <a:prstGeom prst="ellipse">
              <a:avLst/>
            </a:prstGeom>
            <a:noFill/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/>
                <a:cs typeface="Arial"/>
              </a:endParaRPr>
            </a:p>
          </p:txBody>
        </p:sp>
        <p:sp>
          <p:nvSpPr>
            <p:cNvPr id="64" name="Oval 63"/>
            <p:cNvSpPr/>
            <p:nvPr/>
          </p:nvSpPr>
          <p:spPr>
            <a:xfrm>
              <a:off x="2351920" y="2216150"/>
              <a:ext cx="120650" cy="120650"/>
            </a:xfrm>
            <a:prstGeom prst="ellipse">
              <a:avLst/>
            </a:prstGeom>
            <a:noFill/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/>
                <a:cs typeface="Arial"/>
              </a:endParaRPr>
            </a:p>
          </p:txBody>
        </p:sp>
        <p:sp>
          <p:nvSpPr>
            <p:cNvPr id="65" name="Oval 64"/>
            <p:cNvSpPr/>
            <p:nvPr/>
          </p:nvSpPr>
          <p:spPr>
            <a:xfrm>
              <a:off x="3539370" y="2216150"/>
              <a:ext cx="120650" cy="120650"/>
            </a:xfrm>
            <a:prstGeom prst="ellipse">
              <a:avLst/>
            </a:prstGeom>
            <a:noFill/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/>
                <a:cs typeface="Arial"/>
              </a:endParaRPr>
            </a:p>
          </p:txBody>
        </p:sp>
        <p:sp>
          <p:nvSpPr>
            <p:cNvPr id="66" name="Oval 65"/>
            <p:cNvSpPr/>
            <p:nvPr/>
          </p:nvSpPr>
          <p:spPr>
            <a:xfrm>
              <a:off x="3367920" y="2216150"/>
              <a:ext cx="120650" cy="120650"/>
            </a:xfrm>
            <a:prstGeom prst="ellipse">
              <a:avLst/>
            </a:prstGeom>
            <a:noFill/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/>
                <a:cs typeface="Arial"/>
              </a:endParaRPr>
            </a:p>
          </p:txBody>
        </p:sp>
        <p:sp>
          <p:nvSpPr>
            <p:cNvPr id="67" name="Oval 66"/>
            <p:cNvSpPr/>
            <p:nvPr/>
          </p:nvSpPr>
          <p:spPr>
            <a:xfrm>
              <a:off x="2538128" y="2216150"/>
              <a:ext cx="120650" cy="120650"/>
            </a:xfrm>
            <a:prstGeom prst="ellipse">
              <a:avLst/>
            </a:prstGeom>
            <a:noFill/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/>
                <a:cs typeface="Arial"/>
              </a:endParaRPr>
            </a:p>
          </p:txBody>
        </p:sp>
        <p:sp>
          <p:nvSpPr>
            <p:cNvPr id="68" name="Oval 67"/>
            <p:cNvSpPr/>
            <p:nvPr/>
          </p:nvSpPr>
          <p:spPr>
            <a:xfrm>
              <a:off x="2877641" y="2216150"/>
              <a:ext cx="120650" cy="120650"/>
            </a:xfrm>
            <a:prstGeom prst="ellipse">
              <a:avLst/>
            </a:prstGeom>
            <a:noFill/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/>
                <a:cs typeface="Arial"/>
              </a:endParaRPr>
            </a:p>
          </p:txBody>
        </p:sp>
        <p:sp>
          <p:nvSpPr>
            <p:cNvPr id="69" name="Oval 68"/>
            <p:cNvSpPr/>
            <p:nvPr/>
          </p:nvSpPr>
          <p:spPr>
            <a:xfrm>
              <a:off x="3042741" y="2216150"/>
              <a:ext cx="120650" cy="120650"/>
            </a:xfrm>
            <a:prstGeom prst="ellipse">
              <a:avLst/>
            </a:prstGeom>
            <a:noFill/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/>
                <a:cs typeface="Arial"/>
              </a:endParaRPr>
            </a:p>
          </p:txBody>
        </p:sp>
        <p:sp>
          <p:nvSpPr>
            <p:cNvPr id="70" name="Oval 69"/>
            <p:cNvSpPr/>
            <p:nvPr/>
          </p:nvSpPr>
          <p:spPr>
            <a:xfrm>
              <a:off x="3207712" y="2216150"/>
              <a:ext cx="120650" cy="120650"/>
            </a:xfrm>
            <a:prstGeom prst="ellipse">
              <a:avLst/>
            </a:prstGeom>
            <a:noFill/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/>
                <a:cs typeface="Arial"/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2624847" y="2115979"/>
              <a:ext cx="286649" cy="2329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Arial"/>
                  <a:cs typeface="Arial"/>
                </a:rPr>
                <a:t>…</a:t>
              </a:r>
            </a:p>
          </p:txBody>
        </p:sp>
      </p:grpSp>
      <p:sp>
        <p:nvSpPr>
          <p:cNvPr id="72" name="Trapezoid 71"/>
          <p:cNvSpPr/>
          <p:nvPr/>
        </p:nvSpPr>
        <p:spPr>
          <a:xfrm>
            <a:off x="10895629" y="2793598"/>
            <a:ext cx="2941965" cy="364341"/>
          </a:xfrm>
          <a:prstGeom prst="trapezoid">
            <a:avLst>
              <a:gd name="adj" fmla="val 59857"/>
            </a:avLst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8258" tIns="54129" rIns="108258" bIns="54129" spcCol="0" rtlCol="0" anchor="ctr"/>
          <a:lstStyle/>
          <a:p>
            <a:pPr algn="ctr"/>
            <a:endParaRPr lang="en-US">
              <a:latin typeface="Arial"/>
              <a:cs typeface="Arial"/>
            </a:endParaRPr>
          </a:p>
        </p:txBody>
      </p:sp>
      <p:grpSp>
        <p:nvGrpSpPr>
          <p:cNvPr id="73" name="Group 72"/>
          <p:cNvGrpSpPr/>
          <p:nvPr/>
        </p:nvGrpSpPr>
        <p:grpSpPr>
          <a:xfrm>
            <a:off x="12169556" y="2831359"/>
            <a:ext cx="270251" cy="276999"/>
            <a:chOff x="3028975" y="2146300"/>
            <a:chExt cx="228818" cy="232930"/>
          </a:xfrm>
        </p:grpSpPr>
        <p:sp>
          <p:nvSpPr>
            <p:cNvPr id="74" name="TextBox 73"/>
            <p:cNvSpPr txBox="1"/>
            <p:nvPr/>
          </p:nvSpPr>
          <p:spPr>
            <a:xfrm>
              <a:off x="3028975" y="2146300"/>
              <a:ext cx="228818" cy="2329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Arial"/>
                  <a:cs typeface="Arial"/>
                </a:rPr>
                <a:t>d</a:t>
              </a:r>
            </a:p>
          </p:txBody>
        </p:sp>
        <p:sp>
          <p:nvSpPr>
            <p:cNvPr id="75" name="Oval 74"/>
            <p:cNvSpPr/>
            <p:nvPr/>
          </p:nvSpPr>
          <p:spPr>
            <a:xfrm>
              <a:off x="3049091" y="2178050"/>
              <a:ext cx="196850" cy="196850"/>
            </a:xfrm>
            <a:prstGeom prst="ellipse">
              <a:avLst/>
            </a:prstGeom>
            <a:noFill/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/>
                <a:cs typeface="Arial"/>
              </a:endParaRPr>
            </a:p>
          </p:txBody>
        </p:sp>
      </p:grpSp>
      <p:sp>
        <p:nvSpPr>
          <p:cNvPr id="76" name="Rounded Rectangle 75"/>
          <p:cNvSpPr/>
          <p:nvPr/>
        </p:nvSpPr>
        <p:spPr>
          <a:xfrm>
            <a:off x="351754" y="2044701"/>
            <a:ext cx="13371544" cy="548758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8258" tIns="54129" rIns="108258" bIns="54129" spcCol="0" rtlCol="0" anchor="ctr"/>
          <a:lstStyle/>
          <a:p>
            <a:pPr algn="ctr"/>
            <a:endParaRPr lang="en-US">
              <a:latin typeface="Arial"/>
              <a:cs typeface="Arial"/>
            </a:endParaRPr>
          </a:p>
        </p:txBody>
      </p:sp>
      <p:grpSp>
        <p:nvGrpSpPr>
          <p:cNvPr id="77" name="Group 76"/>
          <p:cNvGrpSpPr/>
          <p:nvPr/>
        </p:nvGrpSpPr>
        <p:grpSpPr>
          <a:xfrm>
            <a:off x="7763431" y="2038055"/>
            <a:ext cx="2351690" cy="292805"/>
            <a:chOff x="1742659" y="2115979"/>
            <a:chExt cx="1991141" cy="246221"/>
          </a:xfrm>
        </p:grpSpPr>
        <p:sp>
          <p:nvSpPr>
            <p:cNvPr id="78" name="Rounded Rectangle 77"/>
            <p:cNvSpPr/>
            <p:nvPr/>
          </p:nvSpPr>
          <p:spPr>
            <a:xfrm>
              <a:off x="1742659" y="2190750"/>
              <a:ext cx="1991141" cy="17145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/>
                <a:cs typeface="Arial"/>
              </a:endParaRPr>
            </a:p>
          </p:txBody>
        </p:sp>
        <p:sp>
          <p:nvSpPr>
            <p:cNvPr id="79" name="Oval 78"/>
            <p:cNvSpPr/>
            <p:nvPr/>
          </p:nvSpPr>
          <p:spPr>
            <a:xfrm>
              <a:off x="1799000" y="2216150"/>
              <a:ext cx="120650" cy="120650"/>
            </a:xfrm>
            <a:prstGeom prst="ellipse">
              <a:avLst/>
            </a:prstGeom>
            <a:noFill/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/>
                <a:cs typeface="Arial"/>
              </a:endParaRPr>
            </a:p>
          </p:txBody>
        </p:sp>
        <p:sp>
          <p:nvSpPr>
            <p:cNvPr id="80" name="Oval 79"/>
            <p:cNvSpPr/>
            <p:nvPr/>
          </p:nvSpPr>
          <p:spPr>
            <a:xfrm>
              <a:off x="1981617" y="2216150"/>
              <a:ext cx="120650" cy="120650"/>
            </a:xfrm>
            <a:prstGeom prst="ellipse">
              <a:avLst/>
            </a:prstGeom>
            <a:noFill/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/>
                <a:cs typeface="Arial"/>
              </a:endParaRPr>
            </a:p>
          </p:txBody>
        </p:sp>
        <p:sp>
          <p:nvSpPr>
            <p:cNvPr id="81" name="Oval 80"/>
            <p:cNvSpPr/>
            <p:nvPr/>
          </p:nvSpPr>
          <p:spPr>
            <a:xfrm>
              <a:off x="2163266" y="2216150"/>
              <a:ext cx="120650" cy="120650"/>
            </a:xfrm>
            <a:prstGeom prst="ellipse">
              <a:avLst/>
            </a:prstGeom>
            <a:noFill/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/>
                <a:cs typeface="Arial"/>
              </a:endParaRPr>
            </a:p>
          </p:txBody>
        </p:sp>
        <p:sp>
          <p:nvSpPr>
            <p:cNvPr id="82" name="Oval 81"/>
            <p:cNvSpPr/>
            <p:nvPr/>
          </p:nvSpPr>
          <p:spPr>
            <a:xfrm>
              <a:off x="2351920" y="2216150"/>
              <a:ext cx="120650" cy="120650"/>
            </a:xfrm>
            <a:prstGeom prst="ellipse">
              <a:avLst/>
            </a:prstGeom>
            <a:noFill/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/>
                <a:cs typeface="Arial"/>
              </a:endParaRPr>
            </a:p>
          </p:txBody>
        </p:sp>
        <p:sp>
          <p:nvSpPr>
            <p:cNvPr id="83" name="Oval 82"/>
            <p:cNvSpPr/>
            <p:nvPr/>
          </p:nvSpPr>
          <p:spPr>
            <a:xfrm>
              <a:off x="3539370" y="2216150"/>
              <a:ext cx="120650" cy="120650"/>
            </a:xfrm>
            <a:prstGeom prst="ellipse">
              <a:avLst/>
            </a:prstGeom>
            <a:noFill/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/>
                <a:cs typeface="Arial"/>
              </a:endParaRPr>
            </a:p>
          </p:txBody>
        </p:sp>
        <p:sp>
          <p:nvSpPr>
            <p:cNvPr id="84" name="Oval 83"/>
            <p:cNvSpPr/>
            <p:nvPr/>
          </p:nvSpPr>
          <p:spPr>
            <a:xfrm>
              <a:off x="3367920" y="2216150"/>
              <a:ext cx="120650" cy="120650"/>
            </a:xfrm>
            <a:prstGeom prst="ellipse">
              <a:avLst/>
            </a:prstGeom>
            <a:noFill/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/>
                <a:cs typeface="Arial"/>
              </a:endParaRPr>
            </a:p>
          </p:txBody>
        </p:sp>
        <p:sp>
          <p:nvSpPr>
            <p:cNvPr id="85" name="Oval 84"/>
            <p:cNvSpPr/>
            <p:nvPr/>
          </p:nvSpPr>
          <p:spPr>
            <a:xfrm>
              <a:off x="2538128" y="2216150"/>
              <a:ext cx="120650" cy="120650"/>
            </a:xfrm>
            <a:prstGeom prst="ellipse">
              <a:avLst/>
            </a:prstGeom>
            <a:noFill/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/>
                <a:cs typeface="Arial"/>
              </a:endParaRPr>
            </a:p>
          </p:txBody>
        </p:sp>
        <p:sp>
          <p:nvSpPr>
            <p:cNvPr id="86" name="Oval 85"/>
            <p:cNvSpPr/>
            <p:nvPr/>
          </p:nvSpPr>
          <p:spPr>
            <a:xfrm>
              <a:off x="2877641" y="2216150"/>
              <a:ext cx="120650" cy="120650"/>
            </a:xfrm>
            <a:prstGeom prst="ellipse">
              <a:avLst/>
            </a:prstGeom>
            <a:noFill/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/>
                <a:cs typeface="Arial"/>
              </a:endParaRPr>
            </a:p>
          </p:txBody>
        </p:sp>
        <p:sp>
          <p:nvSpPr>
            <p:cNvPr id="87" name="Oval 86"/>
            <p:cNvSpPr/>
            <p:nvPr/>
          </p:nvSpPr>
          <p:spPr>
            <a:xfrm>
              <a:off x="3042741" y="2216150"/>
              <a:ext cx="120650" cy="120650"/>
            </a:xfrm>
            <a:prstGeom prst="ellipse">
              <a:avLst/>
            </a:prstGeom>
            <a:noFill/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/>
                <a:cs typeface="Arial"/>
              </a:endParaRPr>
            </a:p>
          </p:txBody>
        </p:sp>
        <p:sp>
          <p:nvSpPr>
            <p:cNvPr id="88" name="Oval 87"/>
            <p:cNvSpPr/>
            <p:nvPr/>
          </p:nvSpPr>
          <p:spPr>
            <a:xfrm>
              <a:off x="3207712" y="2216150"/>
              <a:ext cx="120650" cy="120650"/>
            </a:xfrm>
            <a:prstGeom prst="ellipse">
              <a:avLst/>
            </a:prstGeom>
            <a:noFill/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/>
                <a:cs typeface="Arial"/>
              </a:endParaRP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2624847" y="2115979"/>
              <a:ext cx="286649" cy="2329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Arial"/>
                  <a:cs typeface="Arial"/>
                </a:rPr>
                <a:t>…</a:t>
              </a:r>
            </a:p>
          </p:txBody>
        </p:sp>
      </p:grpSp>
      <p:grpSp>
        <p:nvGrpSpPr>
          <p:cNvPr id="90" name="Group 89"/>
          <p:cNvGrpSpPr/>
          <p:nvPr/>
        </p:nvGrpSpPr>
        <p:grpSpPr>
          <a:xfrm>
            <a:off x="4127572" y="2038055"/>
            <a:ext cx="2351690" cy="292805"/>
            <a:chOff x="1742659" y="2115979"/>
            <a:chExt cx="1991141" cy="246221"/>
          </a:xfrm>
        </p:grpSpPr>
        <p:sp>
          <p:nvSpPr>
            <p:cNvPr id="91" name="Rounded Rectangle 90"/>
            <p:cNvSpPr/>
            <p:nvPr/>
          </p:nvSpPr>
          <p:spPr>
            <a:xfrm>
              <a:off x="1742659" y="2190750"/>
              <a:ext cx="1991141" cy="17145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/>
                <a:cs typeface="Arial"/>
              </a:endParaRPr>
            </a:p>
          </p:txBody>
        </p:sp>
        <p:sp>
          <p:nvSpPr>
            <p:cNvPr id="92" name="Oval 91"/>
            <p:cNvSpPr/>
            <p:nvPr/>
          </p:nvSpPr>
          <p:spPr>
            <a:xfrm>
              <a:off x="1799000" y="2216150"/>
              <a:ext cx="120650" cy="120650"/>
            </a:xfrm>
            <a:prstGeom prst="ellipse">
              <a:avLst/>
            </a:prstGeom>
            <a:noFill/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/>
                <a:cs typeface="Arial"/>
              </a:endParaRPr>
            </a:p>
          </p:txBody>
        </p:sp>
        <p:sp>
          <p:nvSpPr>
            <p:cNvPr id="93" name="Oval 92"/>
            <p:cNvSpPr/>
            <p:nvPr/>
          </p:nvSpPr>
          <p:spPr>
            <a:xfrm>
              <a:off x="1981617" y="2216150"/>
              <a:ext cx="120650" cy="120650"/>
            </a:xfrm>
            <a:prstGeom prst="ellipse">
              <a:avLst/>
            </a:prstGeom>
            <a:noFill/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/>
                <a:cs typeface="Arial"/>
              </a:endParaRPr>
            </a:p>
          </p:txBody>
        </p:sp>
        <p:sp>
          <p:nvSpPr>
            <p:cNvPr id="94" name="Oval 93"/>
            <p:cNvSpPr/>
            <p:nvPr/>
          </p:nvSpPr>
          <p:spPr>
            <a:xfrm>
              <a:off x="2163266" y="2216150"/>
              <a:ext cx="120650" cy="120650"/>
            </a:xfrm>
            <a:prstGeom prst="ellipse">
              <a:avLst/>
            </a:prstGeom>
            <a:noFill/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/>
                <a:cs typeface="Arial"/>
              </a:endParaRPr>
            </a:p>
          </p:txBody>
        </p:sp>
        <p:sp>
          <p:nvSpPr>
            <p:cNvPr id="95" name="Oval 94"/>
            <p:cNvSpPr/>
            <p:nvPr/>
          </p:nvSpPr>
          <p:spPr>
            <a:xfrm>
              <a:off x="2351920" y="2216150"/>
              <a:ext cx="120650" cy="120650"/>
            </a:xfrm>
            <a:prstGeom prst="ellipse">
              <a:avLst/>
            </a:prstGeom>
            <a:noFill/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/>
                <a:cs typeface="Arial"/>
              </a:endParaRPr>
            </a:p>
          </p:txBody>
        </p:sp>
        <p:sp>
          <p:nvSpPr>
            <p:cNvPr id="96" name="Oval 95"/>
            <p:cNvSpPr/>
            <p:nvPr/>
          </p:nvSpPr>
          <p:spPr>
            <a:xfrm>
              <a:off x="3539370" y="2216150"/>
              <a:ext cx="120650" cy="120650"/>
            </a:xfrm>
            <a:prstGeom prst="ellipse">
              <a:avLst/>
            </a:prstGeom>
            <a:noFill/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/>
                <a:cs typeface="Arial"/>
              </a:endParaRPr>
            </a:p>
          </p:txBody>
        </p:sp>
        <p:sp>
          <p:nvSpPr>
            <p:cNvPr id="97" name="Oval 96"/>
            <p:cNvSpPr/>
            <p:nvPr/>
          </p:nvSpPr>
          <p:spPr>
            <a:xfrm>
              <a:off x="3367920" y="2216150"/>
              <a:ext cx="120650" cy="120650"/>
            </a:xfrm>
            <a:prstGeom prst="ellipse">
              <a:avLst/>
            </a:prstGeom>
            <a:noFill/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/>
                <a:cs typeface="Arial"/>
              </a:endParaRPr>
            </a:p>
          </p:txBody>
        </p:sp>
        <p:sp>
          <p:nvSpPr>
            <p:cNvPr id="98" name="Oval 97"/>
            <p:cNvSpPr/>
            <p:nvPr/>
          </p:nvSpPr>
          <p:spPr>
            <a:xfrm>
              <a:off x="2538128" y="2216150"/>
              <a:ext cx="120650" cy="120650"/>
            </a:xfrm>
            <a:prstGeom prst="ellipse">
              <a:avLst/>
            </a:prstGeom>
            <a:noFill/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/>
                <a:cs typeface="Arial"/>
              </a:endParaRPr>
            </a:p>
          </p:txBody>
        </p:sp>
        <p:sp>
          <p:nvSpPr>
            <p:cNvPr id="99" name="Oval 98"/>
            <p:cNvSpPr/>
            <p:nvPr/>
          </p:nvSpPr>
          <p:spPr>
            <a:xfrm>
              <a:off x="2877641" y="2216150"/>
              <a:ext cx="120650" cy="120650"/>
            </a:xfrm>
            <a:prstGeom prst="ellipse">
              <a:avLst/>
            </a:prstGeom>
            <a:noFill/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/>
                <a:cs typeface="Arial"/>
              </a:endParaRPr>
            </a:p>
          </p:txBody>
        </p:sp>
        <p:sp>
          <p:nvSpPr>
            <p:cNvPr id="100" name="Oval 99"/>
            <p:cNvSpPr/>
            <p:nvPr/>
          </p:nvSpPr>
          <p:spPr>
            <a:xfrm>
              <a:off x="3042741" y="2216150"/>
              <a:ext cx="120650" cy="120650"/>
            </a:xfrm>
            <a:prstGeom prst="ellipse">
              <a:avLst/>
            </a:prstGeom>
            <a:noFill/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/>
                <a:cs typeface="Arial"/>
              </a:endParaRPr>
            </a:p>
          </p:txBody>
        </p:sp>
        <p:sp>
          <p:nvSpPr>
            <p:cNvPr id="101" name="Oval 100"/>
            <p:cNvSpPr/>
            <p:nvPr/>
          </p:nvSpPr>
          <p:spPr>
            <a:xfrm>
              <a:off x="3207712" y="2216150"/>
              <a:ext cx="120650" cy="120650"/>
            </a:xfrm>
            <a:prstGeom prst="ellipse">
              <a:avLst/>
            </a:prstGeom>
            <a:noFill/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/>
                <a:cs typeface="Arial"/>
              </a:endParaRP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2624847" y="2115979"/>
              <a:ext cx="286649" cy="2329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Arial"/>
                  <a:cs typeface="Arial"/>
                </a:rPr>
                <a:t>…</a:t>
              </a:r>
            </a:p>
          </p:txBody>
        </p:sp>
      </p:grpSp>
      <p:cxnSp>
        <p:nvCxnSpPr>
          <p:cNvPr id="106" name="Straight Connector 105"/>
          <p:cNvCxnSpPr/>
          <p:nvPr/>
        </p:nvCxnSpPr>
        <p:spPr>
          <a:xfrm>
            <a:off x="3760374" y="2282254"/>
            <a:ext cx="0" cy="2947662"/>
          </a:xfrm>
          <a:prstGeom prst="line">
            <a:avLst/>
          </a:prstGeom>
          <a:ln w="12700">
            <a:solidFill>
              <a:schemeClr val="tx1"/>
            </a:solidFill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>
            <a:off x="10434417" y="2266672"/>
            <a:ext cx="0" cy="2921741"/>
          </a:xfrm>
          <a:prstGeom prst="line">
            <a:avLst/>
          </a:prstGeom>
          <a:ln w="12700">
            <a:solidFill>
              <a:schemeClr val="tx1"/>
            </a:solidFill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8" name="TextBox 107"/>
          <p:cNvSpPr txBox="1"/>
          <p:nvPr/>
        </p:nvSpPr>
        <p:spPr>
          <a:xfrm>
            <a:off x="6608560" y="4960760"/>
            <a:ext cx="1094984" cy="293981"/>
          </a:xfrm>
          <a:prstGeom prst="rect">
            <a:avLst/>
          </a:prstGeom>
          <a:noFill/>
        </p:spPr>
        <p:txBody>
          <a:bodyPr wrap="none" lIns="108258" tIns="54129" rIns="108258" bIns="54129" rtlCol="0">
            <a:spAutoFit/>
          </a:bodyPr>
          <a:lstStyle/>
          <a:p>
            <a:r>
              <a:rPr lang="en-US" sz="1200" i="1" dirty="0" smtClean="0">
                <a:latin typeface="Arial"/>
                <a:cs typeface="Arial"/>
              </a:rPr>
              <a:t>Focus token</a:t>
            </a:r>
            <a:endParaRPr lang="en-US" sz="1200" i="1" dirty="0">
              <a:latin typeface="Arial"/>
              <a:cs typeface="Arial"/>
            </a:endParaRPr>
          </a:p>
        </p:txBody>
      </p:sp>
      <p:cxnSp>
        <p:nvCxnSpPr>
          <p:cNvPr id="113" name="Straight Arrow Connector 112"/>
          <p:cNvCxnSpPr/>
          <p:nvPr/>
        </p:nvCxnSpPr>
        <p:spPr>
          <a:xfrm flipV="1">
            <a:off x="8969519" y="2793598"/>
            <a:ext cx="0" cy="1400597"/>
          </a:xfrm>
          <a:prstGeom prst="straightConnector1">
            <a:avLst/>
          </a:prstGeom>
          <a:ln w="15875">
            <a:solidFill>
              <a:srgbClr val="00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16" name="Table 1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5993394"/>
              </p:ext>
            </p:extLst>
          </p:nvPr>
        </p:nvGraphicFramePr>
        <p:xfrm>
          <a:off x="1972509" y="4452750"/>
          <a:ext cx="1229975" cy="17299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5995"/>
                <a:gridCol w="245995"/>
                <a:gridCol w="245995"/>
                <a:gridCol w="245995"/>
                <a:gridCol w="245995"/>
              </a:tblGrid>
              <a:tr h="172172">
                <a:tc>
                  <a:txBody>
                    <a:bodyPr/>
                    <a:lstStyle/>
                    <a:p>
                      <a:pPr algn="ctr"/>
                      <a:r>
                        <a:rPr lang="en-US" sz="600" dirty="0" smtClean="0">
                          <a:latin typeface="Arial"/>
                          <a:cs typeface="Arial"/>
                        </a:rPr>
                        <a:t>0</a:t>
                      </a:r>
                      <a:endParaRPr lang="en-US" sz="600" dirty="0">
                        <a:latin typeface="Arial"/>
                        <a:cs typeface="Arial"/>
                      </a:endParaRPr>
                    </a:p>
                  </a:txBody>
                  <a:tcPr marL="107998" marR="107998" marT="40778" marB="40778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 smtClean="0">
                          <a:latin typeface="Arial"/>
                          <a:cs typeface="Arial"/>
                        </a:rPr>
                        <a:t>1</a:t>
                      </a:r>
                      <a:endParaRPr lang="en-US" sz="600" dirty="0">
                        <a:latin typeface="Arial"/>
                        <a:cs typeface="Arial"/>
                      </a:endParaRPr>
                    </a:p>
                  </a:txBody>
                  <a:tcPr marL="107998" marR="107998" marT="40778" marB="40778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 smtClean="0">
                          <a:latin typeface="Arial"/>
                          <a:cs typeface="Arial"/>
                        </a:rPr>
                        <a:t>0</a:t>
                      </a:r>
                      <a:endParaRPr lang="en-US" sz="600" dirty="0">
                        <a:latin typeface="Arial"/>
                        <a:cs typeface="Arial"/>
                      </a:endParaRPr>
                    </a:p>
                  </a:txBody>
                  <a:tcPr marL="107998" marR="107998" marT="40778" marB="40778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 smtClean="0">
                          <a:latin typeface="Arial"/>
                          <a:cs typeface="Arial"/>
                        </a:rPr>
                        <a:t>0</a:t>
                      </a:r>
                      <a:endParaRPr lang="en-US" sz="600" dirty="0">
                        <a:latin typeface="Arial"/>
                        <a:cs typeface="Arial"/>
                      </a:endParaRPr>
                    </a:p>
                  </a:txBody>
                  <a:tcPr marL="107998" marR="107998" marT="40778" marB="40778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 smtClean="0">
                          <a:latin typeface="Arial"/>
                          <a:cs typeface="Arial"/>
                        </a:rPr>
                        <a:t>0</a:t>
                      </a:r>
                      <a:endParaRPr lang="en-US" sz="600" dirty="0">
                        <a:latin typeface="Arial"/>
                        <a:cs typeface="Arial"/>
                      </a:endParaRPr>
                    </a:p>
                  </a:txBody>
                  <a:tcPr marL="107998" marR="107998" marT="40778" marB="40778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117" name="Straight Arrow Connector 116"/>
          <p:cNvCxnSpPr/>
          <p:nvPr/>
        </p:nvCxnSpPr>
        <p:spPr>
          <a:xfrm flipV="1">
            <a:off x="2483079" y="4025527"/>
            <a:ext cx="0" cy="332262"/>
          </a:xfrm>
          <a:prstGeom prst="straightConnector1">
            <a:avLst/>
          </a:prstGeom>
          <a:ln w="15875">
            <a:solidFill>
              <a:srgbClr val="00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18" name="Group 117"/>
          <p:cNvGrpSpPr/>
          <p:nvPr/>
        </p:nvGrpSpPr>
        <p:grpSpPr>
          <a:xfrm>
            <a:off x="2554844" y="4025534"/>
            <a:ext cx="270251" cy="279402"/>
            <a:chOff x="3026219" y="2139950"/>
            <a:chExt cx="228818" cy="234950"/>
          </a:xfrm>
        </p:grpSpPr>
        <p:sp>
          <p:nvSpPr>
            <p:cNvPr id="119" name="TextBox 118"/>
            <p:cNvSpPr txBox="1"/>
            <p:nvPr/>
          </p:nvSpPr>
          <p:spPr>
            <a:xfrm>
              <a:off x="3026219" y="2139950"/>
              <a:ext cx="228818" cy="2329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Arial"/>
                  <a:cs typeface="Arial"/>
                </a:rPr>
                <a:t>e</a:t>
              </a:r>
            </a:p>
          </p:txBody>
        </p:sp>
        <p:sp>
          <p:nvSpPr>
            <p:cNvPr id="120" name="Oval 119"/>
            <p:cNvSpPr/>
            <p:nvPr/>
          </p:nvSpPr>
          <p:spPr>
            <a:xfrm>
              <a:off x="3049091" y="2178050"/>
              <a:ext cx="196850" cy="196850"/>
            </a:xfrm>
            <a:prstGeom prst="ellipse">
              <a:avLst/>
            </a:prstGeom>
            <a:noFill/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/>
                <a:cs typeface="Arial"/>
              </a:endParaRPr>
            </a:p>
          </p:txBody>
        </p:sp>
      </p:grpSp>
      <p:grpSp>
        <p:nvGrpSpPr>
          <p:cNvPr id="122" name="Group 121"/>
          <p:cNvGrpSpPr/>
          <p:nvPr/>
        </p:nvGrpSpPr>
        <p:grpSpPr>
          <a:xfrm>
            <a:off x="13930557" y="3384499"/>
            <a:ext cx="274534" cy="276999"/>
            <a:chOff x="3028975" y="2146300"/>
            <a:chExt cx="232444" cy="232930"/>
          </a:xfrm>
        </p:grpSpPr>
        <p:sp>
          <p:nvSpPr>
            <p:cNvPr id="123" name="TextBox 122"/>
            <p:cNvSpPr txBox="1"/>
            <p:nvPr/>
          </p:nvSpPr>
          <p:spPr>
            <a:xfrm>
              <a:off x="3028975" y="2146300"/>
              <a:ext cx="232444" cy="2329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124" name="Oval 123"/>
            <p:cNvSpPr/>
            <p:nvPr/>
          </p:nvSpPr>
          <p:spPr>
            <a:xfrm>
              <a:off x="3049091" y="2178050"/>
              <a:ext cx="196850" cy="196850"/>
            </a:xfrm>
            <a:prstGeom prst="ellipse">
              <a:avLst/>
            </a:prstGeom>
            <a:noFill/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/>
                <a:cs typeface="Arial"/>
              </a:endParaRPr>
            </a:p>
          </p:txBody>
        </p:sp>
      </p:grpSp>
      <p:graphicFrame>
        <p:nvGraphicFramePr>
          <p:cNvPr id="125" name="Table 1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395256"/>
              </p:ext>
            </p:extLst>
          </p:nvPr>
        </p:nvGraphicFramePr>
        <p:xfrm>
          <a:off x="4199118" y="4041102"/>
          <a:ext cx="2172564" cy="6919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1396"/>
                <a:gridCol w="241396"/>
                <a:gridCol w="241396"/>
                <a:gridCol w="241396"/>
                <a:gridCol w="241396"/>
                <a:gridCol w="241396"/>
                <a:gridCol w="241396"/>
                <a:gridCol w="241396"/>
                <a:gridCol w="241396"/>
              </a:tblGrid>
              <a:tr h="172172">
                <a:tc>
                  <a:txBody>
                    <a:bodyPr/>
                    <a:lstStyle/>
                    <a:p>
                      <a:pPr algn="ctr"/>
                      <a:r>
                        <a:rPr lang="en-US" sz="600" dirty="0" smtClean="0">
                          <a:latin typeface="Arial"/>
                          <a:cs typeface="Arial"/>
                        </a:rPr>
                        <a:t>0</a:t>
                      </a:r>
                      <a:endParaRPr lang="en-US" sz="600" dirty="0">
                        <a:latin typeface="Arial"/>
                        <a:cs typeface="Arial"/>
                      </a:endParaRPr>
                    </a:p>
                  </a:txBody>
                  <a:tcPr marL="107998" marR="107998" marT="40778" marB="40778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 smtClean="0">
                          <a:latin typeface="Arial"/>
                          <a:cs typeface="Arial"/>
                        </a:rPr>
                        <a:t>1</a:t>
                      </a:r>
                      <a:endParaRPr lang="en-US" sz="600" dirty="0">
                        <a:latin typeface="Arial"/>
                        <a:cs typeface="Arial"/>
                      </a:endParaRPr>
                    </a:p>
                  </a:txBody>
                  <a:tcPr marL="107998" marR="107998" marT="40778" marB="40778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 smtClean="0">
                          <a:latin typeface="Arial"/>
                          <a:cs typeface="Arial"/>
                        </a:rPr>
                        <a:t>1</a:t>
                      </a:r>
                      <a:endParaRPr lang="en-US" sz="600" dirty="0">
                        <a:latin typeface="Arial"/>
                        <a:cs typeface="Arial"/>
                      </a:endParaRPr>
                    </a:p>
                  </a:txBody>
                  <a:tcPr marL="107998" marR="107998" marT="40778" marB="40778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 smtClean="0">
                          <a:latin typeface="Arial"/>
                          <a:cs typeface="Arial"/>
                        </a:rPr>
                        <a:t>0</a:t>
                      </a:r>
                      <a:endParaRPr lang="en-US" sz="600" dirty="0">
                        <a:latin typeface="Arial"/>
                        <a:cs typeface="Arial"/>
                      </a:endParaRPr>
                    </a:p>
                  </a:txBody>
                  <a:tcPr marL="107998" marR="107998" marT="40778" marB="40778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 smtClean="0">
                          <a:latin typeface="Arial"/>
                          <a:cs typeface="Arial"/>
                        </a:rPr>
                        <a:t>0</a:t>
                      </a:r>
                      <a:endParaRPr lang="en-US" sz="600" dirty="0">
                        <a:latin typeface="Arial"/>
                        <a:cs typeface="Arial"/>
                      </a:endParaRPr>
                    </a:p>
                  </a:txBody>
                  <a:tcPr marL="107998" marR="107998" marT="40778" marB="40778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 smtClean="0">
                          <a:latin typeface="Arial"/>
                          <a:cs typeface="Arial"/>
                        </a:rPr>
                        <a:t>0</a:t>
                      </a:r>
                      <a:endParaRPr lang="en-US" sz="600" dirty="0">
                        <a:latin typeface="Arial"/>
                        <a:cs typeface="Arial"/>
                      </a:endParaRPr>
                    </a:p>
                  </a:txBody>
                  <a:tcPr marL="107998" marR="107998" marT="40778" marB="40778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 smtClean="0">
                          <a:latin typeface="Arial"/>
                          <a:cs typeface="Arial"/>
                        </a:rPr>
                        <a:t>0</a:t>
                      </a:r>
                      <a:endParaRPr lang="en-US" sz="600" dirty="0">
                        <a:latin typeface="Arial"/>
                        <a:cs typeface="Arial"/>
                      </a:endParaRPr>
                    </a:p>
                  </a:txBody>
                  <a:tcPr marL="107998" marR="107998" marT="40778" marB="40778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 smtClean="0">
                          <a:latin typeface="Arial"/>
                          <a:cs typeface="Arial"/>
                        </a:rPr>
                        <a:t>0</a:t>
                      </a:r>
                      <a:endParaRPr lang="en-US" sz="600" dirty="0">
                        <a:latin typeface="Arial"/>
                        <a:cs typeface="Arial"/>
                      </a:endParaRPr>
                    </a:p>
                  </a:txBody>
                  <a:tcPr marL="107998" marR="107998" marT="40778" marB="40778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 smtClean="0">
                          <a:latin typeface="Arial"/>
                          <a:cs typeface="Arial"/>
                        </a:rPr>
                        <a:t>0</a:t>
                      </a:r>
                      <a:endParaRPr lang="en-US" sz="600" dirty="0">
                        <a:latin typeface="Arial"/>
                        <a:cs typeface="Arial"/>
                      </a:endParaRPr>
                    </a:p>
                  </a:txBody>
                  <a:tcPr marL="107998" marR="107998" marT="40778" marB="40778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2172">
                <a:tc>
                  <a:txBody>
                    <a:bodyPr/>
                    <a:lstStyle/>
                    <a:p>
                      <a:pPr algn="ctr"/>
                      <a:r>
                        <a:rPr lang="en-US" sz="600" dirty="0" smtClean="0">
                          <a:latin typeface="Arial"/>
                          <a:cs typeface="Arial"/>
                        </a:rPr>
                        <a:t>0</a:t>
                      </a:r>
                      <a:endParaRPr lang="en-US" sz="600" dirty="0">
                        <a:latin typeface="Arial"/>
                        <a:cs typeface="Arial"/>
                      </a:endParaRPr>
                    </a:p>
                  </a:txBody>
                  <a:tcPr marL="107998" marR="107998" marT="40778" marB="40778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 smtClean="0">
                          <a:latin typeface="Arial"/>
                          <a:cs typeface="Arial"/>
                        </a:rPr>
                        <a:t>0</a:t>
                      </a:r>
                      <a:endParaRPr lang="en-US" sz="600" dirty="0">
                        <a:latin typeface="Arial"/>
                        <a:cs typeface="Arial"/>
                      </a:endParaRPr>
                    </a:p>
                  </a:txBody>
                  <a:tcPr marL="107998" marR="107998" marT="40778" marB="40778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 smtClean="0">
                          <a:latin typeface="Arial"/>
                          <a:cs typeface="Arial"/>
                        </a:rPr>
                        <a:t>0</a:t>
                      </a:r>
                      <a:endParaRPr lang="en-US" sz="600" dirty="0">
                        <a:latin typeface="Arial"/>
                        <a:cs typeface="Arial"/>
                      </a:endParaRPr>
                    </a:p>
                  </a:txBody>
                  <a:tcPr marL="107998" marR="107998" marT="40778" marB="40778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 smtClean="0">
                          <a:latin typeface="Arial"/>
                          <a:cs typeface="Arial"/>
                        </a:rPr>
                        <a:t>1</a:t>
                      </a:r>
                      <a:endParaRPr lang="en-US" sz="600" dirty="0">
                        <a:latin typeface="Arial"/>
                        <a:cs typeface="Arial"/>
                      </a:endParaRPr>
                    </a:p>
                  </a:txBody>
                  <a:tcPr marL="107998" marR="107998" marT="40778" marB="40778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 smtClean="0">
                          <a:latin typeface="Arial"/>
                          <a:cs typeface="Arial"/>
                        </a:rPr>
                        <a:t>1</a:t>
                      </a:r>
                      <a:endParaRPr lang="en-US" sz="600" dirty="0">
                        <a:latin typeface="Arial"/>
                        <a:cs typeface="Arial"/>
                      </a:endParaRPr>
                    </a:p>
                  </a:txBody>
                  <a:tcPr marL="107998" marR="107998" marT="40778" marB="40778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 smtClean="0">
                          <a:latin typeface="Arial"/>
                          <a:cs typeface="Arial"/>
                        </a:rPr>
                        <a:t>1</a:t>
                      </a:r>
                      <a:endParaRPr lang="en-US" sz="600" dirty="0">
                        <a:latin typeface="Arial"/>
                        <a:cs typeface="Arial"/>
                      </a:endParaRPr>
                    </a:p>
                  </a:txBody>
                  <a:tcPr marL="107998" marR="107998" marT="40778" marB="40778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 smtClean="0">
                          <a:latin typeface="Arial"/>
                          <a:cs typeface="Arial"/>
                        </a:rPr>
                        <a:t>0</a:t>
                      </a:r>
                      <a:endParaRPr lang="en-US" sz="600" dirty="0">
                        <a:latin typeface="Arial"/>
                        <a:cs typeface="Arial"/>
                      </a:endParaRPr>
                    </a:p>
                  </a:txBody>
                  <a:tcPr marL="107998" marR="107998" marT="40778" marB="40778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 smtClean="0">
                          <a:latin typeface="Arial"/>
                          <a:cs typeface="Arial"/>
                        </a:rPr>
                        <a:t>1</a:t>
                      </a:r>
                      <a:endParaRPr lang="en-US" sz="600" dirty="0">
                        <a:latin typeface="Arial"/>
                        <a:cs typeface="Arial"/>
                      </a:endParaRPr>
                    </a:p>
                  </a:txBody>
                  <a:tcPr marL="107998" marR="107998" marT="40778" marB="40778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 smtClean="0">
                          <a:latin typeface="Arial"/>
                          <a:cs typeface="Arial"/>
                        </a:rPr>
                        <a:t>0</a:t>
                      </a:r>
                      <a:endParaRPr lang="en-US" sz="600" dirty="0">
                        <a:latin typeface="Arial"/>
                        <a:cs typeface="Arial"/>
                      </a:endParaRPr>
                    </a:p>
                  </a:txBody>
                  <a:tcPr marL="107998" marR="107998" marT="40778" marB="40778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2172">
                <a:tc>
                  <a:txBody>
                    <a:bodyPr/>
                    <a:lstStyle/>
                    <a:p>
                      <a:pPr algn="ctr"/>
                      <a:r>
                        <a:rPr lang="en-US" sz="600" dirty="0" smtClean="0">
                          <a:latin typeface="Arial"/>
                          <a:cs typeface="Arial"/>
                        </a:rPr>
                        <a:t>0</a:t>
                      </a:r>
                      <a:endParaRPr lang="en-US" sz="600" dirty="0">
                        <a:latin typeface="Arial"/>
                        <a:cs typeface="Arial"/>
                      </a:endParaRPr>
                    </a:p>
                  </a:txBody>
                  <a:tcPr marL="107998" marR="107998" marT="40778" marB="40778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 smtClean="0">
                          <a:latin typeface="Arial"/>
                          <a:cs typeface="Arial"/>
                        </a:rPr>
                        <a:t>0</a:t>
                      </a:r>
                      <a:endParaRPr lang="en-US" sz="600" dirty="0">
                        <a:latin typeface="Arial"/>
                        <a:cs typeface="Arial"/>
                      </a:endParaRPr>
                    </a:p>
                  </a:txBody>
                  <a:tcPr marL="107998" marR="107998" marT="40778" marB="40778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 smtClean="0">
                          <a:latin typeface="Arial"/>
                          <a:cs typeface="Arial"/>
                        </a:rPr>
                        <a:t>0</a:t>
                      </a:r>
                      <a:endParaRPr lang="en-US" sz="600" dirty="0">
                        <a:latin typeface="Arial"/>
                        <a:cs typeface="Arial"/>
                      </a:endParaRPr>
                    </a:p>
                  </a:txBody>
                  <a:tcPr marL="107998" marR="107998" marT="40778" marB="40778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 smtClean="0">
                          <a:latin typeface="Arial"/>
                          <a:cs typeface="Arial"/>
                        </a:rPr>
                        <a:t>0</a:t>
                      </a:r>
                      <a:endParaRPr lang="en-US" sz="600" dirty="0">
                        <a:latin typeface="Arial"/>
                        <a:cs typeface="Arial"/>
                      </a:endParaRPr>
                    </a:p>
                  </a:txBody>
                  <a:tcPr marL="107998" marR="107998" marT="40778" marB="40778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 smtClean="0">
                          <a:latin typeface="Arial"/>
                          <a:cs typeface="Arial"/>
                        </a:rPr>
                        <a:t>0</a:t>
                      </a:r>
                      <a:endParaRPr lang="en-US" sz="600" dirty="0">
                        <a:latin typeface="Arial"/>
                        <a:cs typeface="Arial"/>
                      </a:endParaRPr>
                    </a:p>
                  </a:txBody>
                  <a:tcPr marL="107998" marR="107998" marT="40778" marB="40778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 smtClean="0">
                          <a:latin typeface="Arial"/>
                          <a:cs typeface="Arial"/>
                        </a:rPr>
                        <a:t>0</a:t>
                      </a:r>
                      <a:endParaRPr lang="en-US" sz="600" dirty="0">
                        <a:latin typeface="Arial"/>
                        <a:cs typeface="Arial"/>
                      </a:endParaRPr>
                    </a:p>
                  </a:txBody>
                  <a:tcPr marL="107998" marR="107998" marT="40778" marB="40778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 smtClean="0">
                          <a:latin typeface="Arial"/>
                          <a:cs typeface="Arial"/>
                        </a:rPr>
                        <a:t>0</a:t>
                      </a:r>
                      <a:endParaRPr lang="en-US" sz="600" dirty="0">
                        <a:latin typeface="Arial"/>
                        <a:cs typeface="Arial"/>
                      </a:endParaRPr>
                    </a:p>
                  </a:txBody>
                  <a:tcPr marL="107998" marR="107998" marT="40778" marB="40778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 smtClean="0">
                          <a:latin typeface="Arial"/>
                          <a:cs typeface="Arial"/>
                        </a:rPr>
                        <a:t>0</a:t>
                      </a:r>
                      <a:endParaRPr lang="en-US" sz="600" dirty="0">
                        <a:latin typeface="Arial"/>
                        <a:cs typeface="Arial"/>
                      </a:endParaRPr>
                    </a:p>
                  </a:txBody>
                  <a:tcPr marL="107998" marR="107998" marT="40778" marB="40778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 smtClean="0">
                          <a:latin typeface="Arial"/>
                          <a:cs typeface="Arial"/>
                        </a:rPr>
                        <a:t>0</a:t>
                      </a:r>
                      <a:endParaRPr lang="en-US" sz="600" dirty="0">
                        <a:latin typeface="Arial"/>
                        <a:cs typeface="Arial"/>
                      </a:endParaRPr>
                    </a:p>
                  </a:txBody>
                  <a:tcPr marL="107998" marR="107998" marT="40778" marB="40778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2172">
                <a:tc gridSpan="9">
                  <a:txBody>
                    <a:bodyPr/>
                    <a:lstStyle/>
                    <a:p>
                      <a:pPr algn="ctr"/>
                      <a:r>
                        <a:rPr lang="en-US" sz="600" dirty="0" smtClean="0">
                          <a:latin typeface="Arial"/>
                          <a:cs typeface="Arial"/>
                        </a:rPr>
                        <a:t>…</a:t>
                      </a:r>
                      <a:endParaRPr lang="en-US" sz="600" dirty="0">
                        <a:latin typeface="Arial"/>
                        <a:cs typeface="Arial"/>
                      </a:endParaRPr>
                    </a:p>
                  </a:txBody>
                  <a:tcPr marL="107998" marR="107998" marT="40778" marB="40778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600" dirty="0">
                        <a:latin typeface="Arial"/>
                        <a:cs typeface="Arial"/>
                      </a:endParaRPr>
                    </a:p>
                  </a:txBody>
                  <a:tcPr marL="107998" marR="107998" marT="40778" marB="40778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600" dirty="0">
                        <a:latin typeface="Arial"/>
                        <a:cs typeface="Arial"/>
                      </a:endParaRPr>
                    </a:p>
                  </a:txBody>
                  <a:tcPr marL="107998" marR="107998" marT="40778" marB="40778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600" dirty="0">
                        <a:latin typeface="Arial"/>
                        <a:cs typeface="Arial"/>
                      </a:endParaRPr>
                    </a:p>
                  </a:txBody>
                  <a:tcPr marL="107998" marR="107998" marT="40778" marB="40778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600" dirty="0">
                        <a:latin typeface="Arial"/>
                        <a:cs typeface="Arial"/>
                      </a:endParaRPr>
                    </a:p>
                  </a:txBody>
                  <a:tcPr marL="107998" marR="107998" marT="40778" marB="40778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26" name="TextBox 125"/>
          <p:cNvSpPr txBox="1"/>
          <p:nvPr/>
        </p:nvSpPr>
        <p:spPr>
          <a:xfrm>
            <a:off x="4437606" y="4752006"/>
            <a:ext cx="1681170" cy="293981"/>
          </a:xfrm>
          <a:prstGeom prst="rect">
            <a:avLst/>
          </a:prstGeom>
          <a:noFill/>
        </p:spPr>
        <p:txBody>
          <a:bodyPr wrap="none" lIns="108258" tIns="54129" rIns="108258" bIns="54129" rtlCol="0">
            <a:spAutoFit/>
          </a:bodyPr>
          <a:lstStyle/>
          <a:p>
            <a:r>
              <a:rPr lang="en-US" sz="1200" dirty="0">
                <a:latin typeface="Arial"/>
                <a:cs typeface="Arial"/>
              </a:rPr>
              <a:t>w</a:t>
            </a:r>
            <a:r>
              <a:rPr lang="en-US" sz="1200" dirty="0" smtClean="0">
                <a:latin typeface="Arial"/>
                <a:cs typeface="Arial"/>
              </a:rPr>
              <a:t> (</a:t>
            </a:r>
            <a:r>
              <a:rPr lang="en-US" sz="1200" i="1" dirty="0" smtClean="0">
                <a:latin typeface="Arial"/>
                <a:cs typeface="Arial"/>
              </a:rPr>
              <a:t>character one-hot</a:t>
            </a:r>
            <a:r>
              <a:rPr lang="en-US" sz="1200" dirty="0" smtClean="0">
                <a:latin typeface="Arial"/>
                <a:cs typeface="Arial"/>
              </a:rPr>
              <a:t>)</a:t>
            </a:r>
            <a:endParaRPr lang="en-US" sz="1200" dirty="0">
              <a:latin typeface="Arial"/>
              <a:cs typeface="Arial"/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6404550" y="4492144"/>
            <a:ext cx="5135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>
                <a:latin typeface="Arial"/>
                <a:cs typeface="Arial"/>
              </a:rPr>
              <a:t>n</a:t>
            </a:r>
            <a:r>
              <a:rPr lang="en-US" sz="1200" i="1" dirty="0" smtClean="0">
                <a:latin typeface="Arial"/>
                <a:cs typeface="Arial"/>
              </a:rPr>
              <a:t> </a:t>
            </a:r>
            <a:r>
              <a:rPr lang="en-US" sz="1200" dirty="0" smtClean="0">
                <a:latin typeface="Arial"/>
                <a:cs typeface="Arial"/>
              </a:rPr>
              <a:t>x</a:t>
            </a:r>
            <a:r>
              <a:rPr lang="en-US" sz="1200" i="1" dirty="0" smtClean="0">
                <a:latin typeface="Arial"/>
                <a:cs typeface="Arial"/>
              </a:rPr>
              <a:t> t</a:t>
            </a:r>
            <a:endParaRPr lang="en-US" sz="1200" i="1" dirty="0">
              <a:latin typeface="Arial"/>
              <a:cs typeface="Arial"/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2405642" y="4728020"/>
            <a:ext cx="466595" cy="293981"/>
          </a:xfrm>
          <a:prstGeom prst="rect">
            <a:avLst/>
          </a:prstGeom>
          <a:noFill/>
        </p:spPr>
        <p:txBody>
          <a:bodyPr wrap="none" lIns="108258" tIns="54129" rIns="108258" bIns="54129" rtlCol="0">
            <a:spAutoFit/>
          </a:bodyPr>
          <a:lstStyle/>
          <a:p>
            <a:r>
              <a:rPr lang="en-US" sz="1200" dirty="0">
                <a:latin typeface="Arial"/>
                <a:cs typeface="Arial"/>
              </a:rPr>
              <a:t>w</a:t>
            </a:r>
            <a:r>
              <a:rPr lang="en-US" sz="1200" dirty="0" smtClean="0">
                <a:latin typeface="Arial"/>
                <a:cs typeface="Arial"/>
              </a:rPr>
              <a:t>-1</a:t>
            </a:r>
            <a:endParaRPr lang="en-US" sz="1200" dirty="0">
              <a:latin typeface="Arial"/>
              <a:cs typeface="Arial"/>
            </a:endParaRPr>
          </a:p>
        </p:txBody>
      </p:sp>
      <p:grpSp>
        <p:nvGrpSpPr>
          <p:cNvPr id="137" name="Group 136"/>
          <p:cNvGrpSpPr/>
          <p:nvPr/>
        </p:nvGrpSpPr>
        <p:grpSpPr>
          <a:xfrm>
            <a:off x="5640107" y="3399574"/>
            <a:ext cx="731897" cy="549816"/>
            <a:chOff x="5640107" y="3310674"/>
            <a:chExt cx="731897" cy="549816"/>
          </a:xfrm>
        </p:grpSpPr>
        <p:sp>
          <p:nvSpPr>
            <p:cNvPr id="129" name="Isosceles Triangle 128"/>
            <p:cNvSpPr/>
            <p:nvPr/>
          </p:nvSpPr>
          <p:spPr>
            <a:xfrm>
              <a:off x="5640107" y="3310674"/>
              <a:ext cx="731897" cy="549816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/>
                <a:cs typeface="Arial"/>
              </a:endParaRPr>
            </a:p>
          </p:txBody>
        </p:sp>
        <p:grpSp>
          <p:nvGrpSpPr>
            <p:cNvPr id="134" name="Group 133"/>
            <p:cNvGrpSpPr/>
            <p:nvPr/>
          </p:nvGrpSpPr>
          <p:grpSpPr>
            <a:xfrm>
              <a:off x="5874632" y="3511819"/>
              <a:ext cx="261610" cy="276999"/>
              <a:chOff x="3028975" y="2146300"/>
              <a:chExt cx="221502" cy="232930"/>
            </a:xfrm>
          </p:grpSpPr>
          <p:sp>
            <p:nvSpPr>
              <p:cNvPr id="135" name="TextBox 134"/>
              <p:cNvSpPr txBox="1"/>
              <p:nvPr/>
            </p:nvSpPr>
            <p:spPr>
              <a:xfrm>
                <a:off x="3028975" y="2146300"/>
                <a:ext cx="221502" cy="2329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>
                    <a:latin typeface="Arial"/>
                    <a:cs typeface="Arial"/>
                  </a:rPr>
                  <a:t>c</a:t>
                </a:r>
                <a:endParaRPr lang="en-US" sz="1200" dirty="0">
                  <a:latin typeface="Arial"/>
                  <a:cs typeface="Arial"/>
                </a:endParaRPr>
              </a:p>
            </p:txBody>
          </p:sp>
          <p:sp>
            <p:nvSpPr>
              <p:cNvPr id="136" name="Oval 135"/>
              <p:cNvSpPr/>
              <p:nvPr/>
            </p:nvSpPr>
            <p:spPr>
              <a:xfrm>
                <a:off x="3049091" y="2178050"/>
                <a:ext cx="196850" cy="196850"/>
              </a:xfrm>
              <a:prstGeom prst="ellipse">
                <a:avLst/>
              </a:prstGeom>
              <a:noFill/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Arial"/>
                  <a:cs typeface="Arial"/>
                </a:endParaRPr>
              </a:p>
            </p:txBody>
          </p:sp>
        </p:grpSp>
      </p:grpSp>
      <p:grpSp>
        <p:nvGrpSpPr>
          <p:cNvPr id="163" name="Group 162"/>
          <p:cNvGrpSpPr/>
          <p:nvPr/>
        </p:nvGrpSpPr>
        <p:grpSpPr>
          <a:xfrm>
            <a:off x="5365926" y="3399574"/>
            <a:ext cx="731897" cy="549816"/>
            <a:chOff x="5640107" y="3310674"/>
            <a:chExt cx="731897" cy="549816"/>
          </a:xfrm>
        </p:grpSpPr>
        <p:sp>
          <p:nvSpPr>
            <p:cNvPr id="164" name="Isosceles Triangle 163"/>
            <p:cNvSpPr/>
            <p:nvPr/>
          </p:nvSpPr>
          <p:spPr>
            <a:xfrm>
              <a:off x="5640107" y="3310674"/>
              <a:ext cx="731897" cy="549816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/>
                <a:cs typeface="Arial"/>
              </a:endParaRPr>
            </a:p>
          </p:txBody>
        </p:sp>
        <p:grpSp>
          <p:nvGrpSpPr>
            <p:cNvPr id="165" name="Group 164"/>
            <p:cNvGrpSpPr/>
            <p:nvPr/>
          </p:nvGrpSpPr>
          <p:grpSpPr>
            <a:xfrm>
              <a:off x="5874632" y="3511819"/>
              <a:ext cx="261610" cy="276999"/>
              <a:chOff x="3028975" y="2146300"/>
              <a:chExt cx="221502" cy="232930"/>
            </a:xfrm>
          </p:grpSpPr>
          <p:sp>
            <p:nvSpPr>
              <p:cNvPr id="166" name="TextBox 165"/>
              <p:cNvSpPr txBox="1"/>
              <p:nvPr/>
            </p:nvSpPr>
            <p:spPr>
              <a:xfrm>
                <a:off x="3028975" y="2146300"/>
                <a:ext cx="221502" cy="2329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>
                    <a:latin typeface="Arial"/>
                    <a:cs typeface="Arial"/>
                  </a:rPr>
                  <a:t>c</a:t>
                </a:r>
                <a:endParaRPr lang="en-US" sz="1200" dirty="0">
                  <a:latin typeface="Arial"/>
                  <a:cs typeface="Arial"/>
                </a:endParaRPr>
              </a:p>
            </p:txBody>
          </p:sp>
          <p:sp>
            <p:nvSpPr>
              <p:cNvPr id="167" name="Oval 166"/>
              <p:cNvSpPr/>
              <p:nvPr/>
            </p:nvSpPr>
            <p:spPr>
              <a:xfrm>
                <a:off x="3049091" y="2178050"/>
                <a:ext cx="196850" cy="196850"/>
              </a:xfrm>
              <a:prstGeom prst="ellipse">
                <a:avLst/>
              </a:prstGeom>
              <a:noFill/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Arial"/>
                  <a:cs typeface="Arial"/>
                </a:endParaRPr>
              </a:p>
            </p:txBody>
          </p:sp>
        </p:grpSp>
      </p:grpSp>
      <p:grpSp>
        <p:nvGrpSpPr>
          <p:cNvPr id="168" name="Group 167"/>
          <p:cNvGrpSpPr/>
          <p:nvPr/>
        </p:nvGrpSpPr>
        <p:grpSpPr>
          <a:xfrm>
            <a:off x="5147199" y="3399574"/>
            <a:ext cx="731897" cy="549816"/>
            <a:chOff x="5640107" y="3310674"/>
            <a:chExt cx="731897" cy="549816"/>
          </a:xfrm>
        </p:grpSpPr>
        <p:sp>
          <p:nvSpPr>
            <p:cNvPr id="169" name="Isosceles Triangle 168"/>
            <p:cNvSpPr/>
            <p:nvPr/>
          </p:nvSpPr>
          <p:spPr>
            <a:xfrm>
              <a:off x="5640107" y="3310674"/>
              <a:ext cx="731897" cy="549816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/>
                <a:cs typeface="Arial"/>
              </a:endParaRPr>
            </a:p>
          </p:txBody>
        </p:sp>
        <p:grpSp>
          <p:nvGrpSpPr>
            <p:cNvPr id="170" name="Group 169"/>
            <p:cNvGrpSpPr/>
            <p:nvPr/>
          </p:nvGrpSpPr>
          <p:grpSpPr>
            <a:xfrm>
              <a:off x="5874632" y="3511819"/>
              <a:ext cx="261610" cy="276999"/>
              <a:chOff x="3028975" y="2146300"/>
              <a:chExt cx="221502" cy="232930"/>
            </a:xfrm>
          </p:grpSpPr>
          <p:sp>
            <p:nvSpPr>
              <p:cNvPr id="171" name="TextBox 170"/>
              <p:cNvSpPr txBox="1"/>
              <p:nvPr/>
            </p:nvSpPr>
            <p:spPr>
              <a:xfrm>
                <a:off x="3028975" y="2146300"/>
                <a:ext cx="221502" cy="2329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>
                    <a:latin typeface="Arial"/>
                    <a:cs typeface="Arial"/>
                  </a:rPr>
                  <a:t>c</a:t>
                </a:r>
                <a:endParaRPr lang="en-US" sz="1200" dirty="0">
                  <a:latin typeface="Arial"/>
                  <a:cs typeface="Arial"/>
                </a:endParaRPr>
              </a:p>
            </p:txBody>
          </p:sp>
          <p:sp>
            <p:nvSpPr>
              <p:cNvPr id="172" name="Oval 171"/>
              <p:cNvSpPr/>
              <p:nvPr/>
            </p:nvSpPr>
            <p:spPr>
              <a:xfrm>
                <a:off x="3049091" y="2178050"/>
                <a:ext cx="196850" cy="196850"/>
              </a:xfrm>
              <a:prstGeom prst="ellipse">
                <a:avLst/>
              </a:prstGeom>
              <a:noFill/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Arial"/>
                  <a:cs typeface="Arial"/>
                </a:endParaRPr>
              </a:p>
            </p:txBody>
          </p:sp>
        </p:grpSp>
      </p:grpSp>
      <p:grpSp>
        <p:nvGrpSpPr>
          <p:cNvPr id="173" name="Group 172"/>
          <p:cNvGrpSpPr/>
          <p:nvPr/>
        </p:nvGrpSpPr>
        <p:grpSpPr>
          <a:xfrm>
            <a:off x="4910982" y="3399574"/>
            <a:ext cx="731897" cy="549816"/>
            <a:chOff x="5640107" y="3310674"/>
            <a:chExt cx="731897" cy="549816"/>
          </a:xfrm>
        </p:grpSpPr>
        <p:sp>
          <p:nvSpPr>
            <p:cNvPr id="174" name="Isosceles Triangle 173"/>
            <p:cNvSpPr/>
            <p:nvPr/>
          </p:nvSpPr>
          <p:spPr>
            <a:xfrm>
              <a:off x="5640107" y="3310674"/>
              <a:ext cx="731897" cy="549816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/>
                <a:cs typeface="Arial"/>
              </a:endParaRPr>
            </a:p>
          </p:txBody>
        </p:sp>
        <p:grpSp>
          <p:nvGrpSpPr>
            <p:cNvPr id="175" name="Group 174"/>
            <p:cNvGrpSpPr/>
            <p:nvPr/>
          </p:nvGrpSpPr>
          <p:grpSpPr>
            <a:xfrm>
              <a:off x="5874632" y="3511819"/>
              <a:ext cx="261610" cy="276999"/>
              <a:chOff x="3028975" y="2146300"/>
              <a:chExt cx="221502" cy="232930"/>
            </a:xfrm>
          </p:grpSpPr>
          <p:sp>
            <p:nvSpPr>
              <p:cNvPr id="176" name="TextBox 175"/>
              <p:cNvSpPr txBox="1"/>
              <p:nvPr/>
            </p:nvSpPr>
            <p:spPr>
              <a:xfrm>
                <a:off x="3028975" y="2146300"/>
                <a:ext cx="221502" cy="2329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>
                    <a:latin typeface="Arial"/>
                    <a:cs typeface="Arial"/>
                  </a:rPr>
                  <a:t>c</a:t>
                </a:r>
                <a:endParaRPr lang="en-US" sz="1200" dirty="0">
                  <a:latin typeface="Arial"/>
                  <a:cs typeface="Arial"/>
                </a:endParaRPr>
              </a:p>
            </p:txBody>
          </p:sp>
          <p:sp>
            <p:nvSpPr>
              <p:cNvPr id="177" name="Oval 176"/>
              <p:cNvSpPr/>
              <p:nvPr/>
            </p:nvSpPr>
            <p:spPr>
              <a:xfrm>
                <a:off x="3049091" y="2178050"/>
                <a:ext cx="196850" cy="196850"/>
              </a:xfrm>
              <a:prstGeom prst="ellipse">
                <a:avLst/>
              </a:prstGeom>
              <a:noFill/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Arial"/>
                  <a:cs typeface="Arial"/>
                </a:endParaRPr>
              </a:p>
            </p:txBody>
          </p:sp>
        </p:grpSp>
      </p:grpSp>
      <p:grpSp>
        <p:nvGrpSpPr>
          <p:cNvPr id="178" name="Group 177"/>
          <p:cNvGrpSpPr/>
          <p:nvPr/>
        </p:nvGrpSpPr>
        <p:grpSpPr>
          <a:xfrm>
            <a:off x="4669862" y="3399574"/>
            <a:ext cx="731897" cy="549816"/>
            <a:chOff x="5640107" y="3310674"/>
            <a:chExt cx="731897" cy="549816"/>
          </a:xfrm>
        </p:grpSpPr>
        <p:sp>
          <p:nvSpPr>
            <p:cNvPr id="179" name="Isosceles Triangle 178"/>
            <p:cNvSpPr/>
            <p:nvPr/>
          </p:nvSpPr>
          <p:spPr>
            <a:xfrm>
              <a:off x="5640107" y="3310674"/>
              <a:ext cx="731897" cy="549816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/>
                <a:cs typeface="Arial"/>
              </a:endParaRPr>
            </a:p>
          </p:txBody>
        </p:sp>
        <p:grpSp>
          <p:nvGrpSpPr>
            <p:cNvPr id="180" name="Group 179"/>
            <p:cNvGrpSpPr/>
            <p:nvPr/>
          </p:nvGrpSpPr>
          <p:grpSpPr>
            <a:xfrm>
              <a:off x="5874632" y="3511819"/>
              <a:ext cx="261610" cy="276999"/>
              <a:chOff x="3028975" y="2146300"/>
              <a:chExt cx="221502" cy="232930"/>
            </a:xfrm>
          </p:grpSpPr>
          <p:sp>
            <p:nvSpPr>
              <p:cNvPr id="181" name="TextBox 180"/>
              <p:cNvSpPr txBox="1"/>
              <p:nvPr/>
            </p:nvSpPr>
            <p:spPr>
              <a:xfrm>
                <a:off x="3028975" y="2146300"/>
                <a:ext cx="221502" cy="2329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>
                    <a:latin typeface="Arial"/>
                    <a:cs typeface="Arial"/>
                  </a:rPr>
                  <a:t>c</a:t>
                </a:r>
                <a:endParaRPr lang="en-US" sz="1200" dirty="0">
                  <a:latin typeface="Arial"/>
                  <a:cs typeface="Arial"/>
                </a:endParaRPr>
              </a:p>
            </p:txBody>
          </p:sp>
          <p:sp>
            <p:nvSpPr>
              <p:cNvPr id="182" name="Oval 181"/>
              <p:cNvSpPr/>
              <p:nvPr/>
            </p:nvSpPr>
            <p:spPr>
              <a:xfrm>
                <a:off x="3049091" y="2178050"/>
                <a:ext cx="196850" cy="196850"/>
              </a:xfrm>
              <a:prstGeom prst="ellipse">
                <a:avLst/>
              </a:prstGeom>
              <a:noFill/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Arial"/>
                  <a:cs typeface="Arial"/>
                </a:endParaRPr>
              </a:p>
            </p:txBody>
          </p:sp>
        </p:grpSp>
      </p:grpSp>
      <p:grpSp>
        <p:nvGrpSpPr>
          <p:cNvPr id="183" name="Group 182"/>
          <p:cNvGrpSpPr/>
          <p:nvPr/>
        </p:nvGrpSpPr>
        <p:grpSpPr>
          <a:xfrm>
            <a:off x="4443295" y="3399574"/>
            <a:ext cx="731897" cy="549816"/>
            <a:chOff x="5640107" y="3310674"/>
            <a:chExt cx="731897" cy="549816"/>
          </a:xfrm>
        </p:grpSpPr>
        <p:sp>
          <p:nvSpPr>
            <p:cNvPr id="184" name="Isosceles Triangle 183"/>
            <p:cNvSpPr/>
            <p:nvPr/>
          </p:nvSpPr>
          <p:spPr>
            <a:xfrm>
              <a:off x="5640107" y="3310674"/>
              <a:ext cx="731897" cy="549816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/>
                <a:cs typeface="Arial"/>
              </a:endParaRPr>
            </a:p>
          </p:txBody>
        </p:sp>
        <p:grpSp>
          <p:nvGrpSpPr>
            <p:cNvPr id="185" name="Group 184"/>
            <p:cNvGrpSpPr/>
            <p:nvPr/>
          </p:nvGrpSpPr>
          <p:grpSpPr>
            <a:xfrm>
              <a:off x="5874632" y="3511819"/>
              <a:ext cx="261610" cy="276999"/>
              <a:chOff x="3028975" y="2146300"/>
              <a:chExt cx="221502" cy="232930"/>
            </a:xfrm>
          </p:grpSpPr>
          <p:sp>
            <p:nvSpPr>
              <p:cNvPr id="186" name="TextBox 185"/>
              <p:cNvSpPr txBox="1"/>
              <p:nvPr/>
            </p:nvSpPr>
            <p:spPr>
              <a:xfrm>
                <a:off x="3028975" y="2146300"/>
                <a:ext cx="221502" cy="2329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>
                    <a:latin typeface="Arial"/>
                    <a:cs typeface="Arial"/>
                  </a:rPr>
                  <a:t>c</a:t>
                </a:r>
                <a:endParaRPr lang="en-US" sz="1200" dirty="0">
                  <a:latin typeface="Arial"/>
                  <a:cs typeface="Arial"/>
                </a:endParaRPr>
              </a:p>
            </p:txBody>
          </p:sp>
          <p:sp>
            <p:nvSpPr>
              <p:cNvPr id="187" name="Oval 186"/>
              <p:cNvSpPr/>
              <p:nvPr/>
            </p:nvSpPr>
            <p:spPr>
              <a:xfrm>
                <a:off x="3049091" y="2178050"/>
                <a:ext cx="196850" cy="196850"/>
              </a:xfrm>
              <a:prstGeom prst="ellipse">
                <a:avLst/>
              </a:prstGeom>
              <a:noFill/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Arial"/>
                  <a:cs typeface="Arial"/>
                </a:endParaRPr>
              </a:p>
            </p:txBody>
          </p:sp>
        </p:grpSp>
      </p:grpSp>
      <p:grpSp>
        <p:nvGrpSpPr>
          <p:cNvPr id="188" name="Group 187"/>
          <p:cNvGrpSpPr/>
          <p:nvPr/>
        </p:nvGrpSpPr>
        <p:grpSpPr>
          <a:xfrm>
            <a:off x="4207533" y="3399574"/>
            <a:ext cx="731897" cy="549816"/>
            <a:chOff x="5640107" y="3310674"/>
            <a:chExt cx="731897" cy="549816"/>
          </a:xfrm>
        </p:grpSpPr>
        <p:sp>
          <p:nvSpPr>
            <p:cNvPr id="189" name="Isosceles Triangle 188"/>
            <p:cNvSpPr/>
            <p:nvPr/>
          </p:nvSpPr>
          <p:spPr>
            <a:xfrm>
              <a:off x="5640107" y="3310674"/>
              <a:ext cx="731897" cy="549816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/>
                <a:cs typeface="Arial"/>
              </a:endParaRPr>
            </a:p>
          </p:txBody>
        </p:sp>
        <p:grpSp>
          <p:nvGrpSpPr>
            <p:cNvPr id="190" name="Group 189"/>
            <p:cNvGrpSpPr/>
            <p:nvPr/>
          </p:nvGrpSpPr>
          <p:grpSpPr>
            <a:xfrm>
              <a:off x="5874632" y="3511819"/>
              <a:ext cx="261610" cy="276999"/>
              <a:chOff x="3028975" y="2146300"/>
              <a:chExt cx="221502" cy="232930"/>
            </a:xfrm>
          </p:grpSpPr>
          <p:sp>
            <p:nvSpPr>
              <p:cNvPr id="191" name="TextBox 190"/>
              <p:cNvSpPr txBox="1"/>
              <p:nvPr/>
            </p:nvSpPr>
            <p:spPr>
              <a:xfrm>
                <a:off x="3028975" y="2146300"/>
                <a:ext cx="221502" cy="2329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>
                    <a:latin typeface="Arial"/>
                    <a:cs typeface="Arial"/>
                  </a:rPr>
                  <a:t>c</a:t>
                </a:r>
                <a:endParaRPr lang="en-US" sz="1200" dirty="0">
                  <a:latin typeface="Arial"/>
                  <a:cs typeface="Arial"/>
                </a:endParaRPr>
              </a:p>
            </p:txBody>
          </p:sp>
          <p:sp>
            <p:nvSpPr>
              <p:cNvPr id="192" name="Oval 191"/>
              <p:cNvSpPr/>
              <p:nvPr/>
            </p:nvSpPr>
            <p:spPr>
              <a:xfrm>
                <a:off x="3049091" y="2178050"/>
                <a:ext cx="196850" cy="196850"/>
              </a:xfrm>
              <a:prstGeom prst="ellipse">
                <a:avLst/>
              </a:prstGeom>
              <a:noFill/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Arial"/>
                  <a:cs typeface="Arial"/>
                </a:endParaRPr>
              </a:p>
            </p:txBody>
          </p:sp>
        </p:grpSp>
      </p:grpSp>
      <p:sp>
        <p:nvSpPr>
          <p:cNvPr id="197" name="Trapezoid 196"/>
          <p:cNvSpPr/>
          <p:nvPr/>
        </p:nvSpPr>
        <p:spPr>
          <a:xfrm rot="10800000">
            <a:off x="4167846" y="2754134"/>
            <a:ext cx="2203835" cy="556540"/>
          </a:xfrm>
          <a:prstGeom prst="trapezoid">
            <a:avLst>
              <a:gd name="adj" fmla="val 69031"/>
            </a:avLst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8258" tIns="54129" rIns="108258" bIns="54129" spcCol="0" rtlCol="0" anchor="ctr"/>
          <a:lstStyle/>
          <a:p>
            <a:pPr algn="ctr"/>
            <a:endParaRPr lang="en-US">
              <a:latin typeface="Arial"/>
              <a:cs typeface="Arial"/>
            </a:endParaRPr>
          </a:p>
        </p:txBody>
      </p:sp>
      <p:grpSp>
        <p:nvGrpSpPr>
          <p:cNvPr id="203" name="Group 202"/>
          <p:cNvGrpSpPr/>
          <p:nvPr/>
        </p:nvGrpSpPr>
        <p:grpSpPr>
          <a:xfrm>
            <a:off x="4552297" y="2806457"/>
            <a:ext cx="270251" cy="276999"/>
            <a:chOff x="3028975" y="2146300"/>
            <a:chExt cx="228818" cy="232930"/>
          </a:xfrm>
        </p:grpSpPr>
        <p:sp>
          <p:nvSpPr>
            <p:cNvPr id="204" name="TextBox 203"/>
            <p:cNvSpPr txBox="1"/>
            <p:nvPr/>
          </p:nvSpPr>
          <p:spPr>
            <a:xfrm>
              <a:off x="3028975" y="2146300"/>
              <a:ext cx="228818" cy="2329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Arial"/>
                  <a:cs typeface="Arial"/>
                </a:rPr>
                <a:t>d</a:t>
              </a:r>
            </a:p>
          </p:txBody>
        </p:sp>
        <p:sp>
          <p:nvSpPr>
            <p:cNvPr id="205" name="Oval 204"/>
            <p:cNvSpPr/>
            <p:nvPr/>
          </p:nvSpPr>
          <p:spPr>
            <a:xfrm>
              <a:off x="3049091" y="2178050"/>
              <a:ext cx="196850" cy="196850"/>
            </a:xfrm>
            <a:prstGeom prst="ellipse">
              <a:avLst/>
            </a:prstGeom>
            <a:noFill/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/>
                <a:cs typeface="Arial"/>
              </a:endParaRPr>
            </a:p>
          </p:txBody>
        </p:sp>
      </p:grpSp>
      <p:sp>
        <p:nvSpPr>
          <p:cNvPr id="207" name="Rectangle 206"/>
          <p:cNvSpPr/>
          <p:nvPr/>
        </p:nvSpPr>
        <p:spPr>
          <a:xfrm>
            <a:off x="4903566" y="2833847"/>
            <a:ext cx="102599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 smtClean="0">
                <a:latin typeface="Arial"/>
                <a:cs typeface="Arial"/>
              </a:rPr>
              <a:t>[and </a:t>
            </a:r>
            <a:r>
              <a:rPr lang="en-US" sz="1000" dirty="0" smtClean="0">
                <a:latin typeface="Arial"/>
                <a:cs typeface="Arial"/>
              </a:rPr>
              <a:t>flattening]</a:t>
            </a:r>
            <a:endParaRPr lang="en-US" sz="1000" dirty="0">
              <a:latin typeface="Arial"/>
              <a:cs typeface="Arial"/>
            </a:endParaRPr>
          </a:p>
        </p:txBody>
      </p:sp>
      <p:grpSp>
        <p:nvGrpSpPr>
          <p:cNvPr id="250" name="Group 249"/>
          <p:cNvGrpSpPr/>
          <p:nvPr/>
        </p:nvGrpSpPr>
        <p:grpSpPr>
          <a:xfrm>
            <a:off x="3398422" y="837697"/>
            <a:ext cx="7306901" cy="296235"/>
            <a:chOff x="2956229" y="1004703"/>
            <a:chExt cx="7306901" cy="296235"/>
          </a:xfrm>
        </p:grpSpPr>
        <p:sp>
          <p:nvSpPr>
            <p:cNvPr id="209" name="Rounded Rectangle 208"/>
            <p:cNvSpPr/>
            <p:nvPr/>
          </p:nvSpPr>
          <p:spPr>
            <a:xfrm>
              <a:off x="2956229" y="1097050"/>
              <a:ext cx="7306901" cy="203888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/>
                <a:cs typeface="Arial"/>
              </a:endParaRPr>
            </a:p>
          </p:txBody>
        </p:sp>
        <p:grpSp>
          <p:nvGrpSpPr>
            <p:cNvPr id="223" name="Group 222"/>
            <p:cNvGrpSpPr/>
            <p:nvPr/>
          </p:nvGrpSpPr>
          <p:grpSpPr>
            <a:xfrm>
              <a:off x="3010452" y="1004703"/>
              <a:ext cx="2462579" cy="283535"/>
              <a:chOff x="4211773" y="630393"/>
              <a:chExt cx="2462579" cy="283535"/>
            </a:xfrm>
          </p:grpSpPr>
          <p:sp>
            <p:nvSpPr>
              <p:cNvPr id="210" name="Oval 209"/>
              <p:cNvSpPr/>
              <p:nvPr/>
            </p:nvSpPr>
            <p:spPr>
              <a:xfrm>
                <a:off x="4211773" y="756052"/>
                <a:ext cx="142497" cy="143476"/>
              </a:xfrm>
              <a:prstGeom prst="ellipse">
                <a:avLst/>
              </a:prstGeom>
              <a:noFill/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Arial"/>
                  <a:cs typeface="Arial"/>
                </a:endParaRPr>
              </a:p>
            </p:txBody>
          </p:sp>
          <p:sp>
            <p:nvSpPr>
              <p:cNvPr id="211" name="Oval 210"/>
              <p:cNvSpPr/>
              <p:nvPr/>
            </p:nvSpPr>
            <p:spPr>
              <a:xfrm>
                <a:off x="4427458" y="756052"/>
                <a:ext cx="142497" cy="143476"/>
              </a:xfrm>
              <a:prstGeom prst="ellipse">
                <a:avLst/>
              </a:prstGeom>
              <a:noFill/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Arial"/>
                  <a:cs typeface="Arial"/>
                </a:endParaRPr>
              </a:p>
            </p:txBody>
          </p:sp>
          <p:sp>
            <p:nvSpPr>
              <p:cNvPr id="212" name="Oval 211"/>
              <p:cNvSpPr/>
              <p:nvPr/>
            </p:nvSpPr>
            <p:spPr>
              <a:xfrm>
                <a:off x="4641999" y="756052"/>
                <a:ext cx="142497" cy="143476"/>
              </a:xfrm>
              <a:prstGeom prst="ellipse">
                <a:avLst/>
              </a:prstGeom>
              <a:noFill/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Arial"/>
                  <a:cs typeface="Arial"/>
                </a:endParaRPr>
              </a:p>
            </p:txBody>
          </p:sp>
          <p:sp>
            <p:nvSpPr>
              <p:cNvPr id="213" name="Oval 212"/>
              <p:cNvSpPr/>
              <p:nvPr/>
            </p:nvSpPr>
            <p:spPr>
              <a:xfrm>
                <a:off x="4864814" y="756052"/>
                <a:ext cx="142497" cy="143476"/>
              </a:xfrm>
              <a:prstGeom prst="ellipse">
                <a:avLst/>
              </a:prstGeom>
              <a:noFill/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Arial"/>
                  <a:cs typeface="Arial"/>
                </a:endParaRPr>
              </a:p>
            </p:txBody>
          </p:sp>
          <p:sp>
            <p:nvSpPr>
              <p:cNvPr id="215" name="Oval 214"/>
              <p:cNvSpPr/>
              <p:nvPr/>
            </p:nvSpPr>
            <p:spPr>
              <a:xfrm>
                <a:off x="6064788" y="756052"/>
                <a:ext cx="142497" cy="143476"/>
              </a:xfrm>
              <a:prstGeom prst="ellipse">
                <a:avLst/>
              </a:prstGeom>
              <a:noFill/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Arial"/>
                  <a:cs typeface="Arial"/>
                </a:endParaRPr>
              </a:p>
            </p:txBody>
          </p:sp>
          <p:sp>
            <p:nvSpPr>
              <p:cNvPr id="216" name="Oval 215"/>
              <p:cNvSpPr/>
              <p:nvPr/>
            </p:nvSpPr>
            <p:spPr>
              <a:xfrm>
                <a:off x="5084740" y="756052"/>
                <a:ext cx="142497" cy="143476"/>
              </a:xfrm>
              <a:prstGeom prst="ellipse">
                <a:avLst/>
              </a:prstGeom>
              <a:noFill/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Arial"/>
                  <a:cs typeface="Arial"/>
                </a:endParaRPr>
              </a:p>
            </p:txBody>
          </p:sp>
          <p:sp>
            <p:nvSpPr>
              <p:cNvPr id="217" name="Oval 216"/>
              <p:cNvSpPr/>
              <p:nvPr/>
            </p:nvSpPr>
            <p:spPr>
              <a:xfrm>
                <a:off x="5485731" y="756052"/>
                <a:ext cx="142497" cy="143476"/>
              </a:xfrm>
              <a:prstGeom prst="ellipse">
                <a:avLst/>
              </a:prstGeom>
              <a:noFill/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Arial"/>
                  <a:cs typeface="Arial"/>
                </a:endParaRPr>
              </a:p>
            </p:txBody>
          </p:sp>
          <p:sp>
            <p:nvSpPr>
              <p:cNvPr id="218" name="Oval 217"/>
              <p:cNvSpPr/>
              <p:nvPr/>
            </p:nvSpPr>
            <p:spPr>
              <a:xfrm>
                <a:off x="5680726" y="756052"/>
                <a:ext cx="142497" cy="143476"/>
              </a:xfrm>
              <a:prstGeom prst="ellipse">
                <a:avLst/>
              </a:prstGeom>
              <a:noFill/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Arial"/>
                  <a:cs typeface="Arial"/>
                </a:endParaRPr>
              </a:p>
            </p:txBody>
          </p:sp>
          <p:sp>
            <p:nvSpPr>
              <p:cNvPr id="219" name="Oval 218"/>
              <p:cNvSpPr/>
              <p:nvPr/>
            </p:nvSpPr>
            <p:spPr>
              <a:xfrm>
                <a:off x="5875570" y="756052"/>
                <a:ext cx="142497" cy="143476"/>
              </a:xfrm>
              <a:prstGeom prst="ellipse">
                <a:avLst/>
              </a:prstGeom>
              <a:noFill/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Arial"/>
                  <a:cs typeface="Arial"/>
                </a:endParaRPr>
              </a:p>
            </p:txBody>
          </p:sp>
          <p:sp>
            <p:nvSpPr>
              <p:cNvPr id="220" name="TextBox 219"/>
              <p:cNvSpPr txBox="1"/>
              <p:nvPr/>
            </p:nvSpPr>
            <p:spPr>
              <a:xfrm>
                <a:off x="5187162" y="636929"/>
                <a:ext cx="33855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Arial"/>
                    <a:cs typeface="Arial"/>
                  </a:rPr>
                  <a:t>…</a:t>
                </a:r>
              </a:p>
            </p:txBody>
          </p:sp>
          <p:sp>
            <p:nvSpPr>
              <p:cNvPr id="221" name="TextBox 220"/>
              <p:cNvSpPr txBox="1"/>
              <p:nvPr/>
            </p:nvSpPr>
            <p:spPr>
              <a:xfrm>
                <a:off x="6335798" y="630393"/>
                <a:ext cx="33855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Arial"/>
                    <a:cs typeface="Arial"/>
                  </a:rPr>
                  <a:t>…</a:t>
                </a:r>
              </a:p>
            </p:txBody>
          </p:sp>
          <p:sp>
            <p:nvSpPr>
              <p:cNvPr id="222" name="Oval 221"/>
              <p:cNvSpPr/>
              <p:nvPr/>
            </p:nvSpPr>
            <p:spPr>
              <a:xfrm>
                <a:off x="6245499" y="757566"/>
                <a:ext cx="142497" cy="143476"/>
              </a:xfrm>
              <a:prstGeom prst="ellipse">
                <a:avLst/>
              </a:prstGeom>
              <a:noFill/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Arial"/>
                  <a:cs typeface="Arial"/>
                </a:endParaRPr>
              </a:p>
            </p:txBody>
          </p:sp>
        </p:grpSp>
        <p:grpSp>
          <p:nvGrpSpPr>
            <p:cNvPr id="224" name="Group 223"/>
            <p:cNvGrpSpPr/>
            <p:nvPr/>
          </p:nvGrpSpPr>
          <p:grpSpPr>
            <a:xfrm>
              <a:off x="5400767" y="1004703"/>
              <a:ext cx="2462579" cy="283535"/>
              <a:chOff x="4211773" y="630393"/>
              <a:chExt cx="2462579" cy="283535"/>
            </a:xfrm>
          </p:grpSpPr>
          <p:sp>
            <p:nvSpPr>
              <p:cNvPr id="225" name="Oval 224"/>
              <p:cNvSpPr/>
              <p:nvPr/>
            </p:nvSpPr>
            <p:spPr>
              <a:xfrm>
                <a:off x="4211773" y="756052"/>
                <a:ext cx="142497" cy="143476"/>
              </a:xfrm>
              <a:prstGeom prst="ellipse">
                <a:avLst/>
              </a:prstGeom>
              <a:noFill/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Arial"/>
                  <a:cs typeface="Arial"/>
                </a:endParaRPr>
              </a:p>
            </p:txBody>
          </p:sp>
          <p:sp>
            <p:nvSpPr>
              <p:cNvPr id="226" name="Oval 225"/>
              <p:cNvSpPr/>
              <p:nvPr/>
            </p:nvSpPr>
            <p:spPr>
              <a:xfrm>
                <a:off x="4427458" y="756052"/>
                <a:ext cx="142497" cy="143476"/>
              </a:xfrm>
              <a:prstGeom prst="ellipse">
                <a:avLst/>
              </a:prstGeom>
              <a:noFill/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Arial"/>
                  <a:cs typeface="Arial"/>
                </a:endParaRPr>
              </a:p>
            </p:txBody>
          </p:sp>
          <p:sp>
            <p:nvSpPr>
              <p:cNvPr id="227" name="Oval 226"/>
              <p:cNvSpPr/>
              <p:nvPr/>
            </p:nvSpPr>
            <p:spPr>
              <a:xfrm>
                <a:off x="4641999" y="756052"/>
                <a:ext cx="142497" cy="143476"/>
              </a:xfrm>
              <a:prstGeom prst="ellipse">
                <a:avLst/>
              </a:prstGeom>
              <a:noFill/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Arial"/>
                  <a:cs typeface="Arial"/>
                </a:endParaRPr>
              </a:p>
            </p:txBody>
          </p:sp>
          <p:sp>
            <p:nvSpPr>
              <p:cNvPr id="228" name="Oval 227"/>
              <p:cNvSpPr/>
              <p:nvPr/>
            </p:nvSpPr>
            <p:spPr>
              <a:xfrm>
                <a:off x="4864814" y="756052"/>
                <a:ext cx="142497" cy="143476"/>
              </a:xfrm>
              <a:prstGeom prst="ellipse">
                <a:avLst/>
              </a:prstGeom>
              <a:noFill/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Arial"/>
                  <a:cs typeface="Arial"/>
                </a:endParaRPr>
              </a:p>
            </p:txBody>
          </p:sp>
          <p:sp>
            <p:nvSpPr>
              <p:cNvPr id="229" name="Oval 228"/>
              <p:cNvSpPr/>
              <p:nvPr/>
            </p:nvSpPr>
            <p:spPr>
              <a:xfrm>
                <a:off x="6064788" y="756052"/>
                <a:ext cx="142497" cy="143476"/>
              </a:xfrm>
              <a:prstGeom prst="ellipse">
                <a:avLst/>
              </a:prstGeom>
              <a:noFill/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Arial"/>
                  <a:cs typeface="Arial"/>
                </a:endParaRPr>
              </a:p>
            </p:txBody>
          </p:sp>
          <p:sp>
            <p:nvSpPr>
              <p:cNvPr id="230" name="Oval 229"/>
              <p:cNvSpPr/>
              <p:nvPr/>
            </p:nvSpPr>
            <p:spPr>
              <a:xfrm>
                <a:off x="5084740" y="756052"/>
                <a:ext cx="142497" cy="143476"/>
              </a:xfrm>
              <a:prstGeom prst="ellipse">
                <a:avLst/>
              </a:prstGeom>
              <a:noFill/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Arial"/>
                  <a:cs typeface="Arial"/>
                </a:endParaRPr>
              </a:p>
            </p:txBody>
          </p:sp>
          <p:sp>
            <p:nvSpPr>
              <p:cNvPr id="231" name="Oval 230"/>
              <p:cNvSpPr/>
              <p:nvPr/>
            </p:nvSpPr>
            <p:spPr>
              <a:xfrm>
                <a:off x="5485731" y="756052"/>
                <a:ext cx="142497" cy="143476"/>
              </a:xfrm>
              <a:prstGeom prst="ellipse">
                <a:avLst/>
              </a:prstGeom>
              <a:noFill/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Arial"/>
                  <a:cs typeface="Arial"/>
                </a:endParaRPr>
              </a:p>
            </p:txBody>
          </p:sp>
          <p:sp>
            <p:nvSpPr>
              <p:cNvPr id="232" name="Oval 231"/>
              <p:cNvSpPr/>
              <p:nvPr/>
            </p:nvSpPr>
            <p:spPr>
              <a:xfrm>
                <a:off x="5680726" y="756052"/>
                <a:ext cx="142497" cy="143476"/>
              </a:xfrm>
              <a:prstGeom prst="ellipse">
                <a:avLst/>
              </a:prstGeom>
              <a:noFill/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Arial"/>
                  <a:cs typeface="Arial"/>
                </a:endParaRPr>
              </a:p>
            </p:txBody>
          </p:sp>
          <p:sp>
            <p:nvSpPr>
              <p:cNvPr id="233" name="Oval 232"/>
              <p:cNvSpPr/>
              <p:nvPr/>
            </p:nvSpPr>
            <p:spPr>
              <a:xfrm>
                <a:off x="5875570" y="756052"/>
                <a:ext cx="142497" cy="143476"/>
              </a:xfrm>
              <a:prstGeom prst="ellipse">
                <a:avLst/>
              </a:prstGeom>
              <a:noFill/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Arial"/>
                  <a:cs typeface="Arial"/>
                </a:endParaRPr>
              </a:p>
            </p:txBody>
          </p:sp>
          <p:sp>
            <p:nvSpPr>
              <p:cNvPr id="234" name="TextBox 233"/>
              <p:cNvSpPr txBox="1"/>
              <p:nvPr/>
            </p:nvSpPr>
            <p:spPr>
              <a:xfrm>
                <a:off x="5187162" y="636929"/>
                <a:ext cx="33855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Arial"/>
                    <a:cs typeface="Arial"/>
                  </a:rPr>
                  <a:t>…</a:t>
                </a:r>
              </a:p>
            </p:txBody>
          </p:sp>
          <p:sp>
            <p:nvSpPr>
              <p:cNvPr id="235" name="TextBox 234"/>
              <p:cNvSpPr txBox="1"/>
              <p:nvPr/>
            </p:nvSpPr>
            <p:spPr>
              <a:xfrm>
                <a:off x="6335798" y="630393"/>
                <a:ext cx="33855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Arial"/>
                    <a:cs typeface="Arial"/>
                  </a:rPr>
                  <a:t>…</a:t>
                </a:r>
              </a:p>
            </p:txBody>
          </p:sp>
          <p:sp>
            <p:nvSpPr>
              <p:cNvPr id="236" name="Oval 235"/>
              <p:cNvSpPr/>
              <p:nvPr/>
            </p:nvSpPr>
            <p:spPr>
              <a:xfrm>
                <a:off x="6245499" y="757566"/>
                <a:ext cx="142497" cy="143476"/>
              </a:xfrm>
              <a:prstGeom prst="ellipse">
                <a:avLst/>
              </a:prstGeom>
              <a:noFill/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Arial"/>
                  <a:cs typeface="Arial"/>
                </a:endParaRPr>
              </a:p>
            </p:txBody>
          </p:sp>
        </p:grpSp>
        <p:grpSp>
          <p:nvGrpSpPr>
            <p:cNvPr id="237" name="Group 236"/>
            <p:cNvGrpSpPr/>
            <p:nvPr/>
          </p:nvGrpSpPr>
          <p:grpSpPr>
            <a:xfrm>
              <a:off x="7800551" y="1004703"/>
              <a:ext cx="2462579" cy="283535"/>
              <a:chOff x="4211773" y="630393"/>
              <a:chExt cx="2462579" cy="283535"/>
            </a:xfrm>
          </p:grpSpPr>
          <p:sp>
            <p:nvSpPr>
              <p:cNvPr id="238" name="Oval 237"/>
              <p:cNvSpPr/>
              <p:nvPr/>
            </p:nvSpPr>
            <p:spPr>
              <a:xfrm>
                <a:off x="4211773" y="756052"/>
                <a:ext cx="142497" cy="143476"/>
              </a:xfrm>
              <a:prstGeom prst="ellipse">
                <a:avLst/>
              </a:prstGeom>
              <a:noFill/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Arial"/>
                  <a:cs typeface="Arial"/>
                </a:endParaRPr>
              </a:p>
            </p:txBody>
          </p:sp>
          <p:sp>
            <p:nvSpPr>
              <p:cNvPr id="239" name="Oval 238"/>
              <p:cNvSpPr/>
              <p:nvPr/>
            </p:nvSpPr>
            <p:spPr>
              <a:xfrm>
                <a:off x="4427458" y="756052"/>
                <a:ext cx="142497" cy="143476"/>
              </a:xfrm>
              <a:prstGeom prst="ellipse">
                <a:avLst/>
              </a:prstGeom>
              <a:noFill/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Arial"/>
                  <a:cs typeface="Arial"/>
                </a:endParaRPr>
              </a:p>
            </p:txBody>
          </p:sp>
          <p:sp>
            <p:nvSpPr>
              <p:cNvPr id="240" name="Oval 239"/>
              <p:cNvSpPr/>
              <p:nvPr/>
            </p:nvSpPr>
            <p:spPr>
              <a:xfrm>
                <a:off x="4641999" y="756052"/>
                <a:ext cx="142497" cy="143476"/>
              </a:xfrm>
              <a:prstGeom prst="ellipse">
                <a:avLst/>
              </a:prstGeom>
              <a:noFill/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Arial"/>
                  <a:cs typeface="Arial"/>
                </a:endParaRPr>
              </a:p>
            </p:txBody>
          </p:sp>
          <p:sp>
            <p:nvSpPr>
              <p:cNvPr id="241" name="Oval 240"/>
              <p:cNvSpPr/>
              <p:nvPr/>
            </p:nvSpPr>
            <p:spPr>
              <a:xfrm>
                <a:off x="4864814" y="756052"/>
                <a:ext cx="142497" cy="143476"/>
              </a:xfrm>
              <a:prstGeom prst="ellipse">
                <a:avLst/>
              </a:prstGeom>
              <a:noFill/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Arial"/>
                  <a:cs typeface="Arial"/>
                </a:endParaRPr>
              </a:p>
            </p:txBody>
          </p:sp>
          <p:sp>
            <p:nvSpPr>
              <p:cNvPr id="242" name="Oval 241"/>
              <p:cNvSpPr/>
              <p:nvPr/>
            </p:nvSpPr>
            <p:spPr>
              <a:xfrm>
                <a:off x="6064788" y="756052"/>
                <a:ext cx="142497" cy="143476"/>
              </a:xfrm>
              <a:prstGeom prst="ellipse">
                <a:avLst/>
              </a:prstGeom>
              <a:noFill/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Arial"/>
                  <a:cs typeface="Arial"/>
                </a:endParaRPr>
              </a:p>
            </p:txBody>
          </p:sp>
          <p:sp>
            <p:nvSpPr>
              <p:cNvPr id="243" name="Oval 242"/>
              <p:cNvSpPr/>
              <p:nvPr/>
            </p:nvSpPr>
            <p:spPr>
              <a:xfrm>
                <a:off x="5084740" y="756052"/>
                <a:ext cx="142497" cy="143476"/>
              </a:xfrm>
              <a:prstGeom prst="ellipse">
                <a:avLst/>
              </a:prstGeom>
              <a:noFill/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Arial"/>
                  <a:cs typeface="Arial"/>
                </a:endParaRPr>
              </a:p>
            </p:txBody>
          </p:sp>
          <p:sp>
            <p:nvSpPr>
              <p:cNvPr id="244" name="Oval 243"/>
              <p:cNvSpPr/>
              <p:nvPr/>
            </p:nvSpPr>
            <p:spPr>
              <a:xfrm>
                <a:off x="5485731" y="756052"/>
                <a:ext cx="142497" cy="143476"/>
              </a:xfrm>
              <a:prstGeom prst="ellipse">
                <a:avLst/>
              </a:prstGeom>
              <a:noFill/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Arial"/>
                  <a:cs typeface="Arial"/>
                </a:endParaRPr>
              </a:p>
            </p:txBody>
          </p:sp>
          <p:sp>
            <p:nvSpPr>
              <p:cNvPr id="245" name="Oval 244"/>
              <p:cNvSpPr/>
              <p:nvPr/>
            </p:nvSpPr>
            <p:spPr>
              <a:xfrm>
                <a:off x="5680726" y="756052"/>
                <a:ext cx="142497" cy="143476"/>
              </a:xfrm>
              <a:prstGeom prst="ellipse">
                <a:avLst/>
              </a:prstGeom>
              <a:noFill/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Arial"/>
                  <a:cs typeface="Arial"/>
                </a:endParaRPr>
              </a:p>
            </p:txBody>
          </p:sp>
          <p:sp>
            <p:nvSpPr>
              <p:cNvPr id="246" name="Oval 245"/>
              <p:cNvSpPr/>
              <p:nvPr/>
            </p:nvSpPr>
            <p:spPr>
              <a:xfrm>
                <a:off x="5875570" y="756052"/>
                <a:ext cx="142497" cy="143476"/>
              </a:xfrm>
              <a:prstGeom prst="ellipse">
                <a:avLst/>
              </a:prstGeom>
              <a:noFill/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Arial"/>
                  <a:cs typeface="Arial"/>
                </a:endParaRPr>
              </a:p>
            </p:txBody>
          </p:sp>
          <p:sp>
            <p:nvSpPr>
              <p:cNvPr id="247" name="TextBox 246"/>
              <p:cNvSpPr txBox="1"/>
              <p:nvPr/>
            </p:nvSpPr>
            <p:spPr>
              <a:xfrm>
                <a:off x="5187162" y="636929"/>
                <a:ext cx="33855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Arial"/>
                    <a:cs typeface="Arial"/>
                  </a:rPr>
                  <a:t>…</a:t>
                </a:r>
              </a:p>
            </p:txBody>
          </p:sp>
          <p:sp>
            <p:nvSpPr>
              <p:cNvPr id="248" name="TextBox 247"/>
              <p:cNvSpPr txBox="1"/>
              <p:nvPr/>
            </p:nvSpPr>
            <p:spPr>
              <a:xfrm>
                <a:off x="6335798" y="630393"/>
                <a:ext cx="33855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Arial"/>
                    <a:cs typeface="Arial"/>
                  </a:rPr>
                  <a:t>…</a:t>
                </a:r>
              </a:p>
            </p:txBody>
          </p:sp>
          <p:sp>
            <p:nvSpPr>
              <p:cNvPr id="249" name="Oval 248"/>
              <p:cNvSpPr/>
              <p:nvPr/>
            </p:nvSpPr>
            <p:spPr>
              <a:xfrm>
                <a:off x="6245499" y="757566"/>
                <a:ext cx="142497" cy="143476"/>
              </a:xfrm>
              <a:prstGeom prst="ellipse">
                <a:avLst/>
              </a:prstGeom>
              <a:noFill/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Arial"/>
                  <a:cs typeface="Arial"/>
                </a:endParaRPr>
              </a:p>
            </p:txBody>
          </p:sp>
        </p:grpSp>
      </p:grpSp>
      <p:sp>
        <p:nvSpPr>
          <p:cNvPr id="251" name="Trapezoid 250"/>
          <p:cNvSpPr/>
          <p:nvPr/>
        </p:nvSpPr>
        <p:spPr>
          <a:xfrm>
            <a:off x="386192" y="1303870"/>
            <a:ext cx="13337106" cy="616361"/>
          </a:xfrm>
          <a:prstGeom prst="trapezoid">
            <a:avLst>
              <a:gd name="adj" fmla="val 483800"/>
            </a:avLst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8258" tIns="54129" rIns="108258" bIns="54129" spcCol="0" rtlCol="0" anchor="ctr"/>
          <a:lstStyle/>
          <a:p>
            <a:pPr algn="ctr"/>
            <a:endParaRPr lang="en-US">
              <a:latin typeface="Arial"/>
              <a:cs typeface="Arial"/>
            </a:endParaRPr>
          </a:p>
        </p:txBody>
      </p:sp>
      <p:grpSp>
        <p:nvGrpSpPr>
          <p:cNvPr id="252" name="Group 251"/>
          <p:cNvGrpSpPr/>
          <p:nvPr/>
        </p:nvGrpSpPr>
        <p:grpSpPr>
          <a:xfrm>
            <a:off x="10852340" y="879929"/>
            <a:ext cx="261610" cy="279403"/>
            <a:chOff x="3036766" y="2139949"/>
            <a:chExt cx="221502" cy="234951"/>
          </a:xfrm>
        </p:grpSpPr>
        <p:sp>
          <p:nvSpPr>
            <p:cNvPr id="253" name="TextBox 252"/>
            <p:cNvSpPr txBox="1"/>
            <p:nvPr/>
          </p:nvSpPr>
          <p:spPr>
            <a:xfrm>
              <a:off x="3036766" y="2139949"/>
              <a:ext cx="221502" cy="2329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Arial"/>
                  <a:cs typeface="Arial"/>
                </a:rPr>
                <a:t>s</a:t>
              </a:r>
              <a:endParaRPr lang="en-US" sz="1200" dirty="0">
                <a:latin typeface="Arial"/>
                <a:cs typeface="Arial"/>
              </a:endParaRPr>
            </a:p>
          </p:txBody>
        </p:sp>
        <p:sp>
          <p:nvSpPr>
            <p:cNvPr id="254" name="Oval 253"/>
            <p:cNvSpPr/>
            <p:nvPr/>
          </p:nvSpPr>
          <p:spPr>
            <a:xfrm>
              <a:off x="3049091" y="2178050"/>
              <a:ext cx="196850" cy="196850"/>
            </a:xfrm>
            <a:prstGeom prst="ellipse">
              <a:avLst/>
            </a:prstGeom>
            <a:noFill/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/>
                <a:cs typeface="Arial"/>
              </a:endParaRPr>
            </a:p>
          </p:txBody>
        </p:sp>
      </p:grpSp>
      <p:grpSp>
        <p:nvGrpSpPr>
          <p:cNvPr id="256" name="Group 255"/>
          <p:cNvGrpSpPr/>
          <p:nvPr/>
        </p:nvGrpSpPr>
        <p:grpSpPr>
          <a:xfrm>
            <a:off x="6659602" y="1472484"/>
            <a:ext cx="270251" cy="276999"/>
            <a:chOff x="3028975" y="2146300"/>
            <a:chExt cx="228818" cy="232930"/>
          </a:xfrm>
        </p:grpSpPr>
        <p:sp>
          <p:nvSpPr>
            <p:cNvPr id="257" name="TextBox 256"/>
            <p:cNvSpPr txBox="1"/>
            <p:nvPr/>
          </p:nvSpPr>
          <p:spPr>
            <a:xfrm>
              <a:off x="3028975" y="2146300"/>
              <a:ext cx="228818" cy="2329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Arial"/>
                  <a:cs typeface="Arial"/>
                </a:rPr>
                <a:t>d</a:t>
              </a:r>
            </a:p>
          </p:txBody>
        </p:sp>
        <p:sp>
          <p:nvSpPr>
            <p:cNvPr id="258" name="Oval 257"/>
            <p:cNvSpPr/>
            <p:nvPr/>
          </p:nvSpPr>
          <p:spPr>
            <a:xfrm>
              <a:off x="3049091" y="2178050"/>
              <a:ext cx="196850" cy="196850"/>
            </a:xfrm>
            <a:prstGeom prst="ellipse">
              <a:avLst/>
            </a:prstGeom>
            <a:noFill/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/>
                <a:cs typeface="Arial"/>
              </a:endParaRPr>
            </a:p>
          </p:txBody>
        </p:sp>
      </p:grpSp>
      <p:sp>
        <p:nvSpPr>
          <p:cNvPr id="259" name="TextBox 258"/>
          <p:cNvSpPr txBox="1"/>
          <p:nvPr/>
        </p:nvSpPr>
        <p:spPr>
          <a:xfrm>
            <a:off x="2390970" y="2293213"/>
            <a:ext cx="7148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/>
                <a:cs typeface="Arial"/>
              </a:rPr>
              <a:t>d</a:t>
            </a:r>
            <a:r>
              <a:rPr lang="en-US" sz="1200" dirty="0" smtClean="0">
                <a:latin typeface="Arial"/>
                <a:cs typeface="Arial"/>
              </a:rPr>
              <a:t>im = </a:t>
            </a:r>
            <a:r>
              <a:rPr lang="en-US" sz="1200" i="1" dirty="0" smtClean="0">
                <a:latin typeface="Arial"/>
                <a:cs typeface="Arial"/>
              </a:rPr>
              <a:t>k</a:t>
            </a:r>
            <a:endParaRPr lang="en-US" sz="1200" i="1" dirty="0">
              <a:latin typeface="Arial"/>
              <a:cs typeface="Arial"/>
            </a:endParaRPr>
          </a:p>
        </p:txBody>
      </p:sp>
      <p:sp>
        <p:nvSpPr>
          <p:cNvPr id="260" name="TextBox 259"/>
          <p:cNvSpPr txBox="1"/>
          <p:nvPr/>
        </p:nvSpPr>
        <p:spPr>
          <a:xfrm>
            <a:off x="5899245" y="2282254"/>
            <a:ext cx="7148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/>
                <a:cs typeface="Arial"/>
              </a:rPr>
              <a:t>d</a:t>
            </a:r>
            <a:r>
              <a:rPr lang="en-US" sz="1200" dirty="0" smtClean="0">
                <a:latin typeface="Arial"/>
                <a:cs typeface="Arial"/>
              </a:rPr>
              <a:t>im = </a:t>
            </a:r>
            <a:r>
              <a:rPr lang="en-US" sz="1200" i="1" dirty="0" smtClean="0">
                <a:latin typeface="Arial"/>
                <a:cs typeface="Arial"/>
              </a:rPr>
              <a:t>k</a:t>
            </a:r>
            <a:endParaRPr lang="en-US" sz="1200" i="1" dirty="0">
              <a:latin typeface="Arial"/>
              <a:cs typeface="Arial"/>
            </a:endParaRPr>
          </a:p>
        </p:txBody>
      </p:sp>
      <p:sp>
        <p:nvSpPr>
          <p:cNvPr id="261" name="TextBox 260"/>
          <p:cNvSpPr txBox="1"/>
          <p:nvPr/>
        </p:nvSpPr>
        <p:spPr>
          <a:xfrm>
            <a:off x="9541595" y="2293213"/>
            <a:ext cx="7148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/>
                <a:cs typeface="Arial"/>
              </a:rPr>
              <a:t>d</a:t>
            </a:r>
            <a:r>
              <a:rPr lang="en-US" sz="1200" dirty="0" smtClean="0">
                <a:latin typeface="Arial"/>
                <a:cs typeface="Arial"/>
              </a:rPr>
              <a:t>im = </a:t>
            </a:r>
            <a:r>
              <a:rPr lang="en-US" sz="1200" i="1" dirty="0" smtClean="0">
                <a:latin typeface="Arial"/>
                <a:cs typeface="Arial"/>
              </a:rPr>
              <a:t>k</a:t>
            </a:r>
            <a:endParaRPr lang="en-US" sz="1200" i="1" dirty="0">
              <a:latin typeface="Arial"/>
              <a:cs typeface="Arial"/>
            </a:endParaRPr>
          </a:p>
        </p:txBody>
      </p:sp>
      <p:sp>
        <p:nvSpPr>
          <p:cNvPr id="262" name="TextBox 261"/>
          <p:cNvSpPr txBox="1"/>
          <p:nvPr/>
        </p:nvSpPr>
        <p:spPr>
          <a:xfrm>
            <a:off x="12908233" y="2316460"/>
            <a:ext cx="7148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/>
                <a:cs typeface="Arial"/>
              </a:rPr>
              <a:t>d</a:t>
            </a:r>
            <a:r>
              <a:rPr lang="en-US" sz="1200" dirty="0" smtClean="0">
                <a:latin typeface="Arial"/>
                <a:cs typeface="Arial"/>
              </a:rPr>
              <a:t>im = </a:t>
            </a:r>
            <a:r>
              <a:rPr lang="en-US" sz="1200" i="1" dirty="0" smtClean="0">
                <a:latin typeface="Arial"/>
                <a:cs typeface="Arial"/>
              </a:rPr>
              <a:t>k</a:t>
            </a:r>
            <a:endParaRPr lang="en-US" sz="1200" i="1" dirty="0">
              <a:latin typeface="Arial"/>
              <a:cs typeface="Arial"/>
            </a:endParaRPr>
          </a:p>
        </p:txBody>
      </p:sp>
      <p:sp>
        <p:nvSpPr>
          <p:cNvPr id="263" name="TextBox 262"/>
          <p:cNvSpPr txBox="1"/>
          <p:nvPr/>
        </p:nvSpPr>
        <p:spPr>
          <a:xfrm>
            <a:off x="13630538" y="2491859"/>
            <a:ext cx="8603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/>
                <a:cs typeface="Arial"/>
              </a:rPr>
              <a:t>d</a:t>
            </a:r>
            <a:r>
              <a:rPr lang="en-US" sz="1200" dirty="0" smtClean="0">
                <a:latin typeface="Arial"/>
                <a:cs typeface="Arial"/>
              </a:rPr>
              <a:t>im = </a:t>
            </a:r>
            <a:r>
              <a:rPr lang="en-US" sz="1200" i="1" dirty="0" smtClean="0">
                <a:latin typeface="Arial"/>
                <a:cs typeface="Arial"/>
              </a:rPr>
              <a:t>4*k</a:t>
            </a:r>
            <a:endParaRPr lang="en-US" sz="1200" i="1" dirty="0">
              <a:latin typeface="Arial"/>
              <a:cs typeface="Arial"/>
            </a:endParaRPr>
          </a:p>
        </p:txBody>
      </p:sp>
      <p:sp>
        <p:nvSpPr>
          <p:cNvPr id="265" name="TextBox 264"/>
          <p:cNvSpPr txBox="1"/>
          <p:nvPr/>
        </p:nvSpPr>
        <p:spPr>
          <a:xfrm>
            <a:off x="10366769" y="607266"/>
            <a:ext cx="1279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/>
                <a:cs typeface="Arial"/>
              </a:rPr>
              <a:t>d</a:t>
            </a:r>
            <a:r>
              <a:rPr lang="en-US" sz="1200" dirty="0" smtClean="0">
                <a:latin typeface="Arial"/>
                <a:cs typeface="Arial"/>
              </a:rPr>
              <a:t>im = </a:t>
            </a:r>
            <a:r>
              <a:rPr lang="en-US" sz="1200" i="1" dirty="0" smtClean="0">
                <a:latin typeface="Arial"/>
                <a:cs typeface="Arial"/>
              </a:rPr>
              <a:t># classes</a:t>
            </a:r>
            <a:endParaRPr lang="en-US" sz="1200" i="1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005287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162</Words>
  <Application>Microsoft Macintosh PowerPoint</Application>
  <PresentationFormat>Custom</PresentationFormat>
  <Paragraphs>112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University of Antwerp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Mike Kestemont</dc:creator>
  <cp:lastModifiedBy>Mike Kestemont</cp:lastModifiedBy>
  <cp:revision>12</cp:revision>
  <dcterms:created xsi:type="dcterms:W3CDTF">2015-11-09T14:21:13Z</dcterms:created>
  <dcterms:modified xsi:type="dcterms:W3CDTF">2015-11-09T15:03:19Z</dcterms:modified>
</cp:coreProperties>
</file>