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8" r:id="rId2"/>
    <p:sldId id="257" r:id="rId3"/>
    <p:sldId id="258" r:id="rId4"/>
    <p:sldId id="259" r:id="rId5"/>
    <p:sldId id="260" r:id="rId6"/>
    <p:sldId id="266" r:id="rId7"/>
    <p:sldId id="261" r:id="rId8"/>
    <p:sldId id="265" r:id="rId9"/>
    <p:sldId id="267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A6E4-0762-49FF-8DF3-E12FA141AE65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DF9B-9E30-49BB-B730-281205ED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0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A6E4-0762-49FF-8DF3-E12FA141AE65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DF9B-9E30-49BB-B730-281205ED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5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A6E4-0762-49FF-8DF3-E12FA141AE65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DF9B-9E30-49BB-B730-281205EDC55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394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A6E4-0762-49FF-8DF3-E12FA141AE65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DF9B-9E30-49BB-B730-281205ED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78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A6E4-0762-49FF-8DF3-E12FA141AE65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DF9B-9E30-49BB-B730-281205EDC55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0137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A6E4-0762-49FF-8DF3-E12FA141AE65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DF9B-9E30-49BB-B730-281205ED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4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A6E4-0762-49FF-8DF3-E12FA141AE65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DF9B-9E30-49BB-B730-281205ED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3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A6E4-0762-49FF-8DF3-E12FA141AE65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DF9B-9E30-49BB-B730-281205ED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7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A6E4-0762-49FF-8DF3-E12FA141AE65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DF9B-9E30-49BB-B730-281205ED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0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A6E4-0762-49FF-8DF3-E12FA141AE65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DF9B-9E30-49BB-B730-281205ED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7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A6E4-0762-49FF-8DF3-E12FA141AE65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DF9B-9E30-49BB-B730-281205ED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9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A6E4-0762-49FF-8DF3-E12FA141AE65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DF9B-9E30-49BB-B730-281205ED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27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A6E4-0762-49FF-8DF3-E12FA141AE65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DF9B-9E30-49BB-B730-281205ED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1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A6E4-0762-49FF-8DF3-E12FA141AE65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DF9B-9E30-49BB-B730-281205ED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9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A6E4-0762-49FF-8DF3-E12FA141AE65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DF9B-9E30-49BB-B730-281205ED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4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DF9B-9E30-49BB-B730-281205EDC55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A6E4-0762-49FF-8DF3-E12FA141AE65}" type="datetimeFigureOut">
              <a:rPr lang="en-US" smtClean="0"/>
              <a:t>12/3/2018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4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3A6E4-0762-49FF-8DF3-E12FA141AE65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95EDF9B-9E30-49BB-B730-281205ED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2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156" y="2404534"/>
            <a:ext cx="8931729" cy="164630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Modeling Mortgage </a:t>
            </a:r>
            <a:r>
              <a:rPr lang="en-US" dirty="0" smtClean="0">
                <a:solidFill>
                  <a:schemeClr val="tx1"/>
                </a:solidFill>
              </a:rPr>
              <a:t>Defaults </a:t>
            </a:r>
            <a:r>
              <a:rPr lang="en-US" dirty="0" smtClean="0">
                <a:solidFill>
                  <a:schemeClr val="tx1"/>
                </a:solidFill>
              </a:rPr>
              <a:t>with Machine Learning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767943"/>
            <a:ext cx="7766936" cy="379789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Mike Labadie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850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Feature Importance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7929"/>
            <a:ext cx="5851803" cy="5470070"/>
          </a:xfrm>
        </p:spPr>
        <p:txBody>
          <a:bodyPr/>
          <a:lstStyle/>
          <a:p>
            <a:r>
              <a:rPr lang="en-US" dirty="0" smtClean="0"/>
              <a:t>Findings from Random Forest:</a:t>
            </a:r>
          </a:p>
          <a:p>
            <a:pPr lvl="1"/>
            <a:r>
              <a:rPr lang="en-US" dirty="0" smtClean="0"/>
              <a:t>Credit Score, Loan Amount, DTI, LTV, Number of Borrowers (Lesser extent)</a:t>
            </a:r>
          </a:p>
          <a:p>
            <a:pPr lvl="1"/>
            <a:r>
              <a:rPr lang="en-US" dirty="0" smtClean="0"/>
              <a:t>Random Forest achieved 79% recall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Findings from LinearSVC:</a:t>
            </a:r>
          </a:p>
          <a:p>
            <a:pPr lvl="1"/>
            <a:r>
              <a:rPr lang="en-US" dirty="0" smtClean="0"/>
              <a:t>Defaults Hyperplane:</a:t>
            </a:r>
          </a:p>
          <a:p>
            <a:pPr lvl="2"/>
            <a:r>
              <a:rPr lang="en-US" dirty="0" smtClean="0"/>
              <a:t>Credit Score, Number of Borrowers, Second Home, Condos</a:t>
            </a:r>
          </a:p>
          <a:p>
            <a:pPr lvl="1"/>
            <a:r>
              <a:rPr lang="en-US" dirty="0" smtClean="0"/>
              <a:t>Non-defaults Hyperplane:</a:t>
            </a:r>
          </a:p>
          <a:p>
            <a:pPr lvl="2"/>
            <a:r>
              <a:rPr lang="en-US" dirty="0" smtClean="0"/>
              <a:t>DTI, Term, LTV, Primary Residence, Cash-Out Refi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229" y="3918857"/>
            <a:ext cx="6012996" cy="29391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529" y="881744"/>
            <a:ext cx="5898696" cy="293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60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Predicted Probabilities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03158"/>
            <a:ext cx="6882795" cy="5654841"/>
          </a:xfrm>
        </p:spPr>
        <p:txBody>
          <a:bodyPr>
            <a:normAutofit/>
          </a:bodyPr>
          <a:lstStyle/>
          <a:p>
            <a:r>
              <a:rPr lang="en-US" dirty="0"/>
              <a:t>Precision on defaults is very low for all </a:t>
            </a:r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Many </a:t>
            </a:r>
            <a:r>
              <a:rPr lang="en-US" dirty="0"/>
              <a:t>predicted defaults were </a:t>
            </a:r>
            <a:r>
              <a:rPr lang="en-US" dirty="0" smtClean="0"/>
              <a:t>not</a:t>
            </a:r>
            <a:endParaRPr lang="en-US" dirty="0"/>
          </a:p>
          <a:p>
            <a:pPr lvl="1"/>
            <a:r>
              <a:rPr lang="en-US" dirty="0" smtClean="0"/>
              <a:t>More useful to think of these as scores</a:t>
            </a:r>
          </a:p>
          <a:p>
            <a:pPr lvl="1"/>
            <a:r>
              <a:rPr lang="en-US" dirty="0" smtClean="0"/>
              <a:t>May want to adjust thresholds</a:t>
            </a:r>
          </a:p>
          <a:p>
            <a:endParaRPr lang="en-US" dirty="0" smtClean="0"/>
          </a:p>
          <a:p>
            <a:r>
              <a:rPr lang="en-US" dirty="0" smtClean="0"/>
              <a:t>“Worst” Loan (However, has not defaulted):  85% probability of default</a:t>
            </a:r>
          </a:p>
          <a:p>
            <a:pPr lvl="1"/>
            <a:r>
              <a:rPr lang="en-US" dirty="0" smtClean="0"/>
              <a:t>Credit Score=678, LTV=85%, DTI=21%, Single Borrower, First Time Buyer, Purchase, $32K, Mobile Home</a:t>
            </a:r>
          </a:p>
          <a:p>
            <a:endParaRPr lang="en-US" dirty="0" smtClean="0"/>
          </a:p>
          <a:p>
            <a:r>
              <a:rPr lang="en-US" dirty="0" smtClean="0"/>
              <a:t>“Best” Loan (Also, no default):  24% probability of default</a:t>
            </a:r>
          </a:p>
          <a:p>
            <a:pPr lvl="1"/>
            <a:r>
              <a:rPr lang="en-US" dirty="0"/>
              <a:t>Credit </a:t>
            </a:r>
            <a:r>
              <a:rPr lang="en-US" dirty="0" smtClean="0"/>
              <a:t>Score=805, LTV=24%, DTI=26%, Six Borrowers, Not First </a:t>
            </a:r>
            <a:r>
              <a:rPr lang="en-US" dirty="0"/>
              <a:t>Time Buyer, </a:t>
            </a:r>
            <a:r>
              <a:rPr lang="en-US" dirty="0" smtClean="0"/>
              <a:t>Refi, </a:t>
            </a:r>
            <a:r>
              <a:rPr lang="en-US" dirty="0"/>
              <a:t>$</a:t>
            </a:r>
            <a:r>
              <a:rPr lang="en-US" dirty="0" smtClean="0"/>
              <a:t>325K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964" y="1812471"/>
            <a:ext cx="4231736" cy="304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99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Conclusion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9957"/>
            <a:ext cx="8596668" cy="5568042"/>
          </a:xfrm>
        </p:spPr>
        <p:txBody>
          <a:bodyPr/>
          <a:lstStyle/>
          <a:p>
            <a:r>
              <a:rPr lang="en-US" sz="2000" dirty="0" smtClean="0"/>
              <a:t>As predicted probabilities highlight, these aren’t great models</a:t>
            </a:r>
          </a:p>
          <a:p>
            <a:endParaRPr lang="en-US" sz="2000" dirty="0" smtClean="0"/>
          </a:p>
          <a:p>
            <a:r>
              <a:rPr lang="en-US" sz="2000" dirty="0"/>
              <a:t>Better </a:t>
            </a:r>
            <a:r>
              <a:rPr lang="en-US" sz="2000" dirty="0" smtClean="0"/>
              <a:t>feature/parameter </a:t>
            </a:r>
            <a:r>
              <a:rPr lang="en-US" sz="2000" dirty="0"/>
              <a:t>selection</a:t>
            </a:r>
          </a:p>
          <a:p>
            <a:endParaRPr lang="en-US" sz="2000" dirty="0" smtClean="0"/>
          </a:p>
          <a:p>
            <a:r>
              <a:rPr lang="en-US" sz="2000" dirty="0"/>
              <a:t>Not enough information about the mortgage to make informed predictions</a:t>
            </a:r>
          </a:p>
          <a:p>
            <a:pPr lvl="1"/>
            <a:r>
              <a:rPr lang="en-US" sz="1800" dirty="0"/>
              <a:t>What are the borrower’s assets?</a:t>
            </a:r>
          </a:p>
          <a:p>
            <a:endParaRPr lang="en-US" sz="2000" dirty="0" smtClean="0"/>
          </a:p>
          <a:p>
            <a:r>
              <a:rPr lang="en-US" sz="2000" dirty="0" smtClean="0"/>
              <a:t>Human </a:t>
            </a:r>
            <a:r>
              <a:rPr lang="en-US" sz="2000" dirty="0"/>
              <a:t>behavior is not always rational or predictable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70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Overview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03158"/>
            <a:ext cx="9021838" cy="5654841"/>
          </a:xfrm>
        </p:spPr>
        <p:txBody>
          <a:bodyPr/>
          <a:lstStyle/>
          <a:p>
            <a:r>
              <a:rPr lang="en-US" sz="2000" dirty="0" smtClean="0"/>
              <a:t>Topic:  Mortgage Lending</a:t>
            </a:r>
          </a:p>
          <a:p>
            <a:pPr lvl="1"/>
            <a:r>
              <a:rPr lang="en-US" sz="1800" dirty="0"/>
              <a:t>Washington D.C. is at the center of mortgage lending analysis </a:t>
            </a:r>
          </a:p>
          <a:p>
            <a:pPr lvl="2"/>
            <a:r>
              <a:rPr lang="en-US" sz="1600" dirty="0"/>
              <a:t>Fannie and Freddie; bank regulators; treasury</a:t>
            </a:r>
          </a:p>
          <a:p>
            <a:pPr lvl="2"/>
            <a:r>
              <a:rPr lang="en-US" sz="1600" dirty="0"/>
              <a:t>Capital 1=consumer credit</a:t>
            </a:r>
          </a:p>
          <a:p>
            <a:endParaRPr lang="en-US" sz="2000" dirty="0" smtClean="0"/>
          </a:p>
          <a:p>
            <a:r>
              <a:rPr lang="en-US" sz="2000" dirty="0" smtClean="0"/>
              <a:t>Goal: identify individual loans that will default</a:t>
            </a:r>
          </a:p>
          <a:p>
            <a:pPr lvl="1"/>
            <a:r>
              <a:rPr lang="en-US" sz="1800" dirty="0" smtClean="0"/>
              <a:t>Regression models typically used to identify % of loans in a portfolio that will </a:t>
            </a:r>
            <a:r>
              <a:rPr lang="en-US" sz="1800" dirty="0" smtClean="0"/>
              <a:t>default</a:t>
            </a:r>
          </a:p>
          <a:p>
            <a:pPr lvl="1"/>
            <a:r>
              <a:rPr lang="en-US" sz="1800" dirty="0"/>
              <a:t>Financial crisis was precipitated in large part due to bad mortgage lending </a:t>
            </a:r>
            <a:r>
              <a:rPr lang="en-US" sz="1800" dirty="0" smtClean="0"/>
              <a:t>analysis</a:t>
            </a:r>
            <a:endParaRPr lang="en-US" sz="1800" dirty="0" smtClean="0"/>
          </a:p>
          <a:p>
            <a:pPr lvl="1"/>
            <a:r>
              <a:rPr lang="en-US" sz="1800" dirty="0" smtClean="0"/>
              <a:t>Want to look at risk from time of origination; not just 3-12 months out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588000"/>
          </a:xfrm>
        </p:spPr>
        <p:txBody>
          <a:bodyPr>
            <a:normAutofit/>
          </a:bodyPr>
          <a:lstStyle/>
          <a:p>
            <a:r>
              <a:rPr lang="en-US" dirty="0" smtClean="0"/>
              <a:t>Fannie Mae  </a:t>
            </a:r>
          </a:p>
          <a:p>
            <a:pPr lvl="1"/>
            <a:r>
              <a:rPr lang="en-US" dirty="0" smtClean="0"/>
              <a:t>Purchases and securitizes mortgage loans</a:t>
            </a:r>
          </a:p>
          <a:p>
            <a:pPr lvl="1"/>
            <a:r>
              <a:rPr lang="en-US" dirty="0" smtClean="0"/>
              <a:t>Publish data to increase transparency</a:t>
            </a:r>
          </a:p>
          <a:p>
            <a:r>
              <a:rPr lang="en-US" dirty="0" smtClean="0"/>
              <a:t>Loan Performance Data </a:t>
            </a:r>
          </a:p>
          <a:p>
            <a:pPr lvl="1"/>
            <a:r>
              <a:rPr lang="en-US" dirty="0" smtClean="0"/>
              <a:t>Single Family Fixed Rate Mortgage Loans</a:t>
            </a:r>
          </a:p>
          <a:p>
            <a:pPr lvl="1"/>
            <a:r>
              <a:rPr lang="en-US" dirty="0" smtClean="0"/>
              <a:t>Data back to 2000; history on over 35 million loans; 50 different attributes</a:t>
            </a:r>
          </a:p>
          <a:p>
            <a:pPr lvl="1"/>
            <a:r>
              <a:rPr lang="en-US" dirty="0" smtClean="0"/>
              <a:t>Grouped by quarter in which the loan was purchased by Fannie</a:t>
            </a:r>
          </a:p>
          <a:p>
            <a:r>
              <a:rPr lang="en-US" dirty="0" smtClean="0"/>
              <a:t>Two Files</a:t>
            </a:r>
          </a:p>
          <a:p>
            <a:pPr lvl="1"/>
            <a:r>
              <a:rPr lang="en-US" dirty="0" smtClean="0"/>
              <a:t>Origination Data (Doesn’t change):  </a:t>
            </a:r>
          </a:p>
          <a:p>
            <a:pPr lvl="2"/>
            <a:r>
              <a:rPr lang="en-US" dirty="0" smtClean="0"/>
              <a:t>Property information; Loan terms; Borrower information</a:t>
            </a:r>
          </a:p>
          <a:p>
            <a:pPr lvl="1"/>
            <a:r>
              <a:rPr lang="en-US" dirty="0" smtClean="0"/>
              <a:t>Monthly Data (Builds monthly):  </a:t>
            </a:r>
          </a:p>
          <a:p>
            <a:pPr lvl="2"/>
            <a:r>
              <a:rPr lang="en-US" dirty="0" smtClean="0"/>
              <a:t>Current Balance; Current delinquency status; Paid Off flag</a:t>
            </a:r>
          </a:p>
          <a:p>
            <a:r>
              <a:rPr lang="en-US" dirty="0" smtClean="0"/>
              <a:t>Clean data (dropped 500 loans out of 637K)</a:t>
            </a:r>
          </a:p>
          <a:p>
            <a:pPr lvl="1"/>
            <a:r>
              <a:rPr lang="en-US" dirty="0" smtClean="0"/>
              <a:t>Highly used in academia, financial markets, etc.</a:t>
            </a:r>
          </a:p>
        </p:txBody>
      </p:sp>
    </p:spTree>
    <p:extLst>
      <p:ext uri="{BB962C8B-B14F-4D97-AF65-F5344CB8AC3E}">
        <p14:creationId xmlns:p14="http://schemas.microsoft.com/office/powerpoint/2010/main" val="201222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772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7326"/>
            <a:ext cx="8596668" cy="547167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Build a dataset</a:t>
            </a:r>
          </a:p>
          <a:p>
            <a:pPr lvl="1"/>
            <a:r>
              <a:rPr lang="en-US" dirty="0" smtClean="0"/>
              <a:t>Merge the Origination and Monthly </a:t>
            </a:r>
            <a:r>
              <a:rPr lang="en-US" dirty="0" smtClean="0"/>
              <a:t>files</a:t>
            </a:r>
          </a:p>
          <a:p>
            <a:pPr lvl="2"/>
            <a:r>
              <a:rPr lang="en-US" dirty="0" smtClean="0"/>
              <a:t>34 million records in the monthly file</a:t>
            </a:r>
            <a:endParaRPr lang="en-US" dirty="0" smtClean="0"/>
          </a:p>
          <a:p>
            <a:pPr lvl="1"/>
            <a:r>
              <a:rPr lang="en-US" dirty="0" smtClean="0"/>
              <a:t>2012 </a:t>
            </a:r>
            <a:r>
              <a:rPr lang="en-US" dirty="0" smtClean="0"/>
              <a:t>Q1 for training and 2012 Q2 for validation </a:t>
            </a:r>
          </a:p>
          <a:p>
            <a:endParaRPr lang="en-US" dirty="0" smtClean="0"/>
          </a:p>
          <a:p>
            <a:r>
              <a:rPr lang="en-US" dirty="0" smtClean="0"/>
              <a:t>EDA: </a:t>
            </a:r>
            <a:r>
              <a:rPr lang="en-US" dirty="0"/>
              <a:t>2012 </a:t>
            </a:r>
            <a:r>
              <a:rPr lang="en-US" dirty="0" smtClean="0"/>
              <a:t>Q1</a:t>
            </a:r>
          </a:p>
          <a:p>
            <a:endParaRPr lang="en-US" dirty="0" smtClean="0"/>
          </a:p>
          <a:p>
            <a:r>
              <a:rPr lang="en-US" dirty="0" smtClean="0"/>
              <a:t>Modeling</a:t>
            </a:r>
          </a:p>
          <a:p>
            <a:pPr lvl="1"/>
            <a:r>
              <a:rPr lang="en-US" dirty="0" smtClean="0"/>
              <a:t>Different sampling techniques</a:t>
            </a:r>
          </a:p>
          <a:p>
            <a:pPr lvl="1"/>
            <a:r>
              <a:rPr lang="en-US" dirty="0" smtClean="0"/>
              <a:t>Hyper-parameter tuning</a:t>
            </a:r>
          </a:p>
          <a:p>
            <a:endParaRPr lang="en-US" dirty="0" smtClean="0"/>
          </a:p>
          <a:p>
            <a:r>
              <a:rPr lang="en-US" dirty="0" smtClean="0"/>
              <a:t>Validation: 2012 Q2 dataset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Analysis</a:t>
            </a:r>
          </a:p>
          <a:p>
            <a:pPr lvl="1"/>
            <a:r>
              <a:rPr lang="en-US" dirty="0"/>
              <a:t>Feature importance </a:t>
            </a:r>
            <a:r>
              <a:rPr lang="en-US" dirty="0" smtClean="0"/>
              <a:t>modeling + Predicted </a:t>
            </a:r>
            <a:r>
              <a:rPr lang="en-US" dirty="0"/>
              <a:t>probability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21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EDA – Feature Distributions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360" y="1270000"/>
            <a:ext cx="3814177" cy="532840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97" y="1270000"/>
            <a:ext cx="4598471" cy="48854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339" y="2267284"/>
            <a:ext cx="3225692" cy="231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0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EDA - Correlation Matrix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15" y="1172889"/>
            <a:ext cx="10466614" cy="5440183"/>
          </a:xfrm>
        </p:spPr>
      </p:pic>
    </p:spTree>
    <p:extLst>
      <p:ext uri="{BB962C8B-B14F-4D97-AF65-F5344CB8AC3E}">
        <p14:creationId xmlns:p14="http://schemas.microsoft.com/office/powerpoint/2010/main" val="138160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Modeling - Challenges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3368"/>
            <a:ext cx="8596668" cy="5574632"/>
          </a:xfrm>
        </p:spPr>
        <p:txBody>
          <a:bodyPr>
            <a:normAutofit/>
          </a:bodyPr>
          <a:lstStyle/>
          <a:p>
            <a:r>
              <a:rPr lang="en-US" dirty="0"/>
              <a:t>Imbalanced Classes</a:t>
            </a:r>
          </a:p>
          <a:p>
            <a:pPr lvl="1"/>
            <a:r>
              <a:rPr lang="en-US" dirty="0"/>
              <a:t>0.88% default rate</a:t>
            </a:r>
          </a:p>
          <a:p>
            <a:pPr lvl="1"/>
            <a:r>
              <a:rPr lang="en-US" dirty="0"/>
              <a:t>Imbalanced vs Under-sampling vs Class </a:t>
            </a:r>
            <a:r>
              <a:rPr lang="en-US" dirty="0" smtClean="0"/>
              <a:t>Weights</a:t>
            </a:r>
          </a:p>
          <a:p>
            <a:pPr lvl="1"/>
            <a:endParaRPr lang="en-US" dirty="0"/>
          </a:p>
          <a:p>
            <a:r>
              <a:rPr lang="en-US" dirty="0" smtClean="0"/>
              <a:t>What is the Correct </a:t>
            </a:r>
            <a:r>
              <a:rPr lang="en-US" dirty="0"/>
              <a:t>Metric?</a:t>
            </a:r>
          </a:p>
          <a:p>
            <a:pPr lvl="1"/>
            <a:r>
              <a:rPr lang="en-US" dirty="0"/>
              <a:t>Accuracy versus Recall</a:t>
            </a:r>
          </a:p>
          <a:p>
            <a:pPr lvl="1"/>
            <a:r>
              <a:rPr lang="en-US" dirty="0"/>
              <a:t>Models all fall back to virtually no defaults when scored on </a:t>
            </a:r>
            <a:r>
              <a:rPr lang="en-US" dirty="0" smtClean="0"/>
              <a:t>accuracy</a:t>
            </a:r>
          </a:p>
          <a:p>
            <a:endParaRPr lang="en-US" dirty="0" smtClean="0"/>
          </a:p>
          <a:p>
            <a:r>
              <a:rPr lang="en-US" dirty="0" smtClean="0"/>
              <a:t>Large Sample Size</a:t>
            </a:r>
          </a:p>
          <a:p>
            <a:pPr lvl="1"/>
            <a:r>
              <a:rPr lang="en-US" dirty="0" smtClean="0"/>
              <a:t>637K samples in 2012 Q1 dataset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5751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Modeling -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9200"/>
            <a:ext cx="7535938" cy="5638799"/>
          </a:xfrm>
        </p:spPr>
        <p:txBody>
          <a:bodyPr>
            <a:normAutofit/>
          </a:bodyPr>
          <a:lstStyle/>
          <a:p>
            <a:r>
              <a:rPr lang="en-US" dirty="0" smtClean="0"/>
              <a:t>Models: Decision Tree, Random Forest, MLP, Logistic Regression, LinearSVC</a:t>
            </a:r>
          </a:p>
          <a:p>
            <a:r>
              <a:rPr lang="en-US" dirty="0"/>
              <a:t>Variety of parameters for each model (i.e. class_weight, regularization, etc.)</a:t>
            </a:r>
          </a:p>
          <a:p>
            <a:r>
              <a:rPr lang="en-US" dirty="0" smtClean="0"/>
              <a:t>Sampling </a:t>
            </a:r>
            <a:r>
              <a:rPr lang="en-US" dirty="0" smtClean="0"/>
              <a:t>Techniques:  Random Sample (1%, 10%, 25%), Under-Sampling, Entire Dataset</a:t>
            </a:r>
          </a:p>
          <a:p>
            <a:endParaRPr lang="en-US" dirty="0" smtClean="0"/>
          </a:p>
          <a:p>
            <a:r>
              <a:rPr lang="en-US" dirty="0" smtClean="0"/>
              <a:t>Results on the Validation Set:</a:t>
            </a:r>
            <a:endParaRPr lang="en-US" dirty="0" smtClean="0"/>
          </a:p>
          <a:p>
            <a:pPr lvl="1"/>
            <a:r>
              <a:rPr lang="en-US" dirty="0"/>
              <a:t>Highest overall </a:t>
            </a:r>
            <a:r>
              <a:rPr lang="en-US" dirty="0" smtClean="0"/>
              <a:t>recall (training and validation) </a:t>
            </a:r>
            <a:r>
              <a:rPr lang="en-US" dirty="0"/>
              <a:t>was </a:t>
            </a:r>
            <a:r>
              <a:rPr lang="en-US" dirty="0" smtClean="0"/>
              <a:t>Logistic Regression</a:t>
            </a:r>
          </a:p>
          <a:p>
            <a:pPr lvl="2"/>
            <a:r>
              <a:rPr lang="en-US" dirty="0" smtClean="0"/>
              <a:t>Identified nearly 90% of the defaults in the validation; though predicted that 46% of loans would default</a:t>
            </a:r>
          </a:p>
          <a:p>
            <a:pPr lvl="1"/>
            <a:r>
              <a:rPr lang="en-US" dirty="0" smtClean="0"/>
              <a:t>LinearSVC and MLP presented a nice balance identifying nearly 80-85% of defaults while predicting that only 25-35% of loans would default</a:t>
            </a:r>
          </a:p>
          <a:p>
            <a:pPr lvl="2"/>
            <a:r>
              <a:rPr lang="en-US" dirty="0" smtClean="0"/>
              <a:t>Result was a higher F1-Score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926" y="843643"/>
            <a:ext cx="3739673" cy="26616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542" y="3918857"/>
            <a:ext cx="3769057" cy="265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56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Modeling - Observations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40970"/>
            <a:ext cx="8596668" cy="5617029"/>
          </a:xfrm>
        </p:spPr>
        <p:txBody>
          <a:bodyPr>
            <a:normAutofit/>
          </a:bodyPr>
          <a:lstStyle/>
          <a:p>
            <a:r>
              <a:rPr lang="en-US" dirty="0"/>
              <a:t>Across the board, training and validation results were very similar</a:t>
            </a:r>
          </a:p>
          <a:p>
            <a:r>
              <a:rPr lang="en-US" dirty="0" smtClean="0"/>
              <a:t>Training Sampling</a:t>
            </a:r>
          </a:p>
          <a:p>
            <a:pPr lvl="1"/>
            <a:r>
              <a:rPr lang="en-US" dirty="0" smtClean="0"/>
              <a:t>Best model was trained using </a:t>
            </a:r>
            <a:r>
              <a:rPr lang="en-US" dirty="0"/>
              <a:t>just a 1% random sample </a:t>
            </a:r>
            <a:endParaRPr lang="en-US" dirty="0" smtClean="0"/>
          </a:p>
          <a:p>
            <a:pPr lvl="1"/>
            <a:r>
              <a:rPr lang="en-US" dirty="0" smtClean="0"/>
              <a:t>No tangible improvement with larger sample sizes</a:t>
            </a:r>
          </a:p>
          <a:p>
            <a:pPr lvl="1"/>
            <a:r>
              <a:rPr lang="en-US" dirty="0" smtClean="0"/>
              <a:t>Decision Tree, Random Forest, and MLP </a:t>
            </a:r>
            <a:r>
              <a:rPr lang="en-US" dirty="0"/>
              <a:t>only worked with </a:t>
            </a:r>
            <a:r>
              <a:rPr lang="en-US" dirty="0" smtClean="0"/>
              <a:t>under-sampling</a:t>
            </a:r>
          </a:p>
          <a:p>
            <a:pPr lvl="2"/>
            <a:r>
              <a:rPr lang="en-US" dirty="0" smtClean="0"/>
              <a:t>Worked=predicted any defaults</a:t>
            </a:r>
          </a:p>
          <a:p>
            <a:pPr lvl="2"/>
            <a:r>
              <a:rPr lang="en-US" dirty="0" smtClean="0"/>
              <a:t>Decision Tree selected a reasonable percentage of defaults; just not the right loans!</a:t>
            </a:r>
            <a:endParaRPr lang="en-US" dirty="0"/>
          </a:p>
          <a:p>
            <a:pPr lvl="1"/>
            <a:r>
              <a:rPr lang="en-US" dirty="0"/>
              <a:t>With under-sampling, default </a:t>
            </a:r>
            <a:r>
              <a:rPr lang="en-US" dirty="0" smtClean="0"/>
              <a:t>class_weight=None </a:t>
            </a:r>
            <a:r>
              <a:rPr lang="en-US" dirty="0"/>
              <a:t>was optimal </a:t>
            </a:r>
            <a:r>
              <a:rPr lang="en-US" dirty="0" smtClean="0"/>
              <a:t>parameter (vice versa for random sampling)</a:t>
            </a:r>
          </a:p>
          <a:p>
            <a:r>
              <a:rPr lang="en-US" dirty="0"/>
              <a:t>Processing time considerations:</a:t>
            </a:r>
          </a:p>
          <a:p>
            <a:pPr lvl="1"/>
            <a:r>
              <a:rPr lang="en-US" dirty="0"/>
              <a:t>LinearSVC versus SVC (linear was always optimal kernel for SVC)</a:t>
            </a:r>
          </a:p>
          <a:p>
            <a:pPr lvl="1"/>
            <a:r>
              <a:rPr lang="en-US" dirty="0"/>
              <a:t>Lengthy processing time for Random Forest with large n (also longest prediction time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Performed little feature selection</a:t>
            </a:r>
          </a:p>
          <a:p>
            <a:pPr lvl="1"/>
            <a:r>
              <a:rPr lang="en-US" dirty="0" smtClean="0"/>
              <a:t>Removed interest rate as it is often linked to borrower’s credit score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11769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2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9B268"/>
      </a:accent1>
      <a:accent2>
        <a:srgbClr val="F58613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4892</TotalTime>
  <Words>726</Words>
  <Application>Microsoft Office PowerPoint</Application>
  <PresentationFormat>Widescreen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Modeling Mortgage Defaults with Machine Learning</vt:lpstr>
      <vt:lpstr>Overview</vt:lpstr>
      <vt:lpstr>Dataset</vt:lpstr>
      <vt:lpstr>Process</vt:lpstr>
      <vt:lpstr>EDA – Feature Distributions</vt:lpstr>
      <vt:lpstr>EDA - Correlation Matrix</vt:lpstr>
      <vt:lpstr>Modeling - Challenges</vt:lpstr>
      <vt:lpstr>Modeling - Results</vt:lpstr>
      <vt:lpstr>Modeling - Observations</vt:lpstr>
      <vt:lpstr>Feature Importance</vt:lpstr>
      <vt:lpstr>Predicted Probabilities</vt:lpstr>
      <vt:lpstr>Conclusion</vt:lpstr>
    </vt:vector>
  </TitlesOfParts>
  <Company>NCUA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Labadie, Michael (Contractor / OCIO)</dc:creator>
  <cp:lastModifiedBy>Labadie, Michael (Contractor / OCIO)</cp:lastModifiedBy>
  <cp:revision>61</cp:revision>
  <dcterms:created xsi:type="dcterms:W3CDTF">2018-11-27T15:14:40Z</dcterms:created>
  <dcterms:modified xsi:type="dcterms:W3CDTF">2018-12-03T19:07:26Z</dcterms:modified>
</cp:coreProperties>
</file>