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77038"/>
  </p:normalViewPr>
  <p:slideViewPr>
    <p:cSldViewPr snapToGrid="0" snapToObjects="1">
      <p:cViewPr varScale="1">
        <p:scale>
          <a:sx n="63" d="100"/>
          <a:sy n="63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97106-8797-EA40-84C7-4DF2FC635F3B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B94F9-FB30-0549-B75F-89D720E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and welcome to the next tutorial of ADA. Today, the menu has Spark.</a:t>
            </a:r>
          </a:p>
          <a:p>
            <a:r>
              <a:rPr lang="en-US" dirty="0"/>
              <a:t>Let’s first get some common ground though. How many of you have heard the term big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B94F9-FB30-0549-B75F-89D720E34C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34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shall we get practical?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B94F9-FB30-0549-B75F-89D720E34C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5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Good! And rightfully so.</a:t>
            </a:r>
          </a:p>
          <a:p>
            <a:endParaRPr lang="en-US" dirty="0"/>
          </a:p>
          <a:p>
            <a:r>
              <a:rPr lang="en-US" dirty="0"/>
              <a:t>Because in the past decade or so, data has been growing exponentially</a:t>
            </a:r>
          </a:p>
          <a:p>
            <a:r>
              <a:rPr lang="en-US" dirty="0"/>
              <a:t>In fact, I have appended a graph from IBM, from 2014 that shows the trend. It’s still the same. We are in the dozen zettabytes by now.</a:t>
            </a:r>
          </a:p>
          <a:p>
            <a:r>
              <a:rPr lang="en-US" dirty="0"/>
              <a:t>As Bob said yesterday, we want to use as much data as we can get, but a single server has limited memory capacity and computational resources (even big ones)</a:t>
            </a:r>
          </a:p>
          <a:p>
            <a:r>
              <a:rPr lang="en-US" dirty="0"/>
              <a:t>So, should we just quit? Nah, thankfully we have plenty of servers but we have to program in a distributed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B94F9-FB30-0549-B75F-89D720E34C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99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context, a whole family of technologies have emerged to allow scale-out processing.</a:t>
            </a:r>
          </a:p>
          <a:p>
            <a:r>
              <a:rPr lang="en-US" dirty="0"/>
              <a:t>The common denominator is the HDFS, the distributed file system.</a:t>
            </a:r>
          </a:p>
          <a:p>
            <a:r>
              <a:rPr lang="en-US" dirty="0"/>
              <a:t>And on top of it, we have different engines…</a:t>
            </a:r>
          </a:p>
          <a:p>
            <a:r>
              <a:rPr lang="en-US" dirty="0"/>
              <a:t>We will focus on spark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B94F9-FB30-0549-B75F-89D720E34C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let’s take a peek at the architecture of Spark before we go hands-on</a:t>
            </a:r>
          </a:p>
          <a:p>
            <a:r>
              <a:rPr lang="en-US" dirty="0"/>
              <a:t>On the bottom, we have different utilities, the cluster managers, that perform scheduling and resource management.</a:t>
            </a:r>
          </a:p>
          <a:p>
            <a:r>
              <a:rPr lang="en-US" dirty="0"/>
              <a:t>On top of that, we have Spark Core, which provides the Spark functionality and the RDD API we talked about.</a:t>
            </a:r>
          </a:p>
          <a:p>
            <a:r>
              <a:rPr lang="en-US" dirty="0"/>
              <a:t>And on an even higher level, we have different technologies.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B94F9-FB30-0549-B75F-89D720E34C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tutorial we will talk about this diagonal over here, starting bottom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B94F9-FB30-0549-B75F-89D720E34C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9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with yarn, with which you will concern yourself the least for the time being</a:t>
            </a:r>
          </a:p>
          <a:p>
            <a:r>
              <a:rPr lang="en-US" dirty="0"/>
              <a:t>Yarn is the module that allows scheduling and resource management in our ecosystem. </a:t>
            </a:r>
          </a:p>
          <a:p>
            <a:r>
              <a:rPr lang="en-US" dirty="0"/>
              <a:t>It sits between our engines and HDFS and in fact facilitates the use of multiple engines and multi-tenancy.</a:t>
            </a:r>
          </a:p>
          <a:p>
            <a:r>
              <a:rPr lang="en-US" dirty="0"/>
              <a:t>While I was preparing these slides, I found out that some use the term “Data Operating System” which is not exactly correct but I think it is an interesting perspective.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B94F9-FB30-0549-B75F-89D720E34C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92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to dive slightly deeper, although this information is not too critical right now,</a:t>
            </a:r>
          </a:p>
          <a:p>
            <a:r>
              <a:rPr lang="en-US" dirty="0"/>
              <a:t>YARN has 4 components: 1) 2) 3) 4)</a:t>
            </a:r>
          </a:p>
          <a:p>
            <a:r>
              <a:rPr lang="en-US" dirty="0"/>
              <a:t>In short, when you run stuff on the cluster, you will need yarn. And then you should use the master yarn argument. I am serious about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B94F9-FB30-0549-B75F-89D720E34C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0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let’s go one level above. Phew!</a:t>
            </a:r>
          </a:p>
          <a:p>
            <a:r>
              <a:rPr lang="en-US" dirty="0"/>
              <a:t>The Spark core exposes the RDD API which improves programmability. The programming paradigm is functional.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any case, everything is built on top of this Spark module.</a:t>
            </a:r>
          </a:p>
          <a:p>
            <a:r>
              <a:rPr lang="en-US" dirty="0"/>
              <a:t>Here I have a code snippet which is in Scala. We won’t use </a:t>
            </a:r>
            <a:r>
              <a:rPr lang="en-US" dirty="0" err="1"/>
              <a:t>scala</a:t>
            </a:r>
            <a:r>
              <a:rPr lang="en-US" dirty="0"/>
              <a:t>, but you get the </a:t>
            </a:r>
            <a:r>
              <a:rPr lang="en-US" dirty="0" err="1"/>
              <a:t>poit</a:t>
            </a:r>
            <a:r>
              <a:rPr lang="en-US" dirty="0"/>
              <a:t> that it looks like a normal program.</a:t>
            </a:r>
          </a:p>
          <a:p>
            <a:r>
              <a:rPr lang="en-US" dirty="0"/>
              <a:t>This is the driver program. Here we initiate parallel operations, highlighted with orange.</a:t>
            </a:r>
          </a:p>
          <a:p>
            <a:r>
              <a:rPr lang="en-US" dirty="0"/>
              <a:t>We can choose to run it in the cluster or the client, depends on what we want to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B94F9-FB30-0549-B75F-89D720E34C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 last thing we will talk about is spark </a:t>
            </a:r>
            <a:r>
              <a:rPr lang="en-US" dirty="0" err="1"/>
              <a:t>sql</a:t>
            </a:r>
            <a:r>
              <a:rPr lang="en-US" dirty="0"/>
              <a:t>.</a:t>
            </a:r>
          </a:p>
          <a:p>
            <a:r>
              <a:rPr lang="en-US" dirty="0"/>
              <a:t>We use it when our data is structured, that is, they have schema.</a:t>
            </a:r>
          </a:p>
          <a:p>
            <a:r>
              <a:rPr lang="en-US" dirty="0"/>
              <a:t>Then we can use </a:t>
            </a:r>
            <a:r>
              <a:rPr lang="en-US" dirty="0" err="1"/>
              <a:t>DataFrames</a:t>
            </a:r>
            <a:r>
              <a:rPr lang="en-US" dirty="0"/>
              <a:t> and work with their methods or </a:t>
            </a:r>
            <a:r>
              <a:rPr lang="en-US" dirty="0" err="1"/>
              <a:t>sql</a:t>
            </a:r>
            <a:r>
              <a:rPr lang="en-US" dirty="0"/>
              <a:t>.</a:t>
            </a:r>
          </a:p>
          <a:p>
            <a:r>
              <a:rPr lang="en-US" dirty="0"/>
              <a:t>And to makes things better we have an actual query optimizer working below the surface. Yes, lazy execution does some optimization but we are talking 50 years of research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B94F9-FB30-0549-B75F-89D720E34C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4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42DB-F936-214C-A1C3-57F49C7D4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AE5EB-A469-F041-A01D-7111ADF36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72571-7D76-5342-907D-BE97A178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7323-5BE9-BC46-8C4A-FFBA1CF0E2D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CABA5-C218-974F-A178-3A3BD8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2BBC-5A52-A643-A733-A66E938B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CFCF-AC1F-4B44-B78E-43690E71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FD79-EFDF-CF47-958E-A2778CC3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47C50-91B6-284E-AD8B-C65A14BEE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2D8E-5891-6F42-B249-0FACB6DA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7323-5BE9-BC46-8C4A-FFBA1CF0E2D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76F32-EC37-7245-B4FC-DD4CD6B4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BA620-4775-5642-8775-70A6957C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CFCF-AC1F-4B44-B78E-43690E71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E1582-D494-D644-A50B-031F59F59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FF379-9B7D-3A48-830E-5D1D2ECDC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A62B-8C81-974E-87B9-18F98004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7323-5BE9-BC46-8C4A-FFBA1CF0E2D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69295-E0A1-FB41-B1BC-D2CFD523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35B5E-8548-9047-979F-F6590A25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CFCF-AC1F-4B44-B78E-43690E71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8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688C-4976-EE40-B7EB-3FADC37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9815-8994-B444-8885-0C55E4F5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42E46-271C-8F4A-99A1-FC4F537B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7323-5BE9-BC46-8C4A-FFBA1CF0E2D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3D34E-0F66-694D-A3F3-27FC58D6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38421-EC59-234D-8C17-76BC6686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CFCF-AC1F-4B44-B78E-43690E71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1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8042-A7B2-7742-8843-9F8CC456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2A487-258B-0B41-AD41-585648135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BC52-8B50-1C40-87B0-E4BFCB96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7323-5BE9-BC46-8C4A-FFBA1CF0E2D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F7FC7-31E5-4E47-9ADE-9FCC8277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AE04-9733-5E40-A1AF-7C7815A1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CFCF-AC1F-4B44-B78E-43690E71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7BE7-D5DF-0942-9F53-5FB6BB4C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3E4D-E323-FC40-A0D2-673349D76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0443-2713-7D40-8547-4316B5604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03C7A-2CEB-4640-B75C-46FCFD42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7323-5BE9-BC46-8C4A-FFBA1CF0E2D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8322C-BC2C-BD41-8578-8FC913A3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4332-2BC3-6C4B-8633-2DCB5F39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CFCF-AC1F-4B44-B78E-43690E71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5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909B-2080-704A-A5E5-8A2AB9BD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82395-9940-6F46-9A09-C5B48E441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C77C-C51C-9F4A-848B-31C90AE63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27BFE-344F-824C-909F-A09377803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F0678-D5B3-3C4D-9752-737C162C1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9BE36-8524-B244-AD35-001CA9D1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7323-5BE9-BC46-8C4A-FFBA1CF0E2D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92783-07DF-484B-9FAE-47EB9231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732CF-4DA1-D943-B7A5-05C18DCB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CFCF-AC1F-4B44-B78E-43690E71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1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8D50-9CB6-E345-B9A3-D4EC347C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46D22-9561-3C42-B595-6924D4DD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7323-5BE9-BC46-8C4A-FFBA1CF0E2D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18DAA-B30A-E949-8F90-69ACAAE5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BF5F8-A1CF-2949-B163-10C7B29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CFCF-AC1F-4B44-B78E-43690E71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0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E2425-73FC-0242-8EE0-01E97F59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7323-5BE9-BC46-8C4A-FFBA1CF0E2D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CC7ED-2D3E-B243-9CD2-79CF50D2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BF922-4599-EC43-A959-5C87229D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CFCF-AC1F-4B44-B78E-43690E71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9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0231-8E7C-214E-B803-CC1313EB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5CE1-ABD4-9943-8E3D-5E2B9DA0D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32B74-19C5-7740-BB9F-DF8B3AB69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06E9C-A228-B34E-B01B-356D09DE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7323-5BE9-BC46-8C4A-FFBA1CF0E2D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7D0FA-DCD5-7A49-99B7-BA9BAF5B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81AF1-6884-B849-B73D-9EB285F2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CFCF-AC1F-4B44-B78E-43690E71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4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9F26-1C50-B247-8F69-B201FE66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F0D54-18A5-AC40-9AA7-708A3F258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6EBC3-E19A-264F-A881-22CA3BD17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2458F-39B4-E743-90F2-126E21AF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7323-5BE9-BC46-8C4A-FFBA1CF0E2D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28761-09B4-084D-A320-4061CE4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B24BA-9EF7-8A47-A12A-96430A85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CFCF-AC1F-4B44-B78E-43690E71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9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DA49A-52DF-8241-A1F4-E17495C6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2D6B-5403-1E41-A3F1-836AB512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E330-5175-1E41-98B8-2F372CF3C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D7323-5BE9-BC46-8C4A-FFBA1CF0E2D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DE40A-64A2-A44E-8EB1-48E79EEF3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35C3D-7CC1-F74A-A6F9-115E2BE23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CFCF-AC1F-4B44-B78E-43690E71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2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 Shot 2017-05-29 at 10.29.02 PM.png">
            <a:extLst>
              <a:ext uri="{FF2B5EF4-FFF2-40B4-BE49-F238E27FC236}">
                <a16:creationId xmlns:a16="http://schemas.microsoft.com/office/drawing/2014/main" id="{4561E297-D6F3-5E4D-B002-8122EE1A4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5" y="672912"/>
            <a:ext cx="456670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8796FA-710D-F841-9840-86D351EA3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4576" y="1122363"/>
            <a:ext cx="8317424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The Hitchhiker’s Guide</a:t>
            </a:r>
            <a:br>
              <a:rPr lang="en-US" sz="6600" b="1" dirty="0"/>
            </a:br>
            <a:r>
              <a:rPr lang="en-US" sz="6600" b="1" dirty="0"/>
              <a:t>… to Spark</a:t>
            </a:r>
          </a:p>
        </p:txBody>
      </p:sp>
      <p:pic>
        <p:nvPicPr>
          <p:cNvPr id="1030" name="Picture 6" descr="https://lh4.googleusercontent.com/oR3q1Dr_HsvU88ntJfnbvi65Oi_X4CufKeEHMyGDupdAxgUB5xLe-ZHmzr4KUm9Z5TQnrEc7ROWuJJxnHq4-_gYvheX5eoZA9Drp-K0it1HT1oJuCMpQHRxxrKylRa0NEssOPZgroWo">
            <a:extLst>
              <a:ext uri="{FF2B5EF4-FFF2-40B4-BE49-F238E27FC236}">
                <a16:creationId xmlns:a16="http://schemas.microsoft.com/office/drawing/2014/main" id="{6EC90FCA-4D95-9A44-BBFB-D7D5AA31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318" y="5694363"/>
            <a:ext cx="1835258" cy="88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6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1174-036B-494B-92CF-2BC942F7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DEMO </a:t>
            </a:r>
          </a:p>
          <a:p>
            <a:pPr marL="0" indent="0" algn="ctr">
              <a:buNone/>
            </a:pPr>
            <a:r>
              <a:rPr lang="en-US" sz="66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85321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F437-E667-1740-A880-92587B4D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018"/>
          </a:xfrm>
        </p:spPr>
        <p:txBody>
          <a:bodyPr/>
          <a:lstStyle/>
          <a:p>
            <a:r>
              <a:rPr lang="en-US" dirty="0"/>
              <a:t>Scalability in the Era of the Data Deluge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BE4D4-A66E-494E-A618-2582DC5FC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13" y="1458560"/>
            <a:ext cx="8280974" cy="4447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D4410E-BFB5-0F43-8528-F5C34082F85F}"/>
              </a:ext>
            </a:extLst>
          </p:cNvPr>
          <p:cNvSpPr txBox="1"/>
          <p:nvPr/>
        </p:nvSpPr>
        <p:spPr>
          <a:xfrm>
            <a:off x="4736892" y="5906125"/>
            <a:ext cx="661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HYPERconnected</a:t>
            </a:r>
            <a:r>
              <a:rPr lang="en-US" dirty="0"/>
              <a:t> Enterprise Briefings 2014, IBM</a:t>
            </a: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FFB5D-E7C6-5440-AA5A-E86B6213E06E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We need to scale out...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7DBA2-6EB6-4B49-B358-D1E2C1567F34}"/>
              </a:ext>
            </a:extLst>
          </p:cNvPr>
          <p:cNvSpPr txBox="1"/>
          <p:nvPr/>
        </p:nvSpPr>
        <p:spPr>
          <a:xfrm>
            <a:off x="299802" y="1133720"/>
            <a:ext cx="605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Single Server: insufficient memory capacity</a:t>
            </a:r>
          </a:p>
          <a:p>
            <a:r>
              <a:rPr lang="en-US" sz="2400" dirty="0"/>
              <a:t>		and computational 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22A7F-7FC4-5E4A-90B9-2381AE603CE2}"/>
              </a:ext>
            </a:extLst>
          </p:cNvPr>
          <p:cNvSpPr txBox="1"/>
          <p:nvPr/>
        </p:nvSpPr>
        <p:spPr>
          <a:xfrm>
            <a:off x="6096001" y="1153016"/>
            <a:ext cx="798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C2F70-6680-514D-B3F0-A29A59ABC772}"/>
              </a:ext>
            </a:extLst>
          </p:cNvPr>
          <p:cNvSpPr txBox="1"/>
          <p:nvPr/>
        </p:nvSpPr>
        <p:spPr>
          <a:xfrm>
            <a:off x="6953485" y="1233604"/>
            <a:ext cx="440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Why not use many machines?</a:t>
            </a:r>
          </a:p>
        </p:txBody>
      </p:sp>
    </p:spTree>
    <p:extLst>
      <p:ext uri="{BB962C8B-B14F-4D97-AF65-F5344CB8AC3E}">
        <p14:creationId xmlns:p14="http://schemas.microsoft.com/office/powerpoint/2010/main" val="291212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F437-E667-1740-A880-92587B4D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018"/>
          </a:xfrm>
        </p:spPr>
        <p:txBody>
          <a:bodyPr/>
          <a:lstStyle/>
          <a:p>
            <a:r>
              <a:rPr lang="en-US" dirty="0"/>
              <a:t>The Hadoop Ecosystem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A22A5-4BD0-3447-B156-669293376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981" y="4520433"/>
            <a:ext cx="3094038" cy="1723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613BF5-8AC9-C346-B3CF-2CA632E32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8" y="2886076"/>
            <a:ext cx="3905250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22A9CB-0CFD-014A-922B-F15A446A1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481" y="1461307"/>
            <a:ext cx="1905000" cy="1714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8CF94E-C0C6-D044-ABC5-7A06A4D39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648770"/>
            <a:ext cx="2337815" cy="12176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452AC9-E40B-3741-8ED7-6184B89A6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138" y="1017601"/>
            <a:ext cx="3759200" cy="1587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0AB9BFC-4659-E14E-9D9A-77CDCC6188F0}"/>
              </a:ext>
            </a:extLst>
          </p:cNvPr>
          <p:cNvSpPr/>
          <p:nvPr/>
        </p:nvSpPr>
        <p:spPr>
          <a:xfrm>
            <a:off x="395288" y="4371975"/>
            <a:ext cx="11449050" cy="1484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2CF93-B19C-B74C-8E11-7D7EEAB2634A}"/>
              </a:ext>
            </a:extLst>
          </p:cNvPr>
          <p:cNvSpPr/>
          <p:nvPr/>
        </p:nvSpPr>
        <p:spPr>
          <a:xfrm>
            <a:off x="5501481" y="2542131"/>
            <a:ext cx="3642519" cy="161448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F437-E667-1740-A880-92587B4D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018"/>
          </a:xfrm>
        </p:spPr>
        <p:txBody>
          <a:bodyPr/>
          <a:lstStyle/>
          <a:p>
            <a:r>
              <a:rPr lang="en-US" dirty="0"/>
              <a:t>Architecture of Spark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187D2A-0E85-F745-A761-941F0C2C3763}"/>
              </a:ext>
            </a:extLst>
          </p:cNvPr>
          <p:cNvSpPr/>
          <p:nvPr/>
        </p:nvSpPr>
        <p:spPr>
          <a:xfrm>
            <a:off x="442784" y="1827427"/>
            <a:ext cx="2235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Spark 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ED2614-0A83-6F4F-9555-67FCE3802352}"/>
              </a:ext>
            </a:extLst>
          </p:cNvPr>
          <p:cNvSpPr/>
          <p:nvPr/>
        </p:nvSpPr>
        <p:spPr>
          <a:xfrm>
            <a:off x="3465384" y="1827427"/>
            <a:ext cx="2235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Spark Streaming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2D666F-C410-3744-B3B6-6DF3EE22E8D3}"/>
              </a:ext>
            </a:extLst>
          </p:cNvPr>
          <p:cNvSpPr/>
          <p:nvPr/>
        </p:nvSpPr>
        <p:spPr>
          <a:xfrm>
            <a:off x="6487984" y="1827427"/>
            <a:ext cx="2235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MLib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EE851D-F3CE-454F-92BA-D544C572F904}"/>
              </a:ext>
            </a:extLst>
          </p:cNvPr>
          <p:cNvSpPr/>
          <p:nvPr/>
        </p:nvSpPr>
        <p:spPr>
          <a:xfrm>
            <a:off x="9510584" y="1827427"/>
            <a:ext cx="2235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GraphX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F363CD-AA73-354F-A59E-2D6EE7F4D9BD}"/>
              </a:ext>
            </a:extLst>
          </p:cNvPr>
          <p:cNvSpPr/>
          <p:nvPr/>
        </p:nvSpPr>
        <p:spPr>
          <a:xfrm>
            <a:off x="442784" y="3417510"/>
            <a:ext cx="113030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Spark Core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EB35E3-5EA4-8D40-AB09-C9C75E5CFEC0}"/>
              </a:ext>
            </a:extLst>
          </p:cNvPr>
          <p:cNvSpPr/>
          <p:nvPr/>
        </p:nvSpPr>
        <p:spPr>
          <a:xfrm>
            <a:off x="442784" y="5007593"/>
            <a:ext cx="52578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Standalone Scheduler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970823-7826-EC44-818F-99AD8E1C5430}"/>
              </a:ext>
            </a:extLst>
          </p:cNvPr>
          <p:cNvSpPr/>
          <p:nvPr/>
        </p:nvSpPr>
        <p:spPr>
          <a:xfrm>
            <a:off x="6487984" y="5007593"/>
            <a:ext cx="2235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YARN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4AB387-FECF-8445-99CF-114DFE79A544}"/>
              </a:ext>
            </a:extLst>
          </p:cNvPr>
          <p:cNvSpPr/>
          <p:nvPr/>
        </p:nvSpPr>
        <p:spPr>
          <a:xfrm>
            <a:off x="9510584" y="5007593"/>
            <a:ext cx="2235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Mesos</a:t>
            </a:r>
          </a:p>
        </p:txBody>
      </p:sp>
    </p:spTree>
    <p:extLst>
      <p:ext uri="{BB962C8B-B14F-4D97-AF65-F5344CB8AC3E}">
        <p14:creationId xmlns:p14="http://schemas.microsoft.com/office/powerpoint/2010/main" val="37768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F437-E667-1740-A880-92587B4D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018"/>
          </a:xfrm>
        </p:spPr>
        <p:txBody>
          <a:bodyPr/>
          <a:lstStyle/>
          <a:p>
            <a:r>
              <a:rPr lang="en-US" dirty="0"/>
              <a:t>Architecture of Spark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187D2A-0E85-F745-A761-941F0C2C3763}"/>
              </a:ext>
            </a:extLst>
          </p:cNvPr>
          <p:cNvSpPr/>
          <p:nvPr/>
        </p:nvSpPr>
        <p:spPr>
          <a:xfrm>
            <a:off x="442784" y="1827427"/>
            <a:ext cx="2235200" cy="1066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Spark 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ED2614-0A83-6F4F-9555-67FCE3802352}"/>
              </a:ext>
            </a:extLst>
          </p:cNvPr>
          <p:cNvSpPr/>
          <p:nvPr/>
        </p:nvSpPr>
        <p:spPr>
          <a:xfrm>
            <a:off x="3465384" y="1827427"/>
            <a:ext cx="2235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Spark Streaming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2D666F-C410-3744-B3B6-6DF3EE22E8D3}"/>
              </a:ext>
            </a:extLst>
          </p:cNvPr>
          <p:cNvSpPr/>
          <p:nvPr/>
        </p:nvSpPr>
        <p:spPr>
          <a:xfrm>
            <a:off x="6487984" y="1827427"/>
            <a:ext cx="2235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MLib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EE851D-F3CE-454F-92BA-D544C572F904}"/>
              </a:ext>
            </a:extLst>
          </p:cNvPr>
          <p:cNvSpPr/>
          <p:nvPr/>
        </p:nvSpPr>
        <p:spPr>
          <a:xfrm>
            <a:off x="9510584" y="1827427"/>
            <a:ext cx="2235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GraphX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F363CD-AA73-354F-A59E-2D6EE7F4D9BD}"/>
              </a:ext>
            </a:extLst>
          </p:cNvPr>
          <p:cNvSpPr/>
          <p:nvPr/>
        </p:nvSpPr>
        <p:spPr>
          <a:xfrm>
            <a:off x="442784" y="3417510"/>
            <a:ext cx="11303000" cy="1066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Spark Core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EB35E3-5EA4-8D40-AB09-C9C75E5CFEC0}"/>
              </a:ext>
            </a:extLst>
          </p:cNvPr>
          <p:cNvSpPr/>
          <p:nvPr/>
        </p:nvSpPr>
        <p:spPr>
          <a:xfrm>
            <a:off x="442784" y="5007593"/>
            <a:ext cx="52578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Standalone Scheduler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970823-7826-EC44-818F-99AD8E1C5430}"/>
              </a:ext>
            </a:extLst>
          </p:cNvPr>
          <p:cNvSpPr/>
          <p:nvPr/>
        </p:nvSpPr>
        <p:spPr>
          <a:xfrm>
            <a:off x="6487984" y="5007593"/>
            <a:ext cx="2235200" cy="1066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YARN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4AB387-FECF-8445-99CF-114DFE79A544}"/>
              </a:ext>
            </a:extLst>
          </p:cNvPr>
          <p:cNvSpPr/>
          <p:nvPr/>
        </p:nvSpPr>
        <p:spPr>
          <a:xfrm>
            <a:off x="9510584" y="5007593"/>
            <a:ext cx="2235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Mesos</a:t>
            </a:r>
          </a:p>
        </p:txBody>
      </p:sp>
    </p:spTree>
    <p:extLst>
      <p:ext uri="{BB962C8B-B14F-4D97-AF65-F5344CB8AC3E}">
        <p14:creationId xmlns:p14="http://schemas.microsoft.com/office/powerpoint/2010/main" val="427405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F437-E667-1740-A880-92587B4D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018"/>
          </a:xfrm>
        </p:spPr>
        <p:txBody>
          <a:bodyPr/>
          <a:lstStyle/>
          <a:p>
            <a:r>
              <a:rPr lang="en-US" dirty="0"/>
              <a:t>Yarn: Yet Another … Cluster Manager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A22A5-4BD0-3447-B156-669293376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981" y="4520433"/>
            <a:ext cx="3094038" cy="1723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613BF5-8AC9-C346-B3CF-2CA632E32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8" y="2886076"/>
            <a:ext cx="3905250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22A9CB-0CFD-014A-922B-F15A446A1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481" y="1461307"/>
            <a:ext cx="1905000" cy="1714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8CF94E-C0C6-D044-ABC5-7A06A4D39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648770"/>
            <a:ext cx="2337815" cy="12176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452AC9-E40B-3741-8ED7-6184B89A6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138" y="1017601"/>
            <a:ext cx="3759200" cy="1587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0AB9BFC-4659-E14E-9D9A-77CDCC6188F0}"/>
              </a:ext>
            </a:extLst>
          </p:cNvPr>
          <p:cNvSpPr/>
          <p:nvPr/>
        </p:nvSpPr>
        <p:spPr>
          <a:xfrm>
            <a:off x="395288" y="4187033"/>
            <a:ext cx="11449050" cy="5707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Y A R 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86CAE-A6DD-444E-9BA8-C7C5B1EA4EA8}"/>
              </a:ext>
            </a:extLst>
          </p:cNvPr>
          <p:cNvSpPr txBox="1"/>
          <p:nvPr/>
        </p:nvSpPr>
        <p:spPr>
          <a:xfrm>
            <a:off x="7643019" y="4900552"/>
            <a:ext cx="4548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manages </a:t>
            </a:r>
            <a:r>
              <a:rPr lang="en-US" sz="2400" dirty="0" err="1"/>
              <a:t>resources&amp;scheduling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allow multiple engines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7FDA2-305F-0646-A862-B638A4F946F8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“Data Operating System”</a:t>
            </a:r>
          </a:p>
        </p:txBody>
      </p:sp>
    </p:spTree>
    <p:extLst>
      <p:ext uri="{BB962C8B-B14F-4D97-AF65-F5344CB8AC3E}">
        <p14:creationId xmlns:p14="http://schemas.microsoft.com/office/powerpoint/2010/main" val="289661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F9D71A-6F3E-7640-9B5D-7037B6E73668}"/>
              </a:ext>
            </a:extLst>
          </p:cNvPr>
          <p:cNvCxnSpPr>
            <a:cxnSpLocks/>
            <a:stCxn id="25" idx="1"/>
            <a:endCxn id="5" idx="3"/>
          </p:cNvCxnSpPr>
          <p:nvPr/>
        </p:nvCxnSpPr>
        <p:spPr>
          <a:xfrm flipH="1" flipV="1">
            <a:off x="4399005" y="3410465"/>
            <a:ext cx="3340431" cy="223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29F437-E667-1740-A880-92587B4D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939018"/>
          </a:xfrm>
        </p:spPr>
        <p:txBody>
          <a:bodyPr>
            <a:normAutofit/>
          </a:bodyPr>
          <a:lstStyle/>
          <a:p>
            <a:r>
              <a:rPr lang="en-US" dirty="0"/>
              <a:t>Everything you don’t need to know about YARN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7FDA2-305F-0646-A862-B638A4F946F8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TLDR: Use YARN for cluster (--master yarn)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232725-06D2-E945-9187-A1DA87C05962}"/>
              </a:ext>
            </a:extLst>
          </p:cNvPr>
          <p:cNvSpPr/>
          <p:nvPr/>
        </p:nvSpPr>
        <p:spPr>
          <a:xfrm>
            <a:off x="1989438" y="2903838"/>
            <a:ext cx="2409567" cy="10132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Resource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D7C2C18-BD59-3A47-B1A0-A30D7024E690}"/>
              </a:ext>
            </a:extLst>
          </p:cNvPr>
          <p:cNvSpPr/>
          <p:nvPr/>
        </p:nvSpPr>
        <p:spPr>
          <a:xfrm>
            <a:off x="6515100" y="1473796"/>
            <a:ext cx="1993556" cy="750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BB0B2F2-C0E6-F64B-BA71-650D1BE88325}"/>
              </a:ext>
            </a:extLst>
          </p:cNvPr>
          <p:cNvSpPr/>
          <p:nvPr/>
        </p:nvSpPr>
        <p:spPr>
          <a:xfrm>
            <a:off x="6515100" y="3035255"/>
            <a:ext cx="1993556" cy="750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A92F500-9E5C-3049-8711-0D30F0FF05EC}"/>
              </a:ext>
            </a:extLst>
          </p:cNvPr>
          <p:cNvSpPr/>
          <p:nvPr/>
        </p:nvSpPr>
        <p:spPr>
          <a:xfrm>
            <a:off x="6515100" y="4596714"/>
            <a:ext cx="1993556" cy="750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763842-41E9-9A47-918A-EA0C8649843E}"/>
              </a:ext>
            </a:extLst>
          </p:cNvPr>
          <p:cNvSpPr/>
          <p:nvPr/>
        </p:nvSpPr>
        <p:spPr>
          <a:xfrm>
            <a:off x="5835477" y="2475276"/>
            <a:ext cx="1553862" cy="30891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2EC93A-E9AF-CD42-AA5D-3F4CB02DB457}"/>
              </a:ext>
            </a:extLst>
          </p:cNvPr>
          <p:cNvSpPr/>
          <p:nvPr/>
        </p:nvSpPr>
        <p:spPr>
          <a:xfrm>
            <a:off x="7511878" y="2475275"/>
            <a:ext cx="1553862" cy="30891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AppMngr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D7291F-54C3-E643-84B3-5401CAE5EA88}"/>
              </a:ext>
            </a:extLst>
          </p:cNvPr>
          <p:cNvSpPr/>
          <p:nvPr/>
        </p:nvSpPr>
        <p:spPr>
          <a:xfrm>
            <a:off x="5835477" y="4036735"/>
            <a:ext cx="1553862" cy="30891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9B8ECC-792A-4D40-B33D-95603B0BB35A}"/>
              </a:ext>
            </a:extLst>
          </p:cNvPr>
          <p:cNvSpPr/>
          <p:nvPr/>
        </p:nvSpPr>
        <p:spPr>
          <a:xfrm>
            <a:off x="7511878" y="4036734"/>
            <a:ext cx="1553862" cy="30891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AppMngr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1D57CE-AAF3-324F-8E23-C38568934699}"/>
              </a:ext>
            </a:extLst>
          </p:cNvPr>
          <p:cNvSpPr/>
          <p:nvPr/>
        </p:nvSpPr>
        <p:spPr>
          <a:xfrm>
            <a:off x="5835477" y="5598194"/>
            <a:ext cx="1553862" cy="30891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CFCFC9-AF71-674E-AA10-478D284FF77A}"/>
              </a:ext>
            </a:extLst>
          </p:cNvPr>
          <p:cNvSpPr/>
          <p:nvPr/>
        </p:nvSpPr>
        <p:spPr>
          <a:xfrm>
            <a:off x="7511878" y="5598193"/>
            <a:ext cx="1553862" cy="30891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AppMngr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6F388C-D8C5-4747-ACCE-3409BAD2C073}"/>
              </a:ext>
            </a:extLst>
          </p:cNvPr>
          <p:cNvSpPr/>
          <p:nvPr/>
        </p:nvSpPr>
        <p:spPr>
          <a:xfrm>
            <a:off x="5572897" y="4518793"/>
            <a:ext cx="3793525" cy="1561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A90011-A51F-8D4A-9ADC-E09F0C2221EF}"/>
              </a:ext>
            </a:extLst>
          </p:cNvPr>
          <p:cNvSpPr/>
          <p:nvPr/>
        </p:nvSpPr>
        <p:spPr>
          <a:xfrm>
            <a:off x="5572896" y="2915611"/>
            <a:ext cx="3793525" cy="1561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47A48D-1BAB-D346-B838-CE4ACF0FBB08}"/>
              </a:ext>
            </a:extLst>
          </p:cNvPr>
          <p:cNvSpPr/>
          <p:nvPr/>
        </p:nvSpPr>
        <p:spPr>
          <a:xfrm>
            <a:off x="5572896" y="1309305"/>
            <a:ext cx="3793525" cy="1561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BB9834-C4A6-5645-8FA2-14816EDD75D8}"/>
              </a:ext>
            </a:extLst>
          </p:cNvPr>
          <p:cNvSpPr/>
          <p:nvPr/>
        </p:nvSpPr>
        <p:spPr>
          <a:xfrm>
            <a:off x="222422" y="2194704"/>
            <a:ext cx="1272746" cy="5894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D756CA-0AC3-5E4F-B045-BA28D83FC4D5}"/>
              </a:ext>
            </a:extLst>
          </p:cNvPr>
          <p:cNvSpPr/>
          <p:nvPr/>
        </p:nvSpPr>
        <p:spPr>
          <a:xfrm>
            <a:off x="222422" y="4142129"/>
            <a:ext cx="1272746" cy="5894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91B335-51CD-724C-8E56-8AAF06E93472}"/>
              </a:ext>
            </a:extLst>
          </p:cNvPr>
          <p:cNvCxnSpPr>
            <a:stCxn id="29" idx="7"/>
            <a:endCxn id="5" idx="1"/>
          </p:cNvCxnSpPr>
          <p:nvPr/>
        </p:nvCxnSpPr>
        <p:spPr>
          <a:xfrm flipV="1">
            <a:off x="1308779" y="3410465"/>
            <a:ext cx="680659" cy="81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FFDC77-071B-1740-B6C4-844DC2ADBC21}"/>
              </a:ext>
            </a:extLst>
          </p:cNvPr>
          <p:cNvCxnSpPr>
            <a:stCxn id="8" idx="5"/>
            <a:endCxn id="5" idx="1"/>
          </p:cNvCxnSpPr>
          <p:nvPr/>
        </p:nvCxnSpPr>
        <p:spPr>
          <a:xfrm>
            <a:off x="1308779" y="2697865"/>
            <a:ext cx="680659" cy="71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ADD22-59E8-2949-B6D5-5DA4D7E60808}"/>
              </a:ext>
            </a:extLst>
          </p:cNvPr>
          <p:cNvCxnSpPr>
            <a:stCxn id="13" idx="1"/>
            <a:endCxn id="5" idx="3"/>
          </p:cNvCxnSpPr>
          <p:nvPr/>
        </p:nvCxnSpPr>
        <p:spPr>
          <a:xfrm flipH="1">
            <a:off x="4399005" y="1849006"/>
            <a:ext cx="2116095" cy="156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ADC96-FC22-8541-9874-444AC9F9A0AA}"/>
              </a:ext>
            </a:extLst>
          </p:cNvPr>
          <p:cNvCxnSpPr>
            <a:stCxn id="15" idx="1"/>
            <a:endCxn id="5" idx="3"/>
          </p:cNvCxnSpPr>
          <p:nvPr/>
        </p:nvCxnSpPr>
        <p:spPr>
          <a:xfrm flipH="1">
            <a:off x="4399005" y="3410465"/>
            <a:ext cx="2116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0D84EA-4160-5C4E-BFCC-AAA53E8E3610}"/>
              </a:ext>
            </a:extLst>
          </p:cNvPr>
          <p:cNvCxnSpPr>
            <a:stCxn id="17" idx="1"/>
            <a:endCxn id="5" idx="3"/>
          </p:cNvCxnSpPr>
          <p:nvPr/>
        </p:nvCxnSpPr>
        <p:spPr>
          <a:xfrm flipH="1" flipV="1">
            <a:off x="4399005" y="3410465"/>
            <a:ext cx="2116095" cy="156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A4C68F-E5A8-144A-A356-1B880AFBF08D}"/>
              </a:ext>
            </a:extLst>
          </p:cNvPr>
          <p:cNvCxnSpPr>
            <a:stCxn id="21" idx="3"/>
            <a:endCxn id="5" idx="3"/>
          </p:cNvCxnSpPr>
          <p:nvPr/>
        </p:nvCxnSpPr>
        <p:spPr>
          <a:xfrm flipH="1">
            <a:off x="4399005" y="2738954"/>
            <a:ext cx="3340431" cy="6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D3E6B6-9C64-304F-9BAF-95FED9FFC304}"/>
              </a:ext>
            </a:extLst>
          </p:cNvPr>
          <p:cNvCxnSpPr>
            <a:stCxn id="23" idx="1"/>
            <a:endCxn id="5" idx="3"/>
          </p:cNvCxnSpPr>
          <p:nvPr/>
        </p:nvCxnSpPr>
        <p:spPr>
          <a:xfrm flipH="1" flipV="1">
            <a:off x="4399005" y="3410465"/>
            <a:ext cx="3340431" cy="67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935D60F-9A88-E843-B9CB-9B0097EE2C82}"/>
              </a:ext>
            </a:extLst>
          </p:cNvPr>
          <p:cNvSpPr txBox="1"/>
          <p:nvPr/>
        </p:nvSpPr>
        <p:spPr>
          <a:xfrm>
            <a:off x="1803056" y="1350546"/>
            <a:ext cx="2804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schedule jobs &amp;</a:t>
            </a:r>
          </a:p>
          <a:p>
            <a:pPr algn="ctr"/>
            <a:r>
              <a:rPr lang="en-US" sz="2400" dirty="0"/>
              <a:t>allocate resources</a:t>
            </a:r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92C77C0C-7AA2-2B42-9268-BBBAE7443702}"/>
              </a:ext>
            </a:extLst>
          </p:cNvPr>
          <p:cNvSpPr/>
          <p:nvPr/>
        </p:nvSpPr>
        <p:spPr>
          <a:xfrm>
            <a:off x="2951905" y="2122344"/>
            <a:ext cx="484632" cy="699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31BC6C-8ACE-F044-A18B-50A44123BDC3}"/>
              </a:ext>
            </a:extLst>
          </p:cNvPr>
          <p:cNvSpPr txBox="1"/>
          <p:nvPr/>
        </p:nvSpPr>
        <p:spPr>
          <a:xfrm>
            <a:off x="9249033" y="1537490"/>
            <a:ext cx="306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monitor resource use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C2083A10-9F14-EB40-8900-62D65F5D187D}"/>
              </a:ext>
            </a:extLst>
          </p:cNvPr>
          <p:cNvSpPr/>
          <p:nvPr/>
        </p:nvSpPr>
        <p:spPr>
          <a:xfrm rot="5400000">
            <a:off x="8682351" y="1447993"/>
            <a:ext cx="484632" cy="699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BA1B01-2D98-2A45-A1D2-D1D048D9BA46}"/>
              </a:ext>
            </a:extLst>
          </p:cNvPr>
          <p:cNvSpPr txBox="1"/>
          <p:nvPr/>
        </p:nvSpPr>
        <p:spPr>
          <a:xfrm>
            <a:off x="2002826" y="5349079"/>
            <a:ext cx="306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resource abstraction</a:t>
            </a:r>
          </a:p>
          <a:p>
            <a:pPr algn="ctr"/>
            <a:r>
              <a:rPr lang="en-US" sz="2400" dirty="0"/>
              <a:t>executed by node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6991DFE5-2E7F-7141-B288-17AF3D3806AA}"/>
              </a:ext>
            </a:extLst>
          </p:cNvPr>
          <p:cNvSpPr/>
          <p:nvPr/>
        </p:nvSpPr>
        <p:spPr>
          <a:xfrm rot="16200000">
            <a:off x="5098064" y="5415051"/>
            <a:ext cx="484632" cy="699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0F2689-D421-304E-8C80-970AD98A25A7}"/>
              </a:ext>
            </a:extLst>
          </p:cNvPr>
          <p:cNvSpPr txBox="1"/>
          <p:nvPr/>
        </p:nvSpPr>
        <p:spPr>
          <a:xfrm>
            <a:off x="9537803" y="5299522"/>
            <a:ext cx="306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negotiates with resource manager</a:t>
            </a: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3A85BAAF-262B-4645-9B84-77EA5EC6A75A}"/>
              </a:ext>
            </a:extLst>
          </p:cNvPr>
          <p:cNvSpPr/>
          <p:nvPr/>
        </p:nvSpPr>
        <p:spPr>
          <a:xfrm rot="5400000">
            <a:off x="9295489" y="5377813"/>
            <a:ext cx="484632" cy="699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F437-E667-1740-A880-92587B4D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939018"/>
          </a:xfrm>
        </p:spPr>
        <p:txBody>
          <a:bodyPr>
            <a:normAutofit/>
          </a:bodyPr>
          <a:lstStyle/>
          <a:p>
            <a:r>
              <a:rPr lang="en-US" dirty="0"/>
              <a:t>Spark Core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1D83A26-C48F-074E-858C-11FFF7063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718" y="1164664"/>
            <a:ext cx="2337815" cy="1217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5597F6-5D71-9B46-A2D9-6E0F769E7E2F}"/>
              </a:ext>
            </a:extLst>
          </p:cNvPr>
          <p:cNvSpPr txBox="1"/>
          <p:nvPr/>
        </p:nvSpPr>
        <p:spPr>
          <a:xfrm>
            <a:off x="7438768" y="2962360"/>
            <a:ext cx="54987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Driver program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Normal 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Initiates parallel 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 run in cluster/client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2583E-D191-7645-8EF1-3BDFA276F161}"/>
              </a:ext>
            </a:extLst>
          </p:cNvPr>
          <p:cNvSpPr txBox="1"/>
          <p:nvPr/>
        </p:nvSpPr>
        <p:spPr>
          <a:xfrm>
            <a:off x="949411" y="2842054"/>
            <a:ext cx="5676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val</a:t>
            </a:r>
            <a:r>
              <a:rPr lang="en-US" dirty="0"/>
              <a:t> </a:t>
            </a:r>
            <a:r>
              <a:rPr lang="en-US" dirty="0" err="1"/>
              <a:t>conf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SparkConf</a:t>
            </a:r>
            <a:r>
              <a:rPr lang="en-US" dirty="0"/>
              <a:t>().</a:t>
            </a:r>
            <a:r>
              <a:rPr lang="en-US" dirty="0" err="1"/>
              <a:t>setAppName</a:t>
            </a:r>
            <a:r>
              <a:rPr lang="en-US" dirty="0"/>
              <a:t>("</a:t>
            </a:r>
            <a:r>
              <a:rPr lang="en-US" dirty="0" err="1"/>
              <a:t>wiki_test</a:t>
            </a:r>
            <a:r>
              <a:rPr lang="en-US" dirty="0"/>
              <a:t>")</a:t>
            </a:r>
          </a:p>
          <a:p>
            <a:r>
              <a:rPr lang="en-US" b="1" dirty="0" err="1"/>
              <a:t>val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SparkContext</a:t>
            </a:r>
            <a:r>
              <a:rPr lang="en-US" dirty="0"/>
              <a:t>(</a:t>
            </a:r>
            <a:r>
              <a:rPr lang="en-US" dirty="0" err="1"/>
              <a:t>conf</a:t>
            </a:r>
            <a:r>
              <a:rPr lang="en-US" dirty="0"/>
              <a:t>)</a:t>
            </a:r>
          </a:p>
          <a:p>
            <a:r>
              <a:rPr lang="en-US" b="1" dirty="0" err="1"/>
              <a:t>val</a:t>
            </a:r>
            <a:r>
              <a:rPr lang="en-US" dirty="0"/>
              <a:t> data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somedir</a:t>
            </a:r>
            <a:r>
              <a:rPr lang="en-US" dirty="0"/>
              <a:t>")</a:t>
            </a:r>
            <a:endParaRPr lang="en-US" i="1" dirty="0"/>
          </a:p>
          <a:p>
            <a:r>
              <a:rPr lang="en-US" b="1" dirty="0" err="1"/>
              <a:t>val</a:t>
            </a:r>
            <a:r>
              <a:rPr lang="en-US" dirty="0"/>
              <a:t> tokens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data.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flatMap</a:t>
            </a:r>
            <a:r>
              <a:rPr lang="en-US" dirty="0"/>
              <a:t>(</a:t>
            </a:r>
            <a:r>
              <a:rPr lang="en-US" b="1" dirty="0"/>
              <a:t>_</a:t>
            </a:r>
            <a:r>
              <a:rPr lang="en-US" dirty="0"/>
              <a:t>.split(" "))</a:t>
            </a:r>
          </a:p>
          <a:p>
            <a:r>
              <a:rPr lang="en-US" b="1" dirty="0" err="1"/>
              <a:t>val</a:t>
            </a:r>
            <a:r>
              <a:rPr lang="en-US" dirty="0"/>
              <a:t> </a:t>
            </a:r>
            <a:r>
              <a:rPr lang="en-US" dirty="0" err="1"/>
              <a:t>wordFreq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tokens.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map</a:t>
            </a:r>
            <a:r>
              <a:rPr lang="en-US" dirty="0"/>
              <a:t>((</a:t>
            </a:r>
            <a:r>
              <a:rPr lang="en-US" b="1" dirty="0"/>
              <a:t>_</a:t>
            </a:r>
            <a:r>
              <a:rPr lang="en-US" dirty="0"/>
              <a:t>, 1)).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reduceByKey</a:t>
            </a:r>
            <a:r>
              <a:rPr lang="en-US" dirty="0"/>
              <a:t>(</a:t>
            </a:r>
            <a:r>
              <a:rPr lang="en-US" b="1" dirty="0"/>
              <a:t>_</a:t>
            </a:r>
            <a:r>
              <a:rPr lang="en-US" dirty="0"/>
              <a:t> + </a:t>
            </a:r>
            <a:r>
              <a:rPr lang="en-US" b="1" dirty="0"/>
              <a:t>_</a:t>
            </a:r>
            <a:r>
              <a:rPr lang="en-US" dirty="0"/>
              <a:t>)</a:t>
            </a:r>
          </a:p>
          <a:p>
            <a:r>
              <a:rPr lang="en-US" dirty="0" err="1"/>
              <a:t>wordFreq.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sortBy</a:t>
            </a:r>
            <a:r>
              <a:rPr lang="en-US" dirty="0"/>
              <a:t>(s </a:t>
            </a:r>
            <a:r>
              <a:rPr lang="en-US" b="1" dirty="0"/>
              <a:t>=&gt;</a:t>
            </a:r>
            <a:r>
              <a:rPr lang="en-US" dirty="0"/>
              <a:t> -s._2).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map</a:t>
            </a:r>
            <a:r>
              <a:rPr lang="en-US" dirty="0"/>
              <a:t>(x </a:t>
            </a:r>
            <a:r>
              <a:rPr lang="en-US" b="1" dirty="0"/>
              <a:t>=&gt;</a:t>
            </a:r>
            <a:r>
              <a:rPr lang="en-US" dirty="0"/>
              <a:t> (x._2, x._1)).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top</a:t>
            </a:r>
            <a:r>
              <a:rPr lang="en-US" dirty="0"/>
              <a:t>(10)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4A1FF1F-0523-0444-A362-7CF9D33B864A}"/>
              </a:ext>
            </a:extLst>
          </p:cNvPr>
          <p:cNvSpPr/>
          <p:nvPr/>
        </p:nvSpPr>
        <p:spPr>
          <a:xfrm>
            <a:off x="6762539" y="2705352"/>
            <a:ext cx="540000" cy="2196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2C472-679A-7F4A-ADE9-AFE11C940482}"/>
              </a:ext>
            </a:extLst>
          </p:cNvPr>
          <p:cNvSpPr txBox="1"/>
          <p:nvPr/>
        </p:nvSpPr>
        <p:spPr>
          <a:xfrm>
            <a:off x="1854543" y="1705565"/>
            <a:ext cx="5362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Expose RDD API: functional paradigm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DFF957-8570-2348-8FEE-85AD880F8EAC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Spark’s cornerstone, underlying layer</a:t>
            </a:r>
          </a:p>
        </p:txBody>
      </p:sp>
    </p:spTree>
    <p:extLst>
      <p:ext uri="{BB962C8B-B14F-4D97-AF65-F5344CB8AC3E}">
        <p14:creationId xmlns:p14="http://schemas.microsoft.com/office/powerpoint/2010/main" val="401777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F437-E667-1740-A880-92587B4D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939018"/>
          </a:xfrm>
        </p:spPr>
        <p:txBody>
          <a:bodyPr>
            <a:normAutofit/>
          </a:bodyPr>
          <a:lstStyle/>
          <a:p>
            <a:r>
              <a:rPr lang="en-US" dirty="0"/>
              <a:t>Spark SQL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DFF957-8570-2348-8FEE-85AD880F8EAC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Powerful tool for complex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65411-DAF5-D943-B8EA-6FEEE190CA2D}"/>
              </a:ext>
            </a:extLst>
          </p:cNvPr>
          <p:cNvSpPr txBox="1"/>
          <p:nvPr/>
        </p:nvSpPr>
        <p:spPr>
          <a:xfrm>
            <a:off x="838201" y="1507524"/>
            <a:ext cx="94549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Often the data is structured and has a 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Spark provides a </a:t>
            </a:r>
            <a:r>
              <a:rPr lang="en-US" sz="2400" dirty="0" err="1"/>
              <a:t>DataFrame</a:t>
            </a:r>
            <a:r>
              <a:rPr lang="en-US" sz="2400" dirty="0"/>
              <a:t> abstraction with Spark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DSL and SQL support for data manipulations, declarative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for Query Optimization (Catalyst)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59B23-C5E1-9046-B644-90012B0890F0}"/>
              </a:ext>
            </a:extLst>
          </p:cNvPr>
          <p:cNvSpPr txBox="1"/>
          <p:nvPr/>
        </p:nvSpPr>
        <p:spPr>
          <a:xfrm>
            <a:off x="1171831" y="3446516"/>
            <a:ext cx="78609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  <a:r>
              <a:rPr lang="en-US" b="1" dirty="0" err="1"/>
              <a:t>spark.sql</a:t>
            </a:r>
            <a:r>
              <a:rPr lang="en-US" dirty="0"/>
              <a:t>(“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sid</a:t>
            </a:r>
            <a:r>
              <a:rPr lang="en-US" dirty="0"/>
              <a:t>, count(*) as </a:t>
            </a:r>
            <a:r>
              <a:rPr lang="en-US" dirty="0" err="1"/>
              <a:t>cnt</a:t>
            </a:r>
            <a:r>
              <a:rPr lang="en-US" dirty="0"/>
              <a:t> \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dirty="0"/>
              <a:t> sailors \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r>
              <a:rPr lang="en-US" dirty="0"/>
              <a:t>reserves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sailors.sid</a:t>
            </a:r>
            <a:r>
              <a:rPr lang="en-US" dirty="0"/>
              <a:t> = </a:t>
            </a:r>
            <a:r>
              <a:rPr lang="en-US" dirty="0" err="1"/>
              <a:t>reserves.sid</a:t>
            </a:r>
            <a:r>
              <a:rPr lang="en-US" dirty="0"/>
              <a:t> \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r>
              <a:rPr lang="en-US" dirty="0"/>
              <a:t>boat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boat.bid</a:t>
            </a:r>
            <a:r>
              <a:rPr lang="en-US" dirty="0"/>
              <a:t> = </a:t>
            </a:r>
            <a:r>
              <a:rPr lang="en-US" dirty="0" err="1"/>
              <a:t>reserves.bid</a:t>
            </a:r>
            <a:r>
              <a:rPr lang="en-US" dirty="0"/>
              <a:t> \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dirty="0"/>
              <a:t> level &gt; 5 and color = ‘red’ \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group by </a:t>
            </a:r>
            <a:r>
              <a:rPr lang="en-US" dirty="0" err="1"/>
              <a:t>sid</a:t>
            </a:r>
            <a:r>
              <a:rPr lang="en-US" dirty="0"/>
              <a:t> \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having</a:t>
            </a:r>
            <a:r>
              <a:rPr lang="en-US" dirty="0"/>
              <a:t>  count(distinct bid) \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order by </a:t>
            </a:r>
            <a:r>
              <a:rPr lang="en-US" dirty="0" err="1"/>
              <a:t>cnt</a:t>
            </a:r>
            <a:r>
              <a:rPr lang="en-US" dirty="0"/>
              <a:t> \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limit</a:t>
            </a:r>
            <a:r>
              <a:rPr lang="en-US" dirty="0"/>
              <a:t> 10”)</a:t>
            </a:r>
          </a:p>
        </p:txBody>
      </p:sp>
    </p:spTree>
    <p:extLst>
      <p:ext uri="{BB962C8B-B14F-4D97-AF65-F5344CB8AC3E}">
        <p14:creationId xmlns:p14="http://schemas.microsoft.com/office/powerpoint/2010/main" val="310987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915</Words>
  <Application>Microsoft Macintosh PowerPoint</Application>
  <PresentationFormat>Widescreen</PresentationFormat>
  <Paragraphs>131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The Hitchhiker’s Guide … to Spark</vt:lpstr>
      <vt:lpstr>Scalability in the Era of the Data Deluge</vt:lpstr>
      <vt:lpstr>The Hadoop Ecosystem</vt:lpstr>
      <vt:lpstr>Architecture of Spark</vt:lpstr>
      <vt:lpstr>Architecture of Spark</vt:lpstr>
      <vt:lpstr>Yarn: Yet Another … Cluster Manager</vt:lpstr>
      <vt:lpstr>Everything you don’t need to know about YARN</vt:lpstr>
      <vt:lpstr>Spark Core</vt:lpstr>
      <vt:lpstr>Spark SQL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2018-10-24T22:50:59Z</dcterms:created>
  <dcterms:modified xsi:type="dcterms:W3CDTF">2018-10-26T09:55:05Z</dcterms:modified>
</cp:coreProperties>
</file>