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49" autoAdjust="0"/>
    <p:restoredTop sz="94660"/>
  </p:normalViewPr>
  <p:slideViewPr>
    <p:cSldViewPr snapToGrid="0">
      <p:cViewPr varScale="1">
        <p:scale>
          <a:sx n="47" d="100"/>
          <a:sy n="47" d="100"/>
        </p:scale>
        <p:origin x="54" y="10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12/2/2018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12/2/2018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12/2/2018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12/2/2018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12/2/2018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12/2/2018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12/2/2018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12/2/2018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12/2/2018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12/2/2018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12/2/2018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12/2/2018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12/2/2018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12/2/2018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12/2/2018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12/2/2018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12/2/2018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12/2/2018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CBEAA-2353-4182-B768-B43543F21B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Analytics for Predicting Movie Success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FE1E46-564F-499D-BEDC-3A6D11A6CA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Mike Claussen</a:t>
            </a:r>
          </a:p>
        </p:txBody>
      </p:sp>
    </p:spTree>
    <p:extLst>
      <p:ext uri="{BB962C8B-B14F-4D97-AF65-F5344CB8AC3E}">
        <p14:creationId xmlns:p14="http://schemas.microsoft.com/office/powerpoint/2010/main" val="10356942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0C57B-20E8-44B6-905C-0A163C343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Suggestions and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5B9ACB-B45A-459A-BF57-839257AA5E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Traits of excellent movie:</a:t>
            </a:r>
          </a:p>
          <a:p>
            <a:pPr lvl="1"/>
            <a:r>
              <a:rPr lang="en-US" dirty="0"/>
              <a:t>Few faces on poster</a:t>
            </a:r>
          </a:p>
          <a:p>
            <a:pPr lvl="1"/>
            <a:r>
              <a:rPr lang="en-US" dirty="0"/>
              <a:t>High number of likes on </a:t>
            </a:r>
            <a:r>
              <a:rPr lang="en-US" dirty="0" err="1"/>
              <a:t>facebook</a:t>
            </a:r>
            <a:endParaRPr lang="en-US" dirty="0"/>
          </a:p>
          <a:p>
            <a:pPr lvl="2"/>
            <a:r>
              <a:rPr lang="en-US" dirty="0"/>
              <a:t>Director</a:t>
            </a:r>
          </a:p>
          <a:p>
            <a:pPr lvl="2"/>
            <a:r>
              <a:rPr lang="en-US" dirty="0"/>
              <a:t>Actors</a:t>
            </a:r>
          </a:p>
          <a:p>
            <a:pPr lvl="2"/>
            <a:r>
              <a:rPr lang="en-US" dirty="0"/>
              <a:t>Movie</a:t>
            </a:r>
          </a:p>
          <a:p>
            <a:pPr lvl="1"/>
            <a:r>
              <a:rPr lang="en-US" dirty="0"/>
              <a:t>Longer duration</a:t>
            </a:r>
          </a:p>
        </p:txBody>
      </p:sp>
    </p:spTree>
    <p:extLst>
      <p:ext uri="{BB962C8B-B14F-4D97-AF65-F5344CB8AC3E}">
        <p14:creationId xmlns:p14="http://schemas.microsoft.com/office/powerpoint/2010/main" val="2748052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C4ED2-3477-44E0-A008-2A3D96BF0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A46627-F411-4D0E-AF7C-0AD3DC92BD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Description</a:t>
            </a:r>
          </a:p>
          <a:p>
            <a:r>
              <a:rPr lang="en-US" dirty="0"/>
              <a:t>Background/Data Visualization</a:t>
            </a:r>
          </a:p>
          <a:p>
            <a:r>
              <a:rPr lang="en-US" dirty="0"/>
              <a:t>Analysis of Models</a:t>
            </a:r>
          </a:p>
          <a:p>
            <a:pPr lvl="1"/>
            <a:r>
              <a:rPr lang="en-US" dirty="0"/>
              <a:t>Regression</a:t>
            </a:r>
          </a:p>
          <a:p>
            <a:pPr lvl="1"/>
            <a:r>
              <a:rPr lang="en-US" dirty="0"/>
              <a:t>Classification</a:t>
            </a:r>
          </a:p>
          <a:p>
            <a:pPr lvl="1"/>
            <a:r>
              <a:rPr lang="en-US" dirty="0"/>
              <a:t>Clustering</a:t>
            </a:r>
          </a:p>
          <a:p>
            <a:r>
              <a:rPr lang="en-US" dirty="0"/>
              <a:t>Suggestions and Implications</a:t>
            </a:r>
          </a:p>
        </p:txBody>
      </p:sp>
    </p:spTree>
    <p:extLst>
      <p:ext uri="{BB962C8B-B14F-4D97-AF65-F5344CB8AC3E}">
        <p14:creationId xmlns:p14="http://schemas.microsoft.com/office/powerpoint/2010/main" val="3267572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8D0D8-691F-4CB7-96B1-D61CD24D2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Project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824CCD-6E9A-4810-9AC9-D87E44801C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6397313" cy="3416300"/>
          </a:xfrm>
        </p:spPr>
        <p:txBody>
          <a:bodyPr anchor="ctr">
            <a:normAutofit/>
          </a:bodyPr>
          <a:lstStyle/>
          <a:p>
            <a:r>
              <a:rPr lang="en-US" dirty="0"/>
              <a:t>Given data for roughly 4000 movies the goal is to determine what aspects of a movie impact success.</a:t>
            </a:r>
          </a:p>
          <a:p>
            <a:r>
              <a:rPr lang="en-US" dirty="0"/>
              <a:t>Using IMDb score to put a numerical value to a movie’s success.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0F0A08-AA24-4E8F-BD8F-93C4C13D96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7013" y="2775951"/>
            <a:ext cx="3067163" cy="306716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29738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427E0A4F-FE1D-4A81-8D8F-986345F71C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70C2B8F-6B1B-46D5-86E6-40F36C695F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7B237C1-E8A0-4DD3-B6C5-F2D54F796F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8D62F0D-6BD4-4DD4-B125-6F7A952A31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928E8CD-5219-4795-91D4-9618DB8ED6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6700828" y="402165"/>
              <a:ext cx="5067838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A00A43E1-4FE7-498F-AFFF-FDFC1FAF04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DB521824-592C-476A-AB0A-CA0C6D1F34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B5C860C9-D4F9-4350-80DA-0D1CD36C7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E67A487-16D3-44A3-98DE-F235A0DE0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98" y="629265"/>
            <a:ext cx="5132438" cy="1622322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Background/Data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C3CDF-804D-4053-981A-AAD07528FF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098" y="2418735"/>
            <a:ext cx="5132439" cy="3811742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3756 movies</a:t>
            </a:r>
          </a:p>
          <a:p>
            <a:r>
              <a:rPr lang="en-US">
                <a:solidFill>
                  <a:srgbClr val="FFFFFF"/>
                </a:solidFill>
              </a:rPr>
              <a:t>Correlation analysis</a:t>
            </a:r>
          </a:p>
          <a:p>
            <a:pPr lvl="1"/>
            <a:r>
              <a:rPr lang="en-US">
                <a:solidFill>
                  <a:srgbClr val="FFFFFF"/>
                </a:solidFill>
              </a:rPr>
              <a:t>Negative Correlation: Facenumber_in_poster, title_year, color, English</a:t>
            </a:r>
          </a:p>
          <a:p>
            <a:pPr lvl="1"/>
            <a:r>
              <a:rPr lang="en-US">
                <a:solidFill>
                  <a:srgbClr val="FFFFFF"/>
                </a:solidFill>
              </a:rPr>
              <a:t>Positive Correlation: </a:t>
            </a:r>
            <a:br>
              <a:rPr lang="en-US">
                <a:solidFill>
                  <a:srgbClr val="FFFFFF"/>
                </a:solidFill>
              </a:rPr>
            </a:br>
            <a:r>
              <a:rPr lang="en-US">
                <a:solidFill>
                  <a:srgbClr val="FFFFFF"/>
                </a:solidFill>
              </a:rPr>
              <a:t>duration, num_voted_users, movie_facebook_likes</a:t>
            </a:r>
          </a:p>
          <a:p>
            <a:endParaRPr lang="en-US">
              <a:solidFill>
                <a:srgbClr val="FFFFFF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8CC2DD-5304-43F2-B92D-32D178C9AB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4195" y="1417999"/>
            <a:ext cx="4828707" cy="45813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538A90C8-AE0E-4EBA-9AF8-EEDB206020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93493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427E0A4F-FE1D-4A81-8D8F-986345F71C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70C2B8F-6B1B-46D5-86E6-40F36C695F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7B237C1-E8A0-4DD3-B6C5-F2D54F796F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8D62F0D-6BD4-4DD4-B125-6F7A952A31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928E8CD-5219-4795-91D4-9618DB8ED6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6700828" y="402165"/>
              <a:ext cx="5067838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A00A43E1-4FE7-498F-AFFF-FDFC1FAF04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DB521824-592C-476A-AB0A-CA0C6D1F34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B5C860C9-D4F9-4350-80DA-0D1CD36C7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EAE1188-121B-4503-9BDC-F76A093D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98" y="629265"/>
            <a:ext cx="5132438" cy="1622322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Regression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B7A06-40DB-4876-84DD-E51926E949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098" y="2418735"/>
            <a:ext cx="5132439" cy="3811742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Linear Regression Model</a:t>
            </a:r>
          </a:p>
          <a:p>
            <a:pPr lvl="1"/>
            <a:r>
              <a:rPr lang="en-US">
                <a:solidFill>
                  <a:srgbClr val="FFFFFF"/>
                </a:solidFill>
              </a:rPr>
              <a:t>MSE: .744</a:t>
            </a:r>
          </a:p>
          <a:p>
            <a:pPr lvl="1"/>
            <a:r>
              <a:rPr lang="en-US">
                <a:solidFill>
                  <a:srgbClr val="FFFFFF"/>
                </a:solidFill>
              </a:rPr>
              <a:t>R-Squared: 0.33</a:t>
            </a:r>
          </a:p>
          <a:p>
            <a:r>
              <a:rPr lang="en-US">
                <a:solidFill>
                  <a:srgbClr val="FFFFFF"/>
                </a:solidFill>
              </a:rPr>
              <a:t>Random Forest Regressor</a:t>
            </a:r>
          </a:p>
          <a:p>
            <a:pPr lvl="1"/>
            <a:r>
              <a:rPr lang="en-US">
                <a:solidFill>
                  <a:srgbClr val="FFFFFF"/>
                </a:solidFill>
              </a:rPr>
              <a:t>MSE: 0.10</a:t>
            </a:r>
          </a:p>
          <a:p>
            <a:pPr lvl="1"/>
            <a:r>
              <a:rPr lang="en-US">
                <a:solidFill>
                  <a:srgbClr val="FFFFFF"/>
                </a:solidFill>
              </a:rPr>
              <a:t>R-Squared: 0.91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E20723-C4E1-4088-AE94-3A04683D44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9639" y="1150470"/>
            <a:ext cx="3655453" cy="5080005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538A90C8-AE0E-4EBA-9AF8-EEDB206020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06240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8DB5B-8C11-4BCD-A704-F820F97DE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Analysis: KNN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63A21-3C8E-45EB-BF41-DF6CEB8D31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Optimal k value: 10</a:t>
            </a:r>
          </a:p>
          <a:p>
            <a:r>
              <a:rPr lang="en-US" dirty="0"/>
              <a:t>Accuracy: 0.62</a:t>
            </a:r>
          </a:p>
          <a:p>
            <a:r>
              <a:rPr lang="en-US" dirty="0"/>
              <a:t>Confusion Matrix: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9696BF-C78C-48C9-B808-67E2960562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0689" y="2603499"/>
            <a:ext cx="5269631" cy="353092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49E1256-1D6A-461E-BA55-79ACB6C71D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5026" y="4216216"/>
            <a:ext cx="2092791" cy="1134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322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7244D-D0B1-45F3-9556-8F9E11C4E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Analysis: 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C569E-5305-4A9A-B8DF-681678C17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Accuracy: 0.64</a:t>
            </a:r>
          </a:p>
          <a:p>
            <a:r>
              <a:rPr lang="en-US" dirty="0"/>
              <a:t>Confusion Matrix and metrics: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2D248D-0E41-489D-AD84-471813A42A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8540" y="2438170"/>
            <a:ext cx="1881140" cy="99083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CCBB374-9C22-4BE0-9B00-4BF82D5296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1387" y="3822551"/>
            <a:ext cx="6588340" cy="2180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518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3C303-8EE4-4D7F-9961-3B4E43C3D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Analysis: Decision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BA8FFC-B132-4E83-92F3-8B0BF29965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2970006" cy="3416300"/>
          </a:xfrm>
        </p:spPr>
        <p:txBody>
          <a:bodyPr/>
          <a:lstStyle/>
          <a:p>
            <a:r>
              <a:rPr lang="en-US" dirty="0"/>
              <a:t>Accuracy: 0.70</a:t>
            </a:r>
          </a:p>
          <a:p>
            <a:r>
              <a:rPr lang="en-US" dirty="0"/>
              <a:t>Confusion Matrix: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EA9DD5-3AB1-4761-94E1-447EE7649C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3519" y="2451560"/>
            <a:ext cx="2024959" cy="10820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4F6585B-4467-4354-B1F2-7DECF182FB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6952" y="3865420"/>
            <a:ext cx="9438095" cy="2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4021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8FC7A-364D-469D-8150-884E4DF3F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4F0A16-2040-420D-8FC9-5AD5DBA6B3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5944261" cy="34163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Optimal number of clusters: elbow method</a:t>
            </a:r>
          </a:p>
          <a:p>
            <a:r>
              <a:rPr lang="en-US" dirty="0"/>
              <a:t>Cluster profiles</a:t>
            </a:r>
          </a:p>
          <a:p>
            <a:pPr lvl="1"/>
            <a:r>
              <a:rPr lang="en-US" dirty="0"/>
              <a:t>Cluster 0: shortest duration, lowest average </a:t>
            </a:r>
            <a:r>
              <a:rPr lang="en-US" dirty="0" err="1"/>
              <a:t>facebook</a:t>
            </a:r>
            <a:r>
              <a:rPr lang="en-US" dirty="0"/>
              <a:t> likes for actors and directors, low gross earnings, and low budget</a:t>
            </a:r>
          </a:p>
          <a:p>
            <a:pPr lvl="1"/>
            <a:r>
              <a:rPr lang="en-US" dirty="0"/>
              <a:t>Cluster 1: short duration, next lowest average likes, lowest gross earnings, and low budget</a:t>
            </a:r>
          </a:p>
          <a:p>
            <a:pPr lvl="1"/>
            <a:r>
              <a:rPr lang="en-US" dirty="0"/>
              <a:t>Cluster 2: longer duration, mid level of likes, mid level gross earnings, and mid level budget</a:t>
            </a:r>
          </a:p>
          <a:p>
            <a:pPr lvl="1"/>
            <a:r>
              <a:rPr lang="en-US" dirty="0"/>
              <a:t>Cluster 3: short duration, mid level of likes, low gross earnings, mid level budget</a:t>
            </a:r>
          </a:p>
          <a:p>
            <a:pPr lvl="1"/>
            <a:r>
              <a:rPr lang="en-US" dirty="0"/>
              <a:t>Cluster 4: long duration, highest number of likes, highest gross earnings, highest budget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7DFFCB-2425-48DD-B081-C9D83B5F12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9215" y="2760740"/>
            <a:ext cx="4629050" cy="3101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9101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63</TotalTime>
  <Words>274</Words>
  <Application>Microsoft Office PowerPoint</Application>
  <PresentationFormat>Widescreen</PresentationFormat>
  <Paragraphs>53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Ion Boardroom</vt:lpstr>
      <vt:lpstr>Data Analytics for Predicting Movie Success</vt:lpstr>
      <vt:lpstr>Outline</vt:lpstr>
      <vt:lpstr>Project Description</vt:lpstr>
      <vt:lpstr>Background/Data Description</vt:lpstr>
      <vt:lpstr>Regression Analysis</vt:lpstr>
      <vt:lpstr>Classification Analysis: KNN</vt:lpstr>
      <vt:lpstr>Classification Analysis: Logistic Regression</vt:lpstr>
      <vt:lpstr>Classification Analysis: Decision Tree</vt:lpstr>
      <vt:lpstr>Clustering Analysis</vt:lpstr>
      <vt:lpstr>Suggestions and Implications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Analytics for Predicting Movie Success</dc:title>
  <dc:creator>Mike Claussen</dc:creator>
  <cp:lastModifiedBy>Mike Claussen</cp:lastModifiedBy>
  <cp:revision>8</cp:revision>
  <dcterms:created xsi:type="dcterms:W3CDTF">2018-12-02T21:41:11Z</dcterms:created>
  <dcterms:modified xsi:type="dcterms:W3CDTF">2018-12-02T22:44:46Z</dcterms:modified>
</cp:coreProperties>
</file>