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5143500" type="screen16x9"/>
  <p:notesSz cx="6858000" cy="9144000"/>
  <p:embeddedFontLst>
    <p:embeddedFont>
      <p:font typeface="Barlow" pitchFamily="2" charset="77"/>
      <p:regular r:id="rId44"/>
      <p:bold r:id="rId45"/>
      <p:italic r:id="rId46"/>
      <p:boldItalic r:id="rId47"/>
    </p:embeddedFont>
    <p:embeddedFont>
      <p:font typeface="Big Shoulders Text" pitchFamily="2" charset="77"/>
      <p:regular r:id="rId48"/>
      <p:bold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p:restoredTop sz="82477"/>
  </p:normalViewPr>
  <p:slideViewPr>
    <p:cSldViewPr snapToGrid="0">
      <p:cViewPr varScale="1">
        <p:scale>
          <a:sx n="114" d="100"/>
          <a:sy n="114" d="100"/>
        </p:scale>
        <p:origin x="144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81d68b79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81d68b79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848a31ac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848a31ac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a:t>la struttura dati di questo framework comprende</a:t>
            </a:r>
            <a:endParaRPr/>
          </a:p>
          <a:p>
            <a:pPr marL="0" lvl="0" indent="0" algn="l" rtl="0">
              <a:lnSpc>
                <a:spcPct val="115000"/>
              </a:lnSpc>
              <a:spcBef>
                <a:spcPts val="1200"/>
              </a:spcBef>
              <a:spcAft>
                <a:spcPts val="0"/>
              </a:spcAft>
              <a:buNone/>
            </a:pPr>
            <a:r>
              <a:rPr lang="it"/>
              <a:t>una hash table  che divide i dizionari in blocchi di k-mer che hanno la stessa parte superiore </a:t>
            </a:r>
            <a:endParaRPr/>
          </a:p>
          <a:p>
            <a:pPr marL="0" lvl="0" indent="0" algn="l" rtl="0">
              <a:lnSpc>
                <a:spcPct val="115000"/>
              </a:lnSpc>
              <a:spcBef>
                <a:spcPts val="1200"/>
              </a:spcBef>
              <a:spcAft>
                <a:spcPts val="1200"/>
              </a:spcAft>
              <a:buNone/>
            </a:pPr>
            <a:r>
              <a:rPr lang="it"/>
              <a:t>e un bloom filter che contiene elementi corrispondenti ai bit inferiori dei k.mer contenuti nei dizionari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848a31ac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848a31ac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120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848a31ac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848a31ac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a:t>la fugura riportata in questa slide mostra l’articolato procedimento per controllare la presenza dei k-mer negli indici: dividendo il k-mer in due parti, vengono usati due step, valutando il caso in cui la base diversa sia nella bit inferiore o superiore: si utilizza in questa fase il bloom filter, per verificare l’esistenza di k-mer con gli stessi bit inferiori e si utilizza l’hash table per individuare i blocchi nel dizionario con gli stessi bit superiori: per cercare all’interno dei blocchi viene utilizzata o la ricerca binaria o  la scansione lineare a seconda della dimensione dei blocchi.</a:t>
            </a:r>
            <a:endParaRPr/>
          </a:p>
          <a:p>
            <a:pPr marL="0" lvl="0" indent="0" algn="l" rtl="0">
              <a:lnSpc>
                <a:spcPct val="115000"/>
              </a:lnSpc>
              <a:spcBef>
                <a:spcPts val="120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it"/>
              <a:t>Step 1: query vagliando il vicinato superiore. Controllo se i bit inferiori del </a:t>
            </a:r>
            <a:r>
              <a:rPr lang="it" i="1"/>
              <a:t>k</a:t>
            </a:r>
            <a:r>
              <a:rPr lang="it"/>
              <a:t>-mer esistono in B: - no: stop; - sì: cerco tutti i </a:t>
            </a:r>
            <a:r>
              <a:rPr lang="it" i="1"/>
              <a:t>k</a:t>
            </a:r>
            <a:r>
              <a:rPr lang="it"/>
              <a:t>-mer diversi nei bit superiori e per ognuno, con l’hash table, individuo inizio e fine del blocco nel dizionario con gli stessi bit superiori; ricerca binaria per trovare, se esiste, il </a:t>
            </a:r>
            <a:r>
              <a:rPr lang="it" i="1"/>
              <a:t>k</a:t>
            </a:r>
            <a:r>
              <a:rPr lang="it"/>
              <a:t>-mer corrispondente.</a:t>
            </a:r>
            <a:endParaRPr/>
          </a:p>
          <a:p>
            <a:pPr marL="0" lvl="0" indent="0" algn="l" rtl="0">
              <a:lnSpc>
                <a:spcPct val="115000"/>
              </a:lnSpc>
              <a:spcBef>
                <a:spcPts val="0"/>
              </a:spcBef>
              <a:spcAft>
                <a:spcPts val="0"/>
              </a:spcAft>
              <a:buNone/>
            </a:pPr>
            <a:endParaRPr/>
          </a:p>
          <a:p>
            <a:pPr marL="0" lvl="0" indent="0" algn="l" rtl="0">
              <a:lnSpc>
                <a:spcPct val="115000"/>
              </a:lnSpc>
              <a:spcBef>
                <a:spcPts val="1200"/>
              </a:spcBef>
              <a:spcAft>
                <a:spcPts val="0"/>
              </a:spcAft>
              <a:buNone/>
            </a:pPr>
            <a:r>
              <a:rPr lang="it"/>
              <a:t>Step 2 - query vicinato inferiore. Ricercando </a:t>
            </a:r>
            <a:r>
              <a:rPr lang="it" i="1"/>
              <a:t>k</a:t>
            </a:r>
            <a:r>
              <a:rPr lang="it"/>
              <a:t>-mer nel vicinato inferiore. Usando l’hash table, trovo inizio e fine del blocco in D con gli stessi bit superiori. - dimensione blocco &gt;  soglia t, eseguo ricerca binaria  - dimensione blocco &lt;  t,  scansione lineare.</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it"/>
              <a:t>Step 1 Inizialmente, si controlla se i bit inferiori del k-mer esistono in B: in caso negativo, si abbandona la ricerca nel vicinato superiore poichè l’errore deve necessariamente essere nel blocco inferiore. In caso di risposta positiva, si cercano tutti i k-mer nel vicinato superiore e per ognuno di questi, utilizzando l’hash table J, come accadeva in LAVA, si individua l’inizio e la fine del blocco nel dizionario D con gli stessi bit superiori. Con la ricerca binaria tra gli elementi del blocco si individua, se esiste, il k-mer corrispondente che appartiene al vicinato superiore; esso potrebbe non esistere poichè in B potrebbero esserci falsi positivi.</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it"/>
              <a:t>Step 2 Viene eseguita una query nel vicinato inferiore, ricercando tutti i k-mer che si trovano nel vicinato inferiore di K. Dopo aver trovato, con l’utilizzo di J gli indici di inizio e fine del blocco in D con gli stessi r bit superiori, se la dimensione del blocco è maggiore di una certa soglia t, per ogni k-mer in N(K) si esegue una ricerca binaria per trovare se esso esiste nel blocco. Se la dimensione del blocco è inferiore a t, si esegue invece una scansione lineare, calcolando per ogni elemento la sua distanza di Hamming da K, contando un match quando la distanza `e al massimo 1. </a:t>
            </a: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848a31ac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848a3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120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848a31acd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848a31acd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dirty="0"/>
              <a:t>Malva è un tool con le stesse caratteristiche di Vargeno</a:t>
            </a:r>
          </a:p>
          <a:p>
            <a:pPr marL="0" lvl="0" indent="0" algn="l" rtl="0">
              <a:lnSpc>
                <a:spcPct val="115000"/>
              </a:lnSpc>
              <a:spcBef>
                <a:spcPts val="1200"/>
              </a:spcBef>
              <a:spcAft>
                <a:spcPts val="0"/>
              </a:spcAft>
              <a:buNone/>
            </a:pPr>
            <a:r>
              <a:rPr lang="it" dirty="0"/>
              <a:t>SNP multi-allelici (per cui c’è più di un allele alternato) e indel, cosa che non tutti gli altri metodi riescono a fare.</a:t>
            </a:r>
            <a:endParaRPr dirty="0"/>
          </a:p>
          <a:p>
            <a:pPr marL="0" lvl="0" indent="0" algn="l" rtl="0">
              <a:lnSpc>
                <a:spcPct val="115000"/>
              </a:lnSpc>
              <a:spcBef>
                <a:spcPts val="1200"/>
              </a:spcBef>
              <a:spcAft>
                <a:spcPts val="1200"/>
              </a:spcAft>
              <a:buNone/>
            </a:pPr>
            <a:r>
              <a:rPr lang="it" dirty="0"/>
              <a:t>MALVA `e un metodo basato su word: a ciascun allele, di ciascuna variante nota, viene assegnata una firma (signature) sotto forma di un insieme di k-mer, che consente di modellare in modo efficiente indel e varianti: si effettua la chiamata dei genotipi in base alla frequenza delle signature nelle read in input.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81f906f2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81f906f2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a:t>Intuitivamente, la firma dell’allele </a:t>
            </a:r>
            <a:r>
              <a:rPr lang="it" i="1"/>
              <a:t>a</a:t>
            </a:r>
            <a:r>
              <a:rPr lang="it"/>
              <a:t> di una variante </a:t>
            </a:r>
            <a:r>
              <a:rPr lang="it" i="1"/>
              <a:t>v</a:t>
            </a:r>
            <a:r>
              <a:rPr lang="it"/>
              <a:t> è il </a:t>
            </a:r>
            <a:r>
              <a:rPr lang="it" i="1"/>
              <a:t>k</a:t>
            </a:r>
            <a:r>
              <a:rPr lang="it"/>
              <a:t>-mer centrato in a (che quindi contiene a in posizione centrale) in qualche genoma che include a. A seconda delle varianti nel file di input, se sono note altre varianti a meno di k basi di distanza dall’allele, esso potrebbe avere più firme: la definizione quindi ammette la presenza di alleli di piu` varianti in una sola firma, consentendo a MALVA di gestire varianti che sono vicine. Inoltre, se la stringa di basi che rappresenta a è più lunga di k, non esiste un k-mer che può essere centrato in a: in questo caso, la firma `e l’insieme delle sue sottostringhe di lunghezza k. </a:t>
            </a:r>
            <a:endParaRPr/>
          </a:p>
          <a:p>
            <a:pPr marL="0" lvl="0" indent="0" algn="l" rtl="0">
              <a:lnSpc>
                <a:spcPct val="115000"/>
              </a:lnSpc>
              <a:spcBef>
                <a:spcPts val="1200"/>
              </a:spcBef>
              <a:spcAft>
                <a:spcPts val="0"/>
              </a:spcAft>
              <a:buNone/>
            </a:pPr>
            <a:r>
              <a:rPr lang="it"/>
              <a:t>L’algoritmo utilizza la definizione di signature di un allele e la sua frequenza per rilevare la sua presenza in un individuo (nelle read) senza effettuare l’allineamento delle read sul genoma di riferimento e chiamare il genotipo. Esso funziona supponendo che, dato un campione di read da un genoma, se un allele `e incluso nel genoma, almeno una delle sue firme deve esistere come sottostringa in read multiple.</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it"/>
              <a:t>MALVA sfrutta 3 set per memorizzare le firme:</a:t>
            </a:r>
            <a:endParaRPr/>
          </a:p>
          <a:p>
            <a:pPr marL="0" lvl="0" indent="0" algn="l" rtl="0">
              <a:lnSpc>
                <a:spcPct val="115000"/>
              </a:lnSpc>
              <a:spcBef>
                <a:spcPts val="1200"/>
              </a:spcBef>
              <a:spcAft>
                <a:spcPts val="0"/>
              </a:spcAft>
              <a:buNone/>
            </a:pPr>
            <a:r>
              <a:rPr lang="it"/>
              <a:t>REFSIG, che contiene le firme di alleli di riferimento, </a:t>
            </a:r>
            <a:endParaRPr/>
          </a:p>
          <a:p>
            <a:pPr marL="0" lvl="0" indent="0" algn="l" rtl="0">
              <a:lnSpc>
                <a:spcPct val="115000"/>
              </a:lnSpc>
              <a:spcBef>
                <a:spcPts val="1200"/>
              </a:spcBef>
              <a:spcAft>
                <a:spcPts val="0"/>
              </a:spcAft>
              <a:buNone/>
            </a:pPr>
            <a:r>
              <a:rPr lang="it"/>
              <a:t>ALTSIG, che contiene firme di alleli alternati, (Bloom filter)</a:t>
            </a:r>
            <a:endParaRPr/>
          </a:p>
          <a:p>
            <a:pPr marL="0" lvl="0" indent="0" algn="l" rtl="0">
              <a:lnSpc>
                <a:spcPct val="115000"/>
              </a:lnSpc>
              <a:spcBef>
                <a:spcPts val="1200"/>
              </a:spcBef>
              <a:spcAft>
                <a:spcPts val="0"/>
              </a:spcAft>
              <a:buNone/>
            </a:pPr>
            <a:r>
              <a:rPr lang="it"/>
              <a:t> REPCTX che memorizza il contesto attorno ad alcune firme di alleli alternati che compaiono anche in altre regioni del genoma.</a:t>
            </a:r>
            <a:endParaRPr/>
          </a:p>
          <a:p>
            <a:pPr marL="0" lvl="0" indent="0" algn="l" rtl="0">
              <a:lnSpc>
                <a:spcPct val="115000"/>
              </a:lnSpc>
              <a:spcBef>
                <a:spcPts val="1200"/>
              </a:spcBef>
              <a:spcAft>
                <a:spcPts val="1200"/>
              </a:spcAft>
              <a:buNone/>
            </a:pPr>
            <a:r>
              <a:rPr lang="it"/>
              <a:t>ALTSIG e REPCTX sono costruiti con un Bloom filter ed una singola funzione di hash, in quanto, una volta che tutte le firme di tutti gli alleli alternati sono state aggiunte, il set viene utilizzato solo per verificare se alcuni k-mer fanno parte di una firma. Una volta costruito questo set, in base al numero di 1 nel Bloom filter (ovvero al numero di k-mer in ALTSIG) viene associato un array di interi in cui verranno salvati i pesi (contatori) dei k-mer;. Viceversa, REFSIG `e implementato come una semplice tabella hash, poichè il numero di elementi che memorizza `e generalmente bassa rispetto agli altri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81f906f25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81f906f2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81f906f2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81f906f2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a:t>Successivamente MALVA effettua il rilevamento delle signature ripetute: per piccoli valori di k</a:t>
            </a:r>
            <a:r>
              <a:rPr lang="it" sz="800"/>
              <a:t>s </a:t>
            </a:r>
            <a:r>
              <a:rPr lang="it"/>
              <a:t>la probabilit`a che i k</a:t>
            </a:r>
            <a:r>
              <a:rPr lang="it" sz="800"/>
              <a:t>s</a:t>
            </a:r>
            <a:r>
              <a:rPr lang="it"/>
              <a:t>-mer che compongono una firma compaiano in altre regioni del genoma `e alta. Poich ́e si sfrutteranno le firme degli alleli di ciascuna variante per chiamare i genotipi, </a:t>
            </a:r>
            <a:endParaRPr/>
          </a:p>
          <a:p>
            <a:pPr marL="0" lvl="0" indent="0" algn="l" rtl="0">
              <a:lnSpc>
                <a:spcPct val="115000"/>
              </a:lnSpc>
              <a:spcBef>
                <a:spcPts val="1200"/>
              </a:spcBef>
              <a:spcAft>
                <a:spcPts val="0"/>
              </a:spcAft>
              <a:buNone/>
            </a:pPr>
            <a:r>
              <a:rPr lang="it"/>
              <a:t>la presenza di regioni conservate del genoma di riferimento identiche a una firma potrebbero portare il framework a genotipizzare erroneamente alcune varianti. </a:t>
            </a:r>
            <a:endParaRPr/>
          </a:p>
          <a:p>
            <a:pPr marL="0" lvl="0" indent="0" algn="l" rtl="0">
              <a:lnSpc>
                <a:spcPct val="115000"/>
              </a:lnSpc>
              <a:spcBef>
                <a:spcPts val="1200"/>
              </a:spcBef>
              <a:spcAft>
                <a:spcPts val="0"/>
              </a:spcAft>
              <a:buNone/>
            </a:pPr>
            <a:r>
              <a:rPr lang="it"/>
              <a:t>Si utilizza perci`o il contesto attorno all’allele per distinguere le firme da tali regioni. Se un k</a:t>
            </a:r>
            <a:r>
              <a:rPr lang="it" sz="800"/>
              <a:t>s</a:t>
            </a:r>
            <a:r>
              <a:rPr lang="it"/>
              <a:t>-mer di una firma di un allele alternato appare in qualche parte nel genoma di riferimento, MALVA estrae il contesto di lunghezza k</a:t>
            </a:r>
            <a:r>
              <a:rPr lang="it" sz="800"/>
              <a:t>c </a:t>
            </a:r>
            <a:r>
              <a:rPr lang="it"/>
              <a:t>della regione del genoma di riferimento attorno a tale k</a:t>
            </a:r>
            <a:r>
              <a:rPr lang="it" sz="800"/>
              <a:t>s</a:t>
            </a:r>
            <a:r>
              <a:rPr lang="it"/>
              <a:t>-mer (con k</a:t>
            </a:r>
            <a:r>
              <a:rPr lang="it" sz="800"/>
              <a:t>c </a:t>
            </a:r>
            <a:r>
              <a:rPr lang="it"/>
              <a:t>&gt; k</a:t>
            </a:r>
            <a:r>
              <a:rPr lang="it" sz="800"/>
              <a:t>s</a:t>
            </a:r>
            <a:r>
              <a:rPr lang="it"/>
              <a:t>) e raccoglie tali k</a:t>
            </a:r>
            <a:r>
              <a:rPr lang="it" sz="800"/>
              <a:t>c</a:t>
            </a:r>
            <a:r>
              <a:rPr lang="it"/>
              <a:t>-mer in REPCTX. In questo modo, rileva e memorizza tutti i k</a:t>
            </a:r>
            <a:r>
              <a:rPr lang="it" sz="800"/>
              <a:t>c</a:t>
            </a:r>
            <a:r>
              <a:rPr lang="it"/>
              <a:t>-mer della sequenza di riferimento il cui k</a:t>
            </a:r>
            <a:r>
              <a:rPr lang="it" sz="800"/>
              <a:t>s</a:t>
            </a:r>
            <a:r>
              <a:rPr lang="it"/>
              <a:t>-mer centrale `e incluso in alcune signature di alleli alternati.</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1f906f25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1f906f2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a:t>e quindi non in altre regioni del genoma di riferimento.</a:t>
            </a:r>
            <a:endParaRPr/>
          </a:p>
          <a:p>
            <a:pPr marL="0" lvl="0" indent="0" algn="l" rtl="0">
              <a:lnSpc>
                <a:spcPct val="115000"/>
              </a:lnSpc>
              <a:spcBef>
                <a:spcPts val="1200"/>
              </a:spcBef>
              <a:spcAft>
                <a:spcPts val="0"/>
              </a:spcAft>
              <a:buNone/>
            </a:pPr>
            <a:r>
              <a:rPr lang="it"/>
              <a:t>Potrebbe esserci la possibilità di non contare una occorrenza di un allele alternato riportando un falso negativo ma si preferisce evitare bias dovuti a regioni conservate del genoma di riferimento e, se sorgono ambiguità, non contare l’allele alternato;</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r>
              <a:rPr lang="it"/>
              <a:t>Infine MALVA utilizza i pesi delle signature calcolati nella fase precedente e le informazioni sugli alleli memorizzate nel file in input per determinare il genotipo di ciascuna variante. Vengono estesi gli approcci proposti in letteratura per le varianti bi-alleliche, possibili genotipi distinti. MALVA calcola la probabilit`a di ciascun genotipo utilizzando il teorema di Bayes e il teorema della probabilit`a assoluta. Viene calcolata la probabilit`a a priori di ogni genotipo e la probabilit`a condizionata della coverage osservata dato il genotipo considerato: per computare queste probabilit`a vengono nuovamente usate le signature e i pesi calcolati nelle fasi precedenti. Dopo aver determinato la probabilit`a di ciascun genotipo, MALVA restituisce in output come genotipo predetto quello con la piu` alta probabilit`a.</a:t>
            </a:r>
            <a:endParaRPr/>
          </a:p>
          <a:p>
            <a:pPr marL="0" lvl="0" indent="0" algn="l" rtl="0">
              <a:spcBef>
                <a:spcPts val="12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848a31acd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848a31acd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968d5d930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968d5d930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it"/>
              <a:t>L’obiettivo del nostro progetto è stato quello di analizzare lo stato dell’arte attuale in merito al problema della ricerca di mutazioni all’interno del genoma utilizzando metodi che non prevedono l’uso dell’allineamento (alignment-free/mapping-free). Questo problema è collegato alla genotipizzazione, ossia il processo per determinare quali varianti genetiche possiede un individuo.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81f906f25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881f906f2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81f906f25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81f906f25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81f906f25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81f906f25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881f906f25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881f906f2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81f906f25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81f906f25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885ce3b901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885ce3b901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Contig = cammino ottimale all’interno del graf</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85ce3b901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85ce3b901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rgbClr val="000000"/>
              </a:buClr>
              <a:buSzPts val="1200"/>
              <a:buFont typeface="Barlow"/>
              <a:buChar char="-"/>
            </a:pPr>
            <a:r>
              <a:rPr lang="it" sz="1200">
                <a:latin typeface="Barlow"/>
                <a:ea typeface="Barlow"/>
                <a:cs typeface="Barlow"/>
                <a:sym typeface="Barlow"/>
              </a:rPr>
              <a:t>mantiene solo l’allineamento con il punteggio più alto</a:t>
            </a:r>
            <a:endParaRPr sz="1200">
              <a:latin typeface="Barlow"/>
              <a:ea typeface="Barlow"/>
              <a:cs typeface="Barlow"/>
              <a:sym typeface="Barlow"/>
            </a:endParaRPr>
          </a:p>
          <a:p>
            <a:pPr marL="457200" lvl="0" indent="-304800" algn="just" rtl="0">
              <a:lnSpc>
                <a:spcPct val="115000"/>
              </a:lnSpc>
              <a:spcBef>
                <a:spcPts val="0"/>
              </a:spcBef>
              <a:spcAft>
                <a:spcPts val="0"/>
              </a:spcAft>
              <a:buClr>
                <a:srgbClr val="000000"/>
              </a:buClr>
              <a:buSzPts val="1200"/>
              <a:buFont typeface="Barlow"/>
              <a:buChar char="-"/>
            </a:pPr>
            <a:r>
              <a:rPr lang="it" sz="1200">
                <a:latin typeface="Barlow"/>
                <a:ea typeface="Barlow"/>
                <a:cs typeface="Barlow"/>
                <a:sym typeface="Barlow"/>
              </a:rPr>
              <a:t>se c’è allineamento ottimale multiplo tutti  </a:t>
            </a:r>
            <a:endParaRPr sz="5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885ce3b901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885ce3b901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just" rtl="0">
              <a:lnSpc>
                <a:spcPct val="115000"/>
              </a:lnSpc>
              <a:spcBef>
                <a:spcPts val="0"/>
              </a:spcBef>
              <a:spcAft>
                <a:spcPts val="0"/>
              </a:spcAft>
              <a:buClr>
                <a:srgbClr val="000000"/>
              </a:buClr>
              <a:buSzPts val="1200"/>
              <a:buFont typeface="Barlow"/>
              <a:buChar char="-"/>
            </a:pPr>
            <a:r>
              <a:rPr lang="it" sz="1200">
                <a:latin typeface="Barlow"/>
                <a:ea typeface="Barlow"/>
                <a:cs typeface="Barlow"/>
                <a:sym typeface="Barlow"/>
              </a:rPr>
              <a:t>mantiene solo l’allineamento con il punteggio più alto</a:t>
            </a:r>
            <a:endParaRPr sz="1200">
              <a:latin typeface="Barlow"/>
              <a:ea typeface="Barlow"/>
              <a:cs typeface="Barlow"/>
              <a:sym typeface="Barlow"/>
            </a:endParaRPr>
          </a:p>
          <a:p>
            <a:pPr marL="457200" lvl="0" indent="-304800" algn="just" rtl="0">
              <a:lnSpc>
                <a:spcPct val="115000"/>
              </a:lnSpc>
              <a:spcBef>
                <a:spcPts val="0"/>
              </a:spcBef>
              <a:spcAft>
                <a:spcPts val="0"/>
              </a:spcAft>
              <a:buClr>
                <a:srgbClr val="000000"/>
              </a:buClr>
              <a:buSzPts val="1200"/>
              <a:buFont typeface="Barlow"/>
              <a:buChar char="-"/>
            </a:pPr>
            <a:r>
              <a:rPr lang="it" sz="1200">
                <a:latin typeface="Barlow"/>
                <a:ea typeface="Barlow"/>
                <a:cs typeface="Barlow"/>
                <a:sym typeface="Barlow"/>
              </a:rPr>
              <a:t>se c’è allineamento ottimale multiplo tutti  </a:t>
            </a:r>
            <a:endParaRPr sz="5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881f906f25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881f906f2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81f906f25_6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81f906f25_6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968d5d930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968d5d930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a:t>Le differenze che si verificano tra i genomi di diversi individui di una determinata specie sono note come varianti genomiche</a:t>
            </a:r>
            <a:endParaRPr/>
          </a:p>
          <a:p>
            <a:pPr marL="0" lvl="0" indent="0" algn="l" rtl="0">
              <a:lnSpc>
                <a:spcPct val="115000"/>
              </a:lnSpc>
              <a:spcBef>
                <a:spcPts val="1200"/>
              </a:spcBef>
              <a:spcAft>
                <a:spcPts val="0"/>
              </a:spcAft>
              <a:buNone/>
            </a:pPr>
            <a:r>
              <a:rPr lang="it"/>
              <a:t>in particolare i framework su cui abbiamo lavorato si concentrano, in maniera diversa, su questi quattro tipi di varianti</a:t>
            </a:r>
            <a:endParaRPr/>
          </a:p>
          <a:p>
            <a:pPr marL="0" lvl="0" indent="0" algn="l" rtl="0">
              <a:lnSpc>
                <a:spcPct val="115000"/>
              </a:lnSpc>
              <a:spcBef>
                <a:spcPts val="1200"/>
              </a:spcBef>
              <a:spcAft>
                <a:spcPts val="0"/>
              </a:spcAft>
              <a:buNone/>
            </a:pPr>
            <a:r>
              <a:rPr lang="it"/>
              <a:t> SNP, polimorfismi a singolo nucleotide ossia variazione rispetto ad un unico nucleotide, tale per cui l’allele polimorfico risulta presente nella popolazione in una proporzione superiore all’1%;</a:t>
            </a:r>
            <a:endParaRPr/>
          </a:p>
          <a:p>
            <a:pPr marL="0" lvl="0" indent="0" algn="l" rtl="0">
              <a:lnSpc>
                <a:spcPct val="115000"/>
              </a:lnSpc>
              <a:spcBef>
                <a:spcPts val="1200"/>
              </a:spcBef>
              <a:spcAft>
                <a:spcPts val="0"/>
              </a:spcAft>
              <a:buNone/>
            </a:pPr>
            <a:r>
              <a:rPr lang="it"/>
              <a:t> al di sotto di tale soglia si è soliti parlare di variante rara, ossia SNV.</a:t>
            </a:r>
            <a:endParaRPr/>
          </a:p>
          <a:p>
            <a:pPr marL="0" lvl="0" indent="0" algn="l" rtl="0">
              <a:lnSpc>
                <a:spcPct val="115000"/>
              </a:lnSpc>
              <a:spcBef>
                <a:spcPts val="1200"/>
              </a:spcBef>
              <a:spcAft>
                <a:spcPts val="0"/>
              </a:spcAft>
              <a:buNone/>
            </a:pPr>
            <a:r>
              <a:rPr lang="it"/>
              <a:t>Gli indel, inserzioni o eliminazioni di una o più basi consecutive all’interno del genoma. </a:t>
            </a:r>
            <a:endParaRPr/>
          </a:p>
          <a:p>
            <a:pPr marL="0" lvl="0" indent="0" algn="l" rtl="0">
              <a:lnSpc>
                <a:spcPct val="115000"/>
              </a:lnSpc>
              <a:spcBef>
                <a:spcPts val="1200"/>
              </a:spcBef>
              <a:spcAft>
                <a:spcPts val="1200"/>
              </a:spcAft>
              <a:buNone/>
            </a:pPr>
            <a:r>
              <a:rPr lang="it"/>
              <a:t>Invece, le mutazioni de novo sono alterazioni che sono presenti per la prima volta in un membro della famiglia (figlio) e non nei genitori.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885ce3b901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885ce3b901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81f906f25_6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81f906f25_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885ce3b901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85ce3b901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5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85ce3b901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85ce3b901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5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885ce3b901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885ce3b901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885ce3b901_2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885ce3b901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85ce3b901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85ce3b901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853c0713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853c0713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85ce3b901_2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85ce3b901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a:t>precisione: tra tutti quelli che di o SNP quanti sono SNP </a:t>
            </a:r>
          </a:p>
          <a:p>
            <a:pPr marL="0" lvl="0" indent="0" algn="l" rtl="0">
              <a:spcBef>
                <a:spcPts val="0"/>
              </a:spcBef>
              <a:spcAft>
                <a:spcPts val="0"/>
              </a:spcAft>
              <a:buNone/>
            </a:pPr>
            <a:r>
              <a:rPr lang="it-IT" dirty="0"/>
              <a:t>richiamo: quanti tra tutti gli SNP riesce a recuperare</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8968d5d930_5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8968d5d930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968d5d930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968d5d930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a:t>Un allele è una delle possibili versioni di una variante. Il genotipo di una variante è dato dalla coppia di alleli della variante presenti nei due aplotipi (alleli ereditati dai due genitori): genotipo omozigote se i due alleli sono identici, genotipo eterozigote se i due alleli differiscono.</a:t>
            </a:r>
            <a:endParaRPr/>
          </a:p>
          <a:p>
            <a:pPr marL="0" lvl="0" indent="0" algn="l" rtl="0">
              <a:lnSpc>
                <a:spcPct val="115000"/>
              </a:lnSpc>
              <a:spcBef>
                <a:spcPts val="1200"/>
              </a:spcBef>
              <a:spcAft>
                <a:spcPts val="0"/>
              </a:spcAft>
              <a:buNone/>
            </a:pPr>
            <a:r>
              <a:rPr lang="it"/>
              <a:t>genotipizzazione, è il compito di calcolare il genotipo di tutte le varianti supportate da un campione in input </a:t>
            </a:r>
            <a:endParaRPr/>
          </a:p>
          <a:p>
            <a:pPr marL="0" lvl="0" indent="0" algn="l" rtl="0">
              <a:lnSpc>
                <a:spcPct val="115000"/>
              </a:lnSpc>
              <a:spcBef>
                <a:spcPts val="1200"/>
              </a:spcBef>
              <a:spcAft>
                <a:spcPts val="1200"/>
              </a:spcAft>
              <a:buNone/>
            </a:pPr>
            <a:r>
              <a:rPr lang="it"/>
              <a:t>le brevi read, ossia sequenze di nucloetidi prodotte dalle tecnologie di </a:t>
            </a:r>
            <a:r>
              <a:rPr lang="it" b="1"/>
              <a:t>sequenziamento di nuova generazione </a:t>
            </a:r>
            <a:r>
              <a:rPr lang="it"/>
              <a:t>o NGS sono l’input die framework.</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88a29fd33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88a29fd33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8968d5d930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8968d5d930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968d5d930_4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968d5d930_4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dirty="0"/>
              <a:t>La pipeline standard utilizzata per la genotipizzazione include l’allineamento delle read in input con una sequenza del genoma di riferimento, anch’esso in input, cercando la corrispondenza di singole basi e consentendo un certo numero di disallineamenti per identificare la posizione più probabile lungo il genoma di riferimento da cui proviene ciascuna read del campione di input. Le read mappate vengono quindi utilizzate per assegnare i genotipi.</a:t>
            </a:r>
            <a:endParaRPr dirty="0"/>
          </a:p>
          <a:p>
            <a:pPr marL="0" lvl="0" indent="0" algn="l" rtl="0">
              <a:lnSpc>
                <a:spcPct val="115000"/>
              </a:lnSpc>
              <a:spcBef>
                <a:spcPts val="1200"/>
              </a:spcBef>
              <a:spcAft>
                <a:spcPts val="0"/>
              </a:spcAft>
              <a:buNone/>
            </a:pPr>
            <a:r>
              <a:rPr lang="it-IT" dirty="0" err="1"/>
              <a:t>Q</a:t>
            </a:r>
            <a:r>
              <a:rPr lang="it" dirty="0"/>
              <a:t>uesti metodi hanno alcuni aspetti negativi, come il fatto di essere computazionalmente costosi e richiedere molto tempo</a:t>
            </a:r>
            <a:endParaRPr dirty="0"/>
          </a:p>
          <a:p>
            <a:pPr marL="0" lvl="0" indent="0" algn="l" rtl="0">
              <a:lnSpc>
                <a:spcPct val="115000"/>
              </a:lnSpc>
              <a:spcBef>
                <a:spcPts val="1200"/>
              </a:spcBef>
              <a:spcAft>
                <a:spcPts val="0"/>
              </a:spcAft>
              <a:buNone/>
            </a:pPr>
            <a:r>
              <a:rPr lang="it" dirty="0"/>
              <a:t>Si sono implementati nuovi metodi, per risolvere alcuni di questi problemi, denominati alignment-free o mapping-free, che sono in grado di effettuare la genotipizzazione di varianti senza l’utilizzo dell’allineamento delle read </a:t>
            </a: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spcBef>
                <a:spcPts val="120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968d5d930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968d5d930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dirty="0"/>
              <a:t>In particolare sfruttano diversi modelli e strutture dati efficienti per risolvere il problema, sono molto diversi tra loro, alcuni si basano su conteggi di k-mer (parole), altri su grafi, altri su teoria dell’informazione per calcolare la quantità di informazioni condivise tra due sequenze biologiche:            sebbene le diversità,  accomunate da non usare allineamento.</a:t>
            </a:r>
            <a:endParaRPr dirty="0"/>
          </a:p>
          <a:p>
            <a:pPr marL="0" lvl="0" indent="0" algn="l" rtl="0">
              <a:lnSpc>
                <a:spcPct val="115000"/>
              </a:lnSpc>
              <a:spcBef>
                <a:spcPts val="1200"/>
              </a:spcBef>
              <a:spcAft>
                <a:spcPts val="0"/>
              </a:spcAft>
              <a:buNone/>
            </a:pPr>
            <a:r>
              <a:rPr lang="it" dirty="0"/>
              <a:t>velocizzando di molto il tempo di esecuzione e ottenendo parallelamente percentuali di accuratezza comparabili ai tool alignment-based, se non addirittura migliori;</a:t>
            </a:r>
            <a:endParaRPr dirty="0"/>
          </a:p>
          <a:p>
            <a:pPr marL="0" lvl="0" indent="0" algn="l" rtl="0">
              <a:lnSpc>
                <a:spcPct val="115000"/>
              </a:lnSpc>
              <a:spcBef>
                <a:spcPts val="1200"/>
              </a:spcBef>
              <a:spcAft>
                <a:spcPts val="0"/>
              </a:spcAft>
              <a:buNone/>
            </a:pPr>
            <a:r>
              <a:rPr lang="it" dirty="0"/>
              <a:t>Una tra le distinzioni che è possibile fare, tra quelli che usano la reference e quelli che non la usano, adatti per analizzare nuove specie</a:t>
            </a: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spcBef>
                <a:spcPts val="12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8b2445c6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8b2445c6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IT" dirty="0"/>
              <a:t>Nella nostra tesina, dopo aver introdotto il problema, abbiamo effettuato una selezione e tra tutti i </a:t>
            </a:r>
            <a:r>
              <a:rPr lang="it-IT" dirty="0" err="1"/>
              <a:t>tool</a:t>
            </a:r>
            <a:r>
              <a:rPr lang="it-IT" dirty="0"/>
              <a:t> che contribuiscono all’attuale stato dell’arte abbiamo scelto 6 </a:t>
            </a:r>
            <a:r>
              <a:rPr lang="it-IT" dirty="0" err="1"/>
              <a:t>tool</a:t>
            </a:r>
            <a:r>
              <a:rPr lang="it-IT" dirty="0"/>
              <a:t> </a:t>
            </a:r>
            <a:r>
              <a:rPr lang="it-IT" dirty="0" err="1"/>
              <a:t>alignment</a:t>
            </a:r>
            <a:r>
              <a:rPr lang="it-IT" dirty="0"/>
              <a:t> free (4 </a:t>
            </a:r>
            <a:r>
              <a:rPr lang="it-IT" dirty="0" err="1"/>
              <a:t>reference</a:t>
            </a:r>
            <a:r>
              <a:rPr lang="it-IT" dirty="0"/>
              <a:t>) e li abbiamo analizzati in dettaglio, rispetto all’algoritmo e alla struttura dati utilizzata per comprendere da dove deriva la loro efficienza. abbiamo concluso con l’analisi delle loro prestazioni e alcuni confronti, ove possibile. </a:t>
            </a:r>
          </a:p>
          <a:p>
            <a:pPr marL="0" lvl="0" indent="0" algn="l" rtl="0">
              <a:lnSpc>
                <a:spcPct val="115000"/>
              </a:lnSpc>
              <a:spcBef>
                <a:spcPts val="1200"/>
              </a:spcBef>
              <a:spcAft>
                <a:spcPts val="0"/>
              </a:spcAft>
              <a:buNone/>
            </a:pPr>
            <a:r>
              <a:rPr lang="it-IT" dirty="0"/>
              <a:t>in questa presentazione spiegheremo solo alcuni dei </a:t>
            </a:r>
            <a:r>
              <a:rPr lang="it-IT" dirty="0" err="1"/>
              <a:t>tool</a:t>
            </a:r>
            <a:r>
              <a:rPr lang="it-IT" dirty="0"/>
              <a:t> analizzati e delle relative analisi.</a:t>
            </a:r>
          </a:p>
          <a:p>
            <a:pPr marL="0" lvl="0" indent="0" algn="l" rtl="0">
              <a:lnSpc>
                <a:spcPct val="115000"/>
              </a:lnSpc>
              <a:spcBef>
                <a:spcPts val="1200"/>
              </a:spcBef>
              <a:spcAft>
                <a:spcPts val="0"/>
              </a:spcAft>
              <a:buNone/>
            </a:pPr>
            <a:endParaRPr dirty="0"/>
          </a:p>
          <a:p>
            <a:pPr marL="0" lvl="0" indent="0" algn="l" rtl="0">
              <a:spcBef>
                <a:spcPts val="120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848a31acd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8848a31acd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vargeno è sviluppato, partendo dall’algoritmo di base di lava e aggiungendo altre componenti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848a31ac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848a31ac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a:stretch/>
        </p:blipFill>
        <p:spPr>
          <a:xfrm>
            <a:off x="367475" y="79987"/>
            <a:ext cx="1522001" cy="1531699"/>
          </a:xfrm>
          <a:prstGeom prst="rect">
            <a:avLst/>
          </a:prstGeom>
          <a:noFill/>
          <a:ln>
            <a:noFill/>
          </a:ln>
        </p:spPr>
      </p:pic>
      <p:pic>
        <p:nvPicPr>
          <p:cNvPr id="68" name="Google Shape;68;p13"/>
          <p:cNvPicPr preferRelativeResize="0"/>
          <p:nvPr/>
        </p:nvPicPr>
        <p:blipFill rotWithShape="1">
          <a:blip r:embed="rId4">
            <a:alphaModFix/>
          </a:blip>
          <a:srcRect/>
          <a:stretch/>
        </p:blipFill>
        <p:spPr>
          <a:xfrm>
            <a:off x="7136150" y="-180051"/>
            <a:ext cx="2231200" cy="2231200"/>
          </a:xfrm>
          <a:prstGeom prst="rect">
            <a:avLst/>
          </a:prstGeom>
          <a:noFill/>
          <a:ln>
            <a:noFill/>
          </a:ln>
        </p:spPr>
      </p:pic>
      <p:sp>
        <p:nvSpPr>
          <p:cNvPr id="69" name="Google Shape;69;p13"/>
          <p:cNvSpPr txBox="1">
            <a:spLocks noGrp="1"/>
          </p:cNvSpPr>
          <p:nvPr>
            <p:ph type="ctrTitle" idx="4294967295"/>
          </p:nvPr>
        </p:nvSpPr>
        <p:spPr>
          <a:xfrm>
            <a:off x="0" y="1133475"/>
            <a:ext cx="9144000" cy="9336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it" sz="1900" dirty="0">
                <a:solidFill>
                  <a:srgbClr val="000000"/>
                </a:solidFill>
                <a:latin typeface="Barlow"/>
                <a:ea typeface="Barlow"/>
                <a:cs typeface="Barlow"/>
                <a:sym typeface="Barlow"/>
              </a:rPr>
              <a:t>Algoritmi per la Bioinformatica 2019/2020 </a:t>
            </a:r>
            <a:endParaRPr sz="1900" dirty="0">
              <a:solidFill>
                <a:srgbClr val="000000"/>
              </a:solidFill>
              <a:latin typeface="Barlow"/>
              <a:ea typeface="Barlow"/>
              <a:cs typeface="Barlow"/>
              <a:sym typeface="Barlow"/>
            </a:endParaRPr>
          </a:p>
          <a:p>
            <a:pPr marL="0" lvl="0" indent="0" algn="ctr" rtl="0">
              <a:spcBef>
                <a:spcPts val="0"/>
              </a:spcBef>
              <a:spcAft>
                <a:spcPts val="0"/>
              </a:spcAft>
              <a:buNone/>
            </a:pPr>
            <a:endParaRPr sz="500" dirty="0">
              <a:solidFill>
                <a:srgbClr val="000000"/>
              </a:solidFill>
              <a:latin typeface="Barlow"/>
              <a:ea typeface="Barlow"/>
              <a:cs typeface="Barlow"/>
              <a:sym typeface="Barlow"/>
            </a:endParaRPr>
          </a:p>
          <a:p>
            <a:pPr marL="0" lvl="0" indent="0" algn="ctr" rtl="0">
              <a:spcBef>
                <a:spcPts val="0"/>
              </a:spcBef>
              <a:spcAft>
                <a:spcPts val="0"/>
              </a:spcAft>
              <a:buNone/>
            </a:pPr>
            <a:r>
              <a:rPr lang="it" sz="1900" dirty="0">
                <a:solidFill>
                  <a:srgbClr val="000000"/>
                </a:solidFill>
                <a:latin typeface="Barlow"/>
                <a:ea typeface="Barlow"/>
                <a:cs typeface="Barlow"/>
                <a:sym typeface="Barlow"/>
              </a:rPr>
              <a:t>Progetto 8</a:t>
            </a:r>
            <a:endParaRPr sz="1900" dirty="0">
              <a:solidFill>
                <a:srgbClr val="000000"/>
              </a:solidFill>
              <a:latin typeface="Barlow"/>
              <a:ea typeface="Barlow"/>
              <a:cs typeface="Barlow"/>
              <a:sym typeface="Barlow"/>
            </a:endParaRPr>
          </a:p>
        </p:txBody>
      </p:sp>
      <p:sp>
        <p:nvSpPr>
          <p:cNvPr id="70" name="Google Shape;70;p13"/>
          <p:cNvSpPr txBox="1">
            <a:spLocks noGrp="1"/>
          </p:cNvSpPr>
          <p:nvPr>
            <p:ph type="ctrTitle" idx="4294967295"/>
          </p:nvPr>
        </p:nvSpPr>
        <p:spPr>
          <a:xfrm>
            <a:off x="0" y="2962275"/>
            <a:ext cx="91440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 sz="3600" dirty="0">
                <a:solidFill>
                  <a:srgbClr val="000000"/>
                </a:solidFill>
                <a:latin typeface="Big Shoulders Text"/>
                <a:ea typeface="Big Shoulders Text"/>
                <a:cs typeface="Big Shoulders Text"/>
                <a:sym typeface="Big Shoulders Text"/>
              </a:rPr>
              <a:t>Alignment-free and mapping-free</a:t>
            </a:r>
            <a:endParaRPr sz="3600" dirty="0">
              <a:solidFill>
                <a:srgbClr val="000000"/>
              </a:solidFill>
              <a:latin typeface="Big Shoulders Text"/>
              <a:ea typeface="Big Shoulders Text"/>
              <a:cs typeface="Big Shoulders Text"/>
              <a:sym typeface="Big Shoulders Text"/>
            </a:endParaRPr>
          </a:p>
          <a:p>
            <a:pPr marL="0" lvl="0" indent="0" algn="ctr" rtl="0">
              <a:spcBef>
                <a:spcPts val="0"/>
              </a:spcBef>
              <a:spcAft>
                <a:spcPts val="0"/>
              </a:spcAft>
              <a:buNone/>
            </a:pPr>
            <a:r>
              <a:rPr lang="it" sz="900" dirty="0">
                <a:solidFill>
                  <a:srgbClr val="000000"/>
                </a:solidFill>
                <a:latin typeface="Big Shoulders Text"/>
                <a:ea typeface="Big Shoulders Text"/>
                <a:cs typeface="Big Shoulders Text"/>
                <a:sym typeface="Big Shoulders Text"/>
              </a:rPr>
              <a:t> </a:t>
            </a:r>
            <a:endParaRPr sz="900" dirty="0">
              <a:solidFill>
                <a:srgbClr val="000000"/>
              </a:solidFill>
              <a:latin typeface="Big Shoulders Text"/>
              <a:ea typeface="Big Shoulders Text"/>
              <a:cs typeface="Big Shoulders Text"/>
              <a:sym typeface="Big Shoulders Text"/>
            </a:endParaRPr>
          </a:p>
          <a:p>
            <a:pPr marL="0" lvl="0" indent="0" algn="ctr" rtl="0">
              <a:spcBef>
                <a:spcPts val="0"/>
              </a:spcBef>
              <a:spcAft>
                <a:spcPts val="0"/>
              </a:spcAft>
              <a:buNone/>
            </a:pPr>
            <a:r>
              <a:rPr lang="it" sz="3600" dirty="0">
                <a:solidFill>
                  <a:srgbClr val="000000"/>
                </a:solidFill>
                <a:latin typeface="Big Shoulders Text"/>
                <a:ea typeface="Big Shoulders Text"/>
                <a:cs typeface="Big Shoulders Text"/>
                <a:sym typeface="Big Shoulders Text"/>
              </a:rPr>
              <a:t>frameworks to </a:t>
            </a:r>
            <a:r>
              <a:rPr lang="it" sz="3600">
                <a:solidFill>
                  <a:srgbClr val="000000"/>
                </a:solidFill>
                <a:latin typeface="Big Shoulders Text"/>
                <a:ea typeface="Big Shoulders Text"/>
                <a:cs typeface="Big Shoulders Text"/>
                <a:sym typeface="Big Shoulders Text"/>
              </a:rPr>
              <a:t>detect variants</a:t>
            </a:r>
            <a:endParaRPr sz="7000" dirty="0">
              <a:solidFill>
                <a:srgbClr val="000000"/>
              </a:solidFill>
              <a:latin typeface="Big Shoulders Text"/>
              <a:ea typeface="Big Shoulders Text"/>
              <a:cs typeface="Big Shoulders Text"/>
              <a:sym typeface="Big Shoulders Text"/>
            </a:endParaRPr>
          </a:p>
        </p:txBody>
      </p:sp>
      <p:sp>
        <p:nvSpPr>
          <p:cNvPr id="71" name="Google Shape;71;p13"/>
          <p:cNvSpPr txBox="1">
            <a:spLocks noGrp="1"/>
          </p:cNvSpPr>
          <p:nvPr>
            <p:ph type="ctrTitle" idx="4294967295"/>
          </p:nvPr>
        </p:nvSpPr>
        <p:spPr>
          <a:xfrm>
            <a:off x="519875" y="4171325"/>
            <a:ext cx="8222100" cy="713100"/>
          </a:xfrm>
          <a:prstGeom prst="rect">
            <a:avLst/>
          </a:prstGeom>
          <a:noFill/>
        </p:spPr>
        <p:txBody>
          <a:bodyPr spcFirstLastPara="1" wrap="square" lIns="91425" tIns="91425" rIns="91425" bIns="91425" anchor="b" anchorCtr="0">
            <a:noAutofit/>
          </a:bodyPr>
          <a:lstStyle/>
          <a:p>
            <a:pPr marL="0" lvl="0" indent="0" algn="ctr" rtl="0">
              <a:spcBef>
                <a:spcPts val="0"/>
              </a:spcBef>
              <a:spcAft>
                <a:spcPts val="0"/>
              </a:spcAft>
              <a:buNone/>
            </a:pPr>
            <a:r>
              <a:rPr lang="it" sz="1700">
                <a:solidFill>
                  <a:srgbClr val="000000"/>
                </a:solidFill>
                <a:latin typeface="Barlow"/>
                <a:ea typeface="Barlow"/>
                <a:cs typeface="Barlow"/>
                <a:sym typeface="Barlow"/>
              </a:rPr>
              <a:t>Barisan Anna, Milia Mikele</a:t>
            </a:r>
            <a:endParaRPr sz="1700">
              <a:solidFill>
                <a:srgbClr val="000000"/>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45"/>
        <p:cNvGrpSpPr/>
        <p:nvPr/>
      </p:nvGrpSpPr>
      <p:grpSpPr>
        <a:xfrm>
          <a:off x="0" y="0"/>
          <a:ext cx="0" cy="0"/>
          <a:chOff x="0" y="0"/>
          <a:chExt cx="0" cy="0"/>
        </a:xfrm>
      </p:grpSpPr>
      <p:sp>
        <p:nvSpPr>
          <p:cNvPr id="146" name="Google Shape;146;p2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10</a:t>
            </a:fld>
            <a:endParaRPr/>
          </a:p>
        </p:txBody>
      </p:sp>
      <p:sp>
        <p:nvSpPr>
          <p:cNvPr id="147" name="Google Shape;147;p22"/>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48" name="Google Shape;148;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VarGeno: la struttura dati</a:t>
            </a:r>
            <a:endParaRPr sz="3100">
              <a:latin typeface="Big Shoulders Text"/>
              <a:ea typeface="Big Shoulders Text"/>
              <a:cs typeface="Big Shoulders Text"/>
              <a:sym typeface="Big Shoulders Text"/>
            </a:endParaRPr>
          </a:p>
        </p:txBody>
      </p:sp>
      <p:sp>
        <p:nvSpPr>
          <p:cNvPr id="149" name="Google Shape;149;p22"/>
          <p:cNvSpPr txBox="1">
            <a:spLocks noGrp="1"/>
          </p:cNvSpPr>
          <p:nvPr>
            <p:ph type="body" idx="4294967295"/>
          </p:nvPr>
        </p:nvSpPr>
        <p:spPr>
          <a:xfrm>
            <a:off x="368700" y="994800"/>
            <a:ext cx="84066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latin typeface="Barlow"/>
                <a:ea typeface="Barlow"/>
                <a:cs typeface="Barlow"/>
                <a:sym typeface="Barlow"/>
              </a:rPr>
              <a:t>Viene creato un </a:t>
            </a:r>
            <a:r>
              <a:rPr lang="it" b="1">
                <a:solidFill>
                  <a:srgbClr val="000000"/>
                </a:solidFill>
                <a:latin typeface="Barlow"/>
                <a:ea typeface="Barlow"/>
                <a:cs typeface="Barlow"/>
                <a:sym typeface="Barlow"/>
              </a:rPr>
              <a:t>dizionario</a:t>
            </a:r>
            <a:r>
              <a:rPr lang="it">
                <a:solidFill>
                  <a:srgbClr val="000000"/>
                </a:solidFill>
                <a:latin typeface="Barlow"/>
                <a:ea typeface="Barlow"/>
                <a:cs typeface="Barlow"/>
                <a:sym typeface="Barlow"/>
              </a:rPr>
              <a:t> contenenti tuple  </a:t>
            </a:r>
            <a:r>
              <a:rPr lang="it" i="1">
                <a:solidFill>
                  <a:srgbClr val="000000"/>
                </a:solidFill>
                <a:latin typeface="Barlow"/>
                <a:ea typeface="Barlow"/>
                <a:cs typeface="Barlow"/>
                <a:sym typeface="Barlow"/>
              </a:rPr>
              <a:t>&lt;k-mer, puntatore-dati-associati&gt; </a:t>
            </a:r>
            <a:r>
              <a:rPr lang="it">
                <a:solidFill>
                  <a:srgbClr val="000000"/>
                </a:solidFill>
                <a:latin typeface="Barlow"/>
                <a:ea typeface="Barlow"/>
                <a:cs typeface="Barlow"/>
                <a:sym typeface="Barlow"/>
              </a:rPr>
              <a:t>ordinate in ordine crescente rispetto al valore intero dei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codificati, con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della lista di SNP in input. </a:t>
            </a:r>
            <a:endParaRPr>
              <a:solidFill>
                <a:srgbClr val="000000"/>
              </a:solidFill>
              <a:latin typeface="Barlow"/>
              <a:ea typeface="Barlow"/>
              <a:cs typeface="Barlow"/>
              <a:sym typeface="Barlow"/>
            </a:endParaRPr>
          </a:p>
          <a:p>
            <a:pPr marL="0" lvl="0" indent="0" algn="l" rtl="0">
              <a:spcBef>
                <a:spcPts val="1600"/>
              </a:spcBef>
              <a:spcAft>
                <a:spcPts val="0"/>
              </a:spcAft>
              <a:buNone/>
            </a:pPr>
            <a:r>
              <a:rPr lang="it" b="1">
                <a:solidFill>
                  <a:srgbClr val="000000"/>
                </a:solidFill>
                <a:latin typeface="Barlow"/>
                <a:ea typeface="Barlow"/>
                <a:cs typeface="Barlow"/>
                <a:sym typeface="Barlow"/>
              </a:rPr>
              <a:t>Hash table</a:t>
            </a:r>
            <a:r>
              <a:rPr lang="it">
                <a:solidFill>
                  <a:srgbClr val="000000"/>
                </a:solidFill>
                <a:latin typeface="Barlow"/>
                <a:ea typeface="Barlow"/>
                <a:cs typeface="Barlow"/>
                <a:sym typeface="Barlow"/>
              </a:rPr>
              <a:t> che mappa ogni numero intero senza segno di r bit </a:t>
            </a:r>
            <a:r>
              <a:rPr lang="it" i="1">
                <a:solidFill>
                  <a:srgbClr val="000000"/>
                </a:solidFill>
                <a:latin typeface="Barlow"/>
                <a:ea typeface="Barlow"/>
                <a:cs typeface="Barlow"/>
                <a:sym typeface="Barlow"/>
              </a:rPr>
              <a:t>u</a:t>
            </a:r>
            <a:r>
              <a:rPr lang="it">
                <a:solidFill>
                  <a:srgbClr val="000000"/>
                </a:solidFill>
                <a:latin typeface="Barlow"/>
                <a:ea typeface="Barlow"/>
                <a:cs typeface="Barlow"/>
                <a:sym typeface="Barlow"/>
              </a:rPr>
              <a:t> alla prima posizione in D in cui vi è un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codificato i cui bit superiori sono maggiori o uguali a </a:t>
            </a:r>
            <a:r>
              <a:rPr lang="it" i="1">
                <a:solidFill>
                  <a:srgbClr val="000000"/>
                </a:solidFill>
                <a:latin typeface="Barlow"/>
                <a:ea typeface="Barlow"/>
                <a:cs typeface="Barlow"/>
                <a:sym typeface="Barlow"/>
              </a:rPr>
              <a:t>u</a:t>
            </a:r>
            <a:r>
              <a:rPr lang="it">
                <a:solidFill>
                  <a:srgbClr val="000000"/>
                </a:solidFill>
                <a:latin typeface="Barlow"/>
                <a:ea typeface="Barlow"/>
                <a:cs typeface="Barlow"/>
                <a:sym typeface="Barlow"/>
              </a:rPr>
              <a:t>.</a:t>
            </a:r>
            <a:endParaRPr>
              <a:solidFill>
                <a:srgbClr val="000000"/>
              </a:solidFill>
              <a:latin typeface="Barlow"/>
              <a:ea typeface="Barlow"/>
              <a:cs typeface="Barlow"/>
              <a:sym typeface="Barlow"/>
            </a:endParaRPr>
          </a:p>
          <a:p>
            <a:pPr marL="0" lvl="0" indent="0" algn="l" rtl="0">
              <a:spcBef>
                <a:spcPts val="1600"/>
              </a:spcBef>
              <a:spcAft>
                <a:spcPts val="0"/>
              </a:spcAft>
              <a:buNone/>
            </a:pPr>
            <a:r>
              <a:rPr lang="it" b="1">
                <a:solidFill>
                  <a:srgbClr val="000000"/>
                </a:solidFill>
                <a:latin typeface="Barlow"/>
                <a:ea typeface="Barlow"/>
                <a:cs typeface="Barlow"/>
                <a:sym typeface="Barlow"/>
              </a:rPr>
              <a:t>Bloom filter</a:t>
            </a:r>
            <a:r>
              <a:rPr lang="it">
                <a:solidFill>
                  <a:srgbClr val="000000"/>
                </a:solidFill>
                <a:latin typeface="Barlow"/>
                <a:ea typeface="Barlow"/>
                <a:cs typeface="Barlow"/>
                <a:sym typeface="Barlow"/>
              </a:rPr>
              <a:t> B che contiene, per ogni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presente, un elemento corrispondente ai (2</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 – r) bit inferiori.</a:t>
            </a: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 </a:t>
            </a: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53"/>
        <p:cNvGrpSpPr/>
        <p:nvPr/>
      </p:nvGrpSpPr>
      <p:grpSpPr>
        <a:xfrm>
          <a:off x="0" y="0"/>
          <a:ext cx="0" cy="0"/>
          <a:chOff x="0" y="0"/>
          <a:chExt cx="0" cy="0"/>
        </a:xfrm>
      </p:grpSpPr>
      <p:sp>
        <p:nvSpPr>
          <p:cNvPr id="154" name="Google Shape;154;p2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11</a:t>
            </a:fld>
            <a:endParaRPr/>
          </a:p>
        </p:txBody>
      </p:sp>
      <p:sp>
        <p:nvSpPr>
          <p:cNvPr id="155" name="Google Shape;155;p23"/>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56" name="Google Shape;156;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VarGeno: l’algoritmo</a:t>
            </a:r>
            <a:endParaRPr sz="3100">
              <a:latin typeface="Big Shoulders Text"/>
              <a:ea typeface="Big Shoulders Text"/>
              <a:cs typeface="Big Shoulders Text"/>
              <a:sym typeface="Big Shoulders Text"/>
            </a:endParaRPr>
          </a:p>
        </p:txBody>
      </p:sp>
      <p:sp>
        <p:nvSpPr>
          <p:cNvPr id="157" name="Google Shape;157;p23"/>
          <p:cNvSpPr txBox="1">
            <a:spLocks noGrp="1"/>
          </p:cNvSpPr>
          <p:nvPr>
            <p:ph type="body" idx="4294967295"/>
          </p:nvPr>
        </p:nvSpPr>
        <p:spPr>
          <a:xfrm>
            <a:off x="384750" y="1122950"/>
            <a:ext cx="8406600" cy="31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latin typeface="Barlow"/>
                <a:ea typeface="Barlow"/>
                <a:cs typeface="Barlow"/>
                <a:sym typeface="Barlow"/>
              </a:rPr>
              <a:t>Vengono creati due indici, uno per tutti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presenti nella sequenza di riferimento e l’altro con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da posizioni che si sovrappongono agli SNP della lista, con l'allele di riferimento sostituito da un allele alternato.</a:t>
            </a: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Partendo dagli indici,  si </a:t>
            </a:r>
            <a:r>
              <a:rPr lang="it" b="1">
                <a:solidFill>
                  <a:srgbClr val="000000"/>
                </a:solidFill>
                <a:latin typeface="Barlow"/>
                <a:ea typeface="Barlow"/>
                <a:cs typeface="Barlow"/>
                <a:sym typeface="Barlow"/>
              </a:rPr>
              <a:t>suddivide ciascuna read in</a:t>
            </a:r>
            <a:r>
              <a:rPr lang="it" b="1" i="1">
                <a:solidFill>
                  <a:srgbClr val="000000"/>
                </a:solidFill>
                <a:latin typeface="Barlow"/>
                <a:ea typeface="Barlow"/>
                <a:cs typeface="Barlow"/>
                <a:sym typeface="Barlow"/>
              </a:rPr>
              <a:t> k</a:t>
            </a:r>
            <a:r>
              <a:rPr lang="it" b="1">
                <a:solidFill>
                  <a:srgbClr val="000000"/>
                </a:solidFill>
                <a:latin typeface="Barlow"/>
                <a:ea typeface="Barlow"/>
                <a:cs typeface="Barlow"/>
                <a:sym typeface="Barlow"/>
              </a:rPr>
              <a:t>-mer non sovrapposti</a:t>
            </a:r>
            <a:r>
              <a:rPr lang="it">
                <a:solidFill>
                  <a:srgbClr val="000000"/>
                </a:solidFill>
                <a:latin typeface="Barlow"/>
                <a:ea typeface="Barlow"/>
                <a:cs typeface="Barlow"/>
                <a:sym typeface="Barlow"/>
              </a:rPr>
              <a:t> e si interrogano gli indici, controllando la presenza del</a:t>
            </a:r>
            <a:r>
              <a:rPr lang="it" i="1">
                <a:solidFill>
                  <a:srgbClr val="000000"/>
                </a:solidFill>
                <a:latin typeface="Barlow"/>
                <a:ea typeface="Barlow"/>
                <a:cs typeface="Barlow"/>
                <a:sym typeface="Barlow"/>
              </a:rPr>
              <a:t> k</a:t>
            </a:r>
            <a:r>
              <a:rPr lang="it">
                <a:solidFill>
                  <a:srgbClr val="000000"/>
                </a:solidFill>
                <a:latin typeface="Barlow"/>
                <a:ea typeface="Barlow"/>
                <a:cs typeface="Barlow"/>
                <a:sym typeface="Barlow"/>
              </a:rPr>
              <a:t>-mer e dei suoi vicini a distanza di Hamming 1. </a:t>
            </a: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Vengono esplorati solo i vicini che differiscono in una posizione il cui punteggio di qualità è inferiore a una soglia c.</a:t>
            </a: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 </a:t>
            </a: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61"/>
        <p:cNvGrpSpPr/>
        <p:nvPr/>
      </p:nvGrpSpPr>
      <p:grpSpPr>
        <a:xfrm>
          <a:off x="0" y="0"/>
          <a:ext cx="0" cy="0"/>
          <a:chOff x="0" y="0"/>
          <a:chExt cx="0" cy="0"/>
        </a:xfrm>
      </p:grpSpPr>
      <p:sp>
        <p:nvSpPr>
          <p:cNvPr id="162" name="Google Shape;162;p2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12</a:t>
            </a:fld>
            <a:endParaRPr/>
          </a:p>
        </p:txBody>
      </p:sp>
      <p:sp>
        <p:nvSpPr>
          <p:cNvPr id="163" name="Google Shape;163;p24"/>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64" name="Google Shape;164;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VarGeno: le query dei </a:t>
            </a:r>
            <a:r>
              <a:rPr lang="it" sz="3100" i="1">
                <a:latin typeface="Big Shoulders Text"/>
                <a:ea typeface="Big Shoulders Text"/>
                <a:cs typeface="Big Shoulders Text"/>
                <a:sym typeface="Big Shoulders Text"/>
              </a:rPr>
              <a:t>k</a:t>
            </a:r>
            <a:r>
              <a:rPr lang="it" sz="3100">
                <a:latin typeface="Big Shoulders Text"/>
                <a:ea typeface="Big Shoulders Text"/>
                <a:cs typeface="Big Shoulders Text"/>
                <a:sym typeface="Big Shoulders Text"/>
              </a:rPr>
              <a:t>-mer</a:t>
            </a:r>
            <a:endParaRPr sz="3100">
              <a:latin typeface="Big Shoulders Text"/>
              <a:ea typeface="Big Shoulders Text"/>
              <a:cs typeface="Big Shoulders Text"/>
              <a:sym typeface="Big Shoulders Text"/>
            </a:endParaRPr>
          </a:p>
        </p:txBody>
      </p:sp>
      <p:pic>
        <p:nvPicPr>
          <p:cNvPr id="165" name="Google Shape;165;p24"/>
          <p:cNvPicPr preferRelativeResize="0"/>
          <p:nvPr/>
        </p:nvPicPr>
        <p:blipFill>
          <a:blip r:embed="rId3">
            <a:alphaModFix/>
          </a:blip>
          <a:stretch>
            <a:fillRect/>
          </a:stretch>
        </p:blipFill>
        <p:spPr>
          <a:xfrm>
            <a:off x="368800" y="969525"/>
            <a:ext cx="4794250" cy="3573700"/>
          </a:xfrm>
          <a:prstGeom prst="rect">
            <a:avLst/>
          </a:prstGeom>
          <a:noFill/>
          <a:ln>
            <a:noFill/>
          </a:ln>
          <a:effectLst>
            <a:outerShdw blurRad="157163" dist="19050" dir="6420000" algn="bl" rotWithShape="0">
              <a:srgbClr val="000000">
                <a:alpha val="40000"/>
              </a:srgbClr>
            </a:outerShdw>
          </a:effectLst>
        </p:spPr>
      </p:pic>
      <p:sp>
        <p:nvSpPr>
          <p:cNvPr id="166" name="Google Shape;166;p24"/>
          <p:cNvSpPr txBox="1">
            <a:spLocks noGrp="1"/>
          </p:cNvSpPr>
          <p:nvPr>
            <p:ph type="body" idx="4294967295"/>
          </p:nvPr>
        </p:nvSpPr>
        <p:spPr>
          <a:xfrm>
            <a:off x="5386950" y="814050"/>
            <a:ext cx="3537900" cy="3515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it" b="1">
                <a:solidFill>
                  <a:srgbClr val="000000"/>
                </a:solidFill>
                <a:latin typeface="Barlow"/>
                <a:ea typeface="Barlow"/>
                <a:cs typeface="Barlow"/>
                <a:sym typeface="Barlow"/>
              </a:rPr>
              <a:t>Step 1 </a:t>
            </a:r>
            <a:endParaRPr b="1">
              <a:solidFill>
                <a:srgbClr val="000000"/>
              </a:solidFill>
              <a:latin typeface="Barlow"/>
              <a:ea typeface="Barlow"/>
              <a:cs typeface="Barlow"/>
              <a:sym typeface="Barlow"/>
            </a:endParaRPr>
          </a:p>
          <a:p>
            <a:pPr marL="0" lvl="0" indent="0" algn="l" rtl="0">
              <a:spcBef>
                <a:spcPts val="1200"/>
              </a:spcBef>
              <a:spcAft>
                <a:spcPts val="0"/>
              </a:spcAft>
              <a:buNone/>
            </a:pPr>
            <a:r>
              <a:rPr lang="it">
                <a:solidFill>
                  <a:srgbClr val="000000"/>
                </a:solidFill>
                <a:latin typeface="Barlow"/>
                <a:ea typeface="Barlow"/>
                <a:cs typeface="Barlow"/>
                <a:sym typeface="Barlow"/>
              </a:rPr>
              <a:t>Query vicinato superiore.</a:t>
            </a: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200"/>
              </a:spcBef>
              <a:spcAft>
                <a:spcPts val="0"/>
              </a:spcAft>
              <a:buNone/>
            </a:pPr>
            <a:r>
              <a:rPr lang="it" b="1">
                <a:solidFill>
                  <a:srgbClr val="000000"/>
                </a:solidFill>
                <a:latin typeface="Barlow"/>
                <a:ea typeface="Barlow"/>
                <a:cs typeface="Barlow"/>
                <a:sym typeface="Barlow"/>
              </a:rPr>
              <a:t>Step 2 </a:t>
            </a:r>
            <a:endParaRPr b="1">
              <a:solidFill>
                <a:srgbClr val="000000"/>
              </a:solidFill>
              <a:latin typeface="Barlow"/>
              <a:ea typeface="Barlow"/>
              <a:cs typeface="Barlow"/>
              <a:sym typeface="Barlow"/>
            </a:endParaRPr>
          </a:p>
          <a:p>
            <a:pPr marL="0" lvl="0" indent="0" algn="l" rtl="0">
              <a:spcBef>
                <a:spcPts val="1200"/>
              </a:spcBef>
              <a:spcAft>
                <a:spcPts val="0"/>
              </a:spcAft>
              <a:buNone/>
            </a:pPr>
            <a:r>
              <a:rPr lang="it">
                <a:solidFill>
                  <a:srgbClr val="000000"/>
                </a:solidFill>
                <a:latin typeface="Barlow"/>
                <a:ea typeface="Barlow"/>
                <a:cs typeface="Barlow"/>
                <a:sym typeface="Barlow"/>
              </a:rPr>
              <a:t>Query vicinato inferiore.</a:t>
            </a:r>
            <a:endParaRPr>
              <a:solidFill>
                <a:srgbClr val="000000"/>
              </a:solidFill>
              <a:latin typeface="Barlow"/>
              <a:ea typeface="Barlow"/>
              <a:cs typeface="Barlow"/>
              <a:sym typeface="Barlow"/>
            </a:endParaRPr>
          </a:p>
          <a:p>
            <a:pPr marL="0" lvl="0" indent="0" algn="l" rtl="0">
              <a:lnSpc>
                <a:spcPct val="115000"/>
              </a:lnSpc>
              <a:spcBef>
                <a:spcPts val="12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70"/>
        <p:cNvGrpSpPr/>
        <p:nvPr/>
      </p:nvGrpSpPr>
      <p:grpSpPr>
        <a:xfrm>
          <a:off x="0" y="0"/>
          <a:ext cx="0" cy="0"/>
          <a:chOff x="0" y="0"/>
          <a:chExt cx="0" cy="0"/>
        </a:xfrm>
      </p:grpSpPr>
      <p:sp>
        <p:nvSpPr>
          <p:cNvPr id="171" name="Google Shape;171;p2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13</a:t>
            </a:fld>
            <a:endParaRPr/>
          </a:p>
        </p:txBody>
      </p:sp>
      <p:sp>
        <p:nvSpPr>
          <p:cNvPr id="172" name="Google Shape;172;p25"/>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73" name="Google Shape;173;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VarGeno: l’algoritmo</a:t>
            </a:r>
            <a:endParaRPr sz="3100">
              <a:latin typeface="Big Shoulders Text"/>
              <a:ea typeface="Big Shoulders Text"/>
              <a:cs typeface="Big Shoulders Text"/>
              <a:sym typeface="Big Shoulders Text"/>
            </a:endParaRPr>
          </a:p>
        </p:txBody>
      </p:sp>
      <p:sp>
        <p:nvSpPr>
          <p:cNvPr id="174" name="Google Shape;174;p25"/>
          <p:cNvSpPr txBox="1">
            <a:spLocks noGrp="1"/>
          </p:cNvSpPr>
          <p:nvPr>
            <p:ph type="body" idx="4294967295"/>
          </p:nvPr>
        </p:nvSpPr>
        <p:spPr>
          <a:xfrm>
            <a:off x="384750" y="818150"/>
            <a:ext cx="8406600" cy="374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latin typeface="Barlow"/>
                <a:ea typeface="Barlow"/>
                <a:cs typeface="Barlow"/>
                <a:sym typeface="Barlow"/>
              </a:rPr>
              <a:t>Effettuate le ricerche dei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da una read, si </a:t>
            </a:r>
            <a:r>
              <a:rPr lang="it" b="1">
                <a:solidFill>
                  <a:srgbClr val="000000"/>
                </a:solidFill>
                <a:latin typeface="Barlow"/>
                <a:ea typeface="Barlow"/>
                <a:cs typeface="Barlow"/>
                <a:sym typeface="Barlow"/>
              </a:rPr>
              <a:t>determina la singola posizione di mappatura per la read</a:t>
            </a:r>
            <a:r>
              <a:rPr lang="it">
                <a:solidFill>
                  <a:srgbClr val="000000"/>
                </a:solidFill>
                <a:latin typeface="Barlow"/>
                <a:ea typeface="Barlow"/>
                <a:cs typeface="Barlow"/>
                <a:sym typeface="Barlow"/>
              </a:rPr>
              <a:t>: la posizione deve avere il maggior numero di corrispondenze, almeno due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che corrispondono devono provenire da posizioni diverse e almeno un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deve essere non modificato.</a:t>
            </a:r>
            <a:endParaRPr>
              <a:solidFill>
                <a:srgbClr val="000000"/>
              </a:solidFill>
              <a:latin typeface="Barlow"/>
              <a:ea typeface="Barlow"/>
              <a:cs typeface="Barlow"/>
              <a:sym typeface="Barlow"/>
            </a:endParaRPr>
          </a:p>
          <a:p>
            <a:pPr marL="0" lvl="0" indent="0" algn="l" rtl="0">
              <a:spcBef>
                <a:spcPts val="1200"/>
              </a:spcBef>
              <a:spcAft>
                <a:spcPts val="0"/>
              </a:spcAft>
              <a:buNone/>
            </a:pPr>
            <a:endParaRPr sz="100">
              <a:solidFill>
                <a:srgbClr val="000000"/>
              </a:solidFill>
              <a:latin typeface="Barlow"/>
              <a:ea typeface="Barlow"/>
              <a:cs typeface="Barlow"/>
              <a:sym typeface="Barlow"/>
            </a:endParaRPr>
          </a:p>
          <a:p>
            <a:pPr marL="0" lvl="0" indent="0" algn="l" rtl="0">
              <a:spcBef>
                <a:spcPts val="1200"/>
              </a:spcBef>
              <a:spcAft>
                <a:spcPts val="0"/>
              </a:spcAft>
              <a:buNone/>
            </a:pPr>
            <a:r>
              <a:rPr lang="it">
                <a:solidFill>
                  <a:srgbClr val="000000"/>
                </a:solidFill>
                <a:latin typeface="Barlow"/>
                <a:ea typeface="Barlow"/>
                <a:cs typeface="Barlow"/>
                <a:sym typeface="Barlow"/>
              </a:rPr>
              <a:t>Decisa la posizione di corrispondenza migliore della read sul genoma di riferimento, la read viene utilizzata per </a:t>
            </a:r>
            <a:r>
              <a:rPr lang="it" b="1">
                <a:solidFill>
                  <a:srgbClr val="000000"/>
                </a:solidFill>
                <a:latin typeface="Barlow"/>
                <a:ea typeface="Barlow"/>
                <a:cs typeface="Barlow"/>
                <a:sym typeface="Barlow"/>
              </a:rPr>
              <a:t>conteggiare </a:t>
            </a:r>
            <a:r>
              <a:rPr lang="it">
                <a:solidFill>
                  <a:srgbClr val="000000"/>
                </a:solidFill>
                <a:latin typeface="Barlow"/>
                <a:ea typeface="Barlow"/>
                <a:cs typeface="Barlow"/>
                <a:sym typeface="Barlow"/>
              </a:rPr>
              <a:t>l’</a:t>
            </a:r>
            <a:r>
              <a:rPr lang="it" b="1">
                <a:solidFill>
                  <a:srgbClr val="000000"/>
                </a:solidFill>
                <a:latin typeface="Barlow"/>
                <a:ea typeface="Barlow"/>
                <a:cs typeface="Barlow"/>
                <a:sym typeface="Barlow"/>
              </a:rPr>
              <a:t>allele</a:t>
            </a:r>
            <a:r>
              <a:rPr lang="it">
                <a:solidFill>
                  <a:srgbClr val="000000"/>
                </a:solidFill>
                <a:latin typeface="Barlow"/>
                <a:ea typeface="Barlow"/>
                <a:cs typeface="Barlow"/>
                <a:sym typeface="Barlow"/>
              </a:rPr>
              <a:t> di riferimento o l’allele alternato degli SNP all’interno della posizione corrispondente. </a:t>
            </a:r>
            <a:endParaRPr>
              <a:solidFill>
                <a:srgbClr val="000000"/>
              </a:solidFill>
              <a:latin typeface="Barlow"/>
              <a:ea typeface="Barlow"/>
              <a:cs typeface="Barlow"/>
              <a:sym typeface="Barlow"/>
            </a:endParaRPr>
          </a:p>
          <a:p>
            <a:pPr marL="0" lvl="0" indent="0" algn="l" rtl="0">
              <a:spcBef>
                <a:spcPts val="1200"/>
              </a:spcBef>
              <a:spcAft>
                <a:spcPts val="0"/>
              </a:spcAft>
              <a:buNone/>
            </a:pPr>
            <a:endParaRPr sz="100">
              <a:solidFill>
                <a:srgbClr val="000000"/>
              </a:solidFill>
              <a:latin typeface="Barlow"/>
              <a:ea typeface="Barlow"/>
              <a:cs typeface="Barlow"/>
              <a:sym typeface="Barlow"/>
            </a:endParaRPr>
          </a:p>
          <a:p>
            <a:pPr marL="0" lvl="0" indent="0" algn="l" rtl="0">
              <a:spcBef>
                <a:spcPts val="1200"/>
              </a:spcBef>
              <a:spcAft>
                <a:spcPts val="0"/>
              </a:spcAft>
              <a:buNone/>
            </a:pPr>
            <a:r>
              <a:rPr lang="it">
                <a:solidFill>
                  <a:srgbClr val="000000"/>
                </a:solidFill>
                <a:latin typeface="Barlow"/>
                <a:ea typeface="Barlow"/>
                <a:cs typeface="Barlow"/>
                <a:sym typeface="Barlow"/>
              </a:rPr>
              <a:t>Un </a:t>
            </a:r>
            <a:r>
              <a:rPr lang="it" b="1">
                <a:solidFill>
                  <a:srgbClr val="000000"/>
                </a:solidFill>
                <a:latin typeface="Barlow"/>
                <a:ea typeface="Barlow"/>
                <a:cs typeface="Barlow"/>
                <a:sym typeface="Barlow"/>
              </a:rPr>
              <a:t>modello probabilistico</a:t>
            </a:r>
            <a:r>
              <a:rPr lang="it">
                <a:solidFill>
                  <a:srgbClr val="000000"/>
                </a:solidFill>
                <a:latin typeface="Barlow"/>
                <a:ea typeface="Barlow"/>
                <a:cs typeface="Barlow"/>
                <a:sym typeface="Barlow"/>
              </a:rPr>
              <a:t>, basato sul teorema di Bayes, utilizza i conteggi per  determinare il genotipo più probabile per ciascun SNP.</a:t>
            </a: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 </a:t>
            </a: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60950" y="75592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latin typeface="Big Shoulders Text"/>
                <a:ea typeface="Big Shoulders Text"/>
                <a:cs typeface="Big Shoulders Text"/>
                <a:sym typeface="Big Shoulders Text"/>
              </a:rPr>
              <a:t>MALVA </a:t>
            </a:r>
            <a:r>
              <a:rPr lang="it" sz="2600">
                <a:latin typeface="Big Shoulders Text"/>
                <a:ea typeface="Big Shoulders Text"/>
                <a:cs typeface="Big Shoulders Text"/>
                <a:sym typeface="Big Shoulders Text"/>
              </a:rPr>
              <a:t>(Bernardini et al., 2019)</a:t>
            </a:r>
            <a:endParaRPr sz="2600">
              <a:latin typeface="Big Shoulders Text"/>
              <a:ea typeface="Big Shoulders Text"/>
              <a:cs typeface="Big Shoulders Text"/>
              <a:sym typeface="Big Shoulders Text"/>
            </a:endParaRPr>
          </a:p>
        </p:txBody>
      </p:sp>
      <p:sp>
        <p:nvSpPr>
          <p:cNvPr id="180" name="Google Shape;180;p2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14</a:t>
            </a:fld>
            <a:endParaRPr/>
          </a:p>
        </p:txBody>
      </p:sp>
      <p:sp>
        <p:nvSpPr>
          <p:cNvPr id="181" name="Google Shape;181;p26"/>
          <p:cNvSpPr txBox="1"/>
          <p:nvPr/>
        </p:nvSpPr>
        <p:spPr>
          <a:xfrm>
            <a:off x="460950" y="1603675"/>
            <a:ext cx="8222100" cy="2656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800" b="1">
                <a:solidFill>
                  <a:srgbClr val="FFFFFF"/>
                </a:solidFill>
                <a:latin typeface="Barlow"/>
                <a:ea typeface="Barlow"/>
                <a:cs typeface="Barlow"/>
                <a:sym typeface="Barlow"/>
              </a:rPr>
              <a:t>Idea:</a:t>
            </a:r>
            <a:r>
              <a:rPr lang="it" sz="1800">
                <a:solidFill>
                  <a:srgbClr val="FFFFFF"/>
                </a:solidFill>
                <a:latin typeface="Barlow"/>
                <a:ea typeface="Barlow"/>
                <a:cs typeface="Barlow"/>
                <a:sym typeface="Barlow"/>
              </a:rPr>
              <a:t> la signature (insieme di </a:t>
            </a:r>
            <a:r>
              <a:rPr lang="it" sz="1800" i="1">
                <a:solidFill>
                  <a:srgbClr val="FFFFFF"/>
                </a:solidFill>
                <a:latin typeface="Barlow"/>
                <a:ea typeface="Barlow"/>
                <a:cs typeface="Barlow"/>
                <a:sym typeface="Barlow"/>
              </a:rPr>
              <a:t>k</a:t>
            </a:r>
            <a:r>
              <a:rPr lang="it" sz="1800">
                <a:solidFill>
                  <a:srgbClr val="FFFFFF"/>
                </a:solidFill>
                <a:latin typeface="Barlow"/>
                <a:ea typeface="Barlow"/>
                <a:cs typeface="Barlow"/>
                <a:sym typeface="Barlow"/>
              </a:rPr>
              <a:t>-mer) di un allele modella con efficienza e permette di rilevare indel e varianti.</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a:solidFill>
                <a:srgbClr val="FFFFFF"/>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Traits: </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a:solidFill>
                  <a:srgbClr val="FFFFFF"/>
                </a:solidFill>
                <a:latin typeface="Barlow"/>
                <a:ea typeface="Barlow"/>
                <a:cs typeface="Barlow"/>
                <a:sym typeface="Barlow"/>
              </a:rPr>
              <a:t>Alignment-free</a:t>
            </a:r>
            <a:endParaRPr sz="1800">
              <a:solidFill>
                <a:srgbClr val="FFFFFF"/>
              </a:solidFill>
              <a:latin typeface="Barlow"/>
              <a:ea typeface="Barlow"/>
              <a:cs typeface="Barlow"/>
              <a:sym typeface="Barlow"/>
            </a:endParaRPr>
          </a:p>
          <a:p>
            <a:pPr marL="457200" lvl="0" indent="-342900" algn="l" rtl="0">
              <a:lnSpc>
                <a:spcPct val="115000"/>
              </a:lnSpc>
              <a:spcBef>
                <a:spcPts val="0"/>
              </a:spcBef>
              <a:spcAft>
                <a:spcPts val="0"/>
              </a:spcAft>
              <a:buClr>
                <a:srgbClr val="FFFFFF"/>
              </a:buClr>
              <a:buSzPts val="1800"/>
              <a:buFont typeface="Barlow"/>
              <a:buChar char="-"/>
            </a:pPr>
            <a:r>
              <a:rPr lang="it" sz="1800">
                <a:solidFill>
                  <a:schemeClr val="lt1"/>
                </a:solidFill>
                <a:latin typeface="Barlow"/>
                <a:ea typeface="Barlow"/>
                <a:cs typeface="Barlow"/>
                <a:sym typeface="Barlow"/>
              </a:rPr>
              <a:t>Reference-based</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i="1">
                <a:solidFill>
                  <a:srgbClr val="FFFFFF"/>
                </a:solidFill>
                <a:latin typeface="Barlow"/>
                <a:ea typeface="Barlow"/>
                <a:cs typeface="Barlow"/>
                <a:sym typeface="Barlow"/>
              </a:rPr>
              <a:t>k</a:t>
            </a:r>
            <a:r>
              <a:rPr lang="it" sz="1800">
                <a:solidFill>
                  <a:srgbClr val="FFFFFF"/>
                </a:solidFill>
                <a:latin typeface="Barlow"/>
                <a:ea typeface="Barlow"/>
                <a:cs typeface="Barlow"/>
                <a:sym typeface="Barlow"/>
              </a:rPr>
              <a:t>-mer count (</a:t>
            </a:r>
            <a:r>
              <a:rPr lang="it" sz="1800" b="1">
                <a:solidFill>
                  <a:srgbClr val="FFFFFF"/>
                </a:solidFill>
                <a:latin typeface="Barlow"/>
                <a:ea typeface="Barlow"/>
                <a:cs typeface="Barlow"/>
                <a:sym typeface="Barlow"/>
              </a:rPr>
              <a:t>signature</a:t>
            </a:r>
            <a:r>
              <a:rPr lang="it" sz="1800">
                <a:solidFill>
                  <a:srgbClr val="FFFFFF"/>
                </a:solidFill>
                <a:latin typeface="Barlow"/>
                <a:ea typeface="Barlow"/>
                <a:cs typeface="Barlow"/>
                <a:sym typeface="Barlow"/>
              </a:rPr>
              <a:t>)</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b="1">
              <a:solidFill>
                <a:srgbClr val="FFFFFF"/>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Goal:</a:t>
            </a:r>
            <a:r>
              <a:rPr lang="it" sz="1800">
                <a:solidFill>
                  <a:srgbClr val="FFFFFF"/>
                </a:solidFill>
                <a:latin typeface="Barlow"/>
                <a:ea typeface="Barlow"/>
                <a:cs typeface="Barlow"/>
                <a:sym typeface="Barlow"/>
              </a:rPr>
              <a:t> genotipizzare e individuare, oltre a SNP bi-allelici, anche SNP multi-allelici e indel, sia brevi che lunghi.</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a:solidFill>
                <a:srgbClr val="FFFFFF"/>
              </a:solidFill>
              <a:latin typeface="Barlow"/>
              <a:ea typeface="Barlow"/>
              <a:cs typeface="Barlow"/>
              <a:sym typeface="Barlow"/>
            </a:endParaRPr>
          </a:p>
          <a:p>
            <a:pPr marL="0" lvl="0" indent="0" algn="l" rtl="0">
              <a:spcBef>
                <a:spcPts val="0"/>
              </a:spcBef>
              <a:spcAft>
                <a:spcPts val="0"/>
              </a:spcAft>
              <a:buNone/>
            </a:pPr>
            <a:endParaRPr>
              <a:latin typeface="Roboto"/>
              <a:ea typeface="Roboto"/>
              <a:cs typeface="Roboto"/>
              <a:sym typeface="Roboto"/>
            </a:endParaRPr>
          </a:p>
        </p:txBody>
      </p:sp>
      <p:sp>
        <p:nvSpPr>
          <p:cNvPr id="182" name="Google Shape;182;p26"/>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FFFFFF"/>
                </a:solidFill>
                <a:latin typeface="Roboto"/>
                <a:ea typeface="Roboto"/>
                <a:cs typeface="Roboto"/>
                <a:sym typeface="Roboto"/>
              </a:rPr>
              <a:t>11/06/2020                                                                                                             Progetto 8</a:t>
            </a:r>
            <a:endParaRPr sz="10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86"/>
        <p:cNvGrpSpPr/>
        <p:nvPr/>
      </p:nvGrpSpPr>
      <p:grpSpPr>
        <a:xfrm>
          <a:off x="0" y="0"/>
          <a:ext cx="0" cy="0"/>
          <a:chOff x="0" y="0"/>
          <a:chExt cx="0" cy="0"/>
        </a:xfrm>
      </p:grpSpPr>
      <p:sp>
        <p:nvSpPr>
          <p:cNvPr id="187" name="Google Shape;187;p2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15</a:t>
            </a:fld>
            <a:endParaRPr/>
          </a:p>
        </p:txBody>
      </p:sp>
      <p:sp>
        <p:nvSpPr>
          <p:cNvPr id="188" name="Google Shape;188;p27"/>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89" name="Google Shape;189;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MALVA: le signature e la struttura dati</a:t>
            </a:r>
            <a:endParaRPr sz="3100">
              <a:latin typeface="Big Shoulders Text"/>
              <a:ea typeface="Big Shoulders Text"/>
              <a:cs typeface="Big Shoulders Text"/>
              <a:sym typeface="Big Shoulders Text"/>
            </a:endParaRPr>
          </a:p>
        </p:txBody>
      </p:sp>
      <p:sp>
        <p:nvSpPr>
          <p:cNvPr id="190" name="Google Shape;190;p27"/>
          <p:cNvSpPr txBox="1">
            <a:spLocks noGrp="1"/>
          </p:cNvSpPr>
          <p:nvPr>
            <p:ph type="body" idx="4294967295"/>
          </p:nvPr>
        </p:nvSpPr>
        <p:spPr>
          <a:xfrm>
            <a:off x="384750" y="741950"/>
            <a:ext cx="8406600" cy="38169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it">
                <a:solidFill>
                  <a:srgbClr val="000000"/>
                </a:solidFill>
                <a:latin typeface="Barlow"/>
                <a:ea typeface="Barlow"/>
                <a:cs typeface="Barlow"/>
                <a:sym typeface="Barlow"/>
              </a:rPr>
              <a:t>La firma dell’allele </a:t>
            </a:r>
            <a:r>
              <a:rPr lang="it" i="1">
                <a:solidFill>
                  <a:srgbClr val="000000"/>
                </a:solidFill>
                <a:latin typeface="Barlow"/>
                <a:ea typeface="Barlow"/>
                <a:cs typeface="Barlow"/>
                <a:sym typeface="Barlow"/>
              </a:rPr>
              <a:t>a</a:t>
            </a:r>
            <a:r>
              <a:rPr lang="it">
                <a:solidFill>
                  <a:srgbClr val="000000"/>
                </a:solidFill>
                <a:latin typeface="Barlow"/>
                <a:ea typeface="Barlow"/>
                <a:cs typeface="Barlow"/>
                <a:sym typeface="Barlow"/>
              </a:rPr>
              <a:t> di una variante </a:t>
            </a:r>
            <a:r>
              <a:rPr lang="it" i="1">
                <a:solidFill>
                  <a:srgbClr val="000000"/>
                </a:solidFill>
                <a:latin typeface="Barlow"/>
                <a:ea typeface="Barlow"/>
                <a:cs typeface="Barlow"/>
                <a:sym typeface="Barlow"/>
              </a:rPr>
              <a:t>v</a:t>
            </a:r>
            <a:r>
              <a:rPr lang="it">
                <a:solidFill>
                  <a:srgbClr val="000000"/>
                </a:solidFill>
                <a:latin typeface="Barlow"/>
                <a:ea typeface="Barlow"/>
                <a:cs typeface="Barlow"/>
                <a:sym typeface="Barlow"/>
              </a:rPr>
              <a:t> è il </a:t>
            </a:r>
            <a:r>
              <a:rPr lang="it" b="1" i="1">
                <a:solidFill>
                  <a:srgbClr val="000000"/>
                </a:solidFill>
                <a:latin typeface="Barlow"/>
                <a:ea typeface="Barlow"/>
                <a:cs typeface="Barlow"/>
                <a:sym typeface="Barlow"/>
              </a:rPr>
              <a:t>k</a:t>
            </a:r>
            <a:r>
              <a:rPr lang="it" b="1">
                <a:solidFill>
                  <a:srgbClr val="000000"/>
                </a:solidFill>
                <a:latin typeface="Barlow"/>
                <a:ea typeface="Barlow"/>
                <a:cs typeface="Barlow"/>
                <a:sym typeface="Barlow"/>
              </a:rPr>
              <a:t>-mer centrato in </a:t>
            </a:r>
            <a:r>
              <a:rPr lang="it" b="1" i="1">
                <a:solidFill>
                  <a:srgbClr val="000000"/>
                </a:solidFill>
                <a:latin typeface="Barlow"/>
                <a:ea typeface="Barlow"/>
                <a:cs typeface="Barlow"/>
                <a:sym typeface="Barlow"/>
              </a:rPr>
              <a:t>a</a:t>
            </a:r>
            <a:r>
              <a:rPr lang="it">
                <a:solidFill>
                  <a:srgbClr val="000000"/>
                </a:solidFill>
                <a:latin typeface="Barlow"/>
                <a:ea typeface="Barlow"/>
                <a:cs typeface="Barlow"/>
                <a:sym typeface="Barlow"/>
              </a:rPr>
              <a:t> in qualche genoma </a:t>
            </a:r>
            <a:r>
              <a:rPr lang="it" i="1">
                <a:solidFill>
                  <a:srgbClr val="000000"/>
                </a:solidFill>
                <a:latin typeface="Barlow"/>
                <a:ea typeface="Barlow"/>
                <a:cs typeface="Barlow"/>
                <a:sym typeface="Barlow"/>
              </a:rPr>
              <a:t>g</a:t>
            </a:r>
            <a:r>
              <a:rPr lang="it">
                <a:solidFill>
                  <a:srgbClr val="000000"/>
                </a:solidFill>
                <a:latin typeface="Barlow"/>
                <a:ea typeface="Barlow"/>
                <a:cs typeface="Barlow"/>
                <a:sym typeface="Barlow"/>
              </a:rPr>
              <a:t> che include </a:t>
            </a:r>
            <a:r>
              <a:rPr lang="it" i="1">
                <a:solidFill>
                  <a:srgbClr val="000000"/>
                </a:solidFill>
                <a:latin typeface="Barlow"/>
                <a:ea typeface="Barlow"/>
                <a:cs typeface="Barlow"/>
                <a:sym typeface="Barlow"/>
              </a:rPr>
              <a:t>a</a:t>
            </a:r>
            <a:r>
              <a:rPr lang="it">
                <a:solidFill>
                  <a:srgbClr val="000000"/>
                </a:solidFill>
                <a:latin typeface="Barlow"/>
                <a:ea typeface="Barlow"/>
                <a:cs typeface="Barlow"/>
                <a:sym typeface="Barlow"/>
              </a:rPr>
              <a:t>. Se sono note altre varianti a meno di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 basi di distanza dall’allele, esso potrebbe avere </a:t>
            </a:r>
            <a:r>
              <a:rPr lang="it" b="1">
                <a:solidFill>
                  <a:srgbClr val="000000"/>
                </a:solidFill>
                <a:latin typeface="Barlow"/>
                <a:ea typeface="Barlow"/>
                <a:cs typeface="Barlow"/>
                <a:sym typeface="Barlow"/>
              </a:rPr>
              <a:t>più</a:t>
            </a:r>
            <a:r>
              <a:rPr lang="it">
                <a:solidFill>
                  <a:srgbClr val="000000"/>
                </a:solidFill>
                <a:latin typeface="Barlow"/>
                <a:ea typeface="Barlow"/>
                <a:cs typeface="Barlow"/>
                <a:sym typeface="Barlow"/>
              </a:rPr>
              <a:t> firme.</a:t>
            </a:r>
            <a:endParaRPr>
              <a:solidFill>
                <a:srgbClr val="000000"/>
              </a:solidFill>
              <a:latin typeface="Barlow"/>
              <a:ea typeface="Barlow"/>
              <a:cs typeface="Barlow"/>
              <a:sym typeface="Barlow"/>
            </a:endParaRPr>
          </a:p>
          <a:p>
            <a:pPr marL="0" lvl="0" indent="0" algn="l" rtl="0">
              <a:spcBef>
                <a:spcPts val="1200"/>
              </a:spcBef>
              <a:spcAft>
                <a:spcPts val="0"/>
              </a:spcAft>
              <a:buNone/>
            </a:pPr>
            <a:r>
              <a:rPr lang="it">
                <a:solidFill>
                  <a:srgbClr val="000000"/>
                </a:solidFill>
                <a:latin typeface="Barlow"/>
                <a:ea typeface="Barlow"/>
                <a:cs typeface="Barlow"/>
                <a:sym typeface="Barlow"/>
              </a:rPr>
              <a:t>Se la stringa di basi che rappresenta a è più lunga di k la sua firma è l’insieme delle sue sottostringhe di lunghezza k. </a:t>
            </a:r>
            <a:endParaRPr>
              <a:solidFill>
                <a:srgbClr val="000000"/>
              </a:solidFill>
              <a:latin typeface="Barlow"/>
              <a:ea typeface="Barlow"/>
              <a:cs typeface="Barlow"/>
              <a:sym typeface="Barlow"/>
            </a:endParaRPr>
          </a:p>
          <a:p>
            <a:pPr marL="0" lvl="0" indent="0" algn="l" rtl="0">
              <a:spcBef>
                <a:spcPts val="1200"/>
              </a:spcBef>
              <a:spcAft>
                <a:spcPts val="0"/>
              </a:spcAft>
              <a:buNone/>
            </a:pPr>
            <a:endParaRPr sz="800">
              <a:solidFill>
                <a:srgbClr val="000000"/>
              </a:solidFill>
              <a:latin typeface="Barlow"/>
              <a:ea typeface="Barlow"/>
              <a:cs typeface="Barlow"/>
              <a:sym typeface="Barlow"/>
            </a:endParaRPr>
          </a:p>
          <a:p>
            <a:pPr marL="0" lvl="0" indent="0" algn="l" rtl="0">
              <a:spcBef>
                <a:spcPts val="1200"/>
              </a:spcBef>
              <a:spcAft>
                <a:spcPts val="0"/>
              </a:spcAft>
              <a:buNone/>
            </a:pPr>
            <a:r>
              <a:rPr lang="it">
                <a:solidFill>
                  <a:srgbClr val="000000"/>
                </a:solidFill>
                <a:latin typeface="Barlow"/>
                <a:ea typeface="Barlow"/>
                <a:cs typeface="Barlow"/>
                <a:sym typeface="Barlow"/>
              </a:rPr>
              <a:t>Malva sfrutta 3 set per memorizzare le signature: </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REFSIG </a:t>
            </a:r>
            <a:r>
              <a:rPr lang="it" sz="1300">
                <a:solidFill>
                  <a:srgbClr val="000000"/>
                </a:solidFill>
                <a:latin typeface="Barlow"/>
                <a:ea typeface="Barlow"/>
                <a:cs typeface="Barlow"/>
                <a:sym typeface="Barlow"/>
              </a:rPr>
              <a:t>(contiene le firme di alleli di riferimento)</a:t>
            </a:r>
            <a:endParaRPr sz="130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ALTSIG </a:t>
            </a:r>
            <a:r>
              <a:rPr lang="it" sz="1300">
                <a:solidFill>
                  <a:srgbClr val="000000"/>
                </a:solidFill>
                <a:latin typeface="Barlow"/>
                <a:ea typeface="Barlow"/>
                <a:cs typeface="Barlow"/>
                <a:sym typeface="Barlow"/>
              </a:rPr>
              <a:t>(contiene firme di alleli alternati)</a:t>
            </a:r>
            <a:endParaRPr sz="130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REPCTX </a:t>
            </a:r>
            <a:r>
              <a:rPr lang="it" sz="1300">
                <a:solidFill>
                  <a:srgbClr val="000000"/>
                </a:solidFill>
                <a:latin typeface="Barlow"/>
                <a:ea typeface="Barlow"/>
                <a:cs typeface="Barlow"/>
                <a:sym typeface="Barlow"/>
              </a:rPr>
              <a:t>(contesto attorno a firme di alleli alternati che compaiono anche in altre regioni del genoma)</a:t>
            </a:r>
            <a:endParaRPr>
              <a:solidFill>
                <a:srgbClr val="000000"/>
              </a:solidFill>
              <a:latin typeface="Barlow"/>
              <a:ea typeface="Barlow"/>
              <a:cs typeface="Barlow"/>
              <a:sym typeface="Barlow"/>
            </a:endParaRPr>
          </a:p>
          <a:p>
            <a:pPr marL="45720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200"/>
              </a:spcBef>
              <a:spcAft>
                <a:spcPts val="1200"/>
              </a:spcAft>
              <a:buNone/>
            </a:pPr>
            <a:endParaRPr>
              <a:solidFill>
                <a:srgbClr val="000000"/>
              </a:solidFill>
              <a:latin typeface="Barlow"/>
              <a:ea typeface="Barlow"/>
              <a:cs typeface="Barlow"/>
              <a:sym typeface="Barlo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94"/>
        <p:cNvGrpSpPr/>
        <p:nvPr/>
      </p:nvGrpSpPr>
      <p:grpSpPr>
        <a:xfrm>
          <a:off x="0" y="0"/>
          <a:ext cx="0" cy="0"/>
          <a:chOff x="0" y="0"/>
          <a:chExt cx="0" cy="0"/>
        </a:xfrm>
      </p:grpSpPr>
      <p:sp>
        <p:nvSpPr>
          <p:cNvPr id="195" name="Google Shape;195;p2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16</a:t>
            </a:fld>
            <a:endParaRPr/>
          </a:p>
        </p:txBody>
      </p:sp>
      <p:sp>
        <p:nvSpPr>
          <p:cNvPr id="196" name="Google Shape;196;p28"/>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97" name="Google Shape;197;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MALVA: l’algoritmo</a:t>
            </a:r>
            <a:endParaRPr sz="3100">
              <a:latin typeface="Big Shoulders Text"/>
              <a:ea typeface="Big Shoulders Text"/>
              <a:cs typeface="Big Shoulders Text"/>
              <a:sym typeface="Big Shoulders Text"/>
            </a:endParaRPr>
          </a:p>
        </p:txBody>
      </p:sp>
      <p:pic>
        <p:nvPicPr>
          <p:cNvPr id="198" name="Google Shape;198;p28"/>
          <p:cNvPicPr preferRelativeResize="0"/>
          <p:nvPr/>
        </p:nvPicPr>
        <p:blipFill>
          <a:blip r:embed="rId3">
            <a:alphaModFix/>
          </a:blip>
          <a:stretch>
            <a:fillRect/>
          </a:stretch>
        </p:blipFill>
        <p:spPr>
          <a:xfrm>
            <a:off x="430800" y="837275"/>
            <a:ext cx="4194684" cy="3789176"/>
          </a:xfrm>
          <a:prstGeom prst="rect">
            <a:avLst/>
          </a:prstGeom>
          <a:noFill/>
          <a:ln>
            <a:noFill/>
          </a:ln>
          <a:effectLst>
            <a:outerShdw blurRad="157163" dist="19050" dir="6480000" algn="bl" rotWithShape="0">
              <a:srgbClr val="000000">
                <a:alpha val="40000"/>
              </a:srgbClr>
            </a:outerShdw>
          </a:effectLst>
        </p:spPr>
      </p:pic>
      <p:sp>
        <p:nvSpPr>
          <p:cNvPr id="199" name="Google Shape;199;p28"/>
          <p:cNvSpPr txBox="1">
            <a:spLocks noGrp="1"/>
          </p:cNvSpPr>
          <p:nvPr>
            <p:ph type="body" idx="4294967295"/>
          </p:nvPr>
        </p:nvSpPr>
        <p:spPr>
          <a:xfrm>
            <a:off x="4808925" y="818150"/>
            <a:ext cx="4396500" cy="3655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it" b="1">
                <a:solidFill>
                  <a:srgbClr val="000000"/>
                </a:solidFill>
                <a:latin typeface="Barlow"/>
                <a:ea typeface="Barlow"/>
                <a:cs typeface="Barlow"/>
                <a:sym typeface="Barlow"/>
              </a:rPr>
              <a:t>4 Step</a:t>
            </a:r>
            <a:endParaRPr b="1">
              <a:solidFill>
                <a:srgbClr val="000000"/>
              </a:solidFill>
              <a:latin typeface="Barlow"/>
              <a:ea typeface="Barlow"/>
              <a:cs typeface="Barlow"/>
              <a:sym typeface="Barlow"/>
            </a:endParaRPr>
          </a:p>
          <a:p>
            <a:pPr marL="0" lvl="0" indent="0" algn="l" rtl="0">
              <a:spcBef>
                <a:spcPts val="1200"/>
              </a:spcBef>
              <a:spcAft>
                <a:spcPts val="0"/>
              </a:spcAft>
              <a:buNone/>
            </a:pPr>
            <a:endParaRPr sz="500" b="1">
              <a:solidFill>
                <a:srgbClr val="000000"/>
              </a:solidFill>
              <a:latin typeface="Barlow"/>
              <a:ea typeface="Barlow"/>
              <a:cs typeface="Barlow"/>
              <a:sym typeface="Barlow"/>
            </a:endParaRPr>
          </a:p>
          <a:p>
            <a:pPr marL="0" lvl="0" indent="0" algn="l" rtl="0">
              <a:lnSpc>
                <a:spcPct val="115000"/>
              </a:lnSpc>
              <a:spcBef>
                <a:spcPts val="1200"/>
              </a:spcBef>
              <a:spcAft>
                <a:spcPts val="0"/>
              </a:spcAft>
              <a:buNone/>
            </a:pPr>
            <a:r>
              <a:rPr lang="it">
                <a:solidFill>
                  <a:srgbClr val="000000"/>
                </a:solidFill>
                <a:latin typeface="Barlow"/>
                <a:ea typeface="Barlow"/>
                <a:cs typeface="Barlow"/>
                <a:sym typeface="Barlow"/>
              </a:rPr>
              <a:t>1.  Calcolo delle firme. </a:t>
            </a:r>
            <a:endParaRPr>
              <a:solidFill>
                <a:srgbClr val="000000"/>
              </a:solidFill>
              <a:latin typeface="Barlow"/>
              <a:ea typeface="Barlow"/>
              <a:cs typeface="Barlow"/>
              <a:sym typeface="Barlow"/>
            </a:endParaRPr>
          </a:p>
          <a:p>
            <a:pPr marL="0" lvl="0" indent="0" algn="l" rtl="0">
              <a:lnSpc>
                <a:spcPct val="115000"/>
              </a:lnSpc>
              <a:spcBef>
                <a:spcPts val="1600"/>
              </a:spcBef>
              <a:spcAft>
                <a:spcPts val="0"/>
              </a:spcAft>
              <a:buNone/>
            </a:pPr>
            <a:r>
              <a:rPr lang="it">
                <a:solidFill>
                  <a:srgbClr val="000000"/>
                </a:solidFill>
                <a:latin typeface="Barlow"/>
                <a:ea typeface="Barlow"/>
                <a:cs typeface="Barlow"/>
                <a:sym typeface="Barlow"/>
              </a:rPr>
              <a:t>2.  Rilevamento delle firme ripetute.</a:t>
            </a:r>
            <a:endParaRPr>
              <a:solidFill>
                <a:srgbClr val="000000"/>
              </a:solidFill>
              <a:latin typeface="Barlow"/>
              <a:ea typeface="Barlow"/>
              <a:cs typeface="Barlow"/>
              <a:sym typeface="Barlow"/>
            </a:endParaRPr>
          </a:p>
          <a:p>
            <a:pPr marL="0" lvl="0" indent="0" algn="l" rtl="0">
              <a:lnSpc>
                <a:spcPct val="115000"/>
              </a:lnSpc>
              <a:spcBef>
                <a:spcPts val="1600"/>
              </a:spcBef>
              <a:spcAft>
                <a:spcPts val="0"/>
              </a:spcAft>
              <a:buNone/>
            </a:pPr>
            <a:r>
              <a:rPr lang="it">
                <a:solidFill>
                  <a:srgbClr val="000000"/>
                </a:solidFill>
                <a:latin typeface="Barlow"/>
                <a:ea typeface="Barlow"/>
                <a:cs typeface="Barlow"/>
                <a:sym typeface="Barlow"/>
              </a:rPr>
              <a:t>3.  Calcolo dei pesi delle firme degli alleli.</a:t>
            </a:r>
            <a:endParaRPr>
              <a:solidFill>
                <a:srgbClr val="000000"/>
              </a:solidFill>
              <a:latin typeface="Barlow"/>
              <a:ea typeface="Barlow"/>
              <a:cs typeface="Barlow"/>
              <a:sym typeface="Barlow"/>
            </a:endParaRPr>
          </a:p>
          <a:p>
            <a:pPr marL="0" lvl="0" indent="0" algn="l" rtl="0">
              <a:lnSpc>
                <a:spcPct val="115000"/>
              </a:lnSpc>
              <a:spcBef>
                <a:spcPts val="1600"/>
              </a:spcBef>
              <a:spcAft>
                <a:spcPts val="1600"/>
              </a:spcAft>
              <a:buNone/>
            </a:pPr>
            <a:r>
              <a:rPr lang="it">
                <a:solidFill>
                  <a:srgbClr val="000000"/>
                </a:solidFill>
                <a:latin typeface="Barlow"/>
                <a:ea typeface="Barlow"/>
                <a:cs typeface="Barlow"/>
                <a:sym typeface="Barlow"/>
              </a:rPr>
              <a:t>4.  Chiamata dei genotipi.</a:t>
            </a:r>
            <a:endParaRPr>
              <a:solidFill>
                <a:srgbClr val="000000"/>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03"/>
        <p:cNvGrpSpPr/>
        <p:nvPr/>
      </p:nvGrpSpPr>
      <p:grpSpPr>
        <a:xfrm>
          <a:off x="0" y="0"/>
          <a:ext cx="0" cy="0"/>
          <a:chOff x="0" y="0"/>
          <a:chExt cx="0" cy="0"/>
        </a:xfrm>
      </p:grpSpPr>
      <p:sp>
        <p:nvSpPr>
          <p:cNvPr id="204" name="Google Shape;204;p2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17</a:t>
            </a:fld>
            <a:endParaRPr/>
          </a:p>
        </p:txBody>
      </p:sp>
      <p:sp>
        <p:nvSpPr>
          <p:cNvPr id="205" name="Google Shape;205;p29"/>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06" name="Google Shape;206;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MALVA: l’algoritmo</a:t>
            </a:r>
            <a:endParaRPr sz="3100">
              <a:latin typeface="Big Shoulders Text"/>
              <a:ea typeface="Big Shoulders Text"/>
              <a:cs typeface="Big Shoulders Text"/>
              <a:sym typeface="Big Shoulders Text"/>
            </a:endParaRPr>
          </a:p>
        </p:txBody>
      </p:sp>
      <p:sp>
        <p:nvSpPr>
          <p:cNvPr id="207" name="Google Shape;207;p29"/>
          <p:cNvSpPr txBox="1">
            <a:spLocks noGrp="1"/>
          </p:cNvSpPr>
          <p:nvPr>
            <p:ph type="body" idx="4294967295"/>
          </p:nvPr>
        </p:nvSpPr>
        <p:spPr>
          <a:xfrm>
            <a:off x="473150" y="818150"/>
            <a:ext cx="8289000" cy="3655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it" b="1" dirty="0">
                <a:solidFill>
                  <a:srgbClr val="000000"/>
                </a:solidFill>
                <a:latin typeface="Barlow"/>
                <a:ea typeface="Barlow"/>
                <a:cs typeface="Barlow"/>
                <a:sym typeface="Barlow"/>
              </a:rPr>
              <a:t>1. Calcolo delle firme. </a:t>
            </a:r>
            <a:endParaRPr b="1" dirty="0">
              <a:solidFill>
                <a:srgbClr val="000000"/>
              </a:solidFill>
              <a:latin typeface="Barlow"/>
              <a:ea typeface="Barlow"/>
              <a:cs typeface="Barlow"/>
              <a:sym typeface="Barlow"/>
            </a:endParaRPr>
          </a:p>
          <a:p>
            <a:pPr marL="0" lvl="0" indent="0" algn="l" rtl="0">
              <a:spcBef>
                <a:spcPts val="1200"/>
              </a:spcBef>
              <a:spcAft>
                <a:spcPts val="0"/>
              </a:spcAft>
              <a:buNone/>
            </a:pPr>
            <a:r>
              <a:rPr lang="it" dirty="0">
                <a:solidFill>
                  <a:srgbClr val="000000"/>
                </a:solidFill>
                <a:latin typeface="Barlow"/>
                <a:ea typeface="Barlow"/>
                <a:cs typeface="Barlow"/>
                <a:sym typeface="Barlow"/>
              </a:rPr>
              <a:t>Calcolo dei set REFSIG e ALTSIG che contengono le firme (</a:t>
            </a:r>
            <a:r>
              <a:rPr lang="it" i="1" dirty="0">
                <a:solidFill>
                  <a:srgbClr val="000000"/>
                </a:solidFill>
                <a:latin typeface="Barlow"/>
                <a:ea typeface="Barlow"/>
                <a:cs typeface="Barlow"/>
                <a:sym typeface="Barlow"/>
              </a:rPr>
              <a:t>k</a:t>
            </a:r>
            <a:r>
              <a:rPr lang="it" dirty="0">
                <a:solidFill>
                  <a:srgbClr val="000000"/>
                </a:solidFill>
                <a:latin typeface="Barlow"/>
                <a:ea typeface="Barlow"/>
                <a:cs typeface="Barlow"/>
                <a:sym typeface="Barlow"/>
              </a:rPr>
              <a:t>-mer) degli alleli di riferimento e alternati (controllo alleli distanti meno di </a:t>
            </a:r>
            <a:r>
              <a:rPr lang="it" i="1" dirty="0">
                <a:solidFill>
                  <a:srgbClr val="000000"/>
                </a:solidFill>
                <a:latin typeface="Barlow"/>
                <a:ea typeface="Barlow"/>
                <a:cs typeface="Barlow"/>
                <a:sym typeface="Barlow"/>
              </a:rPr>
              <a:t>k</a:t>
            </a:r>
            <a:r>
              <a:rPr lang="it" dirty="0">
                <a:solidFill>
                  <a:srgbClr val="000000"/>
                </a:solidFill>
                <a:latin typeface="Barlow"/>
                <a:ea typeface="Barlow"/>
                <a:cs typeface="Barlow"/>
                <a:sym typeface="Barlow"/>
              </a:rPr>
              <a:t>/2).</a:t>
            </a:r>
            <a:endParaRPr dirty="0">
              <a:solidFill>
                <a:srgbClr val="000000"/>
              </a:solidFill>
              <a:latin typeface="Barlow"/>
              <a:ea typeface="Barlow"/>
              <a:cs typeface="Barlow"/>
              <a:sym typeface="Barlow"/>
            </a:endParaRPr>
          </a:p>
          <a:p>
            <a:pPr marL="0" lvl="0" indent="0" algn="l" rtl="0">
              <a:spcBef>
                <a:spcPts val="1200"/>
              </a:spcBef>
              <a:spcAft>
                <a:spcPts val="0"/>
              </a:spcAft>
              <a:buNone/>
            </a:pPr>
            <a:endParaRPr sz="700" dirty="0">
              <a:solidFill>
                <a:srgbClr val="000000"/>
              </a:solidFill>
              <a:latin typeface="Barlow"/>
              <a:ea typeface="Barlow"/>
              <a:cs typeface="Barlow"/>
              <a:sym typeface="Barlow"/>
            </a:endParaRPr>
          </a:p>
          <a:p>
            <a:pPr marL="0" lvl="0" indent="0" algn="l" rtl="0">
              <a:lnSpc>
                <a:spcPct val="115000"/>
              </a:lnSpc>
              <a:spcBef>
                <a:spcPts val="1200"/>
              </a:spcBef>
              <a:spcAft>
                <a:spcPts val="0"/>
              </a:spcAft>
              <a:buNone/>
            </a:pPr>
            <a:r>
              <a:rPr lang="it" b="1" dirty="0">
                <a:solidFill>
                  <a:srgbClr val="000000"/>
                </a:solidFill>
                <a:latin typeface="Barlow"/>
                <a:ea typeface="Barlow"/>
                <a:cs typeface="Barlow"/>
                <a:sym typeface="Barlow"/>
              </a:rPr>
              <a:t>2. Rilevamento delle firme ripetute.</a:t>
            </a:r>
            <a:endParaRPr b="1" dirty="0">
              <a:solidFill>
                <a:srgbClr val="000000"/>
              </a:solidFill>
              <a:latin typeface="Barlow"/>
              <a:ea typeface="Barlow"/>
              <a:cs typeface="Barlow"/>
              <a:sym typeface="Barlow"/>
            </a:endParaRPr>
          </a:p>
          <a:p>
            <a:pPr marL="0" lvl="0" indent="0" algn="l" rtl="0">
              <a:spcBef>
                <a:spcPts val="1600"/>
              </a:spcBef>
              <a:spcAft>
                <a:spcPts val="0"/>
              </a:spcAft>
              <a:buNone/>
            </a:pPr>
            <a:r>
              <a:rPr lang="it" dirty="0">
                <a:solidFill>
                  <a:srgbClr val="000000"/>
                </a:solidFill>
                <a:latin typeface="Barlow"/>
                <a:ea typeface="Barlow"/>
                <a:cs typeface="Barlow"/>
                <a:sym typeface="Barlow"/>
              </a:rPr>
              <a:t>Controllo che le firme di alleli alternati non appaiano anche in altre posizioni nel genoma di riferimento: se si, tali firme vengono “ampliate”, comprendendo il contesto intorno e inserite nel terzo set REPCTX.</a:t>
            </a:r>
            <a:endParaRPr dirty="0">
              <a:solidFill>
                <a:srgbClr val="000000"/>
              </a:solidFill>
              <a:latin typeface="Barlow"/>
              <a:ea typeface="Barlow"/>
              <a:cs typeface="Barlow"/>
              <a:sym typeface="Barlow"/>
            </a:endParaRPr>
          </a:p>
          <a:p>
            <a:pPr marL="0" lvl="0" indent="0" algn="l" rtl="0">
              <a:lnSpc>
                <a:spcPct val="115000"/>
              </a:lnSpc>
              <a:spcBef>
                <a:spcPts val="1200"/>
              </a:spcBef>
              <a:spcAft>
                <a:spcPts val="1600"/>
              </a:spcAft>
              <a:buNone/>
            </a:pPr>
            <a:endParaRPr b="1" dirty="0">
              <a:solidFill>
                <a:srgbClr val="000000"/>
              </a:solidFill>
              <a:latin typeface="Barlow"/>
              <a:ea typeface="Barlow"/>
              <a:cs typeface="Barlow"/>
              <a:sym typeface="Barlo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11"/>
        <p:cNvGrpSpPr/>
        <p:nvPr/>
      </p:nvGrpSpPr>
      <p:grpSpPr>
        <a:xfrm>
          <a:off x="0" y="0"/>
          <a:ext cx="0" cy="0"/>
          <a:chOff x="0" y="0"/>
          <a:chExt cx="0" cy="0"/>
        </a:xfrm>
      </p:grpSpPr>
      <p:sp>
        <p:nvSpPr>
          <p:cNvPr id="212" name="Google Shape;212;p3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18</a:t>
            </a:fld>
            <a:endParaRPr/>
          </a:p>
        </p:txBody>
      </p:sp>
      <p:sp>
        <p:nvSpPr>
          <p:cNvPr id="213" name="Google Shape;213;p30"/>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14" name="Google Shape;214;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MALVA: l’algoritmo</a:t>
            </a:r>
            <a:endParaRPr sz="2600"/>
          </a:p>
        </p:txBody>
      </p:sp>
      <p:sp>
        <p:nvSpPr>
          <p:cNvPr id="215" name="Google Shape;215;p30"/>
          <p:cNvSpPr txBox="1">
            <a:spLocks noGrp="1"/>
          </p:cNvSpPr>
          <p:nvPr>
            <p:ph type="body" idx="4294967295"/>
          </p:nvPr>
        </p:nvSpPr>
        <p:spPr>
          <a:xfrm>
            <a:off x="473150" y="818150"/>
            <a:ext cx="8289000" cy="365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it" b="1">
                <a:solidFill>
                  <a:srgbClr val="000000"/>
                </a:solidFill>
                <a:latin typeface="Barlow"/>
                <a:ea typeface="Barlow"/>
                <a:cs typeface="Barlow"/>
                <a:sym typeface="Barlow"/>
              </a:rPr>
              <a:t>3. Calcolo dei pesi delle firme degli alleli. </a:t>
            </a:r>
            <a:endParaRPr b="1">
              <a:solidFill>
                <a:srgbClr val="000000"/>
              </a:solidFill>
              <a:latin typeface="Barlow"/>
              <a:ea typeface="Barlow"/>
              <a:cs typeface="Barlow"/>
              <a:sym typeface="Barlow"/>
            </a:endParaRPr>
          </a:p>
          <a:p>
            <a:pPr marL="0" lvl="0" indent="0" algn="l" rtl="0">
              <a:lnSpc>
                <a:spcPct val="115000"/>
              </a:lnSpc>
              <a:spcBef>
                <a:spcPts val="1200"/>
              </a:spcBef>
              <a:spcAft>
                <a:spcPts val="0"/>
              </a:spcAft>
              <a:buNone/>
            </a:pPr>
            <a:r>
              <a:rPr lang="it">
                <a:solidFill>
                  <a:srgbClr val="000000"/>
                </a:solidFill>
                <a:latin typeface="Barlow"/>
                <a:ea typeface="Barlow"/>
                <a:cs typeface="Barlow"/>
                <a:sym typeface="Barlow"/>
              </a:rPr>
              <a:t>Vengono estratti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delle read ed effettuato il conteggio delle loro occorrenze. Viene aumentato il peso dell’allele di riferimento ogni volta che un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apparte nel set REFSIG e quello dell’allele alternato quando il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appare in ALTSIG ma non in REPCTX.</a:t>
            </a:r>
            <a:endParaRPr>
              <a:solidFill>
                <a:srgbClr val="000000"/>
              </a:solidFill>
              <a:latin typeface="Barlow"/>
              <a:ea typeface="Barlow"/>
              <a:cs typeface="Barlow"/>
              <a:sym typeface="Barlow"/>
            </a:endParaRPr>
          </a:p>
          <a:p>
            <a:pPr marL="0" lvl="0" indent="0" algn="l" rtl="0">
              <a:lnSpc>
                <a:spcPct val="115000"/>
              </a:lnSpc>
              <a:spcBef>
                <a:spcPts val="1200"/>
              </a:spcBef>
              <a:spcAft>
                <a:spcPts val="0"/>
              </a:spcAft>
              <a:buNone/>
            </a:pPr>
            <a:endParaRPr sz="200">
              <a:solidFill>
                <a:srgbClr val="000000"/>
              </a:solidFill>
              <a:latin typeface="Barlow"/>
              <a:ea typeface="Barlow"/>
              <a:cs typeface="Barlow"/>
              <a:sym typeface="Barlow"/>
            </a:endParaRPr>
          </a:p>
          <a:p>
            <a:pPr marL="0" lvl="0" indent="0" algn="l" rtl="0">
              <a:lnSpc>
                <a:spcPct val="115000"/>
              </a:lnSpc>
              <a:spcBef>
                <a:spcPts val="1200"/>
              </a:spcBef>
              <a:spcAft>
                <a:spcPts val="0"/>
              </a:spcAft>
              <a:buNone/>
            </a:pPr>
            <a:r>
              <a:rPr lang="it" b="1">
                <a:solidFill>
                  <a:srgbClr val="000000"/>
                </a:solidFill>
                <a:latin typeface="Barlow"/>
                <a:ea typeface="Barlow"/>
                <a:cs typeface="Barlow"/>
                <a:sym typeface="Barlow"/>
              </a:rPr>
              <a:t>4. Chiamata dei genotipi.</a:t>
            </a:r>
            <a:endParaRPr b="1">
              <a:solidFill>
                <a:srgbClr val="000000"/>
              </a:solidFill>
              <a:latin typeface="Barlow"/>
              <a:ea typeface="Barlow"/>
              <a:cs typeface="Barlow"/>
              <a:sym typeface="Barlow"/>
            </a:endParaRPr>
          </a:p>
          <a:p>
            <a:pPr marL="0" lvl="0" indent="0" algn="l" rtl="0">
              <a:lnSpc>
                <a:spcPct val="115000"/>
              </a:lnSpc>
              <a:spcBef>
                <a:spcPts val="1600"/>
              </a:spcBef>
              <a:spcAft>
                <a:spcPts val="0"/>
              </a:spcAft>
              <a:buNone/>
            </a:pPr>
            <a:r>
              <a:rPr lang="it">
                <a:solidFill>
                  <a:srgbClr val="000000"/>
                </a:solidFill>
                <a:latin typeface="Barlow"/>
                <a:ea typeface="Barlow"/>
                <a:cs typeface="Barlow"/>
                <a:sym typeface="Barlow"/>
              </a:rPr>
              <a:t>Dati i pesi calcolati, viene calcolata la probabilità a priori di tutti i possibili genotipi (per i possibili alleli): teorema di Bayes.</a:t>
            </a:r>
            <a:endParaRPr>
              <a:solidFill>
                <a:srgbClr val="000000"/>
              </a:solidFill>
              <a:latin typeface="Barlow"/>
              <a:ea typeface="Barlow"/>
              <a:cs typeface="Barlow"/>
              <a:sym typeface="Barlow"/>
            </a:endParaRPr>
          </a:p>
          <a:p>
            <a:pPr marL="0" lvl="0" indent="0" algn="l" rtl="0">
              <a:lnSpc>
                <a:spcPct val="115000"/>
              </a:lnSpc>
              <a:spcBef>
                <a:spcPts val="0"/>
              </a:spcBef>
              <a:spcAft>
                <a:spcPts val="0"/>
              </a:spcAft>
              <a:buNone/>
            </a:pPr>
            <a:r>
              <a:rPr lang="it">
                <a:solidFill>
                  <a:srgbClr val="000000"/>
                </a:solidFill>
                <a:latin typeface="Barlow"/>
                <a:ea typeface="Barlow"/>
                <a:cs typeface="Barlow"/>
                <a:sym typeface="Barlow"/>
              </a:rPr>
              <a:t>Output: il genotipo predetto è quello che ha la maggiore probabilità.</a:t>
            </a:r>
            <a:endParaRPr>
              <a:solidFill>
                <a:srgbClr val="000000"/>
              </a:solidFill>
              <a:latin typeface="Barlow"/>
              <a:ea typeface="Barlow"/>
              <a:cs typeface="Barlow"/>
              <a:sym typeface="Barlow"/>
            </a:endParaRPr>
          </a:p>
          <a:p>
            <a:pPr marL="0" lvl="0" indent="0" algn="l" rtl="0">
              <a:lnSpc>
                <a:spcPct val="115000"/>
              </a:lnSpc>
              <a:spcBef>
                <a:spcPts val="0"/>
              </a:spcBef>
              <a:spcAft>
                <a:spcPts val="0"/>
              </a:spcAft>
              <a:buNone/>
            </a:pPr>
            <a:endParaRPr>
              <a:solidFill>
                <a:srgbClr val="000000"/>
              </a:solidFill>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460950" y="75592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latin typeface="Big Shoulders Text"/>
                <a:ea typeface="Big Shoulders Text"/>
                <a:cs typeface="Big Shoulders Text"/>
                <a:sym typeface="Big Shoulders Text"/>
              </a:rPr>
              <a:t>Kevlar </a:t>
            </a:r>
            <a:r>
              <a:rPr lang="it" sz="2600">
                <a:latin typeface="Big Shoulders Text"/>
                <a:ea typeface="Big Shoulders Text"/>
                <a:cs typeface="Big Shoulders Text"/>
                <a:sym typeface="Big Shoulders Text"/>
              </a:rPr>
              <a:t>(Standage et al., 2019)</a:t>
            </a:r>
            <a:endParaRPr sz="3600">
              <a:latin typeface="Big Shoulders Text"/>
              <a:ea typeface="Big Shoulders Text"/>
              <a:cs typeface="Big Shoulders Text"/>
              <a:sym typeface="Big Shoulders Text"/>
            </a:endParaRPr>
          </a:p>
        </p:txBody>
      </p:sp>
      <p:sp>
        <p:nvSpPr>
          <p:cNvPr id="221" name="Google Shape;221;p3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19</a:t>
            </a:fld>
            <a:endParaRPr/>
          </a:p>
        </p:txBody>
      </p:sp>
      <p:sp>
        <p:nvSpPr>
          <p:cNvPr id="222" name="Google Shape;222;p31"/>
          <p:cNvSpPr txBox="1"/>
          <p:nvPr/>
        </p:nvSpPr>
        <p:spPr>
          <a:xfrm>
            <a:off x="460950" y="1624850"/>
            <a:ext cx="8222100" cy="2656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800" b="1">
                <a:solidFill>
                  <a:srgbClr val="FFFFFF"/>
                </a:solidFill>
                <a:latin typeface="Barlow"/>
                <a:ea typeface="Barlow"/>
                <a:cs typeface="Barlow"/>
                <a:sym typeface="Barlow"/>
              </a:rPr>
              <a:t>Idea:</a:t>
            </a:r>
            <a:r>
              <a:rPr lang="it" sz="1800">
                <a:solidFill>
                  <a:srgbClr val="FFFFFF"/>
                </a:solidFill>
                <a:latin typeface="Barlow"/>
                <a:ea typeface="Barlow"/>
                <a:cs typeface="Barlow"/>
                <a:sym typeface="Barlow"/>
              </a:rPr>
              <a:t> una mutazione cellulare all’interno di un trio genitore-figlio, dovrebbe comportare una nuova sequenza nel figlio rispetto ai genitori. </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a:solidFill>
                <a:srgbClr val="FFFFFF"/>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Traits: </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a:solidFill>
                  <a:srgbClr val="FFFFFF"/>
                </a:solidFill>
                <a:latin typeface="Barlow"/>
                <a:ea typeface="Barlow"/>
                <a:cs typeface="Barlow"/>
                <a:sym typeface="Barlow"/>
              </a:rPr>
              <a:t>mapping-free</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a:solidFill>
                  <a:srgbClr val="FFFFFF"/>
                </a:solidFill>
                <a:latin typeface="Barlow"/>
                <a:ea typeface="Barlow"/>
                <a:cs typeface="Barlow"/>
                <a:sym typeface="Barlow"/>
              </a:rPr>
              <a:t>trio genitore-figlio</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i="1">
                <a:solidFill>
                  <a:srgbClr val="FFFFFF"/>
                </a:solidFill>
                <a:latin typeface="Barlow"/>
                <a:ea typeface="Barlow"/>
                <a:cs typeface="Barlow"/>
                <a:sym typeface="Barlow"/>
              </a:rPr>
              <a:t>k</a:t>
            </a:r>
            <a:r>
              <a:rPr lang="it" sz="1800">
                <a:solidFill>
                  <a:srgbClr val="FFFFFF"/>
                </a:solidFill>
                <a:latin typeface="Barlow"/>
                <a:ea typeface="Barlow"/>
                <a:cs typeface="Barlow"/>
                <a:sym typeface="Barlow"/>
              </a:rPr>
              <a:t>-mer count</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b="1">
              <a:solidFill>
                <a:srgbClr val="FFFFFF"/>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Goal:</a:t>
            </a:r>
            <a:r>
              <a:rPr lang="it" sz="1800">
                <a:solidFill>
                  <a:srgbClr val="FFFFFF"/>
                </a:solidFill>
                <a:latin typeface="Barlow"/>
                <a:ea typeface="Barlow"/>
                <a:cs typeface="Barlow"/>
                <a:sym typeface="Barlow"/>
              </a:rPr>
              <a:t> rilevare simultaneamente SNV </a:t>
            </a:r>
            <a:r>
              <a:rPr lang="it" sz="1800" i="1">
                <a:solidFill>
                  <a:srgbClr val="FFFFFF"/>
                </a:solidFill>
                <a:latin typeface="Barlow"/>
                <a:ea typeface="Barlow"/>
                <a:cs typeface="Barlow"/>
                <a:sym typeface="Barlow"/>
              </a:rPr>
              <a:t>de novo </a:t>
            </a:r>
            <a:r>
              <a:rPr lang="it" sz="1800">
                <a:solidFill>
                  <a:srgbClr val="FFFFFF"/>
                </a:solidFill>
                <a:latin typeface="Barlow"/>
                <a:ea typeface="Barlow"/>
                <a:cs typeface="Barlow"/>
                <a:sym typeface="Barlow"/>
              </a:rPr>
              <a:t>e indels</a:t>
            </a:r>
            <a:endParaRPr sz="1800" i="1">
              <a:solidFill>
                <a:srgbClr val="FFFFFF"/>
              </a:solidFill>
              <a:latin typeface="Barlow"/>
              <a:ea typeface="Barlow"/>
              <a:cs typeface="Barlow"/>
              <a:sym typeface="Barlow"/>
            </a:endParaRPr>
          </a:p>
          <a:p>
            <a:pPr marL="0" lvl="0" indent="0" algn="l" rtl="0">
              <a:spcBef>
                <a:spcPts val="0"/>
              </a:spcBef>
              <a:spcAft>
                <a:spcPts val="0"/>
              </a:spcAft>
              <a:buNone/>
            </a:pPr>
            <a:endParaRPr>
              <a:latin typeface="Roboto"/>
              <a:ea typeface="Roboto"/>
              <a:cs typeface="Roboto"/>
              <a:sym typeface="Roboto"/>
            </a:endParaRPr>
          </a:p>
        </p:txBody>
      </p:sp>
      <p:sp>
        <p:nvSpPr>
          <p:cNvPr id="223" name="Google Shape;223;p31"/>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FFFFFF"/>
                </a:solidFill>
                <a:latin typeface="Roboto"/>
                <a:ea typeface="Roboto"/>
                <a:cs typeface="Roboto"/>
                <a:sym typeface="Roboto"/>
              </a:rPr>
              <a:t>11/06/2020                                                                                                             Progetto 8</a:t>
            </a:r>
            <a:endParaRPr sz="10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Introduzione: il problema studiato</a:t>
            </a:r>
            <a:endParaRPr sz="3100">
              <a:latin typeface="Big Shoulders Text"/>
              <a:ea typeface="Big Shoulders Text"/>
              <a:cs typeface="Big Shoulders Text"/>
              <a:sym typeface="Big Shoulders Text"/>
            </a:endParaRPr>
          </a:p>
        </p:txBody>
      </p:sp>
      <p:sp>
        <p:nvSpPr>
          <p:cNvPr id="77" name="Google Shape;77;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78" name="Google Shape;78;p14"/>
          <p:cNvSpPr txBox="1">
            <a:spLocks noGrp="1"/>
          </p:cNvSpPr>
          <p:nvPr>
            <p:ph type="body" idx="4294967295"/>
          </p:nvPr>
        </p:nvSpPr>
        <p:spPr>
          <a:xfrm>
            <a:off x="460950" y="1275350"/>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b="1" dirty="0">
                <a:solidFill>
                  <a:srgbClr val="000000"/>
                </a:solidFill>
                <a:latin typeface="Barlow"/>
                <a:ea typeface="Barlow"/>
                <a:cs typeface="Barlow"/>
                <a:sym typeface="Barlow"/>
              </a:rPr>
              <a:t>Problema</a:t>
            </a:r>
            <a:r>
              <a:rPr lang="it" dirty="0">
                <a:solidFill>
                  <a:srgbClr val="000000"/>
                </a:solidFill>
                <a:latin typeface="Barlow"/>
                <a:ea typeface="Barlow"/>
                <a:cs typeface="Barlow"/>
                <a:sym typeface="Barlow"/>
              </a:rPr>
              <a:t>: ricerca di mutazioni (SNP) all’interno del genoma, utilizzando metodi che non usano l’allineamento di sequenze (alignment-free/mapping-free).</a:t>
            </a:r>
            <a:endParaRPr dirty="0">
              <a:solidFill>
                <a:srgbClr val="000000"/>
              </a:solidFill>
              <a:latin typeface="Barlow"/>
              <a:ea typeface="Barlow"/>
              <a:cs typeface="Barlow"/>
              <a:sym typeface="Barlow"/>
            </a:endParaRPr>
          </a:p>
          <a:p>
            <a:pPr marL="0" lvl="0" indent="0" algn="l" rtl="0">
              <a:spcBef>
                <a:spcPts val="1600"/>
              </a:spcBef>
              <a:spcAft>
                <a:spcPts val="0"/>
              </a:spcAft>
              <a:buNone/>
            </a:pPr>
            <a:endParaRPr sz="2000" dirty="0">
              <a:solidFill>
                <a:srgbClr val="000000"/>
              </a:solidFill>
              <a:latin typeface="Barlow"/>
              <a:ea typeface="Barlow"/>
              <a:cs typeface="Barlow"/>
              <a:sym typeface="Barlow"/>
            </a:endParaRPr>
          </a:p>
          <a:p>
            <a:pPr marL="0" lvl="0" indent="0" algn="l" rtl="0">
              <a:spcBef>
                <a:spcPts val="1600"/>
              </a:spcBef>
              <a:spcAft>
                <a:spcPts val="1600"/>
              </a:spcAft>
              <a:buNone/>
            </a:pPr>
            <a:r>
              <a:rPr lang="it" b="1" dirty="0">
                <a:solidFill>
                  <a:srgbClr val="000000"/>
                </a:solidFill>
                <a:latin typeface="Barlow"/>
                <a:ea typeface="Barlow"/>
                <a:cs typeface="Barlow"/>
                <a:sym typeface="Barlow"/>
              </a:rPr>
              <a:t>Genotipizzazione:</a:t>
            </a:r>
            <a:r>
              <a:rPr lang="it" dirty="0">
                <a:solidFill>
                  <a:srgbClr val="000000"/>
                </a:solidFill>
                <a:latin typeface="Barlow"/>
                <a:ea typeface="Barlow"/>
                <a:cs typeface="Barlow"/>
                <a:sym typeface="Barlow"/>
              </a:rPr>
              <a:t> processo di definizione delle differenze nel corredo genetico o nel genotipo di un individuo tramite l’esame della sequenza individuale del suo DNA.</a:t>
            </a:r>
            <a:endParaRPr dirty="0">
              <a:solidFill>
                <a:srgbClr val="000000"/>
              </a:solidFill>
              <a:latin typeface="Barlow"/>
              <a:ea typeface="Barlow"/>
              <a:cs typeface="Barlow"/>
              <a:sym typeface="Barlow"/>
            </a:endParaRPr>
          </a:p>
        </p:txBody>
      </p:sp>
      <p:cxnSp>
        <p:nvCxnSpPr>
          <p:cNvPr id="79" name="Google Shape;79;p14"/>
          <p:cNvCxnSpPr/>
          <p:nvPr/>
        </p:nvCxnSpPr>
        <p:spPr>
          <a:xfrm>
            <a:off x="4419350" y="2195375"/>
            <a:ext cx="0" cy="377400"/>
          </a:xfrm>
          <a:prstGeom prst="straightConnector1">
            <a:avLst/>
          </a:prstGeom>
          <a:noFill/>
          <a:ln w="19050" cap="flat" cmpd="sng">
            <a:solidFill>
              <a:schemeClr val="dk2"/>
            </a:solidFill>
            <a:prstDash val="solid"/>
            <a:round/>
            <a:headEnd type="none" w="med" len="med"/>
            <a:tailEnd type="triangle" w="med" len="med"/>
          </a:ln>
        </p:spPr>
      </p:cxnSp>
      <p:sp>
        <p:nvSpPr>
          <p:cNvPr id="80" name="Google Shape;80;p14"/>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29" name="Google Shape;229;p3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20</a:t>
            </a:fld>
            <a:endParaRPr/>
          </a:p>
        </p:txBody>
      </p:sp>
      <p:sp>
        <p:nvSpPr>
          <p:cNvPr id="230" name="Google Shape;230;p32"/>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31" name="Google Shape;231;p32"/>
          <p:cNvSpPr txBox="1">
            <a:spLocks noGrp="1"/>
          </p:cNvSpPr>
          <p:nvPr>
            <p:ph type="body" idx="4294967295"/>
          </p:nvPr>
        </p:nvSpPr>
        <p:spPr>
          <a:xfrm>
            <a:off x="460950" y="2946675"/>
            <a:ext cx="4272600" cy="174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5 step </a:t>
            </a:r>
            <a:endParaRPr b="1">
              <a:solidFill>
                <a:srgbClr val="000000"/>
              </a:solidFill>
              <a:latin typeface="Barlow"/>
              <a:ea typeface="Barlow"/>
              <a:cs typeface="Barlow"/>
              <a:sym typeface="Barlow"/>
            </a:endParaRPr>
          </a:p>
          <a:p>
            <a:pPr marL="457200" lvl="0" indent="-342900" algn="just" rtl="0">
              <a:spcBef>
                <a:spcPts val="1600"/>
              </a:spcBef>
              <a:spcAft>
                <a:spcPts val="0"/>
              </a:spcAft>
              <a:buClr>
                <a:srgbClr val="000000"/>
              </a:buClr>
              <a:buSzPts val="1800"/>
              <a:buFont typeface="Barlow"/>
              <a:buAutoNum type="arabicPeriod"/>
            </a:pPr>
            <a:r>
              <a:rPr lang="it">
                <a:solidFill>
                  <a:srgbClr val="000000"/>
                </a:solidFill>
                <a:latin typeface="Barlow"/>
                <a:ea typeface="Barlow"/>
                <a:cs typeface="Barlow"/>
                <a:sym typeface="Barlow"/>
              </a:rPr>
              <a:t>calcolo della frequenza dei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a:t>
            </a:r>
            <a:endParaRPr>
              <a:solidFill>
                <a:srgbClr val="000000"/>
              </a:solidFill>
              <a:latin typeface="Barlow"/>
              <a:ea typeface="Barlow"/>
              <a:cs typeface="Barlow"/>
              <a:sym typeface="Barlow"/>
            </a:endParaRPr>
          </a:p>
          <a:p>
            <a:pPr marL="457200" lvl="0" indent="-342900" algn="just" rtl="0">
              <a:spcBef>
                <a:spcPts val="0"/>
              </a:spcBef>
              <a:spcAft>
                <a:spcPts val="0"/>
              </a:spcAft>
              <a:buClr>
                <a:srgbClr val="000000"/>
              </a:buClr>
              <a:buSzPts val="1800"/>
              <a:buFont typeface="Barlow"/>
              <a:buAutoNum type="arabicPeriod"/>
            </a:pPr>
            <a:r>
              <a:rPr lang="it">
                <a:solidFill>
                  <a:srgbClr val="000000"/>
                </a:solidFill>
                <a:latin typeface="Barlow"/>
                <a:ea typeface="Barlow"/>
                <a:cs typeface="Barlow"/>
                <a:sym typeface="Barlow"/>
              </a:rPr>
              <a:t>identificazione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interessanti</a:t>
            </a:r>
            <a:endParaRPr>
              <a:solidFill>
                <a:srgbClr val="000000"/>
              </a:solidFill>
              <a:latin typeface="Barlow"/>
              <a:ea typeface="Barlow"/>
              <a:cs typeface="Barlow"/>
              <a:sym typeface="Barlow"/>
            </a:endParaRPr>
          </a:p>
          <a:p>
            <a:pPr marL="457200" lvl="0" indent="-342900" algn="just" rtl="0">
              <a:spcBef>
                <a:spcPts val="0"/>
              </a:spcBef>
              <a:spcAft>
                <a:spcPts val="0"/>
              </a:spcAft>
              <a:buClr>
                <a:srgbClr val="000000"/>
              </a:buClr>
              <a:buSzPts val="1800"/>
              <a:buFont typeface="Barlow"/>
              <a:buAutoNum type="arabicPeriod"/>
            </a:pPr>
            <a:r>
              <a:rPr lang="it">
                <a:solidFill>
                  <a:srgbClr val="000000"/>
                </a:solidFill>
                <a:latin typeface="Barlow"/>
                <a:ea typeface="Barlow"/>
                <a:cs typeface="Barlow"/>
                <a:sym typeface="Barlow"/>
              </a:rPr>
              <a:t>assemblaggio dei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interessanti</a:t>
            </a:r>
            <a:endParaRPr>
              <a:solidFill>
                <a:srgbClr val="000000"/>
              </a:solidFill>
              <a:latin typeface="Barlow"/>
              <a:ea typeface="Barlow"/>
              <a:cs typeface="Barlow"/>
              <a:sym typeface="Barlow"/>
            </a:endParaRPr>
          </a:p>
          <a:p>
            <a:pPr marL="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
        <p:nvSpPr>
          <p:cNvPr id="232" name="Google Shape;232;p32"/>
          <p:cNvSpPr txBox="1">
            <a:spLocks noGrp="1"/>
          </p:cNvSpPr>
          <p:nvPr>
            <p:ph type="body" idx="4294967295"/>
          </p:nvPr>
        </p:nvSpPr>
        <p:spPr>
          <a:xfrm>
            <a:off x="5222600" y="3486100"/>
            <a:ext cx="3622200" cy="120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a:solidFill>
                  <a:srgbClr val="000000"/>
                </a:solidFill>
                <a:latin typeface="Barlow"/>
                <a:ea typeface="Barlow"/>
                <a:cs typeface="Barlow"/>
                <a:sym typeface="Barlow"/>
              </a:rPr>
              <a:t>4.	allineamento contig</a:t>
            </a:r>
            <a:br>
              <a:rPr lang="it">
                <a:solidFill>
                  <a:srgbClr val="000000"/>
                </a:solidFill>
                <a:latin typeface="Barlow"/>
                <a:ea typeface="Barlow"/>
                <a:cs typeface="Barlow"/>
                <a:sym typeface="Barlow"/>
              </a:rPr>
            </a:br>
            <a:r>
              <a:rPr lang="it">
                <a:solidFill>
                  <a:srgbClr val="000000"/>
                </a:solidFill>
                <a:latin typeface="Barlow"/>
                <a:ea typeface="Barlow"/>
                <a:cs typeface="Barlow"/>
                <a:sym typeface="Barlow"/>
              </a:rPr>
              <a:t>5. 	chiamata delle varianti</a:t>
            </a:r>
            <a:endParaRPr>
              <a:solidFill>
                <a:srgbClr val="000000"/>
              </a:solidFill>
              <a:latin typeface="Barlow"/>
              <a:ea typeface="Barlow"/>
              <a:cs typeface="Barlow"/>
              <a:sym typeface="Barlow"/>
            </a:endParaRPr>
          </a:p>
          <a:p>
            <a:pPr marL="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pic>
        <p:nvPicPr>
          <p:cNvPr id="233" name="Google Shape;233;p32"/>
          <p:cNvPicPr preferRelativeResize="0"/>
          <p:nvPr/>
        </p:nvPicPr>
        <p:blipFill>
          <a:blip r:embed="rId3">
            <a:alphaModFix/>
          </a:blip>
          <a:stretch>
            <a:fillRect/>
          </a:stretch>
        </p:blipFill>
        <p:spPr>
          <a:xfrm>
            <a:off x="152400" y="771450"/>
            <a:ext cx="8839200" cy="197040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39" name="Google Shape;239;p3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21</a:t>
            </a:fld>
            <a:endParaRPr/>
          </a:p>
        </p:txBody>
      </p:sp>
      <p:sp>
        <p:nvSpPr>
          <p:cNvPr id="240" name="Google Shape;240;p33"/>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41" name="Google Shape;241;p33"/>
          <p:cNvSpPr txBox="1">
            <a:spLocks noGrp="1"/>
          </p:cNvSpPr>
          <p:nvPr>
            <p:ph type="body" idx="4294967295"/>
          </p:nvPr>
        </p:nvSpPr>
        <p:spPr>
          <a:xfrm>
            <a:off x="400500" y="929700"/>
            <a:ext cx="8222100" cy="32841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Barlow"/>
              <a:buAutoNum type="arabicPeriod"/>
            </a:pPr>
            <a:r>
              <a:rPr lang="it" b="1">
                <a:solidFill>
                  <a:srgbClr val="000000"/>
                </a:solidFill>
                <a:latin typeface="Barlow"/>
                <a:ea typeface="Barlow"/>
                <a:cs typeface="Barlow"/>
                <a:sym typeface="Barlow"/>
              </a:rPr>
              <a:t>Calcolo della frequenza dei </a:t>
            </a:r>
            <a:r>
              <a:rPr lang="it" b="1" i="1">
                <a:solidFill>
                  <a:srgbClr val="000000"/>
                </a:solidFill>
                <a:latin typeface="Barlow"/>
                <a:ea typeface="Barlow"/>
                <a:cs typeface="Barlow"/>
                <a:sym typeface="Barlow"/>
              </a:rPr>
              <a:t>k</a:t>
            </a:r>
            <a:r>
              <a:rPr lang="it" b="1">
                <a:solidFill>
                  <a:srgbClr val="000000"/>
                </a:solidFill>
                <a:latin typeface="Barlow"/>
                <a:ea typeface="Barlow"/>
                <a:cs typeface="Barlow"/>
                <a:sym typeface="Barlow"/>
              </a:rPr>
              <a:t>-mer</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Un </a:t>
            </a:r>
            <a:r>
              <a:rPr lang="it" b="1">
                <a:solidFill>
                  <a:srgbClr val="000000"/>
                </a:solidFill>
                <a:latin typeface="Barlow"/>
                <a:ea typeface="Barlow"/>
                <a:cs typeface="Barlow"/>
                <a:sym typeface="Barlow"/>
              </a:rPr>
              <a:t>conteggio approssimativo</a:t>
            </a:r>
            <a:r>
              <a:rPr lang="it">
                <a:solidFill>
                  <a:srgbClr val="000000"/>
                </a:solidFill>
                <a:latin typeface="Barlow"/>
                <a:ea typeface="Barlow"/>
                <a:cs typeface="Barlow"/>
                <a:sym typeface="Barlow"/>
              </a:rPr>
              <a:t> dei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viene memorizzato all'interno di Count-Min sketch, struttura dati che favorisce l’efficienza alla precisione. </a:t>
            </a:r>
            <a:endParaRPr>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La precisione di CM sketch, dipende dalla dimensione e dal numero degli elementi distinti che vengono tracciati. </a:t>
            </a:r>
            <a:endParaRPr>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Se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sono presenti nei genomi di riferimento (genitori) e/o in un genoma di contaminanti (batteri, virus, ...) sono ignorati.</a:t>
            </a: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b="1">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47" name="Google Shape;247;p3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22</a:t>
            </a:fld>
            <a:endParaRPr/>
          </a:p>
        </p:txBody>
      </p:sp>
      <p:sp>
        <p:nvSpPr>
          <p:cNvPr id="248" name="Google Shape;248;p34"/>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49" name="Google Shape;249;p34"/>
          <p:cNvSpPr txBox="1">
            <a:spLocks noGrp="1"/>
          </p:cNvSpPr>
          <p:nvPr>
            <p:ph type="body" idx="4294967295"/>
          </p:nvPr>
        </p:nvSpPr>
        <p:spPr>
          <a:xfrm>
            <a:off x="400500" y="929700"/>
            <a:ext cx="8222100" cy="328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2. 	Identificazione </a:t>
            </a:r>
            <a:r>
              <a:rPr lang="it" b="1" i="1">
                <a:solidFill>
                  <a:srgbClr val="000000"/>
                </a:solidFill>
                <a:latin typeface="Barlow"/>
                <a:ea typeface="Barlow"/>
                <a:cs typeface="Barlow"/>
                <a:sym typeface="Barlow"/>
              </a:rPr>
              <a:t>k</a:t>
            </a:r>
            <a:r>
              <a:rPr lang="it" b="1">
                <a:solidFill>
                  <a:srgbClr val="000000"/>
                </a:solidFill>
                <a:latin typeface="Barlow"/>
                <a:ea typeface="Barlow"/>
                <a:cs typeface="Barlow"/>
                <a:sym typeface="Barlow"/>
              </a:rPr>
              <a:t>-mer interessanti</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Ogni read del figlio è scansionata e per ciascun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viene richiesta la sua frequenza alle CM sketch generate. </a:t>
            </a:r>
            <a:endParaRPr>
              <a:solidFill>
                <a:srgbClr val="000000"/>
              </a:solidFill>
              <a:latin typeface="Barlow"/>
              <a:ea typeface="Barlow"/>
              <a:cs typeface="Barlow"/>
              <a:sym typeface="Barlow"/>
            </a:endParaRPr>
          </a:p>
          <a:p>
            <a:pPr marL="457200" lvl="0" indent="0" algn="just" rtl="0">
              <a:spcBef>
                <a:spcPts val="1600"/>
              </a:spcBef>
              <a:spcAft>
                <a:spcPts val="1600"/>
              </a:spcAft>
              <a:buNone/>
            </a:pPr>
            <a:r>
              <a:rPr lang="it">
                <a:solidFill>
                  <a:srgbClr val="000000"/>
                </a:solidFill>
                <a:latin typeface="Barlow"/>
                <a:ea typeface="Barlow"/>
                <a:cs typeface="Barlow"/>
                <a:sym typeface="Barlow"/>
              </a:rPr>
              <a:t>Se un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è frequente nel genoma figlio ed è assente dai genomi genitori è identificato come “interessante”.</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53"/>
        <p:cNvGrpSpPr/>
        <p:nvPr/>
      </p:nvGrpSpPr>
      <p:grpSpPr>
        <a:xfrm>
          <a:off x="0" y="0"/>
          <a:ext cx="0" cy="0"/>
          <a:chOff x="0" y="0"/>
          <a:chExt cx="0" cy="0"/>
        </a:xfrm>
      </p:grpSpPr>
      <p:sp>
        <p:nvSpPr>
          <p:cNvPr id="254" name="Google Shape;254;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55" name="Google Shape;255;p3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23</a:t>
            </a:fld>
            <a:endParaRPr/>
          </a:p>
        </p:txBody>
      </p:sp>
      <p:sp>
        <p:nvSpPr>
          <p:cNvPr id="256" name="Google Shape;256;p35"/>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57" name="Google Shape;257;p35"/>
          <p:cNvSpPr txBox="1">
            <a:spLocks noGrp="1"/>
          </p:cNvSpPr>
          <p:nvPr>
            <p:ph type="body" idx="4294967295"/>
          </p:nvPr>
        </p:nvSpPr>
        <p:spPr>
          <a:xfrm>
            <a:off x="400500" y="929700"/>
            <a:ext cx="8222100" cy="328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3. 	Assemblaggio dei </a:t>
            </a:r>
            <a:r>
              <a:rPr lang="it" b="1" i="1">
                <a:solidFill>
                  <a:srgbClr val="000000"/>
                </a:solidFill>
                <a:latin typeface="Barlow"/>
                <a:ea typeface="Barlow"/>
                <a:cs typeface="Barlow"/>
                <a:sym typeface="Barlow"/>
              </a:rPr>
              <a:t>k</a:t>
            </a:r>
            <a:r>
              <a:rPr lang="it" b="1">
                <a:solidFill>
                  <a:srgbClr val="000000"/>
                </a:solidFill>
                <a:latin typeface="Barlow"/>
                <a:ea typeface="Barlow"/>
                <a:cs typeface="Barlow"/>
                <a:sym typeface="Barlow"/>
              </a:rPr>
              <a:t>-mer interessanti</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Ogni read che contiene</a:t>
            </a:r>
            <a:r>
              <a:rPr lang="it" i="1">
                <a:solidFill>
                  <a:srgbClr val="000000"/>
                </a:solidFill>
                <a:latin typeface="Barlow"/>
                <a:ea typeface="Barlow"/>
                <a:cs typeface="Barlow"/>
                <a:sym typeface="Barlow"/>
              </a:rPr>
              <a:t> k</a:t>
            </a:r>
            <a:r>
              <a:rPr lang="it">
                <a:solidFill>
                  <a:srgbClr val="000000"/>
                </a:solidFill>
                <a:latin typeface="Barlow"/>
                <a:ea typeface="Barlow"/>
                <a:cs typeface="Barlow"/>
                <a:sym typeface="Barlow"/>
              </a:rPr>
              <a:t>-mer interessanti viene filtrata prima di qualunque altra analisi. Per i seguenti motivi:</a:t>
            </a:r>
            <a:endParaRPr>
              <a:solidFill>
                <a:srgbClr val="000000"/>
              </a:solidFill>
              <a:latin typeface="Barlow"/>
              <a:ea typeface="Barlow"/>
              <a:cs typeface="Barlow"/>
              <a:sym typeface="Barlow"/>
            </a:endParaRPr>
          </a:p>
          <a:p>
            <a:pPr marL="914400" lvl="0" indent="-342900" algn="just" rtl="0">
              <a:spcBef>
                <a:spcPts val="1600"/>
              </a:spcBef>
              <a:spcAft>
                <a:spcPts val="0"/>
              </a:spcAft>
              <a:buClr>
                <a:srgbClr val="000000"/>
              </a:buClr>
              <a:buSzPts val="1800"/>
              <a:buFont typeface="Barlow"/>
              <a:buChar char="-"/>
            </a:pPr>
            <a:r>
              <a:rPr lang="it">
                <a:solidFill>
                  <a:srgbClr val="000000"/>
                </a:solidFill>
                <a:latin typeface="Barlow"/>
                <a:ea typeface="Barlow"/>
                <a:cs typeface="Barlow"/>
                <a:sym typeface="Barlow"/>
              </a:rPr>
              <a:t>permettere il ricalcolo esatto delle frequenze di ogni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interessante (scartandolo se non soddisfa più la frequenza di soglia).</a:t>
            </a:r>
            <a:br>
              <a:rPr lang="it">
                <a:solidFill>
                  <a:srgbClr val="000000"/>
                </a:solidFill>
                <a:latin typeface="Barlow"/>
                <a:ea typeface="Barlow"/>
                <a:cs typeface="Barlow"/>
                <a:sym typeface="Barlow"/>
              </a:rPr>
            </a:br>
            <a:endParaRPr>
              <a:solidFill>
                <a:srgbClr val="000000"/>
              </a:solidFill>
              <a:latin typeface="Barlow"/>
              <a:ea typeface="Barlow"/>
              <a:cs typeface="Barlow"/>
              <a:sym typeface="Barlow"/>
            </a:endParaRPr>
          </a:p>
          <a:p>
            <a:pPr marL="914400" lvl="0" indent="-342900" algn="just"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opportunità di scartare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presenti nel genoma di riferimento e contaminanti che non sono stati ignorati.</a:t>
            </a: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63" name="Google Shape;263;p3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24</a:t>
            </a:fld>
            <a:endParaRPr/>
          </a:p>
        </p:txBody>
      </p:sp>
      <p:sp>
        <p:nvSpPr>
          <p:cNvPr id="264" name="Google Shape;264;p36"/>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65" name="Google Shape;265;p36"/>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3. 	Assemblaggio dei </a:t>
            </a:r>
            <a:r>
              <a:rPr lang="it" b="1" i="1">
                <a:solidFill>
                  <a:srgbClr val="000000"/>
                </a:solidFill>
                <a:latin typeface="Barlow"/>
                <a:ea typeface="Barlow"/>
                <a:cs typeface="Barlow"/>
                <a:sym typeface="Barlow"/>
              </a:rPr>
              <a:t>k</a:t>
            </a:r>
            <a:r>
              <a:rPr lang="it" b="1">
                <a:solidFill>
                  <a:srgbClr val="000000"/>
                </a:solidFill>
                <a:latin typeface="Barlow"/>
                <a:ea typeface="Barlow"/>
                <a:cs typeface="Barlow"/>
                <a:sym typeface="Barlow"/>
              </a:rPr>
              <a:t>-mer interessanti</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Read interessanti che condividono numerosi k-mer sono raggruppate in insiemi disgiunti, ognuno rappresentante una mutazione. </a:t>
            </a:r>
            <a:endParaRPr>
              <a:solidFill>
                <a:srgbClr val="000000"/>
              </a:solidFill>
              <a:latin typeface="Barlow"/>
              <a:ea typeface="Barlow"/>
              <a:cs typeface="Barlow"/>
              <a:sym typeface="Barlow"/>
            </a:endParaRPr>
          </a:p>
          <a:p>
            <a:pPr marL="457200" lvl="0" indent="0" algn="just" rtl="0">
              <a:spcBef>
                <a:spcPts val="1600"/>
              </a:spcBef>
              <a:spcAft>
                <a:spcPts val="0"/>
              </a:spcAft>
              <a:buNone/>
            </a:pPr>
            <a:r>
              <a:rPr lang="it" b="1">
                <a:solidFill>
                  <a:srgbClr val="000000"/>
                </a:solidFill>
                <a:latin typeface="Barlow"/>
                <a:ea typeface="Barlow"/>
                <a:cs typeface="Barlow"/>
                <a:sym typeface="Barlow"/>
              </a:rPr>
              <a:t>Come? </a:t>
            </a:r>
            <a:r>
              <a:rPr lang="it">
                <a:solidFill>
                  <a:srgbClr val="000000"/>
                </a:solidFill>
                <a:latin typeface="Barlow"/>
                <a:ea typeface="Barlow"/>
                <a:cs typeface="Barlow"/>
                <a:sym typeface="Barlow"/>
              </a:rPr>
              <a:t>Viene definito un grafo di G nel seguente modo:</a:t>
            </a:r>
            <a:endParaRPr>
              <a:solidFill>
                <a:srgbClr val="000000"/>
              </a:solidFill>
              <a:latin typeface="Barlow"/>
              <a:ea typeface="Barlow"/>
              <a:cs typeface="Barlow"/>
              <a:sym typeface="Barlow"/>
            </a:endParaRPr>
          </a:p>
          <a:p>
            <a:pPr marL="914400" lvl="0" indent="-342900" algn="just" rtl="0">
              <a:spcBef>
                <a:spcPts val="1600"/>
              </a:spcBef>
              <a:spcAft>
                <a:spcPts val="0"/>
              </a:spcAft>
              <a:buClr>
                <a:srgbClr val="000000"/>
              </a:buClr>
              <a:buSzPts val="1800"/>
              <a:buFont typeface="Barlow"/>
              <a:buChar char="-"/>
            </a:pPr>
            <a:r>
              <a:rPr lang="it">
                <a:solidFill>
                  <a:srgbClr val="000000"/>
                </a:solidFill>
                <a:latin typeface="Barlow"/>
                <a:ea typeface="Barlow"/>
                <a:cs typeface="Barlow"/>
                <a:sym typeface="Barlow"/>
              </a:rPr>
              <a:t>ogni </a:t>
            </a:r>
            <a:r>
              <a:rPr lang="it" b="1">
                <a:solidFill>
                  <a:srgbClr val="000000"/>
                </a:solidFill>
                <a:latin typeface="Barlow"/>
                <a:ea typeface="Barlow"/>
                <a:cs typeface="Barlow"/>
                <a:sym typeface="Barlow"/>
              </a:rPr>
              <a:t>nodo </a:t>
            </a:r>
            <a:r>
              <a:rPr lang="it">
                <a:solidFill>
                  <a:srgbClr val="000000"/>
                </a:solidFill>
                <a:latin typeface="Barlow"/>
                <a:ea typeface="Barlow"/>
                <a:cs typeface="Barlow"/>
                <a:sym typeface="Barlow"/>
              </a:rPr>
              <a:t>identifica una </a:t>
            </a:r>
            <a:r>
              <a:rPr lang="it" b="1">
                <a:solidFill>
                  <a:srgbClr val="000000"/>
                </a:solidFill>
                <a:latin typeface="Barlow"/>
                <a:ea typeface="Barlow"/>
                <a:cs typeface="Barlow"/>
                <a:sym typeface="Barlow"/>
              </a:rPr>
              <a:t>read </a:t>
            </a:r>
            <a:r>
              <a:rPr lang="it">
                <a:solidFill>
                  <a:srgbClr val="000000"/>
                </a:solidFill>
                <a:latin typeface="Barlow"/>
                <a:ea typeface="Barlow"/>
                <a:cs typeface="Barlow"/>
                <a:sym typeface="Barlow"/>
              </a:rPr>
              <a:t>contenente uno o più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interessanti</a:t>
            </a:r>
            <a:endParaRPr>
              <a:solidFill>
                <a:srgbClr val="000000"/>
              </a:solidFill>
              <a:latin typeface="Barlow"/>
              <a:ea typeface="Barlow"/>
              <a:cs typeface="Barlow"/>
              <a:sym typeface="Barlow"/>
            </a:endParaRPr>
          </a:p>
          <a:p>
            <a:pPr marL="914400" lvl="0" indent="-342900" algn="just"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una coppia di nodi è connessa da un </a:t>
            </a:r>
            <a:r>
              <a:rPr lang="it" b="1">
                <a:solidFill>
                  <a:srgbClr val="000000"/>
                </a:solidFill>
                <a:latin typeface="Barlow"/>
                <a:ea typeface="Barlow"/>
                <a:cs typeface="Barlow"/>
                <a:sym typeface="Barlow"/>
              </a:rPr>
              <a:t>arco se </a:t>
            </a:r>
            <a:r>
              <a:rPr lang="it">
                <a:solidFill>
                  <a:srgbClr val="000000"/>
                </a:solidFill>
                <a:latin typeface="Barlow"/>
                <a:ea typeface="Barlow"/>
                <a:cs typeface="Barlow"/>
                <a:sym typeface="Barlow"/>
              </a:rPr>
              <a:t>le rispettive </a:t>
            </a:r>
            <a:r>
              <a:rPr lang="it" b="1">
                <a:solidFill>
                  <a:srgbClr val="000000"/>
                </a:solidFill>
                <a:latin typeface="Barlow"/>
                <a:ea typeface="Barlow"/>
                <a:cs typeface="Barlow"/>
                <a:sym typeface="Barlow"/>
              </a:rPr>
              <a:t>read hanno</a:t>
            </a:r>
            <a:r>
              <a:rPr lang="it">
                <a:solidFill>
                  <a:srgbClr val="000000"/>
                </a:solidFill>
                <a:latin typeface="Barlow"/>
                <a:ea typeface="Barlow"/>
                <a:cs typeface="Barlow"/>
                <a:sym typeface="Barlow"/>
              </a:rPr>
              <a:t> uno o più </a:t>
            </a:r>
            <a:r>
              <a:rPr lang="it" b="1">
                <a:solidFill>
                  <a:srgbClr val="000000"/>
                </a:solidFill>
                <a:latin typeface="Barlow"/>
                <a:ea typeface="Barlow"/>
                <a:cs typeface="Barlow"/>
                <a:sym typeface="Barlow"/>
              </a:rPr>
              <a:t>k-mer interessanti in comune</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Se due read condividono un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interessante, allora sono parte della stessa componente connessa p di G. </a:t>
            </a: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71" name="Google Shape;271;p3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25</a:t>
            </a:fld>
            <a:endParaRPr/>
          </a:p>
        </p:txBody>
      </p:sp>
      <p:sp>
        <p:nvSpPr>
          <p:cNvPr id="272" name="Google Shape;272;p37"/>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73" name="Google Shape;273;p37"/>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3. 	Assemblaggio dei </a:t>
            </a:r>
            <a:r>
              <a:rPr lang="it" b="1" i="1">
                <a:solidFill>
                  <a:srgbClr val="000000"/>
                </a:solidFill>
                <a:latin typeface="Barlow"/>
                <a:ea typeface="Barlow"/>
                <a:cs typeface="Barlow"/>
                <a:sym typeface="Barlow"/>
              </a:rPr>
              <a:t>k</a:t>
            </a:r>
            <a:r>
              <a:rPr lang="it" b="1">
                <a:solidFill>
                  <a:srgbClr val="000000"/>
                </a:solidFill>
                <a:latin typeface="Barlow"/>
                <a:ea typeface="Barlow"/>
                <a:cs typeface="Barlow"/>
                <a:sym typeface="Barlow"/>
              </a:rPr>
              <a:t>-mer interessanti</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Per ogni p ∈ G vengono assemblate la read corrispondenti tramite un algoritmo basato su </a:t>
            </a:r>
            <a:r>
              <a:rPr lang="it" b="1">
                <a:solidFill>
                  <a:srgbClr val="000000"/>
                </a:solidFill>
                <a:latin typeface="Barlow"/>
                <a:ea typeface="Barlow"/>
                <a:cs typeface="Barlow"/>
                <a:sym typeface="Barlow"/>
              </a:rPr>
              <a:t>overlap</a:t>
            </a:r>
            <a:r>
              <a:rPr lang="it">
                <a:solidFill>
                  <a:srgbClr val="000000"/>
                </a:solidFill>
                <a:latin typeface="Barlow"/>
                <a:ea typeface="Barlow"/>
                <a:cs typeface="Barlow"/>
                <a:sym typeface="Barlow"/>
              </a:rPr>
              <a:t> e viene prodotto il contig adatto per effettuare chiamate delle varianti.</a:t>
            </a: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77"/>
        <p:cNvGrpSpPr/>
        <p:nvPr/>
      </p:nvGrpSpPr>
      <p:grpSpPr>
        <a:xfrm>
          <a:off x="0" y="0"/>
          <a:ext cx="0" cy="0"/>
          <a:chOff x="0" y="0"/>
          <a:chExt cx="0" cy="0"/>
        </a:xfrm>
      </p:grpSpPr>
      <p:sp>
        <p:nvSpPr>
          <p:cNvPr id="278" name="Google Shape;278;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79" name="Google Shape;279;p3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26</a:t>
            </a:fld>
            <a:endParaRPr/>
          </a:p>
        </p:txBody>
      </p:sp>
      <p:sp>
        <p:nvSpPr>
          <p:cNvPr id="280" name="Google Shape;280;p38"/>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81" name="Google Shape;281;p38"/>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4. 	Allineamento contig</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Dai genomi dei genitori vengono selezionate delle sequenze obiettivo di riferimento per i contig.</a:t>
            </a:r>
            <a:endParaRPr>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Ogni contig viene allineato a ciascuna sequenza, e vengono mantenuti solo gli allineamenti con il punteggio più alto, classificandoli SNV o indel tramite due pattern.</a:t>
            </a:r>
            <a:endParaRPr>
              <a:solidFill>
                <a:srgbClr val="000000"/>
              </a:solidFill>
              <a:latin typeface="Barlow"/>
              <a:ea typeface="Barlow"/>
              <a:cs typeface="Barlow"/>
              <a:sym typeface="Barlow"/>
            </a:endParaRPr>
          </a:p>
          <a:p>
            <a:pPr marL="457200" lvl="0" indent="0" algn="just" rtl="0">
              <a:spcBef>
                <a:spcPts val="1600"/>
              </a:spcBef>
              <a:spcAft>
                <a:spcPts val="1600"/>
              </a:spcAft>
              <a:buNone/>
            </a:pPr>
            <a:r>
              <a:rPr lang="it">
                <a:solidFill>
                  <a:srgbClr val="000000"/>
                </a:solidFill>
                <a:latin typeface="Barlow"/>
                <a:ea typeface="Barlow"/>
                <a:cs typeface="Barlow"/>
                <a:sym typeface="Barlow"/>
              </a:rPr>
              <a:t>Qualsiasi allineamento che non corrisponde ai pattern, è identificato come </a:t>
            </a:r>
            <a:r>
              <a:rPr lang="it" b="1">
                <a:solidFill>
                  <a:srgbClr val="000000"/>
                </a:solidFill>
                <a:latin typeface="Barlow"/>
                <a:ea typeface="Barlow"/>
                <a:cs typeface="Barlow"/>
                <a:sym typeface="Barlow"/>
              </a:rPr>
              <a:t>no-call</a:t>
            </a:r>
            <a:r>
              <a:rPr lang="it">
                <a:solidFill>
                  <a:srgbClr val="000000"/>
                </a:solidFill>
                <a:latin typeface="Barlow"/>
                <a:ea typeface="Barlow"/>
                <a:cs typeface="Barlow"/>
                <a:sym typeface="Barlow"/>
              </a:rPr>
              <a:t>.</a:t>
            </a:r>
            <a:endParaRPr>
              <a:solidFill>
                <a:srgbClr val="000000"/>
              </a:solidFill>
              <a:latin typeface="Barlow"/>
              <a:ea typeface="Barlow"/>
              <a:cs typeface="Barlow"/>
              <a:sym typeface="Barlo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Kevlar: l’algoritmo</a:t>
            </a:r>
            <a:endParaRPr sz="3100">
              <a:latin typeface="Big Shoulders Text"/>
              <a:ea typeface="Big Shoulders Text"/>
              <a:cs typeface="Big Shoulders Text"/>
              <a:sym typeface="Big Shoulders Text"/>
            </a:endParaRPr>
          </a:p>
        </p:txBody>
      </p:sp>
      <p:sp>
        <p:nvSpPr>
          <p:cNvPr id="287" name="Google Shape;287;p3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27</a:t>
            </a:fld>
            <a:endParaRPr/>
          </a:p>
        </p:txBody>
      </p:sp>
      <p:sp>
        <p:nvSpPr>
          <p:cNvPr id="288" name="Google Shape;288;p39"/>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289" name="Google Shape;289;p39"/>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5. 	Chiamata delle varianti</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Per assegnare un punteggio alle mutazioni </a:t>
            </a:r>
            <a:r>
              <a:rPr lang="it" i="1">
                <a:solidFill>
                  <a:srgbClr val="000000"/>
                </a:solidFill>
                <a:latin typeface="Barlow"/>
                <a:ea typeface="Barlow"/>
                <a:cs typeface="Barlow"/>
                <a:sym typeface="Barlow"/>
              </a:rPr>
              <a:t>de novo</a:t>
            </a:r>
            <a:r>
              <a:rPr lang="it">
                <a:solidFill>
                  <a:srgbClr val="000000"/>
                </a:solidFill>
                <a:latin typeface="Barlow"/>
                <a:ea typeface="Barlow"/>
                <a:cs typeface="Barlow"/>
                <a:sym typeface="Barlow"/>
              </a:rPr>
              <a:t>, Kevlar usa un modello probabilistico che considera la frequenza dei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interessanti per calcolare la probabilità che siano </a:t>
            </a:r>
            <a:r>
              <a:rPr lang="it" i="1">
                <a:solidFill>
                  <a:srgbClr val="000000"/>
                </a:solidFill>
                <a:latin typeface="Barlow"/>
                <a:ea typeface="Barlow"/>
                <a:cs typeface="Barlow"/>
                <a:sym typeface="Barlow"/>
              </a:rPr>
              <a:t>de novo</a:t>
            </a:r>
            <a:r>
              <a:rPr lang="it">
                <a:solidFill>
                  <a:srgbClr val="000000"/>
                </a:solidFill>
                <a:latin typeface="Barlow"/>
                <a:ea typeface="Barlow"/>
                <a:cs typeface="Barlow"/>
                <a:sym typeface="Barlow"/>
              </a:rPr>
              <a:t>, ereditati o semplicemente dei falsi positivi. </a:t>
            </a:r>
            <a:endParaRPr>
              <a:solidFill>
                <a:srgbClr val="000000"/>
              </a:solidFill>
              <a:latin typeface="Barlow"/>
              <a:ea typeface="Barlow"/>
              <a:cs typeface="Barlow"/>
              <a:sym typeface="Barlow"/>
            </a:endParaRPr>
          </a:p>
          <a:p>
            <a:pPr marL="0" lvl="0" indent="0" algn="just" rtl="0">
              <a:spcBef>
                <a:spcPts val="1600"/>
              </a:spcBef>
              <a:spcAft>
                <a:spcPts val="1600"/>
              </a:spcAft>
              <a:buNone/>
            </a:pPr>
            <a:r>
              <a:rPr lang="it">
                <a:solidFill>
                  <a:srgbClr val="000000"/>
                </a:solidFill>
                <a:latin typeface="Barlow"/>
                <a:ea typeface="Barlow"/>
                <a:cs typeface="Barlow"/>
                <a:sym typeface="Barlow"/>
              </a:rPr>
              <a:t>	La classificazione delle varianti predette è basata su un’euristica.</a:t>
            </a:r>
            <a:endParaRPr>
              <a:solidFill>
                <a:srgbClr val="000000"/>
              </a:solidFill>
              <a:latin typeface="Barlow"/>
              <a:ea typeface="Barlow"/>
              <a:cs typeface="Barlow"/>
              <a:sym typeface="Barlo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293"/>
        <p:cNvGrpSpPr/>
        <p:nvPr/>
      </p:nvGrpSpPr>
      <p:grpSpPr>
        <a:xfrm>
          <a:off x="0" y="0"/>
          <a:ext cx="0" cy="0"/>
          <a:chOff x="0" y="0"/>
          <a:chExt cx="0" cy="0"/>
        </a:xfrm>
      </p:grpSpPr>
      <p:sp>
        <p:nvSpPr>
          <p:cNvPr id="294" name="Google Shape;294;p40"/>
          <p:cNvSpPr txBox="1">
            <a:spLocks noGrp="1"/>
          </p:cNvSpPr>
          <p:nvPr>
            <p:ph type="title"/>
          </p:nvPr>
        </p:nvSpPr>
        <p:spPr>
          <a:xfrm>
            <a:off x="460950" y="75592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latin typeface="Big Shoulders Text"/>
                <a:ea typeface="Big Shoulders Text"/>
                <a:cs typeface="Big Shoulders Text"/>
                <a:sym typeface="Big Shoulders Text"/>
              </a:rPr>
              <a:t>DiscoSNP++ </a:t>
            </a:r>
            <a:r>
              <a:rPr lang="it" sz="3600">
                <a:latin typeface="Big Shoulders Text"/>
                <a:ea typeface="Big Shoulders Text"/>
                <a:cs typeface="Big Shoulders Text"/>
                <a:sym typeface="Big Shoulders Text"/>
              </a:rPr>
              <a:t>(Peterlongo et al., 2017)</a:t>
            </a:r>
            <a:endParaRPr sz="3600">
              <a:latin typeface="Barlow"/>
              <a:ea typeface="Barlow"/>
              <a:cs typeface="Barlow"/>
              <a:sym typeface="Barlow"/>
            </a:endParaRPr>
          </a:p>
        </p:txBody>
      </p:sp>
      <p:sp>
        <p:nvSpPr>
          <p:cNvPr id="295" name="Google Shape;295;p4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28</a:t>
            </a:fld>
            <a:endParaRPr/>
          </a:p>
        </p:txBody>
      </p:sp>
      <p:sp>
        <p:nvSpPr>
          <p:cNvPr id="296" name="Google Shape;296;p40"/>
          <p:cNvSpPr txBox="1"/>
          <p:nvPr/>
        </p:nvSpPr>
        <p:spPr>
          <a:xfrm>
            <a:off x="460950" y="1908475"/>
            <a:ext cx="8222100" cy="2656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800" b="1">
                <a:solidFill>
                  <a:srgbClr val="FFFFFF"/>
                </a:solidFill>
                <a:latin typeface="Barlow"/>
                <a:ea typeface="Barlow"/>
                <a:cs typeface="Barlow"/>
                <a:sym typeface="Barlow"/>
              </a:rPr>
              <a:t>Idea:</a:t>
            </a:r>
            <a:r>
              <a:rPr lang="it" sz="1800">
                <a:solidFill>
                  <a:srgbClr val="FFFFFF"/>
                </a:solidFill>
                <a:latin typeface="Barlow"/>
                <a:ea typeface="Barlow"/>
                <a:cs typeface="Barlow"/>
                <a:sym typeface="Barlow"/>
              </a:rPr>
              <a:t> utilizzare grafi di </a:t>
            </a:r>
            <a:r>
              <a:rPr lang="it" sz="1800" i="1">
                <a:solidFill>
                  <a:schemeClr val="lt1"/>
                </a:solidFill>
                <a:latin typeface="Barlow"/>
                <a:ea typeface="Barlow"/>
                <a:cs typeface="Barlow"/>
                <a:sym typeface="Barlow"/>
              </a:rPr>
              <a:t>de Bruijn </a:t>
            </a:r>
            <a:r>
              <a:rPr lang="it" sz="1800">
                <a:solidFill>
                  <a:schemeClr val="lt1"/>
                </a:solidFill>
                <a:latin typeface="Barlow"/>
                <a:ea typeface="Barlow"/>
                <a:cs typeface="Barlow"/>
                <a:sym typeface="Barlow"/>
              </a:rPr>
              <a:t>probabilistici per migliorare l’identificazione e la categorizzazione delle varianti</a:t>
            </a:r>
            <a:endParaRPr sz="1800">
              <a:solidFill>
                <a:schemeClr val="lt1"/>
              </a:solidFill>
              <a:latin typeface="Barlow"/>
              <a:ea typeface="Barlow"/>
              <a:cs typeface="Barlow"/>
              <a:sym typeface="Barlow"/>
            </a:endParaRPr>
          </a:p>
          <a:p>
            <a:pPr marL="0" lvl="0" indent="0" algn="just" rtl="0">
              <a:spcBef>
                <a:spcPts val="0"/>
              </a:spcBef>
              <a:spcAft>
                <a:spcPts val="0"/>
              </a:spcAft>
              <a:buNone/>
            </a:pPr>
            <a:endParaRPr sz="1800">
              <a:solidFill>
                <a:schemeClr val="lt1"/>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Traits: </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a:solidFill>
                  <a:srgbClr val="FFFFFF"/>
                </a:solidFill>
                <a:latin typeface="Barlow"/>
                <a:ea typeface="Barlow"/>
                <a:cs typeface="Barlow"/>
                <a:sym typeface="Barlow"/>
              </a:rPr>
              <a:t>hybrid</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i="1">
                <a:solidFill>
                  <a:srgbClr val="FFFFFF"/>
                </a:solidFill>
                <a:latin typeface="Barlow"/>
                <a:ea typeface="Barlow"/>
                <a:cs typeface="Barlow"/>
                <a:sym typeface="Barlow"/>
              </a:rPr>
              <a:t>grafi di de Bruijn</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b="1">
              <a:solidFill>
                <a:srgbClr val="FFFFFF"/>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Goal:</a:t>
            </a:r>
            <a:r>
              <a:rPr lang="it" sz="1800">
                <a:solidFill>
                  <a:srgbClr val="FFFFFF"/>
                </a:solidFill>
                <a:latin typeface="Barlow"/>
                <a:ea typeface="Barlow"/>
                <a:cs typeface="Barlow"/>
                <a:sym typeface="Barlow"/>
              </a:rPr>
              <a:t> individuare e classificare, tutte le tipologie di SNP, indel compresi</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a:solidFill>
                <a:srgbClr val="FFFFFF"/>
              </a:solidFill>
              <a:latin typeface="Barlow"/>
              <a:ea typeface="Barlow"/>
              <a:cs typeface="Barlow"/>
              <a:sym typeface="Barlow"/>
            </a:endParaRPr>
          </a:p>
          <a:p>
            <a:pPr marL="0" lvl="0" indent="0" algn="l" rtl="0">
              <a:spcBef>
                <a:spcPts val="0"/>
              </a:spcBef>
              <a:spcAft>
                <a:spcPts val="0"/>
              </a:spcAft>
              <a:buNone/>
            </a:pPr>
            <a:endParaRPr>
              <a:latin typeface="Roboto"/>
              <a:ea typeface="Roboto"/>
              <a:cs typeface="Roboto"/>
              <a:sym typeface="Roboto"/>
            </a:endParaRPr>
          </a:p>
        </p:txBody>
      </p:sp>
      <p:sp>
        <p:nvSpPr>
          <p:cNvPr id="297" name="Google Shape;297;p40"/>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FFFFFF"/>
                </a:solidFill>
                <a:latin typeface="Roboto"/>
                <a:ea typeface="Roboto"/>
                <a:cs typeface="Roboto"/>
                <a:sym typeface="Roboto"/>
              </a:rPr>
              <a:t>11/06/2020                                                                                                             Progetto 8</a:t>
            </a:r>
            <a:endParaRPr sz="1000">
              <a:solidFill>
                <a:srgbClr val="FFFFF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01"/>
        <p:cNvGrpSpPr/>
        <p:nvPr/>
      </p:nvGrpSpPr>
      <p:grpSpPr>
        <a:xfrm>
          <a:off x="0" y="0"/>
          <a:ext cx="0" cy="0"/>
          <a:chOff x="0" y="0"/>
          <a:chExt cx="0" cy="0"/>
        </a:xfrm>
      </p:grpSpPr>
      <p:sp>
        <p:nvSpPr>
          <p:cNvPr id="302" name="Google Shape;302;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DiscoSNP++: la struttura dati</a:t>
            </a:r>
            <a:endParaRPr sz="3100">
              <a:latin typeface="Big Shoulders Text"/>
              <a:ea typeface="Big Shoulders Text"/>
              <a:cs typeface="Big Shoulders Text"/>
              <a:sym typeface="Big Shoulders Text"/>
            </a:endParaRPr>
          </a:p>
        </p:txBody>
      </p:sp>
      <p:sp>
        <p:nvSpPr>
          <p:cNvPr id="303" name="Google Shape;303;p4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29</a:t>
            </a:fld>
            <a:endParaRPr/>
          </a:p>
        </p:txBody>
      </p:sp>
      <p:sp>
        <p:nvSpPr>
          <p:cNvPr id="304" name="Google Shape;304;p41"/>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05" name="Google Shape;305;p41"/>
          <p:cNvSpPr txBox="1">
            <a:spLocks noGrp="1"/>
          </p:cNvSpPr>
          <p:nvPr>
            <p:ph type="body" idx="4294967295"/>
          </p:nvPr>
        </p:nvSpPr>
        <p:spPr>
          <a:xfrm>
            <a:off x="613350" y="1275350"/>
            <a:ext cx="8222100" cy="328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a:solidFill>
                  <a:srgbClr val="000000"/>
                </a:solidFill>
                <a:latin typeface="Barlow"/>
                <a:ea typeface="Barlow"/>
                <a:cs typeface="Barlow"/>
                <a:sym typeface="Barlow"/>
              </a:rPr>
              <a:t>Minia (Chikhi &amp; Rizk, 2013) permette di costruire grafi di de Bruijn probabilistici, inserendo i nodi all'interno di Bloom Filter posti in cascata e deducendo implicitamente gli archi dalle interrogazione senza la necessità di memorizzarli. </a:t>
            </a:r>
            <a:endParaRPr>
              <a:solidFill>
                <a:srgbClr val="000000"/>
              </a:solidFill>
              <a:latin typeface="Barlow"/>
              <a:ea typeface="Barlow"/>
              <a:cs typeface="Barlow"/>
              <a:sym typeface="Barlow"/>
            </a:endParaRPr>
          </a:p>
          <a:p>
            <a:pPr marL="0" lvl="0" indent="0" algn="just" rtl="0">
              <a:spcBef>
                <a:spcPts val="1600"/>
              </a:spcBef>
              <a:spcAft>
                <a:spcPts val="0"/>
              </a:spcAft>
              <a:buNone/>
            </a:pPr>
            <a:r>
              <a:rPr lang="it" b="1">
                <a:solidFill>
                  <a:srgbClr val="000000"/>
                </a:solidFill>
                <a:latin typeface="Barlow"/>
                <a:ea typeface="Barlow"/>
                <a:cs typeface="Barlow"/>
                <a:sym typeface="Barlow"/>
              </a:rPr>
              <a:t>Problema: </a:t>
            </a:r>
            <a:r>
              <a:rPr lang="it">
                <a:solidFill>
                  <a:srgbClr val="000000"/>
                </a:solidFill>
                <a:latin typeface="Barlow"/>
                <a:ea typeface="Barlow"/>
                <a:cs typeface="Barlow"/>
                <a:sym typeface="Barlow"/>
              </a:rPr>
              <a:t>Un grafo di de Bruijn probabilistico è un'approssimazione eccessiva del grafo originale. Interrogando il Bloom Filter sull'esistenza o meno di un arbitrario nodo del grafo, si può ottenere un elemento falso positivo.</a:t>
            </a:r>
            <a:endParaRPr>
              <a:solidFill>
                <a:srgbClr val="000000"/>
              </a:solidFill>
              <a:latin typeface="Barlow"/>
              <a:ea typeface="Barlow"/>
              <a:cs typeface="Barlow"/>
              <a:sym typeface="Barlow"/>
            </a:endParaRPr>
          </a:p>
          <a:p>
            <a:pPr marL="0" lvl="0" indent="0" algn="just" rtl="0">
              <a:spcBef>
                <a:spcPts val="1600"/>
              </a:spcBef>
              <a:spcAft>
                <a:spcPts val="0"/>
              </a:spcAft>
              <a:buNone/>
            </a:pPr>
            <a:endParaRPr b="1">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Introduzione: le mutazioni</a:t>
            </a:r>
            <a:endParaRPr sz="3100">
              <a:latin typeface="Big Shoulders Text"/>
              <a:ea typeface="Big Shoulders Text"/>
              <a:cs typeface="Big Shoulders Text"/>
              <a:sym typeface="Big Shoulders Text"/>
            </a:endParaRPr>
          </a:p>
        </p:txBody>
      </p:sp>
      <p:sp>
        <p:nvSpPr>
          <p:cNvPr id="86" name="Google Shape;86;p1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7" name="Google Shape;87;p15"/>
          <p:cNvSpPr txBox="1">
            <a:spLocks noGrp="1"/>
          </p:cNvSpPr>
          <p:nvPr>
            <p:ph type="body" idx="4294967295"/>
          </p:nvPr>
        </p:nvSpPr>
        <p:spPr>
          <a:xfrm>
            <a:off x="460950" y="1046750"/>
            <a:ext cx="8222100" cy="29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solidFill>
                  <a:srgbClr val="000000"/>
                </a:solidFill>
                <a:latin typeface="Barlow"/>
                <a:ea typeface="Barlow"/>
                <a:cs typeface="Barlow"/>
                <a:sym typeface="Barlow"/>
              </a:rPr>
              <a:t>Le differenze tra i genomi di diversi individui di una determinata specie sono note come </a:t>
            </a:r>
            <a:r>
              <a:rPr lang="it" b="1" dirty="0">
                <a:solidFill>
                  <a:srgbClr val="000000"/>
                </a:solidFill>
                <a:latin typeface="Barlow"/>
                <a:ea typeface="Barlow"/>
                <a:cs typeface="Barlow"/>
                <a:sym typeface="Barlow"/>
              </a:rPr>
              <a:t>varianti genomiche</a:t>
            </a:r>
            <a:r>
              <a:rPr lang="it" dirty="0">
                <a:solidFill>
                  <a:srgbClr val="000000"/>
                </a:solidFill>
                <a:latin typeface="Barlow"/>
                <a:ea typeface="Barlow"/>
                <a:cs typeface="Barlow"/>
                <a:sym typeface="Barlow"/>
              </a:rPr>
              <a:t>.</a:t>
            </a:r>
            <a:endParaRPr dirty="0">
              <a:solidFill>
                <a:srgbClr val="000000"/>
              </a:solidFill>
              <a:latin typeface="Barlow"/>
              <a:ea typeface="Barlow"/>
              <a:cs typeface="Barlow"/>
              <a:sym typeface="Barlow"/>
            </a:endParaRPr>
          </a:p>
          <a:p>
            <a:pPr marL="457200" lvl="0" indent="-342900" algn="l" rtl="0">
              <a:lnSpc>
                <a:spcPct val="200000"/>
              </a:lnSpc>
              <a:spcBef>
                <a:spcPts val="160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SNP:</a:t>
            </a:r>
            <a:r>
              <a:rPr lang="it" sz="1600" dirty="0">
                <a:solidFill>
                  <a:srgbClr val="000000"/>
                </a:solidFill>
                <a:latin typeface="Barlow"/>
                <a:ea typeface="Barlow"/>
                <a:cs typeface="Barlow"/>
                <a:sym typeface="Barlow"/>
              </a:rPr>
              <a:t> Single Nucleotide Polymorphisms, variazione rispetto ad un unico nucleotide;</a:t>
            </a:r>
            <a:endParaRPr dirty="0">
              <a:solidFill>
                <a:srgbClr val="000000"/>
              </a:solidFill>
              <a:latin typeface="Barlow"/>
              <a:ea typeface="Barlow"/>
              <a:cs typeface="Barlow"/>
              <a:sym typeface="Barlow"/>
            </a:endParaRPr>
          </a:p>
          <a:p>
            <a:pPr marL="457200" lvl="0" indent="-342900" algn="l" rtl="0">
              <a:lnSpc>
                <a:spcPct val="200000"/>
              </a:lnSpc>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SNV: </a:t>
            </a:r>
            <a:r>
              <a:rPr lang="it" sz="1600" dirty="0">
                <a:solidFill>
                  <a:srgbClr val="000000"/>
                </a:solidFill>
                <a:latin typeface="Barlow"/>
                <a:ea typeface="Barlow"/>
                <a:cs typeface="Barlow"/>
                <a:sym typeface="Barlow"/>
              </a:rPr>
              <a:t>Single Nucleotide Variant;</a:t>
            </a:r>
            <a:endParaRPr dirty="0">
              <a:solidFill>
                <a:srgbClr val="000000"/>
              </a:solidFill>
              <a:latin typeface="Barlow"/>
              <a:ea typeface="Barlow"/>
              <a:cs typeface="Barlow"/>
              <a:sym typeface="Barlow"/>
            </a:endParaRPr>
          </a:p>
          <a:p>
            <a:pPr marL="457200" lvl="0" indent="-342900" algn="l" rtl="0">
              <a:lnSpc>
                <a:spcPct val="200000"/>
              </a:lnSpc>
              <a:spcBef>
                <a:spcPts val="0"/>
              </a:spcBef>
              <a:spcAft>
                <a:spcPts val="0"/>
              </a:spcAft>
              <a:buClr>
                <a:srgbClr val="000000"/>
              </a:buClr>
              <a:buSzPts val="1800"/>
              <a:buChar char="●"/>
            </a:pPr>
            <a:r>
              <a:rPr lang="it" dirty="0">
                <a:solidFill>
                  <a:srgbClr val="000000"/>
                </a:solidFill>
                <a:latin typeface="Barlow"/>
                <a:ea typeface="Barlow"/>
                <a:cs typeface="Barlow"/>
                <a:sym typeface="Barlow"/>
              </a:rPr>
              <a:t>Indel: </a:t>
            </a:r>
            <a:r>
              <a:rPr lang="it" sz="1100" dirty="0">
                <a:solidFill>
                  <a:srgbClr val="000000"/>
                </a:solidFill>
                <a:latin typeface="Barlow"/>
                <a:ea typeface="Barlow"/>
                <a:cs typeface="Barlow"/>
                <a:sym typeface="Barlow"/>
              </a:rPr>
              <a:t> </a:t>
            </a:r>
            <a:r>
              <a:rPr lang="it" sz="1600" dirty="0">
                <a:solidFill>
                  <a:srgbClr val="000000"/>
                </a:solidFill>
                <a:latin typeface="Barlow"/>
                <a:ea typeface="Barlow"/>
                <a:cs typeface="Barlow"/>
                <a:sym typeface="Barlow"/>
              </a:rPr>
              <a:t>inserzioni o eliminazioni di una o più basi consecutive;</a:t>
            </a:r>
          </a:p>
          <a:p>
            <a:pPr marL="114300" lvl="0" indent="0" algn="l" rtl="0">
              <a:lnSpc>
                <a:spcPct val="200000"/>
              </a:lnSpc>
              <a:spcBef>
                <a:spcPts val="0"/>
              </a:spcBef>
              <a:spcAft>
                <a:spcPts val="0"/>
              </a:spcAft>
              <a:buClr>
                <a:srgbClr val="000000"/>
              </a:buClr>
              <a:buSzPts val="1800"/>
              <a:buNone/>
            </a:pPr>
            <a:endParaRPr sz="600" dirty="0">
              <a:solidFill>
                <a:srgbClr val="000000"/>
              </a:solidFill>
              <a:latin typeface="Barlow"/>
              <a:ea typeface="Barlow"/>
              <a:cs typeface="Barlow"/>
              <a:sym typeface="Barlow"/>
            </a:endParaRPr>
          </a:p>
          <a:p>
            <a:pPr marL="457200" lvl="0" indent="-342900" algn="l" rtl="0">
              <a:lnSpc>
                <a:spcPct val="100000"/>
              </a:lnSpc>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Varianti </a:t>
            </a:r>
            <a:r>
              <a:rPr lang="it" i="1" dirty="0">
                <a:solidFill>
                  <a:srgbClr val="000000"/>
                </a:solidFill>
                <a:latin typeface="Barlow"/>
                <a:ea typeface="Barlow"/>
                <a:cs typeface="Barlow"/>
                <a:sym typeface="Barlow"/>
              </a:rPr>
              <a:t>de novo</a:t>
            </a:r>
            <a:r>
              <a:rPr lang="it" dirty="0">
                <a:solidFill>
                  <a:srgbClr val="000000"/>
                </a:solidFill>
                <a:latin typeface="Barlow"/>
                <a:ea typeface="Barlow"/>
                <a:cs typeface="Barlow"/>
                <a:sym typeface="Barlow"/>
              </a:rPr>
              <a:t>: </a:t>
            </a:r>
            <a:r>
              <a:rPr lang="it" sz="1600" dirty="0">
                <a:solidFill>
                  <a:srgbClr val="000000"/>
                </a:solidFill>
                <a:latin typeface="Barlow"/>
                <a:ea typeface="Barlow"/>
                <a:cs typeface="Barlow"/>
                <a:sym typeface="Barlow"/>
              </a:rPr>
              <a:t>alterazioni presenti per la prima volta in un membro della famiglia                   </a:t>
            </a:r>
            <a:endParaRPr sz="1600" dirty="0">
              <a:solidFill>
                <a:srgbClr val="000000"/>
              </a:solidFill>
              <a:latin typeface="Barlow"/>
              <a:ea typeface="Barlow"/>
              <a:cs typeface="Barlow"/>
              <a:sym typeface="Barlow"/>
            </a:endParaRPr>
          </a:p>
          <a:p>
            <a:pPr marL="457200" lvl="0" indent="0" algn="l" rtl="0">
              <a:lnSpc>
                <a:spcPct val="100000"/>
              </a:lnSpc>
              <a:spcBef>
                <a:spcPts val="0"/>
              </a:spcBef>
              <a:spcAft>
                <a:spcPts val="0"/>
              </a:spcAft>
              <a:buNone/>
            </a:pPr>
            <a:r>
              <a:rPr lang="it" sz="1600" dirty="0">
                <a:solidFill>
                  <a:srgbClr val="000000"/>
                </a:solidFill>
                <a:latin typeface="Barlow"/>
                <a:ea typeface="Barlow"/>
                <a:cs typeface="Barlow"/>
                <a:sym typeface="Barlow"/>
              </a:rPr>
              <a:t>                                          (figlio) e non nei genitori.</a:t>
            </a:r>
            <a:endParaRPr sz="1600" dirty="0">
              <a:solidFill>
                <a:srgbClr val="000000"/>
              </a:solidFill>
              <a:latin typeface="Barlow"/>
              <a:ea typeface="Barlow"/>
              <a:cs typeface="Barlow"/>
              <a:sym typeface="Barlow"/>
            </a:endParaRPr>
          </a:p>
          <a:p>
            <a:pPr marL="0" lvl="0" indent="0" algn="l" rtl="0">
              <a:spcBef>
                <a:spcPts val="0"/>
              </a:spcBef>
              <a:spcAft>
                <a:spcPts val="0"/>
              </a:spcAft>
              <a:buNone/>
            </a:pPr>
            <a:endParaRPr dirty="0">
              <a:solidFill>
                <a:srgbClr val="000000"/>
              </a:solidFill>
              <a:latin typeface="Barlow"/>
              <a:ea typeface="Barlow"/>
              <a:cs typeface="Barlow"/>
              <a:sym typeface="Barlow"/>
            </a:endParaRPr>
          </a:p>
          <a:p>
            <a:pPr marL="0" lvl="0" indent="0" algn="l" rtl="0">
              <a:spcBef>
                <a:spcPts val="1600"/>
              </a:spcBef>
              <a:spcAft>
                <a:spcPts val="1600"/>
              </a:spcAft>
              <a:buNone/>
            </a:pPr>
            <a:endParaRPr dirty="0">
              <a:solidFill>
                <a:srgbClr val="000000"/>
              </a:solidFill>
              <a:latin typeface="Barlow"/>
              <a:ea typeface="Barlow"/>
              <a:cs typeface="Barlow"/>
              <a:sym typeface="Barlow"/>
            </a:endParaRPr>
          </a:p>
        </p:txBody>
      </p:sp>
      <p:sp>
        <p:nvSpPr>
          <p:cNvPr id="88" name="Google Shape;88;p15"/>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DiscoSNP++: la struttura dati</a:t>
            </a:r>
            <a:endParaRPr sz="3100">
              <a:latin typeface="Big Shoulders Text"/>
              <a:ea typeface="Big Shoulders Text"/>
              <a:cs typeface="Big Shoulders Text"/>
              <a:sym typeface="Big Shoulders Text"/>
            </a:endParaRPr>
          </a:p>
        </p:txBody>
      </p:sp>
      <p:sp>
        <p:nvSpPr>
          <p:cNvPr id="311" name="Google Shape;311;p4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30</a:t>
            </a:fld>
            <a:endParaRPr/>
          </a:p>
        </p:txBody>
      </p:sp>
      <p:sp>
        <p:nvSpPr>
          <p:cNvPr id="312" name="Google Shape;312;p42"/>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13" name="Google Shape;313;p42"/>
          <p:cNvSpPr txBox="1">
            <a:spLocks noGrp="1"/>
          </p:cNvSpPr>
          <p:nvPr>
            <p:ph type="body" idx="4294967295"/>
          </p:nvPr>
        </p:nvSpPr>
        <p:spPr>
          <a:xfrm>
            <a:off x="613350" y="1275350"/>
            <a:ext cx="8222100" cy="328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Soluzione: </a:t>
            </a:r>
            <a:r>
              <a:rPr lang="it">
                <a:solidFill>
                  <a:srgbClr val="000000"/>
                </a:solidFill>
                <a:latin typeface="Barlow"/>
                <a:ea typeface="Barlow"/>
                <a:cs typeface="Barlow"/>
                <a:sym typeface="Barlow"/>
              </a:rPr>
              <a:t>individuare e memorizzare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falsi positivi per evitare false diramazioni all'interno di una struttura separata, cFP (critical False Positive)</a:t>
            </a:r>
            <a:endParaRPr>
              <a:solidFill>
                <a:srgbClr val="000000"/>
              </a:solidFill>
              <a:latin typeface="Barlow"/>
              <a:ea typeface="Barlow"/>
              <a:cs typeface="Barlow"/>
              <a:sym typeface="Barlow"/>
            </a:endParaRPr>
          </a:p>
          <a:p>
            <a:pPr marL="0" lvl="0" indent="0" algn="just" rtl="0">
              <a:spcBef>
                <a:spcPts val="1600"/>
              </a:spcBef>
              <a:spcAft>
                <a:spcPts val="0"/>
              </a:spcAft>
              <a:buNone/>
            </a:pPr>
            <a:r>
              <a:rPr lang="it">
                <a:solidFill>
                  <a:srgbClr val="000000"/>
                </a:solidFill>
                <a:latin typeface="Barlow"/>
                <a:ea typeface="Barlow"/>
                <a:cs typeface="Barlow"/>
                <a:sym typeface="Barlow"/>
              </a:rPr>
              <a:t>Modificare ogni interrogazione fatta al Bloom Filter in modo tale che produca </a:t>
            </a:r>
            <a:r>
              <a:rPr lang="it" b="1">
                <a:solidFill>
                  <a:srgbClr val="000000"/>
                </a:solidFill>
                <a:latin typeface="Barlow"/>
                <a:ea typeface="Barlow"/>
                <a:cs typeface="Barlow"/>
                <a:sym typeface="Barlow"/>
              </a:rPr>
              <a:t>true</a:t>
            </a:r>
            <a:r>
              <a:rPr lang="it">
                <a:solidFill>
                  <a:srgbClr val="000000"/>
                </a:solidFill>
                <a:latin typeface="Barlow"/>
                <a:ea typeface="Barlow"/>
                <a:cs typeface="Barlow"/>
                <a:sym typeface="Barlow"/>
              </a:rPr>
              <a:t> se e solo se il Bloom Filter risponde </a:t>
            </a:r>
            <a:r>
              <a:rPr lang="it" b="1">
                <a:solidFill>
                  <a:srgbClr val="000000"/>
                </a:solidFill>
                <a:latin typeface="Barlow"/>
                <a:ea typeface="Barlow"/>
                <a:cs typeface="Barlow"/>
                <a:sym typeface="Barlow"/>
              </a:rPr>
              <a:t>true</a:t>
            </a:r>
            <a:r>
              <a:rPr lang="it">
                <a:solidFill>
                  <a:srgbClr val="000000"/>
                </a:solidFill>
                <a:latin typeface="Barlow"/>
                <a:ea typeface="Barlow"/>
                <a:cs typeface="Barlow"/>
                <a:sym typeface="Barlow"/>
              </a:rPr>
              <a:t> e l'elemento su cui si sta interrogando non è presente all'interno dell’insieme cFP.</a:t>
            </a:r>
            <a:endParaRPr>
              <a:solidFill>
                <a:srgbClr val="000000"/>
              </a:solidFill>
              <a:latin typeface="Barlow"/>
              <a:ea typeface="Barlow"/>
              <a:cs typeface="Barlow"/>
              <a:sym typeface="Barlow"/>
            </a:endParaRPr>
          </a:p>
          <a:p>
            <a:pPr marL="0" lvl="0" indent="0" algn="just" rtl="0">
              <a:spcBef>
                <a:spcPts val="1600"/>
              </a:spcBef>
              <a:spcAft>
                <a:spcPts val="0"/>
              </a:spcAft>
              <a:buNone/>
            </a:pPr>
            <a:endParaRPr b="1">
              <a:solidFill>
                <a:srgbClr val="000000"/>
              </a:solidFill>
              <a:latin typeface="Barlow"/>
              <a:ea typeface="Barlow"/>
              <a:cs typeface="Barlow"/>
              <a:sym typeface="Barlow"/>
            </a:endParaRPr>
          </a:p>
          <a:p>
            <a:pPr marL="0" lvl="0" indent="0" algn="just" rtl="0">
              <a:spcBef>
                <a:spcPts val="1600"/>
              </a:spcBef>
              <a:spcAft>
                <a:spcPts val="0"/>
              </a:spcAft>
              <a:buNone/>
            </a:pPr>
            <a:endParaRPr b="1">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17"/>
        <p:cNvGrpSpPr/>
        <p:nvPr/>
      </p:nvGrpSpPr>
      <p:grpSpPr>
        <a:xfrm>
          <a:off x="0" y="0"/>
          <a:ext cx="0" cy="0"/>
          <a:chOff x="0" y="0"/>
          <a:chExt cx="0" cy="0"/>
        </a:xfrm>
      </p:grpSpPr>
      <p:sp>
        <p:nvSpPr>
          <p:cNvPr id="318" name="Google Shape;31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000">
                <a:latin typeface="Big Shoulders Text"/>
                <a:ea typeface="Big Shoulders Text"/>
                <a:cs typeface="Big Shoulders Text"/>
                <a:sym typeface="Big Shoulders Text"/>
              </a:rPr>
              <a:t>DiscoSNP++: </a:t>
            </a:r>
            <a:r>
              <a:rPr lang="it" sz="3100">
                <a:latin typeface="Big Shoulders Text"/>
                <a:ea typeface="Big Shoulders Text"/>
                <a:cs typeface="Big Shoulders Text"/>
                <a:sym typeface="Big Shoulders Text"/>
              </a:rPr>
              <a:t>l’algoritmo</a:t>
            </a:r>
            <a:endParaRPr sz="3000">
              <a:latin typeface="Big Shoulders Text"/>
              <a:ea typeface="Big Shoulders Text"/>
              <a:cs typeface="Big Shoulders Text"/>
              <a:sym typeface="Big Shoulders Text"/>
            </a:endParaRPr>
          </a:p>
        </p:txBody>
      </p:sp>
      <p:sp>
        <p:nvSpPr>
          <p:cNvPr id="319" name="Google Shape;319;p4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31</a:t>
            </a:fld>
            <a:endParaRPr/>
          </a:p>
        </p:txBody>
      </p:sp>
      <p:sp>
        <p:nvSpPr>
          <p:cNvPr id="320" name="Google Shape;320;p43"/>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21" name="Google Shape;321;p43"/>
          <p:cNvSpPr txBox="1">
            <a:spLocks noGrp="1"/>
          </p:cNvSpPr>
          <p:nvPr>
            <p:ph type="body" idx="4294967295"/>
          </p:nvPr>
        </p:nvSpPr>
        <p:spPr>
          <a:xfrm>
            <a:off x="3859050" y="1015288"/>
            <a:ext cx="5065800" cy="3284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it" b="1">
                <a:solidFill>
                  <a:srgbClr val="000000"/>
                </a:solidFill>
                <a:latin typeface="Barlow"/>
                <a:ea typeface="Barlow"/>
                <a:cs typeface="Barlow"/>
                <a:sym typeface="Barlow"/>
              </a:rPr>
              <a:t>4 Step</a:t>
            </a:r>
            <a:endParaRPr b="1">
              <a:solidFill>
                <a:srgbClr val="000000"/>
              </a:solidFill>
              <a:latin typeface="Barlow"/>
              <a:ea typeface="Barlow"/>
              <a:cs typeface="Barlow"/>
              <a:sym typeface="Barlow"/>
            </a:endParaRPr>
          </a:p>
          <a:p>
            <a:pPr marL="0" lvl="0" indent="0" algn="l" rtl="0">
              <a:spcBef>
                <a:spcPts val="1200"/>
              </a:spcBef>
              <a:spcAft>
                <a:spcPts val="0"/>
              </a:spcAft>
              <a:buNone/>
            </a:pPr>
            <a:endParaRPr sz="500" b="1">
              <a:solidFill>
                <a:srgbClr val="000000"/>
              </a:solidFill>
              <a:latin typeface="Barlow"/>
              <a:ea typeface="Barlow"/>
              <a:cs typeface="Barlow"/>
              <a:sym typeface="Barlow"/>
            </a:endParaRPr>
          </a:p>
          <a:p>
            <a:pPr marL="0" lvl="0" indent="0" algn="l" rtl="0">
              <a:spcBef>
                <a:spcPts val="1200"/>
              </a:spcBef>
              <a:spcAft>
                <a:spcPts val="0"/>
              </a:spcAft>
              <a:buNone/>
            </a:pPr>
            <a:r>
              <a:rPr lang="it">
                <a:solidFill>
                  <a:srgbClr val="000000"/>
                </a:solidFill>
                <a:latin typeface="Barlow"/>
                <a:ea typeface="Barlow"/>
                <a:cs typeface="Barlow"/>
                <a:sym typeface="Barlow"/>
              </a:rPr>
              <a:t>1.  Creazione del grafo di </a:t>
            </a:r>
            <a:r>
              <a:rPr lang="it" i="1">
                <a:solidFill>
                  <a:srgbClr val="000000"/>
                </a:solidFill>
                <a:latin typeface="Barlow"/>
                <a:ea typeface="Barlow"/>
                <a:cs typeface="Barlow"/>
                <a:sym typeface="Barlow"/>
              </a:rPr>
              <a:t>de Bruijn </a:t>
            </a:r>
            <a:r>
              <a:rPr lang="it">
                <a:solidFill>
                  <a:srgbClr val="000000"/>
                </a:solidFill>
                <a:latin typeface="Barlow"/>
                <a:ea typeface="Barlow"/>
                <a:cs typeface="Barlow"/>
                <a:sym typeface="Barlow"/>
              </a:rPr>
              <a:t>probabilistico</a:t>
            </a: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2.  Individuazione delle bolle</a:t>
            </a: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3.  Chiamata dei genotipi</a:t>
            </a: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4.  Mapping su genoma di riferimento</a:t>
            </a: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endParaRPr>
          </a:p>
        </p:txBody>
      </p:sp>
      <p:pic>
        <p:nvPicPr>
          <p:cNvPr id="322" name="Google Shape;322;p43"/>
          <p:cNvPicPr preferRelativeResize="0"/>
          <p:nvPr/>
        </p:nvPicPr>
        <p:blipFill>
          <a:blip r:embed="rId3">
            <a:alphaModFix/>
          </a:blip>
          <a:stretch>
            <a:fillRect/>
          </a:stretch>
        </p:blipFill>
        <p:spPr>
          <a:xfrm>
            <a:off x="419825" y="850273"/>
            <a:ext cx="3095725" cy="376307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26"/>
        <p:cNvGrpSpPr/>
        <p:nvPr/>
      </p:nvGrpSpPr>
      <p:grpSpPr>
        <a:xfrm>
          <a:off x="0" y="0"/>
          <a:ext cx="0" cy="0"/>
          <a:chOff x="0" y="0"/>
          <a:chExt cx="0" cy="0"/>
        </a:xfrm>
      </p:grpSpPr>
      <p:sp>
        <p:nvSpPr>
          <p:cNvPr id="327" name="Google Shape;327;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DiscoSNP++: l’algoritmo</a:t>
            </a:r>
            <a:endParaRPr sz="3100">
              <a:latin typeface="Big Shoulders Text"/>
              <a:ea typeface="Big Shoulders Text"/>
              <a:cs typeface="Big Shoulders Text"/>
              <a:sym typeface="Big Shoulders Text"/>
            </a:endParaRPr>
          </a:p>
        </p:txBody>
      </p:sp>
      <p:sp>
        <p:nvSpPr>
          <p:cNvPr id="328" name="Google Shape;328;p4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32</a:t>
            </a:fld>
            <a:endParaRPr/>
          </a:p>
        </p:txBody>
      </p:sp>
      <p:sp>
        <p:nvSpPr>
          <p:cNvPr id="329" name="Google Shape;329;p44"/>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30" name="Google Shape;330;p44"/>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1. 	Creazione del grafo di </a:t>
            </a:r>
            <a:r>
              <a:rPr lang="it" b="1" i="1">
                <a:solidFill>
                  <a:srgbClr val="000000"/>
                </a:solidFill>
                <a:latin typeface="Barlow"/>
                <a:ea typeface="Barlow"/>
                <a:cs typeface="Barlow"/>
                <a:sym typeface="Barlow"/>
              </a:rPr>
              <a:t>de Bruijn </a:t>
            </a:r>
            <a:r>
              <a:rPr lang="it" b="1">
                <a:solidFill>
                  <a:srgbClr val="000000"/>
                </a:solidFill>
                <a:latin typeface="Barlow"/>
                <a:ea typeface="Barlow"/>
                <a:cs typeface="Barlow"/>
                <a:sym typeface="Barlow"/>
              </a:rPr>
              <a:t>probabilistico</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Tramite Minia viene costruito il grafo di </a:t>
            </a:r>
            <a:r>
              <a:rPr lang="it" i="1">
                <a:solidFill>
                  <a:srgbClr val="000000"/>
                </a:solidFill>
                <a:latin typeface="Barlow"/>
                <a:ea typeface="Barlow"/>
                <a:cs typeface="Barlow"/>
                <a:sym typeface="Barlow"/>
              </a:rPr>
              <a:t>de Bruijn</a:t>
            </a:r>
            <a:r>
              <a:rPr lang="it">
                <a:solidFill>
                  <a:srgbClr val="000000"/>
                </a:solidFill>
                <a:latin typeface="Barlow"/>
                <a:ea typeface="Barlow"/>
                <a:cs typeface="Barlow"/>
                <a:sym typeface="Barlow"/>
              </a:rPr>
              <a:t> probabilistico.</a:t>
            </a:r>
            <a:endParaRPr>
              <a:solidFill>
                <a:srgbClr val="000000"/>
              </a:solidFill>
              <a:latin typeface="Barlow"/>
              <a:ea typeface="Barlow"/>
              <a:cs typeface="Barlow"/>
              <a:sym typeface="Barlow"/>
            </a:endParaRPr>
          </a:p>
          <a:p>
            <a:pPr marL="457200" lvl="0" indent="0" algn="just" rtl="0">
              <a:spcBef>
                <a:spcPts val="1600"/>
              </a:spcBef>
              <a:spcAft>
                <a:spcPts val="1600"/>
              </a:spcAft>
              <a:buNone/>
            </a:pPr>
            <a:r>
              <a:rPr lang="it">
                <a:solidFill>
                  <a:srgbClr val="000000"/>
                </a:solidFill>
                <a:latin typeface="Barlow"/>
                <a:ea typeface="Barlow"/>
                <a:cs typeface="Barlow"/>
                <a:sym typeface="Barlow"/>
              </a:rPr>
              <a:t>A causa degli errori di sequenziamento prodotti dagli NGS, tutti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che hanno un numero di occorrenze non superiore ad una threshold vengono scartati.</a:t>
            </a:r>
            <a:endParaRPr>
              <a:solidFill>
                <a:srgbClr val="000000"/>
              </a:solidFill>
              <a:latin typeface="Barlow"/>
              <a:ea typeface="Barlow"/>
              <a:cs typeface="Barlow"/>
              <a:sym typeface="Barlow"/>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34"/>
        <p:cNvGrpSpPr/>
        <p:nvPr/>
      </p:nvGrpSpPr>
      <p:grpSpPr>
        <a:xfrm>
          <a:off x="0" y="0"/>
          <a:ext cx="0" cy="0"/>
          <a:chOff x="0" y="0"/>
          <a:chExt cx="0" cy="0"/>
        </a:xfrm>
      </p:grpSpPr>
      <p:sp>
        <p:nvSpPr>
          <p:cNvPr id="335" name="Google Shape;335;p4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DiscoSNP++: l’algoritmo</a:t>
            </a:r>
            <a:endParaRPr sz="3100">
              <a:latin typeface="Big Shoulders Text"/>
              <a:ea typeface="Big Shoulders Text"/>
              <a:cs typeface="Big Shoulders Text"/>
              <a:sym typeface="Big Shoulders Text"/>
            </a:endParaRPr>
          </a:p>
        </p:txBody>
      </p:sp>
      <p:sp>
        <p:nvSpPr>
          <p:cNvPr id="336" name="Google Shape;336;p4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33</a:t>
            </a:fld>
            <a:endParaRPr/>
          </a:p>
        </p:txBody>
      </p:sp>
      <p:sp>
        <p:nvSpPr>
          <p:cNvPr id="337" name="Google Shape;337;p45"/>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38" name="Google Shape;338;p45"/>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2. 	Individuazione delle bolle</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Individua e classifica le bolle generate dalla presenza di SNP (vicini o meno) e/o indel all'interno del grafo tramite due sottomoduli:</a:t>
            </a:r>
            <a:endParaRPr>
              <a:solidFill>
                <a:srgbClr val="000000"/>
              </a:solidFill>
              <a:latin typeface="Barlow"/>
              <a:ea typeface="Barlow"/>
              <a:cs typeface="Barlow"/>
              <a:sym typeface="Barlow"/>
            </a:endParaRPr>
          </a:p>
          <a:p>
            <a:pPr marL="914400" lvl="0" indent="-342900" algn="just" rtl="0">
              <a:spcBef>
                <a:spcPts val="1600"/>
              </a:spcBef>
              <a:spcAft>
                <a:spcPts val="0"/>
              </a:spcAft>
              <a:buClr>
                <a:srgbClr val="000000"/>
              </a:buClr>
              <a:buSzPts val="1800"/>
              <a:buFont typeface="Barlow"/>
              <a:buChar char="-"/>
            </a:pPr>
            <a:r>
              <a:rPr lang="it">
                <a:solidFill>
                  <a:srgbClr val="000000"/>
                </a:solidFill>
                <a:latin typeface="Barlow"/>
                <a:ea typeface="Barlow"/>
                <a:cs typeface="Barlow"/>
                <a:sym typeface="Barlow"/>
              </a:rPr>
              <a:t>il primo attraversa tutti i </a:t>
            </a:r>
            <a:r>
              <a:rPr lang="it" i="1">
                <a:solidFill>
                  <a:srgbClr val="000000"/>
                </a:solidFill>
                <a:latin typeface="Barlow"/>
                <a:ea typeface="Barlow"/>
                <a:cs typeface="Barlow"/>
                <a:sym typeface="Barlow"/>
              </a:rPr>
              <a:t>k</a:t>
            </a:r>
            <a:r>
              <a:rPr lang="it">
                <a:solidFill>
                  <a:srgbClr val="000000"/>
                </a:solidFill>
                <a:latin typeface="Barlow"/>
                <a:ea typeface="Barlow"/>
                <a:cs typeface="Barlow"/>
                <a:sym typeface="Barlow"/>
              </a:rPr>
              <a:t>-mer con nodi di diramazione destri e li propone come potenziali nodi di partenza per bolle che identificano SNP o indel.</a:t>
            </a:r>
            <a:endParaRPr>
              <a:solidFill>
                <a:srgbClr val="000000"/>
              </a:solidFill>
              <a:latin typeface="Barlow"/>
              <a:ea typeface="Barlow"/>
              <a:cs typeface="Barlow"/>
              <a:sym typeface="Barlow"/>
            </a:endParaRPr>
          </a:p>
          <a:p>
            <a:pPr marL="914400" lvl="0" indent="-342900" algn="just"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il secondo ricorsivamente espande congiuntamente due cammini e controlla che i vincoli imposti sui parametri di diramazione siano rispettati</a:t>
            </a: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just" rtl="0">
              <a:spcBef>
                <a:spcPts val="16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42"/>
        <p:cNvGrpSpPr/>
        <p:nvPr/>
      </p:nvGrpSpPr>
      <p:grpSpPr>
        <a:xfrm>
          <a:off x="0" y="0"/>
          <a:ext cx="0" cy="0"/>
          <a:chOff x="0" y="0"/>
          <a:chExt cx="0" cy="0"/>
        </a:xfrm>
      </p:grpSpPr>
      <p:sp>
        <p:nvSpPr>
          <p:cNvPr id="343" name="Google Shape;343;p4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DiscoSNP++: l’algoritmo</a:t>
            </a:r>
            <a:endParaRPr sz="3100">
              <a:latin typeface="Big Shoulders Text"/>
              <a:ea typeface="Big Shoulders Text"/>
              <a:cs typeface="Big Shoulders Text"/>
              <a:sym typeface="Big Shoulders Text"/>
            </a:endParaRPr>
          </a:p>
        </p:txBody>
      </p:sp>
      <p:sp>
        <p:nvSpPr>
          <p:cNvPr id="344" name="Google Shape;344;p4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34</a:t>
            </a:fld>
            <a:endParaRPr/>
          </a:p>
        </p:txBody>
      </p:sp>
      <p:sp>
        <p:nvSpPr>
          <p:cNvPr id="345" name="Google Shape;345;p46"/>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46" name="Google Shape;346;p46"/>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3. 	Chiamata dei genotipi</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Le read iniziali vengono mappate sulle sequenze delle mutazioni trovate, e il rank viene calcolato basandosi sulla loro frequenza.</a:t>
            </a:r>
            <a:endParaRPr>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I genotipi sono individuati in modo indipendente per ogni organismo, tramite un modello binomiale basato sulla probabilità che una read venga mappata erroneamente su un allele.</a:t>
            </a: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457200" lvl="0" indent="0" algn="just" rtl="0">
              <a:spcBef>
                <a:spcPts val="1600"/>
              </a:spcBef>
              <a:spcAft>
                <a:spcPts val="0"/>
              </a:spcAft>
              <a:buNone/>
            </a:pPr>
            <a:endParaRPr>
              <a:solidFill>
                <a:srgbClr val="000000"/>
              </a:solidFill>
              <a:latin typeface="Barlow"/>
              <a:ea typeface="Barlow"/>
              <a:cs typeface="Barlow"/>
              <a:sym typeface="Barlow"/>
            </a:endParaRPr>
          </a:p>
          <a:p>
            <a:pPr marL="0" lvl="0" indent="0" algn="just" rtl="0">
              <a:spcBef>
                <a:spcPts val="1600"/>
              </a:spcBef>
              <a:spcAft>
                <a:spcPts val="1600"/>
              </a:spcAft>
              <a:buNone/>
            </a:pPr>
            <a:r>
              <a:rPr lang="it">
                <a:solidFill>
                  <a:srgbClr val="000000"/>
                </a:solidFill>
                <a:latin typeface="Barlow"/>
                <a:ea typeface="Barlow"/>
                <a:cs typeface="Barlow"/>
                <a:sym typeface="Barlow"/>
              </a:rPr>
              <a:t>	</a:t>
            </a:r>
            <a:endParaRPr>
              <a:solidFill>
                <a:srgbClr val="000000"/>
              </a:solidFill>
              <a:latin typeface="Barlow"/>
              <a:ea typeface="Barlow"/>
              <a:cs typeface="Barlow"/>
              <a:sym typeface="Barlow"/>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50"/>
        <p:cNvGrpSpPr/>
        <p:nvPr/>
      </p:nvGrpSpPr>
      <p:grpSpPr>
        <a:xfrm>
          <a:off x="0" y="0"/>
          <a:ext cx="0" cy="0"/>
          <a:chOff x="0" y="0"/>
          <a:chExt cx="0" cy="0"/>
        </a:xfrm>
      </p:grpSpPr>
      <p:sp>
        <p:nvSpPr>
          <p:cNvPr id="351" name="Google Shape;351;p4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DiscoSNP++: l’algoritmo</a:t>
            </a:r>
            <a:endParaRPr sz="3100">
              <a:latin typeface="Big Shoulders Text"/>
              <a:ea typeface="Big Shoulders Text"/>
              <a:cs typeface="Big Shoulders Text"/>
              <a:sym typeface="Big Shoulders Text"/>
            </a:endParaRPr>
          </a:p>
        </p:txBody>
      </p:sp>
      <p:sp>
        <p:nvSpPr>
          <p:cNvPr id="352" name="Google Shape;352;p4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35</a:t>
            </a:fld>
            <a:endParaRPr/>
          </a:p>
        </p:txBody>
      </p:sp>
      <p:sp>
        <p:nvSpPr>
          <p:cNvPr id="353" name="Google Shape;353;p47"/>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54" name="Google Shape;354;p47"/>
          <p:cNvSpPr txBox="1">
            <a:spLocks noGrp="1"/>
          </p:cNvSpPr>
          <p:nvPr>
            <p:ph type="body" idx="4294967295"/>
          </p:nvPr>
        </p:nvSpPr>
        <p:spPr>
          <a:xfrm>
            <a:off x="400500" y="929700"/>
            <a:ext cx="8222100" cy="376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a:solidFill>
                  <a:srgbClr val="000000"/>
                </a:solidFill>
                <a:latin typeface="Barlow"/>
                <a:ea typeface="Barlow"/>
                <a:cs typeface="Barlow"/>
                <a:sym typeface="Barlow"/>
              </a:rPr>
              <a:t>4.	Mapping su genoma di riferimento</a:t>
            </a:r>
            <a:endParaRPr b="1">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Se viene fornito un genoma di riferimento, utilizzando BWA-mem le mutazioni predette vengono mappate sul genoma di riferimento. </a:t>
            </a:r>
            <a:endParaRPr>
              <a:solidFill>
                <a:srgbClr val="000000"/>
              </a:solidFill>
              <a:latin typeface="Barlow"/>
              <a:ea typeface="Barlow"/>
              <a:cs typeface="Barlow"/>
              <a:sym typeface="Barlow"/>
            </a:endParaRPr>
          </a:p>
          <a:p>
            <a:pPr marL="457200" lvl="0" indent="0" algn="just" rtl="0">
              <a:spcBef>
                <a:spcPts val="1600"/>
              </a:spcBef>
              <a:spcAft>
                <a:spcPts val="0"/>
              </a:spcAft>
              <a:buNone/>
            </a:pPr>
            <a:r>
              <a:rPr lang="it">
                <a:solidFill>
                  <a:srgbClr val="000000"/>
                </a:solidFill>
                <a:latin typeface="Barlow"/>
                <a:ea typeface="Barlow"/>
                <a:cs typeface="Barlow"/>
                <a:sym typeface="Barlow"/>
              </a:rPr>
              <a:t>Se una variante ha più di una posizione ottima di mappatura, ne viene scelta una una random.</a:t>
            </a:r>
            <a:endParaRPr>
              <a:solidFill>
                <a:srgbClr val="000000"/>
              </a:solidFill>
              <a:latin typeface="Barlow"/>
              <a:ea typeface="Barlow"/>
              <a:cs typeface="Barlow"/>
              <a:sym typeface="Barlow"/>
            </a:endParaRPr>
          </a:p>
          <a:p>
            <a:pPr marL="0" lvl="0" indent="0" algn="just" rtl="0">
              <a:spcBef>
                <a:spcPts val="16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460950" y="75592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latin typeface="Big Shoulders Text"/>
                <a:ea typeface="Big Shoulders Text"/>
                <a:cs typeface="Big Shoulders Text"/>
                <a:sym typeface="Big Shoulders Text"/>
              </a:rPr>
              <a:t>Benchmark</a:t>
            </a:r>
            <a:endParaRPr sz="3600">
              <a:latin typeface="Barlow"/>
              <a:ea typeface="Barlow"/>
              <a:cs typeface="Barlow"/>
              <a:sym typeface="Barlow"/>
            </a:endParaRPr>
          </a:p>
        </p:txBody>
      </p:sp>
      <p:sp>
        <p:nvSpPr>
          <p:cNvPr id="360" name="Google Shape;360;p4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36</a:t>
            </a:fld>
            <a:endParaRPr/>
          </a:p>
        </p:txBody>
      </p:sp>
      <p:sp>
        <p:nvSpPr>
          <p:cNvPr id="361" name="Google Shape;361;p48"/>
          <p:cNvSpPr txBox="1"/>
          <p:nvPr/>
        </p:nvSpPr>
        <p:spPr>
          <a:xfrm>
            <a:off x="460950" y="1908475"/>
            <a:ext cx="8222100" cy="2656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800" b="1">
                <a:solidFill>
                  <a:srgbClr val="FFFFFF"/>
                </a:solidFill>
                <a:latin typeface="Barlow"/>
                <a:ea typeface="Barlow"/>
                <a:cs typeface="Barlow"/>
                <a:sym typeface="Barlow"/>
              </a:rPr>
              <a:t>Confronti: </a:t>
            </a:r>
            <a:endParaRPr sz="1800" b="1">
              <a:solidFill>
                <a:srgbClr val="FFFFFF"/>
              </a:solidFill>
              <a:latin typeface="Barlow"/>
              <a:ea typeface="Barlow"/>
              <a:cs typeface="Barlow"/>
              <a:sym typeface="Barlow"/>
            </a:endParaRPr>
          </a:p>
          <a:p>
            <a:pPr marL="0" lvl="0" indent="0" algn="just" rtl="0">
              <a:spcBef>
                <a:spcPts val="0"/>
              </a:spcBef>
              <a:spcAft>
                <a:spcPts val="0"/>
              </a:spcAft>
              <a:buNone/>
            </a:pPr>
            <a:endParaRPr sz="1800" b="1">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a:solidFill>
                  <a:srgbClr val="FFFFFF"/>
                </a:solidFill>
                <a:latin typeface="Barlow"/>
                <a:ea typeface="Barlow"/>
                <a:cs typeface="Barlow"/>
                <a:sym typeface="Barlow"/>
              </a:rPr>
              <a:t>Kevlar vs DiscoSNP++</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a:solidFill>
                  <a:srgbClr val="FFFFFF"/>
                </a:solidFill>
                <a:latin typeface="Barlow"/>
                <a:ea typeface="Barlow"/>
                <a:cs typeface="Barlow"/>
                <a:sym typeface="Barlow"/>
              </a:rPr>
              <a:t>Malva vs VarGeno vs DiscoSNP++</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a:solidFill>
                <a:srgbClr val="FFFFFF"/>
              </a:solidFill>
              <a:latin typeface="Barlow"/>
              <a:ea typeface="Barlow"/>
              <a:cs typeface="Barlow"/>
              <a:sym typeface="Barlow"/>
            </a:endParaRPr>
          </a:p>
          <a:p>
            <a:pPr marL="0" lvl="0" indent="0" algn="l" rtl="0">
              <a:spcBef>
                <a:spcPts val="0"/>
              </a:spcBef>
              <a:spcAft>
                <a:spcPts val="0"/>
              </a:spcAft>
              <a:buNone/>
            </a:pPr>
            <a:endParaRPr>
              <a:latin typeface="Roboto"/>
              <a:ea typeface="Roboto"/>
              <a:cs typeface="Roboto"/>
              <a:sym typeface="Roboto"/>
            </a:endParaRPr>
          </a:p>
        </p:txBody>
      </p:sp>
      <p:sp>
        <p:nvSpPr>
          <p:cNvPr id="362" name="Google Shape;362;p48"/>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FFFFFF"/>
                </a:solidFill>
                <a:latin typeface="Roboto"/>
                <a:ea typeface="Roboto"/>
                <a:cs typeface="Roboto"/>
                <a:sym typeface="Roboto"/>
              </a:rPr>
              <a:t>11/06/2020                                                                                                             Progetto 8</a:t>
            </a:r>
            <a:endParaRPr sz="1000">
              <a:solidFill>
                <a:srgbClr val="FFFFF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66"/>
        <p:cNvGrpSpPr/>
        <p:nvPr/>
      </p:nvGrpSpPr>
      <p:grpSpPr>
        <a:xfrm>
          <a:off x="0" y="0"/>
          <a:ext cx="0" cy="0"/>
          <a:chOff x="0" y="0"/>
          <a:chExt cx="0" cy="0"/>
        </a:xfrm>
      </p:grpSpPr>
      <p:sp>
        <p:nvSpPr>
          <p:cNvPr id="367" name="Google Shape;367;p4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Benchmark: Kevlar vs DiscoSNP++</a:t>
            </a:r>
            <a:endParaRPr sz="3100">
              <a:latin typeface="Big Shoulders Text"/>
              <a:ea typeface="Big Shoulders Text"/>
              <a:cs typeface="Big Shoulders Text"/>
              <a:sym typeface="Big Shoulders Text"/>
            </a:endParaRPr>
          </a:p>
        </p:txBody>
      </p:sp>
      <p:sp>
        <p:nvSpPr>
          <p:cNvPr id="368" name="Google Shape;368;p4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37</a:t>
            </a:fld>
            <a:endParaRPr/>
          </a:p>
        </p:txBody>
      </p:sp>
      <p:sp>
        <p:nvSpPr>
          <p:cNvPr id="369" name="Google Shape;369;p49"/>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pic>
        <p:nvPicPr>
          <p:cNvPr id="370" name="Google Shape;370;p49"/>
          <p:cNvPicPr preferRelativeResize="0"/>
          <p:nvPr/>
        </p:nvPicPr>
        <p:blipFill>
          <a:blip r:embed="rId3">
            <a:alphaModFix/>
          </a:blip>
          <a:stretch>
            <a:fillRect/>
          </a:stretch>
        </p:blipFill>
        <p:spPr>
          <a:xfrm>
            <a:off x="174450" y="1737500"/>
            <a:ext cx="4385124" cy="2205885"/>
          </a:xfrm>
          <a:prstGeom prst="rect">
            <a:avLst/>
          </a:prstGeom>
          <a:noFill/>
          <a:ln>
            <a:noFill/>
          </a:ln>
          <a:effectLst>
            <a:outerShdw blurRad="57150" dist="19050" dir="5400000" algn="bl" rotWithShape="0">
              <a:srgbClr val="000000">
                <a:alpha val="50000"/>
              </a:srgbClr>
            </a:outerShdw>
          </a:effectLst>
        </p:spPr>
      </p:pic>
      <p:pic>
        <p:nvPicPr>
          <p:cNvPr id="371" name="Google Shape;371;p49"/>
          <p:cNvPicPr preferRelativeResize="0"/>
          <p:nvPr/>
        </p:nvPicPr>
        <p:blipFill>
          <a:blip r:embed="rId4">
            <a:alphaModFix/>
          </a:blip>
          <a:stretch>
            <a:fillRect/>
          </a:stretch>
        </p:blipFill>
        <p:spPr>
          <a:xfrm>
            <a:off x="4716397" y="1737500"/>
            <a:ext cx="4284653" cy="2205874"/>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75"/>
        <p:cNvGrpSpPr/>
        <p:nvPr/>
      </p:nvGrpSpPr>
      <p:grpSpPr>
        <a:xfrm>
          <a:off x="0" y="0"/>
          <a:ext cx="0" cy="0"/>
          <a:chOff x="0" y="0"/>
          <a:chExt cx="0" cy="0"/>
        </a:xfrm>
      </p:grpSpPr>
      <p:sp>
        <p:nvSpPr>
          <p:cNvPr id="376" name="Google Shape;376;p5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Benchmark: MALVA vs VarGeno vs DiscoSNP++</a:t>
            </a:r>
            <a:endParaRPr sz="3100">
              <a:latin typeface="Big Shoulders Text"/>
              <a:ea typeface="Big Shoulders Text"/>
              <a:cs typeface="Big Shoulders Text"/>
              <a:sym typeface="Big Shoulders Text"/>
            </a:endParaRPr>
          </a:p>
        </p:txBody>
      </p:sp>
      <p:sp>
        <p:nvSpPr>
          <p:cNvPr id="377" name="Google Shape;377;p5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38</a:t>
            </a:fld>
            <a:endParaRPr/>
          </a:p>
        </p:txBody>
      </p:sp>
      <p:sp>
        <p:nvSpPr>
          <p:cNvPr id="378" name="Google Shape;378;p50"/>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pic>
        <p:nvPicPr>
          <p:cNvPr id="379" name="Google Shape;379;p50"/>
          <p:cNvPicPr preferRelativeResize="0"/>
          <p:nvPr/>
        </p:nvPicPr>
        <p:blipFill>
          <a:blip r:embed="rId3">
            <a:alphaModFix/>
          </a:blip>
          <a:stretch>
            <a:fillRect/>
          </a:stretch>
        </p:blipFill>
        <p:spPr>
          <a:xfrm>
            <a:off x="306425" y="1098813"/>
            <a:ext cx="4839076" cy="3117050"/>
          </a:xfrm>
          <a:prstGeom prst="rect">
            <a:avLst/>
          </a:prstGeom>
          <a:noFill/>
          <a:ln>
            <a:noFill/>
          </a:ln>
          <a:effectLst>
            <a:outerShdw blurRad="57150" dist="19050" dir="5400000" algn="bl" rotWithShape="0">
              <a:srgbClr val="000000">
                <a:alpha val="50000"/>
              </a:srgbClr>
            </a:outerShdw>
          </a:effectLst>
        </p:spPr>
      </p:pic>
      <p:pic>
        <p:nvPicPr>
          <p:cNvPr id="380" name="Google Shape;380;p50"/>
          <p:cNvPicPr preferRelativeResize="0"/>
          <p:nvPr/>
        </p:nvPicPr>
        <p:blipFill>
          <a:blip r:embed="rId4">
            <a:alphaModFix/>
          </a:blip>
          <a:stretch>
            <a:fillRect/>
          </a:stretch>
        </p:blipFill>
        <p:spPr>
          <a:xfrm>
            <a:off x="5382100" y="1268238"/>
            <a:ext cx="3470826" cy="27782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84"/>
        <p:cNvGrpSpPr/>
        <p:nvPr/>
      </p:nvGrpSpPr>
      <p:grpSpPr>
        <a:xfrm>
          <a:off x="0" y="0"/>
          <a:ext cx="0" cy="0"/>
          <a:chOff x="0" y="0"/>
          <a:chExt cx="0" cy="0"/>
        </a:xfrm>
      </p:grpSpPr>
      <p:sp>
        <p:nvSpPr>
          <p:cNvPr id="385" name="Google Shape;385;p5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Conclusioni</a:t>
            </a:r>
            <a:endParaRPr sz="3100">
              <a:latin typeface="Big Shoulders Text"/>
              <a:ea typeface="Big Shoulders Text"/>
              <a:cs typeface="Big Shoulders Text"/>
              <a:sym typeface="Big Shoulders Text"/>
            </a:endParaRPr>
          </a:p>
        </p:txBody>
      </p:sp>
      <p:sp>
        <p:nvSpPr>
          <p:cNvPr id="386" name="Google Shape;386;p5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39</a:t>
            </a:fld>
            <a:endParaRPr/>
          </a:p>
        </p:txBody>
      </p:sp>
      <p:sp>
        <p:nvSpPr>
          <p:cNvPr id="387" name="Google Shape;387;p51"/>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88" name="Google Shape;388;p51"/>
          <p:cNvSpPr txBox="1">
            <a:spLocks noGrp="1"/>
          </p:cNvSpPr>
          <p:nvPr>
            <p:ph type="body" idx="4294967295"/>
          </p:nvPr>
        </p:nvSpPr>
        <p:spPr>
          <a:xfrm>
            <a:off x="460950" y="1122950"/>
            <a:ext cx="8222100" cy="3389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a:solidFill>
                  <a:srgbClr val="000000"/>
                </a:solidFill>
                <a:latin typeface="Barlow"/>
                <a:ea typeface="Barlow"/>
                <a:cs typeface="Barlow"/>
                <a:sym typeface="Barlow"/>
              </a:rPr>
              <a:t>I metodi </a:t>
            </a:r>
            <a:r>
              <a:rPr lang="it" b="1">
                <a:solidFill>
                  <a:srgbClr val="000000"/>
                </a:solidFill>
                <a:latin typeface="Barlow"/>
                <a:ea typeface="Barlow"/>
                <a:cs typeface="Barlow"/>
                <a:sym typeface="Barlow"/>
              </a:rPr>
              <a:t>alignment-free</a:t>
            </a:r>
            <a:r>
              <a:rPr lang="it">
                <a:solidFill>
                  <a:srgbClr val="000000"/>
                </a:solidFill>
                <a:latin typeface="Barlow"/>
                <a:ea typeface="Barlow"/>
                <a:cs typeface="Barlow"/>
                <a:sym typeface="Barlow"/>
              </a:rPr>
              <a:t> effettuano la genotipizzazione propongono:</a:t>
            </a:r>
            <a:endParaRPr>
              <a:solidFill>
                <a:srgbClr val="000000"/>
              </a:solidFill>
              <a:latin typeface="Barlow"/>
              <a:ea typeface="Barlow"/>
              <a:cs typeface="Barlow"/>
              <a:sym typeface="Barlow"/>
            </a:endParaRPr>
          </a:p>
          <a:p>
            <a:pPr marL="0" lvl="0" indent="0" algn="just" rtl="0">
              <a:spcBef>
                <a:spcPts val="0"/>
              </a:spcBef>
              <a:spcAft>
                <a:spcPts val="0"/>
              </a:spcAft>
              <a:buNone/>
            </a:pP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una soluzione efficiente a problemi dei tool alignment-based</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tempo di esecuzione ridotto</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accuratezza comparabile ai tool alignment-based</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modelli e strutture dati efficienti</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modello probabilistico per la chiamata delle varianti</a:t>
            </a: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Introduzione: le mutazioni</a:t>
            </a:r>
            <a:endParaRPr sz="3100">
              <a:latin typeface="Big Shoulders Text"/>
              <a:ea typeface="Big Shoulders Text"/>
              <a:cs typeface="Big Shoulders Text"/>
              <a:sym typeface="Big Shoulders Text"/>
            </a:endParaRPr>
          </a:p>
        </p:txBody>
      </p:sp>
      <p:sp>
        <p:nvSpPr>
          <p:cNvPr id="94" name="Google Shape;94;p1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95" name="Google Shape;95;p16"/>
          <p:cNvSpPr txBox="1">
            <a:spLocks noGrp="1"/>
          </p:cNvSpPr>
          <p:nvPr>
            <p:ph type="body" idx="4294967295"/>
          </p:nvPr>
        </p:nvSpPr>
        <p:spPr>
          <a:xfrm>
            <a:off x="460950" y="1046750"/>
            <a:ext cx="8222100" cy="29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solidFill>
                  <a:srgbClr val="000000"/>
                </a:solidFill>
                <a:latin typeface="Barlow"/>
                <a:ea typeface="Barlow"/>
                <a:cs typeface="Barlow"/>
                <a:sym typeface="Barlow"/>
              </a:rPr>
              <a:t>Un </a:t>
            </a:r>
            <a:r>
              <a:rPr lang="it" b="1" dirty="0">
                <a:solidFill>
                  <a:srgbClr val="000000"/>
                </a:solidFill>
                <a:latin typeface="Barlow"/>
                <a:ea typeface="Barlow"/>
                <a:cs typeface="Barlow"/>
                <a:sym typeface="Barlow"/>
              </a:rPr>
              <a:t>allele</a:t>
            </a:r>
            <a:r>
              <a:rPr lang="it" dirty="0">
                <a:solidFill>
                  <a:srgbClr val="000000"/>
                </a:solidFill>
                <a:latin typeface="Barlow"/>
                <a:ea typeface="Barlow"/>
                <a:cs typeface="Barlow"/>
                <a:sym typeface="Barlow"/>
              </a:rPr>
              <a:t> è una delle possibili versioni di una variante.</a:t>
            </a:r>
            <a:endParaRPr dirty="0">
              <a:solidFill>
                <a:srgbClr val="000000"/>
              </a:solidFill>
              <a:latin typeface="Barlow"/>
              <a:ea typeface="Barlow"/>
              <a:cs typeface="Barlow"/>
              <a:sym typeface="Barlow"/>
            </a:endParaRPr>
          </a:p>
          <a:p>
            <a:pPr marL="0" lvl="0" indent="0" algn="l" rtl="0">
              <a:spcBef>
                <a:spcPts val="1600"/>
              </a:spcBef>
              <a:spcAft>
                <a:spcPts val="0"/>
              </a:spcAft>
              <a:buNone/>
            </a:pPr>
            <a:r>
              <a:rPr lang="it" dirty="0">
                <a:solidFill>
                  <a:srgbClr val="000000"/>
                </a:solidFill>
                <a:latin typeface="Barlow"/>
                <a:ea typeface="Barlow"/>
                <a:cs typeface="Barlow"/>
                <a:sym typeface="Barlow"/>
              </a:rPr>
              <a:t>Il </a:t>
            </a:r>
            <a:r>
              <a:rPr lang="it" b="1" dirty="0">
                <a:solidFill>
                  <a:srgbClr val="000000"/>
                </a:solidFill>
                <a:latin typeface="Barlow"/>
                <a:ea typeface="Barlow"/>
                <a:cs typeface="Barlow"/>
                <a:sym typeface="Barlow"/>
              </a:rPr>
              <a:t>genotipo</a:t>
            </a:r>
            <a:r>
              <a:rPr lang="it" dirty="0">
                <a:solidFill>
                  <a:srgbClr val="000000"/>
                </a:solidFill>
                <a:latin typeface="Barlow"/>
                <a:ea typeface="Barlow"/>
                <a:cs typeface="Barlow"/>
                <a:sym typeface="Barlow"/>
              </a:rPr>
              <a:t> di una variante è dato dalla coppia di alleli della variante presenti nei due aplotipi (alleli ereditati dai due genitori): </a:t>
            </a:r>
            <a:endParaRPr dirty="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genotipo omozigote se i due alleli sono identici</a:t>
            </a:r>
            <a:endParaRPr dirty="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genotipo eterozigote se i due alleli differiscono.</a:t>
            </a:r>
            <a:endParaRPr sz="1100" dirty="0">
              <a:solidFill>
                <a:srgbClr val="000000"/>
              </a:solidFill>
              <a:latin typeface="Barlow"/>
              <a:ea typeface="Barlow"/>
              <a:cs typeface="Barlow"/>
              <a:sym typeface="Barlow"/>
            </a:endParaRPr>
          </a:p>
          <a:p>
            <a:pPr marL="0" lvl="0" indent="0" algn="l" rtl="0">
              <a:spcBef>
                <a:spcPts val="1600"/>
              </a:spcBef>
              <a:spcAft>
                <a:spcPts val="0"/>
              </a:spcAft>
              <a:buNone/>
            </a:pPr>
            <a:r>
              <a:rPr lang="it" b="1" dirty="0">
                <a:solidFill>
                  <a:srgbClr val="000000"/>
                </a:solidFill>
                <a:latin typeface="Barlow"/>
                <a:ea typeface="Barlow"/>
                <a:cs typeface="Barlow"/>
                <a:sym typeface="Barlow"/>
              </a:rPr>
              <a:t>Genotipizzare </a:t>
            </a:r>
            <a:r>
              <a:rPr lang="it" dirty="0">
                <a:solidFill>
                  <a:srgbClr val="000000"/>
                </a:solidFill>
                <a:latin typeface="Barlow"/>
                <a:ea typeface="Barlow"/>
                <a:cs typeface="Barlow"/>
                <a:sym typeface="Barlow"/>
              </a:rPr>
              <a:t>è il compito di calcolare il genotipo di tutte le varianti all’interno del campione in input.</a:t>
            </a:r>
            <a:endParaRPr dirty="0">
              <a:solidFill>
                <a:srgbClr val="000000"/>
              </a:solidFill>
              <a:latin typeface="Barlow"/>
              <a:ea typeface="Barlow"/>
              <a:cs typeface="Barlow"/>
              <a:sym typeface="Barlow"/>
            </a:endParaRPr>
          </a:p>
          <a:p>
            <a:pPr marL="0" lvl="0" indent="0" algn="l" rtl="0">
              <a:spcBef>
                <a:spcPts val="0"/>
              </a:spcBef>
              <a:spcAft>
                <a:spcPts val="0"/>
              </a:spcAft>
              <a:buNone/>
            </a:pPr>
            <a:endParaRPr sz="400" dirty="0">
              <a:solidFill>
                <a:srgbClr val="000000"/>
              </a:solidFill>
              <a:latin typeface="Barlow"/>
              <a:ea typeface="Barlow"/>
              <a:cs typeface="Barlow"/>
              <a:sym typeface="Barlow"/>
            </a:endParaRPr>
          </a:p>
          <a:p>
            <a:pPr marL="0" lvl="0" indent="0" algn="l" rtl="0">
              <a:spcBef>
                <a:spcPts val="0"/>
              </a:spcBef>
              <a:spcAft>
                <a:spcPts val="0"/>
              </a:spcAft>
              <a:buNone/>
            </a:pPr>
            <a:endParaRPr sz="500" dirty="0">
              <a:solidFill>
                <a:srgbClr val="000000"/>
              </a:solidFill>
              <a:latin typeface="Barlow"/>
              <a:ea typeface="Barlow"/>
              <a:cs typeface="Barlow"/>
              <a:sym typeface="Barlow"/>
            </a:endParaRPr>
          </a:p>
          <a:p>
            <a:pPr marL="0" lvl="0" indent="0" algn="l" rtl="0">
              <a:spcBef>
                <a:spcPts val="0"/>
              </a:spcBef>
              <a:spcAft>
                <a:spcPts val="0"/>
              </a:spcAft>
              <a:buNone/>
            </a:pPr>
            <a:r>
              <a:rPr lang="it" dirty="0">
                <a:solidFill>
                  <a:srgbClr val="000000"/>
                </a:solidFill>
                <a:latin typeface="Barlow"/>
                <a:ea typeface="Barlow"/>
                <a:cs typeface="Barlow"/>
                <a:sym typeface="Barlow"/>
              </a:rPr>
              <a:t>INPUT: read brevi (sequenze di nucleotidi) prodotte da tecnologia NGS.</a:t>
            </a:r>
            <a:endParaRPr dirty="0">
              <a:solidFill>
                <a:srgbClr val="000000"/>
              </a:solidFill>
              <a:latin typeface="Barlow"/>
              <a:ea typeface="Barlow"/>
              <a:cs typeface="Barlow"/>
              <a:sym typeface="Barlow"/>
            </a:endParaRPr>
          </a:p>
          <a:p>
            <a:pPr marL="0" lvl="0" indent="0" algn="l" rtl="0">
              <a:spcBef>
                <a:spcPts val="0"/>
              </a:spcBef>
              <a:spcAft>
                <a:spcPts val="0"/>
              </a:spcAft>
              <a:buNone/>
            </a:pPr>
            <a:endParaRPr dirty="0">
              <a:solidFill>
                <a:srgbClr val="000000"/>
              </a:solidFill>
              <a:latin typeface="Barlow"/>
              <a:ea typeface="Barlow"/>
              <a:cs typeface="Barlow"/>
              <a:sym typeface="Barlow"/>
            </a:endParaRPr>
          </a:p>
          <a:p>
            <a:pPr marL="0" lvl="0" indent="0" algn="l" rtl="0">
              <a:spcBef>
                <a:spcPts val="1600"/>
              </a:spcBef>
              <a:spcAft>
                <a:spcPts val="1600"/>
              </a:spcAft>
              <a:buNone/>
            </a:pPr>
            <a:endParaRPr dirty="0">
              <a:solidFill>
                <a:srgbClr val="000000"/>
              </a:solidFill>
              <a:latin typeface="Barlow"/>
              <a:ea typeface="Barlow"/>
              <a:cs typeface="Barlow"/>
              <a:sym typeface="Barlow"/>
            </a:endParaRPr>
          </a:p>
        </p:txBody>
      </p:sp>
      <p:sp>
        <p:nvSpPr>
          <p:cNvPr id="96" name="Google Shape;96;p16"/>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392"/>
        <p:cNvGrpSpPr/>
        <p:nvPr/>
      </p:nvGrpSpPr>
      <p:grpSpPr>
        <a:xfrm>
          <a:off x="0" y="0"/>
          <a:ext cx="0" cy="0"/>
          <a:chOff x="0" y="0"/>
          <a:chExt cx="0" cy="0"/>
        </a:xfrm>
      </p:grpSpPr>
      <p:sp>
        <p:nvSpPr>
          <p:cNvPr id="393" name="Google Shape;393;p5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Sviluppi futuri</a:t>
            </a:r>
            <a:endParaRPr sz="3100">
              <a:latin typeface="Big Shoulders Text"/>
              <a:ea typeface="Big Shoulders Text"/>
              <a:cs typeface="Big Shoulders Text"/>
              <a:sym typeface="Big Shoulders Text"/>
            </a:endParaRPr>
          </a:p>
        </p:txBody>
      </p:sp>
      <p:sp>
        <p:nvSpPr>
          <p:cNvPr id="394" name="Google Shape;394;p5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40</a:t>
            </a:fld>
            <a:endParaRPr/>
          </a:p>
        </p:txBody>
      </p:sp>
      <p:sp>
        <p:nvSpPr>
          <p:cNvPr id="395" name="Google Shape;395;p52"/>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396" name="Google Shape;396;p52"/>
          <p:cNvSpPr txBox="1">
            <a:spLocks noGrp="1"/>
          </p:cNvSpPr>
          <p:nvPr>
            <p:ph type="body" idx="4294967295"/>
          </p:nvPr>
        </p:nvSpPr>
        <p:spPr>
          <a:xfrm>
            <a:off x="449799" y="861600"/>
            <a:ext cx="8315700" cy="3042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t" b="1" dirty="0">
                <a:solidFill>
                  <a:srgbClr val="000000"/>
                </a:solidFill>
                <a:latin typeface="Barlow"/>
                <a:ea typeface="Barlow"/>
                <a:cs typeface="Barlow"/>
                <a:sym typeface="Barlow"/>
              </a:rPr>
              <a:t>Considerazione:</a:t>
            </a:r>
            <a:r>
              <a:rPr lang="it" dirty="0">
                <a:solidFill>
                  <a:srgbClr val="000000"/>
                </a:solidFill>
                <a:latin typeface="Barlow"/>
                <a:ea typeface="Barlow"/>
                <a:cs typeface="Barlow"/>
                <a:sym typeface="Barlow"/>
              </a:rPr>
              <a:t> allo stato attuale delle cose non c’è un tool alignment-free che prevale sull’altro.</a:t>
            </a:r>
            <a:endParaRPr dirty="0">
              <a:solidFill>
                <a:srgbClr val="000000"/>
              </a:solidFill>
              <a:latin typeface="Barlow"/>
              <a:ea typeface="Barlow"/>
              <a:cs typeface="Barlow"/>
              <a:sym typeface="Barlow"/>
            </a:endParaRPr>
          </a:p>
          <a:p>
            <a:pPr marL="0" lvl="0" indent="0" algn="just" rtl="0">
              <a:spcBef>
                <a:spcPts val="0"/>
              </a:spcBef>
              <a:spcAft>
                <a:spcPts val="0"/>
              </a:spcAft>
              <a:buNone/>
            </a:pPr>
            <a:endParaRPr dirty="0">
              <a:solidFill>
                <a:srgbClr val="000000"/>
              </a:solidFill>
              <a:latin typeface="Barlow"/>
              <a:ea typeface="Barlow"/>
              <a:cs typeface="Barlow"/>
              <a:sym typeface="Barlow"/>
            </a:endParaRPr>
          </a:p>
          <a:p>
            <a:pPr marL="0" lvl="0" indent="0" algn="just" rtl="0">
              <a:spcBef>
                <a:spcPts val="0"/>
              </a:spcBef>
              <a:spcAft>
                <a:spcPts val="0"/>
              </a:spcAft>
              <a:buNone/>
            </a:pPr>
            <a:r>
              <a:rPr lang="it" dirty="0">
                <a:solidFill>
                  <a:srgbClr val="000000"/>
                </a:solidFill>
                <a:latin typeface="Barlow"/>
                <a:ea typeface="Barlow"/>
                <a:cs typeface="Barlow"/>
                <a:sym typeface="Barlow"/>
              </a:rPr>
              <a:t>Chiaramente ognuno dei tool analizzati risolve un determinato task e ognuno può essere migliorato per coprire task più generali e/o essere più performante.</a:t>
            </a:r>
            <a:endParaRPr dirty="0">
              <a:solidFill>
                <a:srgbClr val="000000"/>
              </a:solidFill>
              <a:latin typeface="Barlow"/>
              <a:ea typeface="Barlow"/>
              <a:cs typeface="Barlow"/>
              <a:sym typeface="Barlow"/>
            </a:endParaRPr>
          </a:p>
          <a:p>
            <a:pPr marL="0" lvl="0" indent="0" algn="just" rtl="0">
              <a:spcBef>
                <a:spcPts val="0"/>
              </a:spcBef>
              <a:spcAft>
                <a:spcPts val="0"/>
              </a:spcAft>
              <a:buNone/>
            </a:pPr>
            <a:endParaRPr dirty="0">
              <a:solidFill>
                <a:srgbClr val="000000"/>
              </a:solidFill>
              <a:latin typeface="Barlow"/>
              <a:ea typeface="Barlow"/>
              <a:cs typeface="Barlow"/>
              <a:sym typeface="Barlow"/>
            </a:endParaRPr>
          </a:p>
          <a:p>
            <a:pPr marL="0" lvl="0" indent="0" algn="just" rtl="0">
              <a:spcBef>
                <a:spcPts val="0"/>
              </a:spcBef>
              <a:spcAft>
                <a:spcPts val="0"/>
              </a:spcAft>
              <a:buNone/>
            </a:pPr>
            <a:r>
              <a:rPr lang="it" b="1" dirty="0">
                <a:solidFill>
                  <a:srgbClr val="000000"/>
                </a:solidFill>
                <a:latin typeface="Barlow"/>
                <a:ea typeface="Barlow"/>
                <a:cs typeface="Barlow"/>
                <a:sym typeface="Barlow"/>
              </a:rPr>
              <a:t>Come? </a:t>
            </a:r>
            <a:endParaRPr dirty="0">
              <a:solidFill>
                <a:srgbClr val="000000"/>
              </a:solidFill>
              <a:latin typeface="Barlow"/>
              <a:ea typeface="Barlow"/>
              <a:cs typeface="Barlow"/>
              <a:sym typeface="Barlow"/>
            </a:endParaRPr>
          </a:p>
          <a:p>
            <a:pPr marL="457200" lvl="0" indent="-342900" algn="just"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ottimizzando le strutture dati utilizzate</a:t>
            </a:r>
            <a:endParaRPr dirty="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variando il modello probabilistico utilizzato durante la fase di genotipizzazione </a:t>
            </a:r>
            <a:endParaRPr dirty="0">
              <a:solidFill>
                <a:srgbClr val="000000"/>
              </a:solidFill>
              <a:latin typeface="Barlow"/>
              <a:ea typeface="Barlow"/>
              <a:cs typeface="Barlow"/>
              <a:sym typeface="Barlow"/>
            </a:endParaRPr>
          </a:p>
          <a:p>
            <a:pPr marL="0" lvl="0" indent="0" algn="l" rtl="0">
              <a:spcBef>
                <a:spcPts val="1200"/>
              </a:spcBef>
              <a:spcAft>
                <a:spcPts val="1600"/>
              </a:spcAft>
              <a:buNone/>
            </a:pPr>
            <a:endParaRPr dirty="0">
              <a:solidFill>
                <a:srgbClr val="000000"/>
              </a:solidFill>
              <a:latin typeface="Barlow"/>
              <a:ea typeface="Barlow"/>
              <a:cs typeface="Barlow"/>
              <a:sym typeface="Barl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400"/>
        <p:cNvGrpSpPr/>
        <p:nvPr/>
      </p:nvGrpSpPr>
      <p:grpSpPr>
        <a:xfrm>
          <a:off x="0" y="0"/>
          <a:ext cx="0" cy="0"/>
          <a:chOff x="0" y="0"/>
          <a:chExt cx="0" cy="0"/>
        </a:xfrm>
      </p:grpSpPr>
      <p:sp>
        <p:nvSpPr>
          <p:cNvPr id="401" name="Google Shape;401;p5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41</a:t>
            </a:fld>
            <a:endParaRPr/>
          </a:p>
        </p:txBody>
      </p:sp>
      <p:sp>
        <p:nvSpPr>
          <p:cNvPr id="402" name="Google Shape;402;p53"/>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403" name="Google Shape;403;p53"/>
          <p:cNvSpPr txBox="1">
            <a:spLocks noGrp="1"/>
          </p:cNvSpPr>
          <p:nvPr>
            <p:ph type="body" idx="1"/>
          </p:nvPr>
        </p:nvSpPr>
        <p:spPr>
          <a:xfrm>
            <a:off x="471900" y="2760875"/>
            <a:ext cx="8222100" cy="1868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2200">
                <a:solidFill>
                  <a:srgbClr val="000000"/>
                </a:solidFill>
                <a:latin typeface="Barlow"/>
                <a:ea typeface="Barlow"/>
                <a:cs typeface="Barlow"/>
                <a:sym typeface="Barlow"/>
              </a:rPr>
              <a:t>Grazie per l’attenzione.</a:t>
            </a:r>
            <a:endParaRPr sz="2200">
              <a:solidFill>
                <a:srgbClr val="000000"/>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00"/>
        <p:cNvGrpSpPr/>
        <p:nvPr/>
      </p:nvGrpSpPr>
      <p:grpSpPr>
        <a:xfrm>
          <a:off x="0" y="0"/>
          <a:ext cx="0" cy="0"/>
          <a:chOff x="0" y="0"/>
          <a:chExt cx="0" cy="0"/>
        </a:xfrm>
      </p:grpSpPr>
      <p:sp>
        <p:nvSpPr>
          <p:cNvPr id="101" name="Google Shape;101;p1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5</a:t>
            </a:fld>
            <a:endParaRPr/>
          </a:p>
        </p:txBody>
      </p:sp>
      <p:sp>
        <p:nvSpPr>
          <p:cNvPr id="102" name="Google Shape;102;p17"/>
          <p:cNvSpPr txBox="1">
            <a:spLocks noGrp="1"/>
          </p:cNvSpPr>
          <p:nvPr>
            <p:ph type="body" idx="4294967295"/>
          </p:nvPr>
        </p:nvSpPr>
        <p:spPr>
          <a:xfrm>
            <a:off x="460950" y="1122950"/>
            <a:ext cx="8222100" cy="29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latin typeface="Barlow"/>
                <a:ea typeface="Barlow"/>
                <a:cs typeface="Barlow"/>
                <a:sym typeface="Barlow"/>
              </a:rPr>
              <a:t>La </a:t>
            </a:r>
            <a:r>
              <a:rPr lang="it" b="1">
                <a:solidFill>
                  <a:srgbClr val="000000"/>
                </a:solidFill>
                <a:latin typeface="Barlow"/>
                <a:ea typeface="Barlow"/>
                <a:cs typeface="Barlow"/>
                <a:sym typeface="Barlow"/>
              </a:rPr>
              <a:t>pipeline standard</a:t>
            </a:r>
            <a:r>
              <a:rPr lang="it">
                <a:solidFill>
                  <a:srgbClr val="000000"/>
                </a:solidFill>
                <a:latin typeface="Barlow"/>
                <a:ea typeface="Barlow"/>
                <a:cs typeface="Barlow"/>
                <a:sym typeface="Barlow"/>
              </a:rPr>
              <a:t> utilizzata per la chiamata delle varianti include l’</a:t>
            </a:r>
            <a:r>
              <a:rPr lang="it" b="1">
                <a:solidFill>
                  <a:srgbClr val="000000"/>
                </a:solidFill>
                <a:latin typeface="Barlow"/>
                <a:ea typeface="Barlow"/>
                <a:cs typeface="Barlow"/>
                <a:sym typeface="Barlow"/>
              </a:rPr>
              <a:t>allineamento</a:t>
            </a:r>
            <a:r>
              <a:rPr lang="it">
                <a:solidFill>
                  <a:srgbClr val="000000"/>
                </a:solidFill>
                <a:latin typeface="Barlow"/>
                <a:ea typeface="Barlow"/>
                <a:cs typeface="Barlow"/>
                <a:sym typeface="Barlow"/>
              </a:rPr>
              <a:t> delle read con una sequenza del genoma di riferimento: identifica la posizione più probabile lungo il genoma di riferimento da cui proviene ciascuna read e assegna i genotipi alle varianti nelle read. </a:t>
            </a:r>
            <a:endParaRPr>
              <a:solidFill>
                <a:srgbClr val="000000"/>
              </a:solidFill>
              <a:latin typeface="Barlow"/>
              <a:ea typeface="Barlow"/>
              <a:cs typeface="Barlow"/>
              <a:sym typeface="Barlow"/>
            </a:endParaRPr>
          </a:p>
          <a:p>
            <a:pPr marL="0" lvl="0" indent="0" algn="l" rtl="0">
              <a:spcBef>
                <a:spcPts val="1600"/>
              </a:spcBef>
              <a:spcAft>
                <a:spcPts val="0"/>
              </a:spcAft>
              <a:buNone/>
            </a:pPr>
            <a:endParaRPr sz="400">
              <a:solidFill>
                <a:srgbClr val="000000"/>
              </a:solidFill>
              <a:latin typeface="Barlow"/>
              <a:ea typeface="Barlow"/>
              <a:cs typeface="Barlow"/>
              <a:sym typeface="Barlow"/>
            </a:endParaRPr>
          </a:p>
          <a:p>
            <a:pPr marL="0" lvl="0" indent="0" algn="l" rtl="0">
              <a:spcBef>
                <a:spcPts val="0"/>
              </a:spcBef>
              <a:spcAft>
                <a:spcPts val="0"/>
              </a:spcAft>
              <a:buNone/>
            </a:pPr>
            <a:r>
              <a:rPr lang="it">
                <a:solidFill>
                  <a:srgbClr val="000000"/>
                </a:solidFill>
                <a:latin typeface="Barlow"/>
                <a:ea typeface="Barlow"/>
                <a:cs typeface="Barlow"/>
                <a:sym typeface="Barlow"/>
              </a:rPr>
              <a:t>                 computazionalmente costosi, molto tempo, difficoltà non risolte.</a:t>
            </a:r>
            <a:endParaRPr sz="1100">
              <a:solidFill>
                <a:srgbClr val="000000"/>
              </a:solidFill>
              <a:latin typeface="Barlow"/>
              <a:ea typeface="Barlow"/>
              <a:cs typeface="Barlow"/>
              <a:sym typeface="Barlow"/>
            </a:endParaRPr>
          </a:p>
          <a:p>
            <a:pPr marL="0" lvl="0" indent="0" algn="l" rtl="0">
              <a:spcBef>
                <a:spcPts val="1600"/>
              </a:spcBef>
              <a:spcAft>
                <a:spcPts val="0"/>
              </a:spcAft>
              <a:buNone/>
            </a:pPr>
            <a:r>
              <a:rPr lang="it" sz="700">
                <a:solidFill>
                  <a:srgbClr val="000000"/>
                </a:solidFill>
                <a:latin typeface="Barlow"/>
                <a:ea typeface="Barlow"/>
                <a:cs typeface="Barlow"/>
                <a:sym typeface="Barlow"/>
              </a:rPr>
              <a:t>    </a:t>
            </a:r>
            <a:endParaRPr sz="400">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I metodi </a:t>
            </a:r>
            <a:r>
              <a:rPr lang="it" b="1">
                <a:solidFill>
                  <a:srgbClr val="000000"/>
                </a:solidFill>
                <a:latin typeface="Barlow"/>
                <a:ea typeface="Barlow"/>
                <a:cs typeface="Barlow"/>
                <a:sym typeface="Barlow"/>
              </a:rPr>
              <a:t>alignment-free</a:t>
            </a:r>
            <a:r>
              <a:rPr lang="it">
                <a:solidFill>
                  <a:srgbClr val="000000"/>
                </a:solidFill>
                <a:latin typeface="Barlow"/>
                <a:ea typeface="Barlow"/>
                <a:cs typeface="Barlow"/>
                <a:sym typeface="Barlow"/>
              </a:rPr>
              <a:t> effettuano la genotipizzazione senza utilizzare l’allineamento.</a:t>
            </a:r>
            <a:endParaRPr b="1">
              <a:solidFill>
                <a:srgbClr val="000000"/>
              </a:solidFill>
              <a:latin typeface="Barlow"/>
              <a:ea typeface="Barlow"/>
              <a:cs typeface="Barlow"/>
              <a:sym typeface="Barlow"/>
            </a:endParaRPr>
          </a:p>
          <a:p>
            <a:pPr marL="0" lvl="0" indent="0" algn="l" rtl="0">
              <a:spcBef>
                <a:spcPts val="1600"/>
              </a:spcBef>
              <a:spcAft>
                <a:spcPts val="0"/>
              </a:spcAft>
              <a:buNone/>
            </a:pPr>
            <a:endParaRPr b="1">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latin typeface="Barlow"/>
              <a:ea typeface="Barlow"/>
              <a:cs typeface="Barlow"/>
              <a:sym typeface="Barlow"/>
            </a:endParaRPr>
          </a:p>
        </p:txBody>
      </p:sp>
      <p:sp>
        <p:nvSpPr>
          <p:cNvPr id="103" name="Google Shape;103;p17"/>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04" name="Google Shape;104;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Introduzione: la genotipizzazione</a:t>
            </a:r>
            <a:endParaRPr sz="3100">
              <a:latin typeface="Big Shoulders Text"/>
              <a:ea typeface="Big Shoulders Text"/>
              <a:cs typeface="Big Shoulders Text"/>
              <a:sym typeface="Big Shoulders Text"/>
            </a:endParaRPr>
          </a:p>
        </p:txBody>
      </p:sp>
      <p:cxnSp>
        <p:nvCxnSpPr>
          <p:cNvPr id="105" name="Google Shape;105;p17"/>
          <p:cNvCxnSpPr/>
          <p:nvPr/>
        </p:nvCxnSpPr>
        <p:spPr>
          <a:xfrm>
            <a:off x="831300" y="2570479"/>
            <a:ext cx="0" cy="3645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17"/>
          <p:cNvCxnSpPr/>
          <p:nvPr/>
        </p:nvCxnSpPr>
        <p:spPr>
          <a:xfrm>
            <a:off x="831300" y="2934979"/>
            <a:ext cx="4164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10"/>
        <p:cNvGrpSpPr/>
        <p:nvPr/>
      </p:nvGrpSpPr>
      <p:grpSpPr>
        <a:xfrm>
          <a:off x="0" y="0"/>
          <a:ext cx="0" cy="0"/>
          <a:chOff x="0" y="0"/>
          <a:chExt cx="0" cy="0"/>
        </a:xfrm>
      </p:grpSpPr>
      <p:sp>
        <p:nvSpPr>
          <p:cNvPr id="111" name="Google Shape;111;p1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112" name="Google Shape;112;p18"/>
          <p:cNvSpPr txBox="1">
            <a:spLocks noGrp="1"/>
          </p:cNvSpPr>
          <p:nvPr>
            <p:ph type="body" idx="4294967295"/>
          </p:nvPr>
        </p:nvSpPr>
        <p:spPr>
          <a:xfrm>
            <a:off x="460950" y="1122950"/>
            <a:ext cx="8222100" cy="238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solidFill>
                  <a:srgbClr val="000000"/>
                </a:solidFill>
                <a:latin typeface="Barlow"/>
                <a:ea typeface="Barlow"/>
                <a:cs typeface="Barlow"/>
                <a:sym typeface="Barlow"/>
              </a:rPr>
              <a:t>I metodi </a:t>
            </a:r>
            <a:r>
              <a:rPr lang="it" b="1">
                <a:solidFill>
                  <a:srgbClr val="000000"/>
                </a:solidFill>
                <a:latin typeface="Barlow"/>
                <a:ea typeface="Barlow"/>
                <a:cs typeface="Barlow"/>
                <a:sym typeface="Barlow"/>
              </a:rPr>
              <a:t>alignment-free</a:t>
            </a:r>
            <a:r>
              <a:rPr lang="it">
                <a:solidFill>
                  <a:srgbClr val="000000"/>
                </a:solidFill>
                <a:latin typeface="Barlow"/>
                <a:ea typeface="Barlow"/>
                <a:cs typeface="Barlow"/>
                <a:sym typeface="Barlow"/>
              </a:rPr>
              <a:t> effettuano la genotipizzazione senza utilizzare l’allineamento: sfruttano diversi modelli, </a:t>
            </a:r>
            <a:r>
              <a:rPr lang="it" b="1">
                <a:solidFill>
                  <a:srgbClr val="000000"/>
                </a:solidFill>
                <a:latin typeface="Barlow"/>
                <a:ea typeface="Barlow"/>
                <a:cs typeface="Barlow"/>
                <a:sym typeface="Barlow"/>
              </a:rPr>
              <a:t>algoritmi</a:t>
            </a:r>
            <a:r>
              <a:rPr lang="it">
                <a:solidFill>
                  <a:srgbClr val="000000"/>
                </a:solidFill>
                <a:latin typeface="Barlow"/>
                <a:ea typeface="Barlow"/>
                <a:cs typeface="Barlow"/>
                <a:sym typeface="Barlow"/>
              </a:rPr>
              <a:t>, e </a:t>
            </a:r>
            <a:r>
              <a:rPr lang="it" b="1">
                <a:solidFill>
                  <a:srgbClr val="000000"/>
                </a:solidFill>
                <a:latin typeface="Barlow"/>
                <a:ea typeface="Barlow"/>
                <a:cs typeface="Barlow"/>
                <a:sym typeface="Barlow"/>
              </a:rPr>
              <a:t>strutture dati efficienti</a:t>
            </a:r>
            <a:r>
              <a:rPr lang="it">
                <a:solidFill>
                  <a:srgbClr val="000000"/>
                </a:solidFill>
                <a:latin typeface="Barlow"/>
                <a:ea typeface="Barlow"/>
                <a:cs typeface="Barlow"/>
                <a:sym typeface="Barlow"/>
              </a:rPr>
              <a:t> </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tempo di esecuzione ridotto</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accuratezza comparabile a tool alignment-based.</a:t>
            </a:r>
            <a:endParaRPr>
              <a:solidFill>
                <a:srgbClr val="000000"/>
              </a:solidFill>
              <a:latin typeface="Barlow"/>
              <a:ea typeface="Barlow"/>
              <a:cs typeface="Barlow"/>
              <a:sym typeface="Barlow"/>
            </a:endParaRPr>
          </a:p>
          <a:p>
            <a:pPr marL="0" lvl="0" indent="0" algn="l" rtl="0">
              <a:spcBef>
                <a:spcPts val="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r>
              <a:rPr lang="it">
                <a:solidFill>
                  <a:srgbClr val="000000"/>
                </a:solidFill>
                <a:latin typeface="Barlow"/>
                <a:ea typeface="Barlow"/>
                <a:cs typeface="Barlow"/>
                <a:sym typeface="Barlow"/>
              </a:rPr>
              <a:t>Possibile effettuare una distinzione all’interno dei tool alignment-free:</a:t>
            </a:r>
            <a:endParaRPr>
              <a:solidFill>
                <a:srgbClr val="000000"/>
              </a:solidFill>
              <a:latin typeface="Barlow"/>
              <a:ea typeface="Barlow"/>
              <a:cs typeface="Barlow"/>
              <a:sym typeface="Barlow"/>
            </a:endParaRPr>
          </a:p>
          <a:p>
            <a:pPr marL="0" lvl="0" indent="0" algn="l" rtl="0">
              <a:spcBef>
                <a:spcPts val="12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latin typeface="Barlow"/>
              <a:ea typeface="Barlow"/>
              <a:cs typeface="Barlow"/>
              <a:sym typeface="Barlow"/>
            </a:endParaRPr>
          </a:p>
        </p:txBody>
      </p:sp>
      <p:sp>
        <p:nvSpPr>
          <p:cNvPr id="113" name="Google Shape;113;p18"/>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14" name="Google Shape;114;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Metodi </a:t>
            </a:r>
            <a:r>
              <a:rPr lang="it" sz="3100" i="1">
                <a:latin typeface="Big Shoulders Text"/>
                <a:ea typeface="Big Shoulders Text"/>
                <a:cs typeface="Big Shoulders Text"/>
                <a:sym typeface="Big Shoulders Text"/>
              </a:rPr>
              <a:t>alignment-free</a:t>
            </a:r>
            <a:endParaRPr sz="3100" i="1">
              <a:latin typeface="Big Shoulders Text"/>
              <a:ea typeface="Big Shoulders Text"/>
              <a:cs typeface="Big Shoulders Text"/>
              <a:sym typeface="Big Shoulders Text"/>
            </a:endParaRPr>
          </a:p>
        </p:txBody>
      </p:sp>
      <p:sp>
        <p:nvSpPr>
          <p:cNvPr id="115" name="Google Shape;115;p18"/>
          <p:cNvSpPr txBox="1"/>
          <p:nvPr/>
        </p:nvSpPr>
        <p:spPr>
          <a:xfrm>
            <a:off x="1010700" y="3353625"/>
            <a:ext cx="3221700" cy="181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800" u="sng">
                <a:latin typeface="Barlow"/>
                <a:ea typeface="Barlow"/>
                <a:cs typeface="Barlow"/>
                <a:sym typeface="Barlow"/>
              </a:rPr>
              <a:t>Reference-based</a:t>
            </a:r>
            <a:endParaRPr sz="1800" u="sng">
              <a:latin typeface="Barlow"/>
              <a:ea typeface="Barlow"/>
              <a:cs typeface="Barlow"/>
              <a:sym typeface="Barlow"/>
            </a:endParaRPr>
          </a:p>
          <a:p>
            <a:pPr marL="0" lvl="0" indent="0" algn="l" rtl="0">
              <a:lnSpc>
                <a:spcPct val="100000"/>
              </a:lnSpc>
              <a:spcBef>
                <a:spcPts val="0"/>
              </a:spcBef>
              <a:spcAft>
                <a:spcPts val="0"/>
              </a:spcAft>
              <a:buNone/>
            </a:pPr>
            <a:endParaRPr sz="500">
              <a:latin typeface="Barlow"/>
              <a:ea typeface="Barlow"/>
              <a:cs typeface="Barlow"/>
              <a:sym typeface="Barlow"/>
            </a:endParaRPr>
          </a:p>
          <a:p>
            <a:pPr marL="0" lvl="0" indent="0" algn="l" rtl="0">
              <a:lnSpc>
                <a:spcPct val="100000"/>
              </a:lnSpc>
              <a:spcBef>
                <a:spcPts val="0"/>
              </a:spcBef>
              <a:spcAft>
                <a:spcPts val="0"/>
              </a:spcAft>
              <a:buNone/>
            </a:pPr>
            <a:r>
              <a:rPr lang="it">
                <a:latin typeface="Barlow"/>
                <a:ea typeface="Barlow"/>
                <a:cs typeface="Barlow"/>
                <a:sym typeface="Barlow"/>
              </a:rPr>
              <a:t>utilizzano genoma di riferimento e lista preassegnata di varianti note in input oltre alle read;</a:t>
            </a:r>
            <a:endParaRPr>
              <a:latin typeface="Barlow"/>
              <a:ea typeface="Barlow"/>
              <a:cs typeface="Barlow"/>
              <a:sym typeface="Barlow"/>
            </a:endParaRPr>
          </a:p>
          <a:p>
            <a:pPr marL="0" lvl="0" indent="0" algn="l" rtl="0">
              <a:lnSpc>
                <a:spcPct val="115000"/>
              </a:lnSpc>
              <a:spcBef>
                <a:spcPts val="1200"/>
              </a:spcBef>
              <a:spcAft>
                <a:spcPts val="0"/>
              </a:spcAft>
              <a:buNone/>
            </a:pPr>
            <a:endParaRPr sz="1800">
              <a:latin typeface="Barlow"/>
              <a:ea typeface="Barlow"/>
              <a:cs typeface="Barlow"/>
              <a:sym typeface="Barlow"/>
            </a:endParaRPr>
          </a:p>
          <a:p>
            <a:pPr marL="0" lvl="0" indent="0" algn="l" rtl="0">
              <a:spcBef>
                <a:spcPts val="1200"/>
              </a:spcBef>
              <a:spcAft>
                <a:spcPts val="0"/>
              </a:spcAft>
              <a:buNone/>
            </a:pPr>
            <a:endParaRPr>
              <a:latin typeface="Barlow"/>
              <a:ea typeface="Barlow"/>
              <a:cs typeface="Barlow"/>
              <a:sym typeface="Barlow"/>
            </a:endParaRPr>
          </a:p>
        </p:txBody>
      </p:sp>
      <p:sp>
        <p:nvSpPr>
          <p:cNvPr id="116" name="Google Shape;116;p18"/>
          <p:cNvSpPr txBox="1"/>
          <p:nvPr/>
        </p:nvSpPr>
        <p:spPr>
          <a:xfrm>
            <a:off x="4899750" y="3353150"/>
            <a:ext cx="3758700" cy="865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t" sz="1800" u="sng">
                <a:latin typeface="Barlow"/>
                <a:ea typeface="Barlow"/>
                <a:cs typeface="Barlow"/>
                <a:sym typeface="Barlow"/>
              </a:rPr>
              <a:t>Reference-free</a:t>
            </a:r>
            <a:r>
              <a:rPr lang="it" sz="1800">
                <a:latin typeface="Barlow"/>
                <a:ea typeface="Barlow"/>
                <a:cs typeface="Barlow"/>
                <a:sym typeface="Barlow"/>
              </a:rPr>
              <a:t> o </a:t>
            </a:r>
            <a:r>
              <a:rPr lang="it" sz="1800" u="sng">
                <a:latin typeface="Barlow"/>
                <a:ea typeface="Barlow"/>
                <a:cs typeface="Barlow"/>
                <a:sym typeface="Barlow"/>
              </a:rPr>
              <a:t>de novo</a:t>
            </a:r>
            <a:endParaRPr sz="1800" u="sng">
              <a:latin typeface="Barlow"/>
              <a:ea typeface="Barlow"/>
              <a:cs typeface="Barlow"/>
              <a:sym typeface="Barlow"/>
            </a:endParaRPr>
          </a:p>
          <a:p>
            <a:pPr marL="0" lvl="0" indent="0" algn="l" rtl="0">
              <a:lnSpc>
                <a:spcPct val="100000"/>
              </a:lnSpc>
              <a:spcBef>
                <a:spcPts val="0"/>
              </a:spcBef>
              <a:spcAft>
                <a:spcPts val="0"/>
              </a:spcAft>
              <a:buNone/>
            </a:pPr>
            <a:endParaRPr sz="500">
              <a:latin typeface="Barlow"/>
              <a:ea typeface="Barlow"/>
              <a:cs typeface="Barlow"/>
              <a:sym typeface="Barlow"/>
            </a:endParaRPr>
          </a:p>
          <a:p>
            <a:pPr marL="0" lvl="0" indent="0" algn="l" rtl="0">
              <a:lnSpc>
                <a:spcPct val="100000"/>
              </a:lnSpc>
              <a:spcBef>
                <a:spcPts val="0"/>
              </a:spcBef>
              <a:spcAft>
                <a:spcPts val="0"/>
              </a:spcAft>
              <a:buNone/>
            </a:pPr>
            <a:r>
              <a:rPr lang="it">
                <a:latin typeface="Barlow"/>
                <a:ea typeface="Barlow"/>
                <a:cs typeface="Barlow"/>
                <a:sym typeface="Barlow"/>
              </a:rPr>
              <a:t>non utilizzano la reference.</a:t>
            </a:r>
            <a:endParaRPr>
              <a:latin typeface="Barlow"/>
              <a:ea typeface="Barlow"/>
              <a:cs typeface="Barlow"/>
              <a:sym typeface="Barlow"/>
            </a:endParaRPr>
          </a:p>
        </p:txBody>
      </p:sp>
      <p:cxnSp>
        <p:nvCxnSpPr>
          <p:cNvPr id="117" name="Google Shape;117;p18"/>
          <p:cNvCxnSpPr/>
          <p:nvPr/>
        </p:nvCxnSpPr>
        <p:spPr>
          <a:xfrm>
            <a:off x="4572000" y="3429350"/>
            <a:ext cx="12000" cy="960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21"/>
        <p:cNvGrpSpPr/>
        <p:nvPr/>
      </p:nvGrpSpPr>
      <p:grpSpPr>
        <a:xfrm>
          <a:off x="0" y="0"/>
          <a:ext cx="0" cy="0"/>
          <a:chOff x="0" y="0"/>
          <a:chExt cx="0" cy="0"/>
        </a:xfrm>
      </p:grpSpPr>
      <p:sp>
        <p:nvSpPr>
          <p:cNvPr id="122" name="Google Shape;122;p1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123" name="Google Shape;123;p19"/>
          <p:cNvSpPr txBox="1">
            <a:spLocks noGrp="1"/>
          </p:cNvSpPr>
          <p:nvPr>
            <p:ph type="body" idx="4294967295"/>
          </p:nvPr>
        </p:nvSpPr>
        <p:spPr>
          <a:xfrm>
            <a:off x="460950" y="1044893"/>
            <a:ext cx="8222100" cy="3491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Introduzione del problema</a:t>
            </a:r>
            <a:endParaRPr dirty="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Pipeline standard (allineamento)</a:t>
            </a:r>
            <a:endParaRPr dirty="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Metodi alignment-free</a:t>
            </a:r>
            <a:endParaRPr dirty="0">
              <a:solidFill>
                <a:srgbClr val="000000"/>
              </a:solidFill>
              <a:latin typeface="Barlow"/>
              <a:ea typeface="Barlow"/>
              <a:cs typeface="Barlow"/>
              <a:sym typeface="Barlow"/>
            </a:endParaRPr>
          </a:p>
          <a:p>
            <a:pPr marL="914400" lvl="1" indent="-317500" algn="l" rtl="0">
              <a:spcBef>
                <a:spcPts val="0"/>
              </a:spcBef>
              <a:spcAft>
                <a:spcPts val="0"/>
              </a:spcAft>
              <a:buClr>
                <a:srgbClr val="000000"/>
              </a:buClr>
              <a:buSzPts val="1400"/>
              <a:buFont typeface="Barlow"/>
              <a:buChar char="-"/>
            </a:pPr>
            <a:r>
              <a:rPr lang="it" b="1" dirty="0">
                <a:solidFill>
                  <a:srgbClr val="000000"/>
                </a:solidFill>
                <a:latin typeface="Barlow"/>
                <a:ea typeface="Barlow"/>
                <a:cs typeface="Barlow"/>
                <a:sym typeface="Barlow"/>
              </a:rPr>
              <a:t>VarGeno</a:t>
            </a:r>
            <a:endParaRPr b="1" dirty="0">
              <a:solidFill>
                <a:srgbClr val="000000"/>
              </a:solidFill>
              <a:latin typeface="Barlow"/>
              <a:ea typeface="Barlow"/>
              <a:cs typeface="Barlow"/>
              <a:sym typeface="Barlow"/>
            </a:endParaRPr>
          </a:p>
          <a:p>
            <a:pPr marL="914400" lvl="1" indent="-317500" algn="l" rtl="0">
              <a:spcBef>
                <a:spcPts val="0"/>
              </a:spcBef>
              <a:spcAft>
                <a:spcPts val="0"/>
              </a:spcAft>
              <a:buClr>
                <a:srgbClr val="000000"/>
              </a:buClr>
              <a:buSzPts val="1400"/>
              <a:buFont typeface="Barlow"/>
              <a:buChar char="-"/>
            </a:pPr>
            <a:r>
              <a:rPr lang="it" b="1" dirty="0">
                <a:solidFill>
                  <a:srgbClr val="000000"/>
                </a:solidFill>
                <a:latin typeface="Barlow"/>
                <a:ea typeface="Barlow"/>
                <a:cs typeface="Barlow"/>
                <a:sym typeface="Barlow"/>
              </a:rPr>
              <a:t>MALVA</a:t>
            </a:r>
            <a:endParaRPr b="1" dirty="0">
              <a:solidFill>
                <a:srgbClr val="000000"/>
              </a:solidFill>
              <a:latin typeface="Barlow"/>
              <a:ea typeface="Barlow"/>
              <a:cs typeface="Barlow"/>
              <a:sym typeface="Barlow"/>
            </a:endParaRPr>
          </a:p>
          <a:p>
            <a:pPr marL="914400" lvl="1" indent="-317500" algn="l" rtl="0">
              <a:spcBef>
                <a:spcPts val="0"/>
              </a:spcBef>
              <a:spcAft>
                <a:spcPts val="0"/>
              </a:spcAft>
              <a:buClr>
                <a:srgbClr val="000000"/>
              </a:buClr>
              <a:buSzPts val="1400"/>
              <a:buFont typeface="Barlow"/>
              <a:buChar char="-"/>
            </a:pPr>
            <a:r>
              <a:rPr lang="it" dirty="0">
                <a:solidFill>
                  <a:srgbClr val="000000"/>
                </a:solidFill>
                <a:latin typeface="Barlow"/>
                <a:ea typeface="Barlow"/>
                <a:cs typeface="Barlow"/>
                <a:sym typeface="Barlow"/>
              </a:rPr>
              <a:t>FastGT</a:t>
            </a:r>
            <a:endParaRPr dirty="0">
              <a:solidFill>
                <a:srgbClr val="000000"/>
              </a:solidFill>
              <a:latin typeface="Barlow"/>
              <a:ea typeface="Barlow"/>
              <a:cs typeface="Barlow"/>
              <a:sym typeface="Barlow"/>
            </a:endParaRPr>
          </a:p>
          <a:p>
            <a:pPr marL="914400" lvl="1" indent="-317500" algn="l" rtl="0">
              <a:spcBef>
                <a:spcPts val="0"/>
              </a:spcBef>
              <a:spcAft>
                <a:spcPts val="0"/>
              </a:spcAft>
              <a:buClr>
                <a:srgbClr val="000000"/>
              </a:buClr>
              <a:buSzPts val="1400"/>
              <a:buFont typeface="Barlow"/>
              <a:buChar char="-"/>
            </a:pPr>
            <a:r>
              <a:rPr lang="it" dirty="0">
                <a:solidFill>
                  <a:srgbClr val="000000"/>
                </a:solidFill>
                <a:latin typeface="Barlow"/>
                <a:ea typeface="Barlow"/>
                <a:cs typeface="Barlow"/>
                <a:sym typeface="Barlow"/>
              </a:rPr>
              <a:t>COBASI</a:t>
            </a:r>
            <a:endParaRPr dirty="0">
              <a:solidFill>
                <a:srgbClr val="000000"/>
              </a:solidFill>
              <a:latin typeface="Barlow"/>
              <a:ea typeface="Barlow"/>
              <a:cs typeface="Barlow"/>
              <a:sym typeface="Barlow"/>
            </a:endParaRPr>
          </a:p>
          <a:p>
            <a:pPr marL="914400" lvl="1" indent="-317500" algn="l" rtl="0">
              <a:spcBef>
                <a:spcPts val="0"/>
              </a:spcBef>
              <a:spcAft>
                <a:spcPts val="0"/>
              </a:spcAft>
              <a:buClr>
                <a:srgbClr val="000000"/>
              </a:buClr>
              <a:buSzPts val="1400"/>
              <a:buFont typeface="Barlow"/>
              <a:buChar char="-"/>
            </a:pPr>
            <a:r>
              <a:rPr lang="it" b="1" dirty="0">
                <a:solidFill>
                  <a:srgbClr val="000000"/>
                </a:solidFill>
                <a:latin typeface="Barlow"/>
                <a:ea typeface="Barlow"/>
                <a:cs typeface="Barlow"/>
                <a:sym typeface="Barlow"/>
              </a:rPr>
              <a:t>Kevlar</a:t>
            </a:r>
            <a:endParaRPr b="1" dirty="0">
              <a:solidFill>
                <a:srgbClr val="000000"/>
              </a:solidFill>
              <a:latin typeface="Barlow"/>
              <a:ea typeface="Barlow"/>
              <a:cs typeface="Barlow"/>
              <a:sym typeface="Barlow"/>
            </a:endParaRPr>
          </a:p>
          <a:p>
            <a:pPr marL="914400" lvl="1" indent="-317500" algn="l" rtl="0">
              <a:spcBef>
                <a:spcPts val="0"/>
              </a:spcBef>
              <a:spcAft>
                <a:spcPts val="0"/>
              </a:spcAft>
              <a:buClr>
                <a:srgbClr val="000000"/>
              </a:buClr>
              <a:buSzPts val="1400"/>
              <a:buFont typeface="Barlow"/>
              <a:buChar char="-"/>
            </a:pPr>
            <a:r>
              <a:rPr lang="it" b="1" dirty="0">
                <a:solidFill>
                  <a:srgbClr val="000000"/>
                </a:solidFill>
                <a:latin typeface="Barlow"/>
                <a:ea typeface="Barlow"/>
                <a:cs typeface="Barlow"/>
                <a:sym typeface="Barlow"/>
              </a:rPr>
              <a:t>DiscoSNP++</a:t>
            </a:r>
            <a:endParaRPr b="1" dirty="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Benchmark</a:t>
            </a:r>
            <a:endParaRPr dirty="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dirty="0">
                <a:solidFill>
                  <a:srgbClr val="000000"/>
                </a:solidFill>
                <a:latin typeface="Barlow"/>
                <a:ea typeface="Barlow"/>
                <a:cs typeface="Barlow"/>
                <a:sym typeface="Barlow"/>
              </a:rPr>
              <a:t>Conclusioni</a:t>
            </a:r>
            <a:endParaRPr dirty="0">
              <a:solidFill>
                <a:srgbClr val="000000"/>
              </a:solidFill>
              <a:latin typeface="Barlow"/>
              <a:ea typeface="Barlow"/>
              <a:cs typeface="Barlow"/>
              <a:sym typeface="Barlow"/>
            </a:endParaRPr>
          </a:p>
        </p:txBody>
      </p:sp>
      <p:sp>
        <p:nvSpPr>
          <p:cNvPr id="124" name="Google Shape;124;p19"/>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25" name="Google Shape;125;p1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Outline</a:t>
            </a:r>
            <a:endParaRPr sz="3100" i="1">
              <a:latin typeface="Big Shoulders Text"/>
              <a:ea typeface="Big Shoulders Text"/>
              <a:cs typeface="Big Shoulders Text"/>
              <a:sym typeface="Big Shoulders Tex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60950" y="75592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a:latin typeface="Big Shoulders Text"/>
                <a:ea typeface="Big Shoulders Text"/>
                <a:cs typeface="Big Shoulders Text"/>
                <a:sym typeface="Big Shoulders Text"/>
              </a:rPr>
              <a:t>VarGeno </a:t>
            </a:r>
            <a:r>
              <a:rPr lang="it" sz="2600">
                <a:latin typeface="Big Shoulders Text"/>
                <a:ea typeface="Big Shoulders Text"/>
                <a:cs typeface="Big Shoulders Text"/>
                <a:sym typeface="Big Shoulders Text"/>
              </a:rPr>
              <a:t>(Sun &amp; Medvedev, 2018)</a:t>
            </a:r>
            <a:endParaRPr sz="2600">
              <a:latin typeface="Big Shoulders Text"/>
              <a:ea typeface="Big Shoulders Text"/>
              <a:cs typeface="Big Shoulders Text"/>
              <a:sym typeface="Big Shoulders Text"/>
            </a:endParaRPr>
          </a:p>
        </p:txBody>
      </p:sp>
      <p:sp>
        <p:nvSpPr>
          <p:cNvPr id="131" name="Google Shape;131;p2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8</a:t>
            </a:fld>
            <a:endParaRPr/>
          </a:p>
        </p:txBody>
      </p:sp>
      <p:sp>
        <p:nvSpPr>
          <p:cNvPr id="132" name="Google Shape;132;p20"/>
          <p:cNvSpPr txBox="1"/>
          <p:nvPr/>
        </p:nvSpPr>
        <p:spPr>
          <a:xfrm>
            <a:off x="460950" y="1603675"/>
            <a:ext cx="8222100" cy="2991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t" sz="1800" b="1">
                <a:solidFill>
                  <a:srgbClr val="FFFFFF"/>
                </a:solidFill>
                <a:latin typeface="Barlow"/>
                <a:ea typeface="Barlow"/>
                <a:cs typeface="Barlow"/>
                <a:sym typeface="Barlow"/>
              </a:rPr>
              <a:t>Idea:</a:t>
            </a:r>
            <a:r>
              <a:rPr lang="it" sz="1800">
                <a:solidFill>
                  <a:srgbClr val="FFFFFF"/>
                </a:solidFill>
                <a:latin typeface="Barlow"/>
                <a:ea typeface="Barlow"/>
                <a:cs typeface="Barlow"/>
                <a:sym typeface="Barlow"/>
              </a:rPr>
              <a:t> </a:t>
            </a:r>
            <a:r>
              <a:rPr lang="it" sz="1700">
                <a:solidFill>
                  <a:srgbClr val="FFFFFF"/>
                </a:solidFill>
                <a:latin typeface="Barlow"/>
                <a:ea typeface="Barlow"/>
                <a:cs typeface="Barlow"/>
                <a:sym typeface="Barlow"/>
              </a:rPr>
              <a:t>la corrispondenza approssimativa di </a:t>
            </a:r>
            <a:r>
              <a:rPr lang="it" sz="1700" i="1">
                <a:solidFill>
                  <a:srgbClr val="FFFFFF"/>
                </a:solidFill>
                <a:latin typeface="Barlow"/>
                <a:ea typeface="Barlow"/>
                <a:cs typeface="Barlow"/>
                <a:sym typeface="Barlow"/>
              </a:rPr>
              <a:t>k</a:t>
            </a:r>
            <a:r>
              <a:rPr lang="it" sz="1700">
                <a:solidFill>
                  <a:srgbClr val="FFFFFF"/>
                </a:solidFill>
                <a:latin typeface="Barlow"/>
                <a:ea typeface="Barlow"/>
                <a:cs typeface="Barlow"/>
                <a:sym typeface="Barlow"/>
              </a:rPr>
              <a:t>-mer di medie dimensioni riesce a identificare univocamente i loci nel genoma senza allineamento completo delle read.</a:t>
            </a:r>
            <a:endParaRPr sz="1700">
              <a:solidFill>
                <a:srgbClr val="FFFFFF"/>
              </a:solidFill>
              <a:latin typeface="Barlow"/>
              <a:ea typeface="Barlow"/>
              <a:cs typeface="Barlow"/>
              <a:sym typeface="Barlow"/>
            </a:endParaRPr>
          </a:p>
          <a:p>
            <a:pPr marL="0" lvl="0" indent="0" algn="just" rtl="0">
              <a:spcBef>
                <a:spcPts val="0"/>
              </a:spcBef>
              <a:spcAft>
                <a:spcPts val="0"/>
              </a:spcAft>
              <a:buNone/>
            </a:pPr>
            <a:endParaRPr sz="1800">
              <a:solidFill>
                <a:srgbClr val="FFFFFF"/>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Traits: </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a:solidFill>
                  <a:srgbClr val="FFFFFF"/>
                </a:solidFill>
                <a:latin typeface="Barlow"/>
                <a:ea typeface="Barlow"/>
                <a:cs typeface="Barlow"/>
                <a:sym typeface="Barlow"/>
              </a:rPr>
              <a:t>Alignment-free</a:t>
            </a:r>
            <a:endParaRPr sz="1800">
              <a:solidFill>
                <a:srgbClr val="FFFFFF"/>
              </a:solidFill>
              <a:latin typeface="Barlow"/>
              <a:ea typeface="Barlow"/>
              <a:cs typeface="Barlow"/>
              <a:sym typeface="Barlow"/>
            </a:endParaRPr>
          </a:p>
          <a:p>
            <a:pPr marL="457200" lvl="0" indent="-342900" algn="l" rtl="0">
              <a:lnSpc>
                <a:spcPct val="115000"/>
              </a:lnSpc>
              <a:spcBef>
                <a:spcPts val="0"/>
              </a:spcBef>
              <a:spcAft>
                <a:spcPts val="0"/>
              </a:spcAft>
              <a:buClr>
                <a:srgbClr val="FFFFFF"/>
              </a:buClr>
              <a:buSzPts val="1800"/>
              <a:buFont typeface="Barlow"/>
              <a:buChar char="-"/>
            </a:pPr>
            <a:r>
              <a:rPr lang="it" sz="1800">
                <a:solidFill>
                  <a:schemeClr val="lt1"/>
                </a:solidFill>
                <a:latin typeface="Barlow"/>
                <a:ea typeface="Barlow"/>
                <a:cs typeface="Barlow"/>
                <a:sym typeface="Barlow"/>
              </a:rPr>
              <a:t>Reference-based (input: sample di read, genoma di riferimento, lista di SNP)</a:t>
            </a:r>
            <a:endParaRPr sz="1800">
              <a:solidFill>
                <a:srgbClr val="FFFFFF"/>
              </a:solidFill>
              <a:latin typeface="Barlow"/>
              <a:ea typeface="Barlow"/>
              <a:cs typeface="Barlow"/>
              <a:sym typeface="Barlow"/>
            </a:endParaRPr>
          </a:p>
          <a:p>
            <a:pPr marL="457200" lvl="0" indent="-342900" algn="just" rtl="0">
              <a:spcBef>
                <a:spcPts val="0"/>
              </a:spcBef>
              <a:spcAft>
                <a:spcPts val="0"/>
              </a:spcAft>
              <a:buClr>
                <a:srgbClr val="FFFFFF"/>
              </a:buClr>
              <a:buSzPts val="1800"/>
              <a:buFont typeface="Barlow"/>
              <a:buChar char="-"/>
            </a:pPr>
            <a:r>
              <a:rPr lang="it" sz="1800" i="1">
                <a:solidFill>
                  <a:srgbClr val="FFFFFF"/>
                </a:solidFill>
                <a:latin typeface="Barlow"/>
                <a:ea typeface="Barlow"/>
                <a:cs typeface="Barlow"/>
                <a:sym typeface="Barlow"/>
              </a:rPr>
              <a:t>k</a:t>
            </a:r>
            <a:r>
              <a:rPr lang="it" sz="1800">
                <a:solidFill>
                  <a:srgbClr val="FFFFFF"/>
                </a:solidFill>
                <a:latin typeface="Barlow"/>
                <a:ea typeface="Barlow"/>
                <a:cs typeface="Barlow"/>
                <a:sym typeface="Barlow"/>
              </a:rPr>
              <a:t>-mer count (k = 32)</a:t>
            </a:r>
            <a:endParaRPr sz="1800">
              <a:solidFill>
                <a:srgbClr val="FFFFFF"/>
              </a:solidFill>
              <a:latin typeface="Barlow"/>
              <a:ea typeface="Barlow"/>
              <a:cs typeface="Barlow"/>
              <a:sym typeface="Barlow"/>
            </a:endParaRPr>
          </a:p>
          <a:p>
            <a:pPr marL="457200" lvl="0" indent="-342900" algn="l" rtl="0">
              <a:lnSpc>
                <a:spcPct val="115000"/>
              </a:lnSpc>
              <a:spcBef>
                <a:spcPts val="0"/>
              </a:spcBef>
              <a:spcAft>
                <a:spcPts val="0"/>
              </a:spcAft>
              <a:buClr>
                <a:srgbClr val="FFFFFF"/>
              </a:buClr>
              <a:buSzPts val="1800"/>
              <a:buFont typeface="Barlow"/>
              <a:buChar char="-"/>
            </a:pPr>
            <a:r>
              <a:rPr lang="it" sz="1800">
                <a:solidFill>
                  <a:schemeClr val="lt1"/>
                </a:solidFill>
                <a:latin typeface="Barlow"/>
                <a:ea typeface="Barlow"/>
                <a:cs typeface="Barlow"/>
                <a:sym typeface="Barlow"/>
              </a:rPr>
              <a:t>diretto miglioramento di LAVA (Shajii et al., 2016)</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b="1">
              <a:solidFill>
                <a:srgbClr val="FFFFFF"/>
              </a:solidFill>
              <a:latin typeface="Barlow"/>
              <a:ea typeface="Barlow"/>
              <a:cs typeface="Barlow"/>
              <a:sym typeface="Barlow"/>
            </a:endParaRPr>
          </a:p>
          <a:p>
            <a:pPr marL="0" lvl="0" indent="0" algn="just" rtl="0">
              <a:spcBef>
                <a:spcPts val="0"/>
              </a:spcBef>
              <a:spcAft>
                <a:spcPts val="0"/>
              </a:spcAft>
              <a:buNone/>
            </a:pPr>
            <a:r>
              <a:rPr lang="it" sz="1800" b="1">
                <a:solidFill>
                  <a:srgbClr val="FFFFFF"/>
                </a:solidFill>
                <a:latin typeface="Barlow"/>
                <a:ea typeface="Barlow"/>
                <a:cs typeface="Barlow"/>
                <a:sym typeface="Barlow"/>
              </a:rPr>
              <a:t>Goal:</a:t>
            </a:r>
            <a:r>
              <a:rPr lang="it" sz="1800">
                <a:solidFill>
                  <a:srgbClr val="FFFFFF"/>
                </a:solidFill>
                <a:latin typeface="Barlow"/>
                <a:ea typeface="Barlow"/>
                <a:cs typeface="Barlow"/>
                <a:sym typeface="Barlow"/>
              </a:rPr>
              <a:t> genotipizzare e rilevare principalmente SNP (no indel).</a:t>
            </a:r>
            <a:endParaRPr sz="1800">
              <a:solidFill>
                <a:srgbClr val="FFFFFF"/>
              </a:solidFill>
              <a:latin typeface="Barlow"/>
              <a:ea typeface="Barlow"/>
              <a:cs typeface="Barlow"/>
              <a:sym typeface="Barlow"/>
            </a:endParaRPr>
          </a:p>
          <a:p>
            <a:pPr marL="0" lvl="0" indent="0" algn="just" rtl="0">
              <a:spcBef>
                <a:spcPts val="0"/>
              </a:spcBef>
              <a:spcAft>
                <a:spcPts val="0"/>
              </a:spcAft>
              <a:buNone/>
            </a:pPr>
            <a:endParaRPr sz="1800">
              <a:solidFill>
                <a:srgbClr val="FFFFFF"/>
              </a:solidFill>
              <a:latin typeface="Barlow"/>
              <a:ea typeface="Barlow"/>
              <a:cs typeface="Barlow"/>
              <a:sym typeface="Barlow"/>
            </a:endParaRPr>
          </a:p>
          <a:p>
            <a:pPr marL="0" lvl="0" indent="0" algn="l" rtl="0">
              <a:spcBef>
                <a:spcPts val="0"/>
              </a:spcBef>
              <a:spcAft>
                <a:spcPts val="0"/>
              </a:spcAft>
              <a:buNone/>
            </a:pPr>
            <a:endParaRPr>
              <a:latin typeface="Roboto"/>
              <a:ea typeface="Roboto"/>
              <a:cs typeface="Roboto"/>
              <a:sym typeface="Roboto"/>
            </a:endParaRPr>
          </a:p>
        </p:txBody>
      </p:sp>
      <p:sp>
        <p:nvSpPr>
          <p:cNvPr id="133" name="Google Shape;133;p20"/>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FFFFFF"/>
                </a:solidFill>
                <a:latin typeface="Roboto"/>
                <a:ea typeface="Roboto"/>
                <a:cs typeface="Roboto"/>
                <a:sym typeface="Roboto"/>
              </a:rPr>
              <a:t>11/06/2020                                                                                                             Progetto 8</a:t>
            </a:r>
            <a:endParaRPr sz="10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4125"/>
        </a:solidFill>
        <a:effectLst/>
      </p:bgPr>
    </p:bg>
    <p:spTree>
      <p:nvGrpSpPr>
        <p:cNvPr id="1" name="Shape 137"/>
        <p:cNvGrpSpPr/>
        <p:nvPr/>
      </p:nvGrpSpPr>
      <p:grpSpPr>
        <a:xfrm>
          <a:off x="0" y="0"/>
          <a:ext cx="0" cy="0"/>
          <a:chOff x="0" y="0"/>
          <a:chExt cx="0" cy="0"/>
        </a:xfrm>
      </p:grpSpPr>
      <p:sp>
        <p:nvSpPr>
          <p:cNvPr id="138" name="Google Shape;138;p2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139" name="Google Shape;139;p21"/>
          <p:cNvSpPr txBox="1"/>
          <p:nvPr/>
        </p:nvSpPr>
        <p:spPr>
          <a:xfrm>
            <a:off x="106825" y="4695625"/>
            <a:ext cx="60798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it" sz="1000">
                <a:solidFill>
                  <a:srgbClr val="737373"/>
                </a:solidFill>
                <a:latin typeface="Roboto"/>
                <a:ea typeface="Roboto"/>
                <a:cs typeface="Roboto"/>
                <a:sym typeface="Roboto"/>
              </a:rPr>
              <a:t>11/06/2020                                                                                                             Progetto 8</a:t>
            </a:r>
            <a:endParaRPr sz="1000">
              <a:solidFill>
                <a:srgbClr val="737373"/>
              </a:solidFill>
              <a:latin typeface="Roboto"/>
              <a:ea typeface="Roboto"/>
              <a:cs typeface="Roboto"/>
              <a:sym typeface="Roboto"/>
            </a:endParaRPr>
          </a:p>
        </p:txBody>
      </p:sp>
      <p:sp>
        <p:nvSpPr>
          <p:cNvPr id="140" name="Google Shape;140;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t" sz="3100">
                <a:latin typeface="Big Shoulders Text"/>
                <a:ea typeface="Big Shoulders Text"/>
                <a:cs typeface="Big Shoulders Text"/>
                <a:sym typeface="Big Shoulders Text"/>
              </a:rPr>
              <a:t>VarGeno: il Bloom Filter</a:t>
            </a:r>
            <a:endParaRPr sz="3100">
              <a:latin typeface="Big Shoulders Text"/>
              <a:ea typeface="Big Shoulders Text"/>
              <a:cs typeface="Big Shoulders Text"/>
              <a:sym typeface="Big Shoulders Text"/>
            </a:endParaRPr>
          </a:p>
        </p:txBody>
      </p:sp>
      <p:sp>
        <p:nvSpPr>
          <p:cNvPr id="141" name="Google Shape;141;p21"/>
          <p:cNvSpPr txBox="1">
            <a:spLocks noGrp="1"/>
          </p:cNvSpPr>
          <p:nvPr>
            <p:ph type="body" idx="4294967295"/>
          </p:nvPr>
        </p:nvSpPr>
        <p:spPr>
          <a:xfrm>
            <a:off x="384750" y="970550"/>
            <a:ext cx="84066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b="1">
                <a:solidFill>
                  <a:srgbClr val="000000"/>
                </a:solidFill>
                <a:latin typeface="Barlow"/>
                <a:ea typeface="Barlow"/>
                <a:cs typeface="Barlow"/>
                <a:sym typeface="Barlow"/>
              </a:rPr>
              <a:t>Bloom Filter</a:t>
            </a:r>
            <a:r>
              <a:rPr lang="it">
                <a:solidFill>
                  <a:srgbClr val="000000"/>
                </a:solidFill>
                <a:latin typeface="Barlow"/>
                <a:ea typeface="Barlow"/>
                <a:cs typeface="Barlow"/>
                <a:sym typeface="Barlow"/>
              </a:rPr>
              <a:t>: struttura dati probabilistica efficiente in termini di spazio che rappresenta un insieme di elementi e consente di effettuare query di appartenenza approssimative, per determinare se un elemento appartiene o no all’insieme dei dati del Bloom filter. </a:t>
            </a:r>
            <a:endParaRPr>
              <a:solidFill>
                <a:srgbClr val="000000"/>
              </a:solidFill>
              <a:latin typeface="Barlow"/>
              <a:ea typeface="Barlow"/>
              <a:cs typeface="Barlow"/>
              <a:sym typeface="Barlow"/>
            </a:endParaRPr>
          </a:p>
          <a:p>
            <a:pPr marL="0" lvl="0" indent="0" algn="l" rtl="0">
              <a:spcBef>
                <a:spcPts val="0"/>
              </a:spcBef>
              <a:spcAft>
                <a:spcPts val="0"/>
              </a:spcAft>
              <a:buNone/>
            </a:pPr>
            <a:endParaRPr sz="900">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verificare se un elemento è “possibilmente nel set” (possono esserci falsi positivi, casi in cui si pensa erroneamente che l’elemento appartenga);</a:t>
            </a:r>
            <a:endParaRPr>
              <a:solidFill>
                <a:srgbClr val="000000"/>
              </a:solidFill>
              <a:latin typeface="Barlow"/>
              <a:ea typeface="Barlow"/>
              <a:cs typeface="Barlow"/>
              <a:sym typeface="Barlow"/>
            </a:endParaRPr>
          </a:p>
          <a:p>
            <a:pPr marL="457200" lvl="0" indent="-342900" algn="l" rtl="0">
              <a:spcBef>
                <a:spcPts val="0"/>
              </a:spcBef>
              <a:spcAft>
                <a:spcPts val="0"/>
              </a:spcAft>
              <a:buClr>
                <a:srgbClr val="000000"/>
              </a:buClr>
              <a:buSzPts val="1800"/>
              <a:buFont typeface="Barlow"/>
              <a:buChar char="-"/>
            </a:pPr>
            <a:r>
              <a:rPr lang="it">
                <a:solidFill>
                  <a:srgbClr val="000000"/>
                </a:solidFill>
                <a:latin typeface="Barlow"/>
                <a:ea typeface="Barlow"/>
                <a:cs typeface="Barlow"/>
                <a:sym typeface="Barlow"/>
              </a:rPr>
              <a:t>verificare se un elemento è “sicuramente non nel set” (mai falsi negativi).</a:t>
            </a: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0"/>
              </a:spcAft>
              <a:buNone/>
            </a:pPr>
            <a:endParaRPr>
              <a:solidFill>
                <a:srgbClr val="000000"/>
              </a:solidFill>
              <a:latin typeface="Barlow"/>
              <a:ea typeface="Barlow"/>
              <a:cs typeface="Barlow"/>
              <a:sym typeface="Barlow"/>
            </a:endParaRPr>
          </a:p>
          <a:p>
            <a:pPr marL="0" lvl="0" indent="0" algn="l" rtl="0">
              <a:spcBef>
                <a:spcPts val="1600"/>
              </a:spcBef>
              <a:spcAft>
                <a:spcPts val="1600"/>
              </a:spcAft>
              <a:buNone/>
            </a:pPr>
            <a:endParaRPr>
              <a:solidFill>
                <a:srgbClr val="000000"/>
              </a:solidFill>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4576</Words>
  <Application>Microsoft Macintosh PowerPoint</Application>
  <PresentationFormat>Presentazione su schermo (16:9)</PresentationFormat>
  <Paragraphs>426</Paragraphs>
  <Slides>41</Slides>
  <Notes>41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41</vt:i4>
      </vt:variant>
    </vt:vector>
  </HeadingPairs>
  <TitlesOfParts>
    <vt:vector size="46" baseType="lpstr">
      <vt:lpstr>Big Shoulders Text</vt:lpstr>
      <vt:lpstr>Arial</vt:lpstr>
      <vt:lpstr>Roboto</vt:lpstr>
      <vt:lpstr>Barlow</vt:lpstr>
      <vt:lpstr>Material</vt:lpstr>
      <vt:lpstr>Algoritmi per la Bioinformatica 2019/2020   Progetto 8</vt:lpstr>
      <vt:lpstr>Introduzione: il problema studiato</vt:lpstr>
      <vt:lpstr>Introduzione: le mutazioni</vt:lpstr>
      <vt:lpstr>Introduzione: le mutazioni</vt:lpstr>
      <vt:lpstr>Introduzione: la genotipizzazione</vt:lpstr>
      <vt:lpstr>Metodi alignment-free</vt:lpstr>
      <vt:lpstr>Outline</vt:lpstr>
      <vt:lpstr>VarGeno (Sun &amp; Medvedev, 2018)</vt:lpstr>
      <vt:lpstr>VarGeno: il Bloom Filter</vt:lpstr>
      <vt:lpstr>VarGeno: la struttura dati</vt:lpstr>
      <vt:lpstr>VarGeno: l’algoritmo</vt:lpstr>
      <vt:lpstr>VarGeno: le query dei k-mer</vt:lpstr>
      <vt:lpstr>VarGeno: l’algoritmo</vt:lpstr>
      <vt:lpstr>MALVA (Bernardini et al., 2019)</vt:lpstr>
      <vt:lpstr>MALVA: le signature e la struttura dati</vt:lpstr>
      <vt:lpstr>MALVA: l’algoritmo</vt:lpstr>
      <vt:lpstr>MALVA: l’algoritmo</vt:lpstr>
      <vt:lpstr>MALVA: l’algoritmo</vt:lpstr>
      <vt:lpstr>Kevlar (Standage et al., 2019)</vt:lpstr>
      <vt:lpstr>Kevlar: l’algoritmo</vt:lpstr>
      <vt:lpstr>Kevlar: l’algoritmo</vt:lpstr>
      <vt:lpstr>Kevlar: l’algoritmo</vt:lpstr>
      <vt:lpstr>Kevlar: l’algoritmo</vt:lpstr>
      <vt:lpstr>Kevlar: l’algoritmo</vt:lpstr>
      <vt:lpstr>Kevlar: l’algoritmo</vt:lpstr>
      <vt:lpstr>Kevlar: l’algoritmo</vt:lpstr>
      <vt:lpstr>Kevlar: l’algoritmo</vt:lpstr>
      <vt:lpstr>DiscoSNP++ (Peterlongo et al., 2017)</vt:lpstr>
      <vt:lpstr>DiscoSNP++: la struttura dati</vt:lpstr>
      <vt:lpstr>DiscoSNP++: la struttura dati</vt:lpstr>
      <vt:lpstr>DiscoSNP++: l’algoritmo</vt:lpstr>
      <vt:lpstr>DiscoSNP++: l’algoritmo</vt:lpstr>
      <vt:lpstr>DiscoSNP++: l’algoritmo</vt:lpstr>
      <vt:lpstr>DiscoSNP++: l’algoritmo</vt:lpstr>
      <vt:lpstr>DiscoSNP++: l’algoritmo</vt:lpstr>
      <vt:lpstr>Benchmark</vt:lpstr>
      <vt:lpstr>Benchmark: Kevlar vs DiscoSNP++</vt:lpstr>
      <vt:lpstr>Benchmark: MALVA vs VarGeno vs DiscoSNP++</vt:lpstr>
      <vt:lpstr>Conclusioni</vt:lpstr>
      <vt:lpstr>Sviluppi futuri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Algoritmi per la Bioinformatica 2019/2020   Progetto 8</dc:title>
  <cp:lastModifiedBy>ANNA BARISAN</cp:lastModifiedBy>
  <cp:revision>4</cp:revision>
  <dcterms:modified xsi:type="dcterms:W3CDTF">2020-06-11T15:27:29Z</dcterms:modified>
</cp:coreProperties>
</file>