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4" r:id="rId1"/>
  </p:sldMasterIdLst>
  <p:sldIdLst>
    <p:sldId id="256" r:id="rId2"/>
    <p:sldId id="257" r:id="rId3"/>
    <p:sldId id="279" r:id="rId4"/>
    <p:sldId id="264" r:id="rId5"/>
    <p:sldId id="274" r:id="rId6"/>
    <p:sldId id="265" r:id="rId7"/>
    <p:sldId id="266" r:id="rId8"/>
    <p:sldId id="267" r:id="rId9"/>
    <p:sldId id="268" r:id="rId10"/>
    <p:sldId id="269" r:id="rId11"/>
    <p:sldId id="270" r:id="rId12"/>
    <p:sldId id="271" r:id="rId13"/>
    <p:sldId id="272" r:id="rId14"/>
    <p:sldId id="278" r:id="rId15"/>
    <p:sldId id="273" r:id="rId16"/>
    <p:sldId id="280"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5469D3B2-5D5A-44C0-A5AF-FC477BB35E40}"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815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69D3B2-5D5A-44C0-A5AF-FC477BB35E40}"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05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69D3B2-5D5A-44C0-A5AF-FC477BB35E40}"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629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69D3B2-5D5A-44C0-A5AF-FC477BB35E40}"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69D3B2-5D5A-44C0-A5AF-FC477BB35E40}"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56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69D3B2-5D5A-44C0-A5AF-FC477BB35E40}"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660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469D3B2-5D5A-44C0-A5AF-FC477BB35E40}"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43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469D3B2-5D5A-44C0-A5AF-FC477BB35E40}"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997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469D3B2-5D5A-44C0-A5AF-FC477BB35E40}" type="slidenum">
              <a:rPr lang="en-US" smtClean="0"/>
              <a:t>‹#›</a:t>
            </a:fld>
            <a:endParaRPr lang="en-US" dirty="0"/>
          </a:p>
        </p:txBody>
      </p:sp>
    </p:spTree>
    <p:extLst>
      <p:ext uri="{BB962C8B-B14F-4D97-AF65-F5344CB8AC3E}">
        <p14:creationId xmlns:p14="http://schemas.microsoft.com/office/powerpoint/2010/main" val="306945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2E7A84-F801-4488-B51D-39639B822A37}" type="datetimeFigureOut">
              <a:rPr lang="en-US" smtClean="0"/>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69D3B2-5D5A-44C0-A5AF-FC477BB35E40}"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600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12E7A84-F801-4488-B51D-39639B822A37}" type="datetimeFigureOut">
              <a:rPr lang="en-US" smtClean="0"/>
              <a:t>11/29/2016</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5469D3B2-5D5A-44C0-A5AF-FC477BB35E40}"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657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12E7A84-F801-4488-B51D-39639B822A37}" type="datetimeFigureOut">
              <a:rPr lang="en-US" smtClean="0"/>
              <a:t>11/29/2016</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469D3B2-5D5A-44C0-A5AF-FC477BB35E40}" type="slidenum">
              <a:rPr lang="en-US" smtClean="0"/>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323133"/>
      </p:ext>
    </p:extLst>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JAVA </a:t>
            </a:r>
            <a:br>
              <a:rPr lang="en-US" dirty="0"/>
            </a:br>
            <a:r>
              <a:rPr lang="en-US" dirty="0"/>
              <a:t>COLLECTIONS</a:t>
            </a:r>
          </a:p>
        </p:txBody>
      </p:sp>
      <p:sp>
        <p:nvSpPr>
          <p:cNvPr id="3" name="Subtitle 2"/>
          <p:cNvSpPr>
            <a:spLocks noGrp="1"/>
          </p:cNvSpPr>
          <p:nvPr>
            <p:ph type="subTitle" idx="1"/>
          </p:nvPr>
        </p:nvSpPr>
        <p:spPr/>
        <p:txBody>
          <a:bodyPr>
            <a:noAutofit/>
          </a:bodyPr>
          <a:lstStyle/>
          <a:p>
            <a:r>
              <a:rPr lang="en-US" sz="1400" dirty="0"/>
              <a:t>BY:</a:t>
            </a:r>
          </a:p>
          <a:p>
            <a:r>
              <a:rPr lang="en-US" sz="1400" dirty="0"/>
              <a:t>KAVYA AMPANI(Z1773728)</a:t>
            </a:r>
          </a:p>
          <a:p>
            <a:r>
              <a:rPr lang="en-US" sz="1400" dirty="0"/>
              <a:t>SRI VENKAT MANCHIKALAPUDI(Z1781696)</a:t>
            </a:r>
          </a:p>
        </p:txBody>
      </p:sp>
    </p:spTree>
    <p:extLst>
      <p:ext uri="{BB962C8B-B14F-4D97-AF65-F5344CB8AC3E}">
        <p14:creationId xmlns:p14="http://schemas.microsoft.com/office/powerpoint/2010/main" val="334220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Example:</a:t>
            </a:r>
            <a:br>
              <a:rPr lang="en-US" dirty="0"/>
            </a:br>
            <a:endParaRPr lang="en-US" dirty="0"/>
          </a:p>
        </p:txBody>
      </p:sp>
      <p:sp>
        <p:nvSpPr>
          <p:cNvPr id="3" name="Content Placeholder 2"/>
          <p:cNvSpPr>
            <a:spLocks noGrp="1"/>
          </p:cNvSpPr>
          <p:nvPr>
            <p:ph idx="1"/>
          </p:nvPr>
        </p:nvSpPr>
        <p:spPr>
          <a:xfrm>
            <a:off x="1534696" y="2015732"/>
            <a:ext cx="9520158" cy="4186285"/>
          </a:xfrm>
        </p:spPr>
        <p:txBody>
          <a:bodyPr>
            <a:normAutofit fontScale="77500" lnSpcReduction="20000"/>
          </a:bodyPr>
          <a:lstStyle/>
          <a:p>
            <a:pPr marL="0" indent="0">
              <a:buNone/>
            </a:pPr>
            <a:r>
              <a:rPr lang="en-US" dirty="0"/>
              <a:t>Import java.util.Vector;</a:t>
            </a:r>
          </a:p>
          <a:p>
            <a:pPr marL="0" indent="0">
              <a:buNone/>
            </a:pPr>
            <a:r>
              <a:rPr lang="en-US" dirty="0"/>
              <a:t>Public class arrayList {</a:t>
            </a:r>
          </a:p>
          <a:p>
            <a:pPr marL="0" indent="0">
              <a:buNone/>
            </a:pPr>
            <a:r>
              <a:rPr lang="en-US" dirty="0"/>
              <a:t>    public static void main(String[] args) {</a:t>
            </a:r>
          </a:p>
          <a:p>
            <a:pPr marL="0" indent="0">
              <a:buNone/>
            </a:pPr>
            <a:r>
              <a:rPr lang="en-US" dirty="0"/>
              <a:t>  //Declaring a vector</a:t>
            </a:r>
          </a:p>
          <a:p>
            <a:pPr marL="0" indent="0">
              <a:buNone/>
            </a:pPr>
            <a:r>
              <a:rPr lang="en-US" dirty="0"/>
              <a:t>    Vector&lt;Integer&gt; v = new Vector&lt;Integer&gt;(3,2);</a:t>
            </a:r>
          </a:p>
          <a:p>
            <a:pPr marL="0" indent="0">
              <a:buNone/>
            </a:pPr>
            <a:r>
              <a:rPr lang="en-US" dirty="0"/>
              <a:t>   //Adding elements to vector</a:t>
            </a:r>
          </a:p>
          <a:p>
            <a:pPr marL="0" indent="0">
              <a:buNone/>
            </a:pPr>
            <a:r>
              <a:rPr lang="en-US" dirty="0"/>
              <a:t>v.add(10);</a:t>
            </a:r>
          </a:p>
          <a:p>
            <a:pPr marL="0" indent="0">
              <a:buNone/>
            </a:pPr>
            <a:r>
              <a:rPr lang="en-US" dirty="0"/>
              <a:t>v.add(20);</a:t>
            </a:r>
          </a:p>
          <a:p>
            <a:pPr marL="0" indent="0">
              <a:buNone/>
            </a:pPr>
            <a:r>
              <a:rPr lang="en-US" dirty="0"/>
              <a:t>System.out.println(v.size());</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75019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a:t>
            </a:r>
          </a:p>
        </p:txBody>
      </p:sp>
      <p:sp>
        <p:nvSpPr>
          <p:cNvPr id="3" name="Content Placeholder 2"/>
          <p:cNvSpPr>
            <a:spLocks noGrp="1"/>
          </p:cNvSpPr>
          <p:nvPr>
            <p:ph idx="1"/>
          </p:nvPr>
        </p:nvSpPr>
        <p:spPr/>
        <p:txBody>
          <a:bodyPr/>
          <a:lstStyle/>
          <a:p>
            <a:r>
              <a:rPr lang="en-US" dirty="0"/>
              <a:t>Queue</a:t>
            </a:r>
          </a:p>
          <a:p>
            <a:r>
              <a:rPr lang="en-US" dirty="0"/>
              <a:t>PriorityQueue is a class which implements Queue interface and sorts the data stored.</a:t>
            </a:r>
          </a:p>
          <a:p>
            <a:r>
              <a:rPr lang="en-US" dirty="0"/>
              <a:t>DeQue stands for double ended queue.</a:t>
            </a:r>
          </a:p>
          <a:p>
            <a:r>
              <a:rPr lang="en-US" dirty="0"/>
              <a:t>The queue can be operated at both  the ends. Same holds  for Insertion and deletion too.</a:t>
            </a:r>
          </a:p>
          <a:p>
            <a:r>
              <a:rPr lang="en-US" dirty="0"/>
              <a:t>Queue operates on the principle of “first in first out”.</a:t>
            </a:r>
          </a:p>
        </p:txBody>
      </p:sp>
    </p:spTree>
    <p:extLst>
      <p:ext uri="{BB962C8B-B14F-4D97-AF65-F5344CB8AC3E}">
        <p14:creationId xmlns:p14="http://schemas.microsoft.com/office/powerpoint/2010/main" val="284780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40693"/>
            <a:ext cx="9520158" cy="1049235"/>
          </a:xfrm>
        </p:spPr>
        <p:txBody>
          <a:bodyPr/>
          <a:lstStyle/>
          <a:p>
            <a:r>
              <a:rPr lang="en-US" dirty="0"/>
              <a:t>Program on PriorityQueue</a:t>
            </a:r>
          </a:p>
        </p:txBody>
      </p:sp>
      <p:sp>
        <p:nvSpPr>
          <p:cNvPr id="3" name="Content Placeholder 2"/>
          <p:cNvSpPr>
            <a:spLocks noGrp="1"/>
          </p:cNvSpPr>
          <p:nvPr>
            <p:ph idx="1"/>
          </p:nvPr>
        </p:nvSpPr>
        <p:spPr>
          <a:xfrm>
            <a:off x="1534696" y="1853754"/>
            <a:ext cx="9520158" cy="4265692"/>
          </a:xfrm>
        </p:spPr>
        <p:txBody>
          <a:bodyPr>
            <a:normAutofit fontScale="62500" lnSpcReduction="20000"/>
          </a:bodyPr>
          <a:lstStyle/>
          <a:p>
            <a:pPr marL="0" indent="0">
              <a:buNone/>
            </a:pPr>
            <a:r>
              <a:rPr lang="en-US" dirty="0"/>
              <a:t>import java.util.PriorityQueue;</a:t>
            </a:r>
          </a:p>
          <a:p>
            <a:pPr marL="0" indent="0">
              <a:buNone/>
            </a:pPr>
            <a:r>
              <a:rPr lang="en-US" dirty="0"/>
              <a:t>public class priorityQueue {</a:t>
            </a:r>
          </a:p>
          <a:p>
            <a:pPr marL="0" indent="0">
              <a:buNone/>
            </a:pPr>
            <a:r>
              <a:rPr lang="en-US" dirty="0"/>
              <a:t>     public static void main(String[] args) {</a:t>
            </a:r>
          </a:p>
          <a:p>
            <a:pPr marL="0" indent="0">
              <a:buNone/>
            </a:pPr>
            <a:r>
              <a:rPr lang="en-US" dirty="0"/>
              <a:t>              PriorityQueue&lt;Integer&gt; pq= new PriorityQueue&lt;Integer&gt;();</a:t>
            </a:r>
          </a:p>
          <a:p>
            <a:pPr marL="0" indent="0">
              <a:buNone/>
            </a:pPr>
            <a:r>
              <a:rPr lang="en-US" dirty="0"/>
              <a:t>            for (int i=10; i&gt;0; i--) {</a:t>
            </a:r>
          </a:p>
          <a:p>
            <a:pPr marL="0" indent="0">
              <a:buNone/>
            </a:pPr>
            <a:r>
              <a:rPr lang="en-US" dirty="0"/>
              <a:t>                 pq.add(new Integer(i));</a:t>
            </a:r>
          </a:p>
          <a:p>
            <a:pPr marL="0" indent="0">
              <a:buNone/>
            </a:pPr>
            <a:r>
              <a:rPr lang="en-US" dirty="0"/>
              <a:t>                }</a:t>
            </a:r>
          </a:p>
          <a:p>
            <a:pPr marL="0" indent="0">
              <a:buNone/>
            </a:pPr>
            <a:r>
              <a:rPr lang="en-US" dirty="0"/>
              <a:t>            for(int i = 1; i &lt;= 10; i++) {</a:t>
            </a:r>
          </a:p>
          <a:p>
            <a:pPr marL="0" indent="0">
              <a:buNone/>
            </a:pPr>
            <a:r>
              <a:rPr lang="en-US" dirty="0"/>
              <a:t>                   Integer c = pq.poll();</a:t>
            </a:r>
          </a:p>
          <a:p>
            <a:pPr marL="0" indent="0">
              <a:buNone/>
            </a:pPr>
            <a:r>
              <a:rPr lang="en-US" dirty="0"/>
              <a:t>                   System.out.println©;</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35488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br>
              <a:rPr lang="en-US" dirty="0"/>
            </a:br>
            <a:endParaRPr lang="en-US" dirty="0"/>
          </a:p>
        </p:txBody>
      </p:sp>
      <p:sp>
        <p:nvSpPr>
          <p:cNvPr id="3" name="Content Placeholder 2"/>
          <p:cNvSpPr>
            <a:spLocks noGrp="1"/>
          </p:cNvSpPr>
          <p:nvPr>
            <p:ph idx="1"/>
          </p:nvPr>
        </p:nvSpPr>
        <p:spPr>
          <a:xfrm>
            <a:off x="1534696" y="1643270"/>
            <a:ext cx="9520158" cy="3823075"/>
          </a:xfrm>
        </p:spPr>
        <p:txBody>
          <a:bodyPr/>
          <a:lstStyle/>
          <a:p>
            <a:r>
              <a:rPr lang="en-US" dirty="0"/>
              <a:t>A set is a collection interface. HashSet and Tree set are implemented from Set.</a:t>
            </a:r>
          </a:p>
          <a:p>
            <a:r>
              <a:rPr lang="en-US" dirty="0"/>
              <a:t>Set cannot have duplicates.</a:t>
            </a:r>
          </a:p>
          <a:p>
            <a:r>
              <a:rPr lang="en-US" dirty="0"/>
              <a:t>Class HashSet removes the duplicates and gives better performance over TreeSet. It doesn’t guarantee to store the data in the same order it is inserted.</a:t>
            </a:r>
          </a:p>
          <a:p>
            <a:r>
              <a:rPr lang="en-US" dirty="0"/>
              <a:t>Class TreeSet sorts the added data apart from removing the duplicates.</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08" y="4065563"/>
            <a:ext cx="4079630" cy="1987464"/>
          </a:xfrm>
          <a:prstGeom prst="rect">
            <a:avLst/>
          </a:prstGeom>
        </p:spPr>
      </p:pic>
    </p:spTree>
    <p:extLst>
      <p:ext uri="{BB962C8B-B14F-4D97-AF65-F5344CB8AC3E}">
        <p14:creationId xmlns:p14="http://schemas.microsoft.com/office/powerpoint/2010/main" val="2021713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174" y="0"/>
            <a:ext cx="9520158" cy="1098380"/>
          </a:xfrm>
        </p:spPr>
        <p:txBody>
          <a:bodyPr/>
          <a:lstStyle/>
          <a:p>
            <a:r>
              <a:rPr lang="en-US" dirty="0"/>
              <a:t>TreeSet </a:t>
            </a:r>
          </a:p>
        </p:txBody>
      </p:sp>
      <p:sp>
        <p:nvSpPr>
          <p:cNvPr id="3" name="Content Placeholder 2"/>
          <p:cNvSpPr>
            <a:spLocks noGrp="1"/>
          </p:cNvSpPr>
          <p:nvPr>
            <p:ph idx="1"/>
          </p:nvPr>
        </p:nvSpPr>
        <p:spPr>
          <a:xfrm>
            <a:off x="1494939" y="1194097"/>
            <a:ext cx="9520158" cy="5394272"/>
          </a:xfrm>
        </p:spPr>
        <p:txBody>
          <a:bodyPr>
            <a:normAutofit fontScale="77500" lnSpcReduction="20000"/>
          </a:bodyPr>
          <a:lstStyle/>
          <a:p>
            <a:pPr marL="0" indent="0">
              <a:buNone/>
            </a:pPr>
            <a:r>
              <a:rPr lang="en-US" dirty="0"/>
              <a:t>Import java.util.TreeSet;</a:t>
            </a:r>
          </a:p>
          <a:p>
            <a:pPr marL="0" indent="0">
              <a:buNone/>
            </a:pPr>
            <a:r>
              <a:rPr lang="en-US" dirty="0"/>
              <a:t>public  class priorityQueue {</a:t>
            </a:r>
          </a:p>
          <a:p>
            <a:pPr marL="0" indent="0">
              <a:buNone/>
            </a:pPr>
            <a:r>
              <a:rPr lang="en-US" dirty="0"/>
              <a:t>      public static void main(String[] args) {</a:t>
            </a:r>
          </a:p>
          <a:p>
            <a:pPr marL="0" indent="0">
              <a:buNone/>
            </a:pPr>
            <a:r>
              <a:rPr lang="en-US" dirty="0"/>
              <a:t>            TReeSet&lt;String&gt; ts = new TreeSet&lt;String&gt;();</a:t>
            </a:r>
          </a:p>
          <a:p>
            <a:pPr marL="0" indent="0">
              <a:buNone/>
            </a:pPr>
            <a:r>
              <a:rPr lang="en-US" dirty="0"/>
              <a:t>            ts.add(‘’ram”);</a:t>
            </a:r>
          </a:p>
          <a:p>
            <a:pPr marL="0" indent="0">
              <a:buNone/>
            </a:pPr>
            <a:r>
              <a:rPr lang="en-US" dirty="0"/>
              <a:t>             ts.add(“ram”);</a:t>
            </a:r>
          </a:p>
          <a:p>
            <a:pPr marL="0" indent="0">
              <a:buNone/>
            </a:pPr>
            <a:r>
              <a:rPr lang="en-US" dirty="0"/>
              <a:t>             ts.add(“ sarah”);</a:t>
            </a:r>
          </a:p>
          <a:p>
            <a:pPr marL="0" indent="0">
              <a:buNone/>
            </a:pPr>
            <a:r>
              <a:rPr lang="en-US" dirty="0"/>
              <a:t>             ts.add(“angel”);</a:t>
            </a:r>
          </a:p>
          <a:p>
            <a:pPr marL="0" indent="0">
              <a:buNone/>
            </a:pPr>
            <a:r>
              <a:rPr lang="en-US" dirty="0"/>
              <a:t>             System.out.println(ts);</a:t>
            </a:r>
          </a:p>
          <a:p>
            <a:pPr marL="0" indent="0">
              <a:buNone/>
            </a:pPr>
            <a:r>
              <a:rPr lang="en-US" dirty="0"/>
              <a:t>         }</a:t>
            </a:r>
          </a:p>
          <a:p>
            <a:pPr marL="0" indent="0">
              <a:buNone/>
            </a:pPr>
            <a:r>
              <a:rPr lang="en-US" dirty="0"/>
              <a:t>}</a:t>
            </a:r>
          </a:p>
          <a:p>
            <a:pPr marL="0" indent="0">
              <a:buNone/>
            </a:pPr>
            <a:r>
              <a:rPr lang="en-US" dirty="0"/>
              <a:t>This program add names,sorts then and displays the names using TreeSet. ram is added twice in collection but when printed ram will be displayed only once as the second is removed as duplicate by treeSet.</a:t>
            </a:r>
          </a:p>
          <a:p>
            <a:pPr marL="0" indent="0">
              <a:buNone/>
            </a:pPr>
            <a:r>
              <a:rPr lang="en-US" dirty="0"/>
              <a:t>             </a:t>
            </a:r>
          </a:p>
        </p:txBody>
      </p:sp>
    </p:spTree>
    <p:extLst>
      <p:ext uri="{BB962C8B-B14F-4D97-AF65-F5344CB8AC3E}">
        <p14:creationId xmlns:p14="http://schemas.microsoft.com/office/powerpoint/2010/main" val="282029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82880"/>
            <a:ext cx="9520158" cy="1150369"/>
          </a:xfrm>
        </p:spPr>
        <p:txBody>
          <a:bodyPr/>
          <a:lstStyle/>
          <a:p>
            <a:r>
              <a:rPr lang="en-US" dirty="0"/>
              <a:t>HashSet</a:t>
            </a:r>
          </a:p>
        </p:txBody>
      </p:sp>
      <p:sp>
        <p:nvSpPr>
          <p:cNvPr id="5" name="TextBox 4"/>
          <p:cNvSpPr txBox="1"/>
          <p:nvPr/>
        </p:nvSpPr>
        <p:spPr>
          <a:xfrm>
            <a:off x="1638988" y="1634706"/>
            <a:ext cx="6067687" cy="4524315"/>
          </a:xfrm>
          <a:prstGeom prst="rect">
            <a:avLst/>
          </a:prstGeom>
          <a:noFill/>
        </p:spPr>
        <p:txBody>
          <a:bodyPr wrap="none" rtlCol="0">
            <a:spAutoFit/>
          </a:bodyPr>
          <a:lstStyle/>
          <a:p>
            <a:r>
              <a:rPr lang="en-US" dirty="0"/>
              <a:t>import java.util.HashSet;</a:t>
            </a:r>
          </a:p>
          <a:p>
            <a:r>
              <a:rPr lang="en-US" dirty="0"/>
              <a:t>import java.util.Iterator;</a:t>
            </a:r>
          </a:p>
          <a:p>
            <a:endParaRPr lang="en-US" dirty="0"/>
          </a:p>
          <a:p>
            <a:r>
              <a:rPr lang="en-US" dirty="0"/>
              <a:t>public class priorityQueue {</a:t>
            </a:r>
          </a:p>
          <a:p>
            <a:r>
              <a:rPr lang="en-US" dirty="0"/>
              <a:t>         public static void main(string[] args)  {</a:t>
            </a:r>
          </a:p>
          <a:p>
            <a:r>
              <a:rPr lang="en-US" dirty="0"/>
              <a:t>                 HashSet &lt;Integer&gt; hs = new HashSet&lt;Integer&gt;();</a:t>
            </a:r>
          </a:p>
          <a:p>
            <a:r>
              <a:rPr lang="en-US" dirty="0"/>
              <a:t>                        hs.add(1);</a:t>
            </a:r>
          </a:p>
          <a:p>
            <a:r>
              <a:rPr lang="en-US" dirty="0"/>
              <a:t>                        hs.add(2);</a:t>
            </a:r>
          </a:p>
          <a:p>
            <a:r>
              <a:rPr lang="en-US" dirty="0"/>
              <a:t>                         hs.add(3);</a:t>
            </a:r>
          </a:p>
          <a:p>
            <a:r>
              <a:rPr lang="en-US" dirty="0"/>
              <a:t>                   Iterator&lt;Integer&gt; it = hs.iterator();</a:t>
            </a:r>
          </a:p>
          <a:p>
            <a:r>
              <a:rPr lang="en-US" dirty="0"/>
              <a:t>                   while (it.hasNext())  {</a:t>
            </a:r>
          </a:p>
          <a:p>
            <a:r>
              <a:rPr lang="en-US" dirty="0"/>
              <a:t>                          int i= (integer) it.next();</a:t>
            </a:r>
          </a:p>
          <a:p>
            <a:r>
              <a:rPr lang="en-US" dirty="0"/>
              <a:t>                           System.out.println(i);</a:t>
            </a:r>
          </a:p>
          <a:p>
            <a:r>
              <a:rPr lang="en-US" dirty="0"/>
              <a:t>                     }</a:t>
            </a:r>
          </a:p>
          <a:p>
            <a:r>
              <a:rPr lang="en-US" dirty="0"/>
              <a:t>         }</a:t>
            </a:r>
          </a:p>
          <a:p>
            <a:r>
              <a:rPr lang="en-US" dirty="0"/>
              <a:t>}</a:t>
            </a:r>
          </a:p>
        </p:txBody>
      </p:sp>
    </p:spTree>
    <p:extLst>
      <p:ext uri="{BB962C8B-B14F-4D97-AF65-F5344CB8AC3E}">
        <p14:creationId xmlns:p14="http://schemas.microsoft.com/office/powerpoint/2010/main" val="325090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HashMap</a:t>
            </a:r>
          </a:p>
        </p:txBody>
      </p:sp>
      <p:sp>
        <p:nvSpPr>
          <p:cNvPr id="5" name="Content Placeholder 4"/>
          <p:cNvSpPr>
            <a:spLocks noGrp="1"/>
          </p:cNvSpPr>
          <p:nvPr>
            <p:ph idx="1"/>
          </p:nvPr>
        </p:nvSpPr>
        <p:spPr/>
        <p:txBody>
          <a:bodyPr>
            <a:normAutofit lnSpcReduction="10000"/>
          </a:bodyPr>
          <a:lstStyle/>
          <a:p>
            <a:r>
              <a:rPr lang="en-US" dirty="0"/>
              <a:t>The HashMap class uses a hashtable to implement the Map interface. This allows the execution time of basic operations, such as get( ) and put( ), to remain constant even for large sets.</a:t>
            </a:r>
          </a:p>
          <a:p>
            <a:r>
              <a:rPr lang="en-US" dirty="0"/>
              <a:t>A HashMap contains values based on the key. It implements the Map interface and extends AbstractMap class.</a:t>
            </a:r>
          </a:p>
          <a:p>
            <a:r>
              <a:rPr lang="en-US" dirty="0"/>
              <a:t>It contains only unique elements.</a:t>
            </a:r>
          </a:p>
          <a:p>
            <a:r>
              <a:rPr lang="en-US" dirty="0"/>
              <a:t>It may have one null key and multiple null values.</a:t>
            </a:r>
          </a:p>
          <a:p>
            <a:r>
              <a:rPr lang="en-US" dirty="0"/>
              <a:t>It maintains no order.</a:t>
            </a:r>
          </a:p>
          <a:p>
            <a:endParaRPr lang="en-US" dirty="0"/>
          </a:p>
          <a:p>
            <a:endParaRPr lang="en-US" dirty="0"/>
          </a:p>
        </p:txBody>
      </p:sp>
    </p:spTree>
    <p:extLst>
      <p:ext uri="{BB962C8B-B14F-4D97-AF65-F5344CB8AC3E}">
        <p14:creationId xmlns:p14="http://schemas.microsoft.com/office/powerpoint/2010/main" val="141385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922" y="-96629"/>
            <a:ext cx="9520158" cy="1049235"/>
          </a:xfrm>
        </p:spPr>
        <p:txBody>
          <a:bodyPr/>
          <a:lstStyle/>
          <a:p>
            <a:r>
              <a:rPr lang="en-US" dirty="0"/>
              <a:t>HashMap</a:t>
            </a:r>
          </a:p>
        </p:txBody>
      </p:sp>
      <p:sp>
        <p:nvSpPr>
          <p:cNvPr id="4" name="Content Placeholder 3"/>
          <p:cNvSpPr>
            <a:spLocks noGrp="1"/>
          </p:cNvSpPr>
          <p:nvPr>
            <p:ph idx="1"/>
          </p:nvPr>
        </p:nvSpPr>
        <p:spPr>
          <a:xfrm>
            <a:off x="1534696" y="1207350"/>
            <a:ext cx="9520158" cy="4901902"/>
          </a:xfrm>
        </p:spPr>
        <p:txBody>
          <a:bodyPr>
            <a:normAutofit fontScale="62500" lnSpcReduction="20000"/>
          </a:bodyPr>
          <a:lstStyle/>
          <a:p>
            <a:pPr marL="0" indent="0">
              <a:buNone/>
            </a:pPr>
            <a:r>
              <a:rPr lang="en-US" b="1" dirty="0"/>
              <a:t>import</a:t>
            </a:r>
            <a:r>
              <a:rPr lang="en-US" dirty="0"/>
              <a:t> java.util.*;  </a:t>
            </a:r>
          </a:p>
          <a:p>
            <a:pPr marL="0" indent="0">
              <a:buNone/>
            </a:pPr>
            <a:r>
              <a:rPr lang="en-US" b="1" dirty="0"/>
              <a:t>class</a:t>
            </a:r>
            <a:r>
              <a:rPr lang="en-US" dirty="0"/>
              <a:t> TestCollection13{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args[]){  </a:t>
            </a:r>
          </a:p>
          <a:p>
            <a:pPr marL="0" indent="0">
              <a:buNone/>
            </a:pPr>
            <a:r>
              <a:rPr lang="en-US" dirty="0"/>
              <a:t>   </a:t>
            </a:r>
          </a:p>
          <a:p>
            <a:pPr marL="0" indent="0">
              <a:buNone/>
            </a:pPr>
            <a:r>
              <a:rPr lang="en-US" dirty="0"/>
              <a:t>  HashMap&lt;Integer,String&gt; hm=</a:t>
            </a:r>
            <a:r>
              <a:rPr lang="en-US" b="1" dirty="0"/>
              <a:t>new</a:t>
            </a:r>
            <a:r>
              <a:rPr lang="en-US" dirty="0"/>
              <a:t> HashMap&lt;Integer,String&gt;();  </a:t>
            </a:r>
          </a:p>
          <a:p>
            <a:pPr marL="0" indent="0">
              <a:buNone/>
            </a:pPr>
            <a:r>
              <a:rPr lang="en-US" dirty="0"/>
              <a:t>  </a:t>
            </a:r>
          </a:p>
          <a:p>
            <a:pPr marL="0" indent="0">
              <a:buNone/>
            </a:pPr>
            <a:r>
              <a:rPr lang="en-US" dirty="0"/>
              <a:t>  hm.put(100,"Amit");  </a:t>
            </a:r>
          </a:p>
          <a:p>
            <a:pPr marL="0" indent="0">
              <a:buNone/>
            </a:pPr>
            <a:r>
              <a:rPr lang="en-US" dirty="0"/>
              <a:t>  hm.put(101,"Vijay");  </a:t>
            </a:r>
          </a:p>
          <a:p>
            <a:pPr marL="0" indent="0">
              <a:buNone/>
            </a:pPr>
            <a:r>
              <a:rPr lang="en-US" dirty="0"/>
              <a:t>  hm.put(102,"Rahul");  </a:t>
            </a:r>
          </a:p>
          <a:p>
            <a:pPr marL="0" indent="0">
              <a:buNone/>
            </a:pPr>
            <a:r>
              <a:rPr lang="en-US" dirty="0"/>
              <a:t>  </a:t>
            </a:r>
          </a:p>
          <a:p>
            <a:pPr marL="0" indent="0">
              <a:buNone/>
            </a:pPr>
            <a:r>
              <a:rPr lang="en-US" dirty="0"/>
              <a:t>  </a:t>
            </a:r>
            <a:r>
              <a:rPr lang="en-US" b="1" dirty="0"/>
              <a:t>for</a:t>
            </a:r>
            <a:r>
              <a:rPr lang="en-US" dirty="0"/>
              <a:t>(Map.Entry m:hm.entrySet()){  </a:t>
            </a:r>
          </a:p>
          <a:p>
            <a:pPr marL="0" indent="0">
              <a:buNone/>
            </a:pPr>
            <a:r>
              <a:rPr lang="en-US" dirty="0"/>
              <a:t>   System.out.println(m.getKey()+" "+m.getValue());  </a:t>
            </a:r>
          </a:p>
          <a:p>
            <a:pPr marL="0" indent="0">
              <a:buNone/>
            </a:pPr>
            <a:r>
              <a:rPr lang="en-US" dirty="0"/>
              <a:t>  }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53810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Advantages and Disadvantages</a:t>
            </a:r>
          </a:p>
        </p:txBody>
      </p:sp>
      <p:sp>
        <p:nvSpPr>
          <p:cNvPr id="3" name="Content Placeholder 2"/>
          <p:cNvSpPr>
            <a:spLocks noGrp="1"/>
          </p:cNvSpPr>
          <p:nvPr>
            <p:ph idx="1"/>
          </p:nvPr>
        </p:nvSpPr>
        <p:spPr/>
        <p:txBody>
          <a:bodyPr>
            <a:normAutofit/>
          </a:bodyPr>
          <a:lstStyle/>
          <a:p>
            <a:pPr marL="0" indent="0">
              <a:buNone/>
            </a:pPr>
            <a:r>
              <a:rPr lang="en-US" b="1" dirty="0"/>
              <a:t>Advantages</a:t>
            </a:r>
          </a:p>
          <a:p>
            <a:r>
              <a:rPr lang="en-US" dirty="0"/>
              <a:t> Can hold different types of objects.</a:t>
            </a:r>
          </a:p>
          <a:p>
            <a:r>
              <a:rPr lang="en-US" dirty="0"/>
              <a:t>Resizable</a:t>
            </a:r>
          </a:p>
          <a:p>
            <a:endParaRPr lang="en-US" dirty="0"/>
          </a:p>
          <a:p>
            <a:pPr marL="0" indent="0">
              <a:buNone/>
            </a:pPr>
            <a:r>
              <a:rPr lang="en-US" b="1" dirty="0"/>
              <a:t>Disadvantages</a:t>
            </a:r>
          </a:p>
          <a:p>
            <a:r>
              <a:rPr lang="en-US" dirty="0"/>
              <a:t> Must cast to correct type</a:t>
            </a:r>
          </a:p>
          <a:p>
            <a:r>
              <a:rPr lang="en-US" dirty="0"/>
              <a:t> Cannot do compile-time type checking.</a:t>
            </a:r>
          </a:p>
        </p:txBody>
      </p:sp>
    </p:spTree>
    <p:extLst>
      <p:ext uri="{BB962C8B-B14F-4D97-AF65-F5344CB8AC3E}">
        <p14:creationId xmlns:p14="http://schemas.microsoft.com/office/powerpoint/2010/main" val="168313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9514" y="2514049"/>
            <a:ext cx="9520158" cy="1049235"/>
          </a:xfrm>
        </p:spPr>
        <p:txBody>
          <a:bodyPr>
            <a:normAutofit/>
          </a:bodyPr>
          <a:lstStyle/>
          <a:p>
            <a:r>
              <a:rPr lang="en-US" sz="4800" dirty="0"/>
              <a:t>THANK YOU!</a:t>
            </a:r>
          </a:p>
        </p:txBody>
      </p:sp>
    </p:spTree>
    <p:extLst>
      <p:ext uri="{BB962C8B-B14F-4D97-AF65-F5344CB8AC3E}">
        <p14:creationId xmlns:p14="http://schemas.microsoft.com/office/powerpoint/2010/main" val="228083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1391" y="304799"/>
            <a:ext cx="10548731" cy="5816977"/>
          </a:xfrm>
          <a:prstGeom prst="rect">
            <a:avLst/>
          </a:prstGeom>
        </p:spPr>
        <p:txBody>
          <a:bodyPr wrap="square">
            <a:spAutoFit/>
          </a:bodyPr>
          <a:lstStyle/>
          <a:p>
            <a:pPr algn="ctr"/>
            <a:r>
              <a:rPr lang="en-US" altLang="en-US" sz="2400" dirty="0">
                <a:latin typeface="Times New Roman" panose="02020603050405020304" pitchFamily="18" charset="0"/>
                <a:cs typeface="Times New Roman" panose="02020603050405020304" pitchFamily="18" charset="0"/>
              </a:rPr>
              <a:t>Collections</a:t>
            </a:r>
          </a:p>
          <a:p>
            <a:pPr algn="ctr"/>
            <a:endParaRPr lang="en-US" alt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dirty="0">
                <a:cs typeface="Times New Roman" panose="02020603050405020304" pitchFamily="18" charset="0"/>
              </a:rPr>
              <a:t>   Collection represents a single unit of objects i.e. a group</a:t>
            </a:r>
          </a:p>
          <a:p>
            <a:pPr>
              <a:buFont typeface="Arial" panose="020B0604020202020204" pitchFamily="34" charset="0"/>
              <a:buChar char="•"/>
            </a:pPr>
            <a:endParaRPr lang="en-US" altLang="en-US" dirty="0">
              <a:cs typeface="Times New Roman" panose="02020603050405020304" pitchFamily="18" charset="0"/>
            </a:endParaRPr>
          </a:p>
          <a:p>
            <a:pPr>
              <a:buFont typeface="Arial" panose="020B0604020202020204" pitchFamily="34" charset="0"/>
              <a:buChar char="•"/>
            </a:pPr>
            <a:r>
              <a:rPr lang="en-US" altLang="en-US" dirty="0">
                <a:cs typeface="Times New Roman" panose="02020603050405020304" pitchFamily="18" charset="0"/>
              </a:rPr>
              <a:t>   java.util package contains all the classes and interfaces for Collection framework.</a:t>
            </a:r>
          </a:p>
          <a:p>
            <a:pPr>
              <a:buFont typeface="Arial" panose="020B0604020202020204" pitchFamily="34" charset="0"/>
              <a:buChar char="•"/>
            </a:pPr>
            <a:endParaRPr lang="en-US" altLang="en-US" dirty="0">
              <a:cs typeface="Times New Roman" panose="02020603050405020304" pitchFamily="18" charset="0"/>
            </a:endParaRPr>
          </a:p>
          <a:p>
            <a:pPr marL="285750" indent="-285750">
              <a:lnSpc>
                <a:spcPct val="150000"/>
              </a:lnSpc>
              <a:buFont typeface="Arial" panose="020B0604020202020204" pitchFamily="34" charset="0"/>
              <a:buChar char="•"/>
            </a:pPr>
            <a:r>
              <a:rPr lang="en-US" dirty="0"/>
              <a:t>Insulate client programs from the implementation.</a:t>
            </a:r>
          </a:p>
          <a:p>
            <a:pPr marL="285750" indent="-285750">
              <a:lnSpc>
                <a:spcPct val="150000"/>
              </a:lnSpc>
              <a:buFont typeface="Arial" panose="020B0604020202020204" pitchFamily="34" charset="0"/>
              <a:buChar char="•"/>
            </a:pPr>
            <a:r>
              <a:rPr lang="en-US" dirty="0"/>
              <a:t> n array, linked list, hash table, balanced binary tree</a:t>
            </a:r>
          </a:p>
          <a:p>
            <a:pPr marL="285750" indent="-285750">
              <a:lnSpc>
                <a:spcPct val="150000"/>
              </a:lnSpc>
              <a:buFont typeface="Arial" panose="020B0604020202020204" pitchFamily="34" charset="0"/>
              <a:buChar char="•"/>
            </a:pPr>
            <a:r>
              <a:rPr lang="en-US" dirty="0"/>
              <a:t>Like C++'s Standard Template Library (STL)</a:t>
            </a:r>
          </a:p>
          <a:p>
            <a:pPr marL="285750" indent="-285750">
              <a:lnSpc>
                <a:spcPct val="150000"/>
              </a:lnSpc>
              <a:buFont typeface="Arial" panose="020B0604020202020204" pitchFamily="34" charset="0"/>
              <a:buChar char="•"/>
            </a:pPr>
            <a:r>
              <a:rPr lang="en-US" dirty="0"/>
              <a:t> Can grow as necessary.</a:t>
            </a:r>
          </a:p>
          <a:p>
            <a:pPr marL="285750" indent="-285750">
              <a:lnSpc>
                <a:spcPct val="150000"/>
              </a:lnSpc>
              <a:buFont typeface="Arial" panose="020B0604020202020204" pitchFamily="34" charset="0"/>
              <a:buChar char="•"/>
            </a:pPr>
            <a:r>
              <a:rPr lang="en-US" dirty="0"/>
              <a:t> Contain only </a:t>
            </a:r>
            <a:r>
              <a:rPr lang="en-US" b="1" dirty="0"/>
              <a:t>Objects </a:t>
            </a:r>
            <a:r>
              <a:rPr lang="en-US" dirty="0"/>
              <a:t>(reference types).</a:t>
            </a:r>
          </a:p>
          <a:p>
            <a:pPr marL="285750" indent="-285750">
              <a:lnSpc>
                <a:spcPct val="150000"/>
              </a:lnSpc>
              <a:buFont typeface="Arial" panose="020B0604020202020204" pitchFamily="34" charset="0"/>
              <a:buChar char="•"/>
            </a:pPr>
            <a:r>
              <a:rPr lang="en-US" dirty="0"/>
              <a:t> Heterogeneous.</a:t>
            </a:r>
          </a:p>
          <a:p>
            <a:pPr marL="285750" indent="-285750">
              <a:lnSpc>
                <a:spcPct val="150000"/>
              </a:lnSpc>
              <a:buFont typeface="Arial" panose="020B0604020202020204" pitchFamily="34" charset="0"/>
              <a:buChar char="•"/>
            </a:pPr>
            <a:r>
              <a:rPr lang="en-US" dirty="0"/>
              <a:t> Can be made thread safe (concurrent access).</a:t>
            </a:r>
          </a:p>
          <a:p>
            <a:pPr marL="285750" indent="-285750">
              <a:lnSpc>
                <a:spcPct val="150000"/>
              </a:lnSpc>
              <a:buFont typeface="Arial" panose="020B0604020202020204" pitchFamily="34" charset="0"/>
              <a:buChar char="•"/>
            </a:pPr>
            <a:r>
              <a:rPr lang="en-US" dirty="0"/>
              <a:t> Can be made not-modifiable.</a:t>
            </a:r>
            <a:endParaRPr lang="en-US" altLang="en-US" dirty="0">
              <a:cs typeface="Times New Roman" panose="02020603050405020304" pitchFamily="18" charset="0"/>
            </a:endParaRPr>
          </a:p>
          <a:p>
            <a:pPr>
              <a:buFont typeface="Arial" panose="020B0604020202020204" pitchFamily="34" charset="0"/>
              <a:buChar char="•"/>
            </a:pPr>
            <a:endParaRPr lang="en-US" altLang="en-US" dirty="0">
              <a:cs typeface="Times New Roman" panose="02020603050405020304" pitchFamily="18" charset="0"/>
            </a:endParaRPr>
          </a:p>
          <a:p>
            <a:pPr>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09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ierarchy of collection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543" y="168813"/>
            <a:ext cx="8623495" cy="57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199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Classes</a:t>
            </a:r>
          </a:p>
        </p:txBody>
      </p:sp>
      <p:sp>
        <p:nvSpPr>
          <p:cNvPr id="3" name="Content Placeholder 2"/>
          <p:cNvSpPr>
            <a:spLocks noGrp="1"/>
          </p:cNvSpPr>
          <p:nvPr>
            <p:ph idx="1"/>
          </p:nvPr>
        </p:nvSpPr>
        <p:spPr/>
        <p:txBody>
          <a:bodyPr/>
          <a:lstStyle/>
          <a:p>
            <a:r>
              <a:rPr lang="en-US" dirty="0"/>
              <a:t>Array list</a:t>
            </a:r>
          </a:p>
          <a:p>
            <a:r>
              <a:rPr lang="en-US" dirty="0"/>
              <a:t>Vector</a:t>
            </a:r>
          </a:p>
          <a:p>
            <a:r>
              <a:rPr lang="en-US" dirty="0"/>
              <a:t>HashSet</a:t>
            </a:r>
          </a:p>
          <a:p>
            <a:r>
              <a:rPr lang="en-US" dirty="0"/>
              <a:t>TreeSet</a:t>
            </a:r>
          </a:p>
          <a:p>
            <a:r>
              <a:rPr lang="en-US" dirty="0"/>
              <a:t>HashMap</a:t>
            </a:r>
          </a:p>
          <a:p>
            <a:r>
              <a:rPr lang="en-US" dirty="0"/>
              <a:t>Hashtable</a:t>
            </a:r>
          </a:p>
          <a:p>
            <a:pPr marL="0" indent="0">
              <a:buNone/>
            </a:pPr>
            <a:endParaRPr lang="en-US" dirty="0"/>
          </a:p>
        </p:txBody>
      </p:sp>
    </p:spTree>
    <p:extLst>
      <p:ext uri="{BB962C8B-B14F-4D97-AF65-F5344CB8AC3E}">
        <p14:creationId xmlns:p14="http://schemas.microsoft.com/office/powerpoint/2010/main" val="60107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Times New Roman" panose="02020603050405020304" pitchFamily="18" charset="0"/>
              </a:rPr>
              <a:t>Array</a:t>
            </a:r>
            <a:br>
              <a:rPr lang="en-US" dirty="0">
                <a:solidFill>
                  <a:srgbClr val="000000"/>
                </a:solidFill>
                <a:latin typeface="Times New Roman" panose="02020603050405020304" pitchFamily="18" charset="0"/>
              </a:rPr>
            </a:br>
            <a:endParaRPr lang="en-US" dirty="0"/>
          </a:p>
        </p:txBody>
      </p:sp>
      <p:sp>
        <p:nvSpPr>
          <p:cNvPr id="3" name="Content Placeholder 2"/>
          <p:cNvSpPr>
            <a:spLocks noGrp="1"/>
          </p:cNvSpPr>
          <p:nvPr>
            <p:ph idx="1"/>
          </p:nvPr>
        </p:nvSpPr>
        <p:spPr>
          <a:xfrm>
            <a:off x="1534696" y="1697680"/>
            <a:ext cx="9520158" cy="3450613"/>
          </a:xfrm>
        </p:spPr>
        <p:txBody>
          <a:bodyPr>
            <a:normAutofit fontScale="85000" lnSpcReduction="20000"/>
          </a:bodyPr>
          <a:lstStyle/>
          <a:p>
            <a:pPr marL="342900" indent="-342900"/>
            <a:r>
              <a:rPr lang="en-US" sz="2400" dirty="0">
                <a:solidFill>
                  <a:srgbClr val="000000"/>
                </a:solidFill>
                <a:latin typeface="Times New Roman" panose="02020603050405020304" pitchFamily="18" charset="0"/>
              </a:rPr>
              <a:t>Most efficient way to hold references to objects.</a:t>
            </a:r>
          </a:p>
          <a:p>
            <a:pPr marL="0" indent="0">
              <a:buNone/>
            </a:pPr>
            <a:r>
              <a:rPr lang="en-US" sz="2400" dirty="0">
                <a:solidFill>
                  <a:srgbClr val="3333CD"/>
                </a:solidFill>
                <a:latin typeface="Times New Roman" panose="02020603050405020304" pitchFamily="18" charset="0"/>
              </a:rPr>
              <a:t> </a:t>
            </a:r>
            <a:r>
              <a:rPr lang="en-US" sz="2400" b="1" dirty="0">
                <a:solidFill>
                  <a:srgbClr val="000000"/>
                </a:solidFill>
                <a:latin typeface="Times New Roman" panose="02020603050405020304" pitchFamily="18" charset="0"/>
              </a:rPr>
              <a:t>Advantages</a:t>
            </a:r>
          </a:p>
          <a:p>
            <a:pPr marL="342900" indent="-342900"/>
            <a:r>
              <a:rPr lang="en-US" sz="2400" dirty="0">
                <a:solidFill>
                  <a:srgbClr val="000000"/>
                </a:solidFill>
                <a:latin typeface="Times New Roman" panose="02020603050405020304" pitchFamily="18" charset="0"/>
              </a:rPr>
              <a:t>An array know the type it holds, i.e., compile-time type checking.</a:t>
            </a:r>
          </a:p>
          <a:p>
            <a:pPr marL="342900" indent="-342900"/>
            <a:r>
              <a:rPr lang="en-US" sz="2400" dirty="0">
                <a:solidFill>
                  <a:srgbClr val="000000"/>
                </a:solidFill>
                <a:latin typeface="Times New Roman" panose="02020603050405020304" pitchFamily="18" charset="0"/>
              </a:rPr>
              <a:t>An array know its size, i.e., ask for the length.</a:t>
            </a:r>
          </a:p>
          <a:p>
            <a:pPr marL="342900" indent="-342900"/>
            <a:r>
              <a:rPr lang="en-US" sz="2400" dirty="0">
                <a:solidFill>
                  <a:srgbClr val="000000"/>
                </a:solidFill>
                <a:latin typeface="Times New Roman" panose="02020603050405020304" pitchFamily="18" charset="0"/>
              </a:rPr>
              <a:t>An array can hold primitive types directly.</a:t>
            </a:r>
          </a:p>
          <a:p>
            <a:pPr marL="0" indent="0">
              <a:buNone/>
            </a:pPr>
            <a:r>
              <a:rPr lang="en-US" sz="2400" b="1" dirty="0">
                <a:solidFill>
                  <a:srgbClr val="000000"/>
                </a:solidFill>
                <a:latin typeface="Times New Roman" panose="02020603050405020304" pitchFamily="18" charset="0"/>
              </a:rPr>
              <a:t>Disadvantages</a:t>
            </a:r>
          </a:p>
          <a:p>
            <a:pPr marL="342900" indent="-342900"/>
            <a:r>
              <a:rPr lang="en-US" sz="2400" dirty="0">
                <a:solidFill>
                  <a:srgbClr val="000000"/>
                </a:solidFill>
                <a:latin typeface="Times New Roman" panose="02020603050405020304" pitchFamily="18" charset="0"/>
              </a:rPr>
              <a:t>An array can only hold one type of objects (including primitives).</a:t>
            </a:r>
          </a:p>
          <a:p>
            <a:pPr marL="342900" indent="-342900"/>
            <a:r>
              <a:rPr lang="en-US" sz="2400" dirty="0">
                <a:solidFill>
                  <a:srgbClr val="000000"/>
                </a:solidFill>
                <a:latin typeface="Times New Roman" panose="02020603050405020304" pitchFamily="18" charset="0"/>
              </a:rPr>
              <a:t>Arrays are fixed size.</a:t>
            </a:r>
            <a:endParaRPr lang="en-US" sz="2400" dirty="0"/>
          </a:p>
          <a:p>
            <a:endParaRPr lang="en-US" dirty="0"/>
          </a:p>
        </p:txBody>
      </p:sp>
    </p:spTree>
    <p:extLst>
      <p:ext uri="{BB962C8B-B14F-4D97-AF65-F5344CB8AC3E}">
        <p14:creationId xmlns:p14="http://schemas.microsoft.com/office/powerpoint/2010/main" val="149801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a:t>
            </a:r>
          </a:p>
        </p:txBody>
      </p:sp>
      <p:sp>
        <p:nvSpPr>
          <p:cNvPr id="3" name="Content Placeholder 2"/>
          <p:cNvSpPr>
            <a:spLocks noGrp="1"/>
          </p:cNvSpPr>
          <p:nvPr>
            <p:ph idx="1"/>
          </p:nvPr>
        </p:nvSpPr>
        <p:spPr/>
        <p:txBody>
          <a:bodyPr/>
          <a:lstStyle/>
          <a:p>
            <a:r>
              <a:rPr lang="en-US" dirty="0"/>
              <a:t>arrayList is the implementation of List interface</a:t>
            </a:r>
          </a:p>
          <a:p>
            <a:r>
              <a:rPr lang="en-US" dirty="0"/>
              <a:t>Array size is fixed but ArrayList size can grow dynamically.</a:t>
            </a:r>
          </a:p>
          <a:p>
            <a:r>
              <a:rPr lang="en-US" dirty="0"/>
              <a:t>ArrayList is used to store objects and perform </a:t>
            </a:r>
          </a:p>
          <a:p>
            <a:pPr marL="0" indent="0">
              <a:buNone/>
            </a:pPr>
            <a:r>
              <a:rPr lang="en-US" dirty="0"/>
              <a:t>    operations on it.</a:t>
            </a:r>
          </a:p>
          <a:p>
            <a:r>
              <a:rPr lang="en-US" dirty="0"/>
              <a:t>ArrayList is not Synchronized. Vector is similar to </a:t>
            </a:r>
          </a:p>
          <a:p>
            <a:pPr marL="0" indent="0">
              <a:buNone/>
            </a:pPr>
            <a:r>
              <a:rPr lang="en-US" dirty="0"/>
              <a:t>    ArrayList which is synchronized.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512" y="2961303"/>
            <a:ext cx="3824327" cy="2990938"/>
          </a:xfrm>
          <a:prstGeom prst="rect">
            <a:avLst/>
          </a:prstGeom>
        </p:spPr>
      </p:pic>
    </p:spTree>
    <p:extLst>
      <p:ext uri="{BB962C8B-B14F-4D97-AF65-F5344CB8AC3E}">
        <p14:creationId xmlns:p14="http://schemas.microsoft.com/office/powerpoint/2010/main" val="401218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a:t>
            </a:r>
          </a:p>
        </p:txBody>
      </p:sp>
      <p:sp>
        <p:nvSpPr>
          <p:cNvPr id="3" name="Content Placeholder 2"/>
          <p:cNvSpPr>
            <a:spLocks noGrp="1"/>
          </p:cNvSpPr>
          <p:nvPr>
            <p:ph idx="1"/>
          </p:nvPr>
        </p:nvSpPr>
        <p:spPr/>
        <p:txBody>
          <a:bodyPr/>
          <a:lstStyle/>
          <a:p>
            <a:r>
              <a:rPr lang="en-US" dirty="0"/>
              <a:t>ArrayList is declared as:</a:t>
            </a:r>
          </a:p>
          <a:p>
            <a:pPr marL="0" indent="0">
              <a:buNone/>
            </a:pPr>
            <a:r>
              <a:rPr lang="en-US" dirty="0"/>
              <a:t> ArrayList&lt;Object to store&gt;ArrayList object = new ArrayList&lt;Object to store ();</a:t>
            </a:r>
          </a:p>
          <a:p>
            <a:r>
              <a:rPr lang="en-US" dirty="0"/>
              <a:t>The example program stores String objects.Prints all the objects of the ArrayList in new type of array.</a:t>
            </a:r>
          </a:p>
          <a:p>
            <a:r>
              <a:rPr lang="en-US" dirty="0"/>
              <a:t>Removes the string object by name and position ,displays the complete collection object.</a:t>
            </a:r>
          </a:p>
        </p:txBody>
      </p:sp>
    </p:spTree>
    <p:extLst>
      <p:ext uri="{BB962C8B-B14F-4D97-AF65-F5344CB8AC3E}">
        <p14:creationId xmlns:p14="http://schemas.microsoft.com/office/powerpoint/2010/main" val="197602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493" y="157406"/>
            <a:ext cx="9520158" cy="1049235"/>
          </a:xfrm>
        </p:spPr>
        <p:txBody>
          <a:bodyPr/>
          <a:lstStyle/>
          <a:p>
            <a:r>
              <a:rPr lang="en-US" dirty="0"/>
              <a:t>ArrayList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955" y="1329136"/>
            <a:ext cx="6755300" cy="5442742"/>
          </a:xfrm>
        </p:spPr>
      </p:pic>
    </p:spTree>
    <p:extLst>
      <p:ext uri="{BB962C8B-B14F-4D97-AF65-F5344CB8AC3E}">
        <p14:creationId xmlns:p14="http://schemas.microsoft.com/office/powerpoint/2010/main" val="155873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a:t>
            </a:r>
          </a:p>
        </p:txBody>
      </p:sp>
      <p:sp>
        <p:nvSpPr>
          <p:cNvPr id="3" name="Content Placeholder 2"/>
          <p:cNvSpPr>
            <a:spLocks noGrp="1"/>
          </p:cNvSpPr>
          <p:nvPr>
            <p:ph idx="1"/>
          </p:nvPr>
        </p:nvSpPr>
        <p:spPr/>
        <p:txBody>
          <a:bodyPr/>
          <a:lstStyle/>
          <a:p>
            <a:r>
              <a:rPr lang="en-US" dirty="0"/>
              <a:t>Vector is similar to ArrayList.</a:t>
            </a:r>
          </a:p>
          <a:p>
            <a:r>
              <a:rPr lang="en-US" dirty="0"/>
              <a:t>The only difference is that,vector is synchronized but ArrayList is not</a:t>
            </a:r>
          </a:p>
          <a:p>
            <a:r>
              <a:rPr lang="en-US" dirty="0"/>
              <a:t>That means Vector is ThreadSafe</a:t>
            </a:r>
          </a:p>
        </p:txBody>
      </p:sp>
    </p:spTree>
    <p:extLst>
      <p:ext uri="{BB962C8B-B14F-4D97-AF65-F5344CB8AC3E}">
        <p14:creationId xmlns:p14="http://schemas.microsoft.com/office/powerpoint/2010/main" val="40939397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367</TotalTime>
  <Words>728</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Palatino Linotype</vt:lpstr>
      <vt:lpstr>Times New Roman</vt:lpstr>
      <vt:lpstr>Gallery</vt:lpstr>
      <vt:lpstr>JAVA  COLLECTIONS</vt:lpstr>
      <vt:lpstr>PowerPoint Presentation</vt:lpstr>
      <vt:lpstr>PowerPoint Presentation</vt:lpstr>
      <vt:lpstr>Collection Classes</vt:lpstr>
      <vt:lpstr>Array </vt:lpstr>
      <vt:lpstr>ArrayList</vt:lpstr>
      <vt:lpstr>ArrayList</vt:lpstr>
      <vt:lpstr>ArrayList Example:</vt:lpstr>
      <vt:lpstr>vector</vt:lpstr>
      <vt:lpstr>Vector Example: </vt:lpstr>
      <vt:lpstr>Queue</vt:lpstr>
      <vt:lpstr>Program on PriorityQueue</vt:lpstr>
      <vt:lpstr>Set </vt:lpstr>
      <vt:lpstr>TreeSet </vt:lpstr>
      <vt:lpstr>HashSet</vt:lpstr>
      <vt:lpstr>HashMap</vt:lpstr>
      <vt:lpstr>HashMap</vt:lpstr>
      <vt:lpstr>Collection Advantages and 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ampani</dc:creator>
  <cp:lastModifiedBy>ampani</cp:lastModifiedBy>
  <cp:revision>24</cp:revision>
  <dcterms:created xsi:type="dcterms:W3CDTF">2016-11-28T21:11:36Z</dcterms:created>
  <dcterms:modified xsi:type="dcterms:W3CDTF">2016-11-29T18:05:47Z</dcterms:modified>
</cp:coreProperties>
</file>