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70" r:id="rId10"/>
    <p:sldId id="268" r:id="rId11"/>
    <p:sldId id="264" r:id="rId12"/>
    <p:sldId id="265" r:id="rId13"/>
    <p:sldId id="266"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60"/>
  </p:normalViewPr>
  <p:slideViewPr>
    <p:cSldViewPr>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4/25/2015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4/25/2015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CSCI-680</a:t>
            </a:r>
            <a:br>
              <a:rPr lang="en-US" dirty="0" smtClean="0"/>
            </a:br>
            <a:r>
              <a:rPr lang="en-US" dirty="0" smtClean="0"/>
              <a:t>JAVA</a:t>
            </a:r>
            <a:br>
              <a:rPr lang="en-US" dirty="0" smtClean="0"/>
            </a:br>
            <a:r>
              <a:rPr lang="en-US" dirty="0" smtClean="0"/>
              <a:t>Stacks </a:t>
            </a:r>
            <a:r>
              <a:rPr lang="en-US" dirty="0" smtClean="0"/>
              <a:t>and </a:t>
            </a:r>
            <a:r>
              <a:rPr lang="en-US" dirty="0" smtClean="0"/>
              <a:t>Heaps</a:t>
            </a:r>
            <a:r>
              <a:rPr lang="en-US" dirty="0" smtClean="0"/>
              <a:t>	</a:t>
            </a:r>
            <a:endParaRPr lang="en-US" dirty="0"/>
          </a:p>
        </p:txBody>
      </p:sp>
      <p:sp>
        <p:nvSpPr>
          <p:cNvPr id="3" name="Subtitle 2"/>
          <p:cNvSpPr>
            <a:spLocks noGrp="1"/>
          </p:cNvSpPr>
          <p:nvPr>
            <p:ph type="subTitle" idx="1"/>
          </p:nvPr>
        </p:nvSpPr>
        <p:spPr/>
        <p:txBody>
          <a:bodyPr>
            <a:normAutofit fontScale="92500" lnSpcReduction="10000"/>
          </a:bodyPr>
          <a:lstStyle/>
          <a:p>
            <a:endParaRPr lang="en-US" dirty="0" smtClean="0"/>
          </a:p>
          <a:p>
            <a:r>
              <a:rPr lang="en-US" dirty="0" err="1" smtClean="0"/>
              <a:t>Spoorthi</a:t>
            </a:r>
            <a:r>
              <a:rPr lang="en-US" dirty="0" smtClean="0"/>
              <a:t> </a:t>
            </a:r>
            <a:r>
              <a:rPr lang="en-US" dirty="0" err="1" smtClean="0"/>
              <a:t>Gujjula</a:t>
            </a:r>
            <a:endParaRPr lang="en-US" dirty="0" smtClean="0"/>
          </a:p>
          <a:p>
            <a:endParaRPr lang="en-US" dirty="0" smtClean="0"/>
          </a:p>
          <a:p>
            <a:r>
              <a:rPr lang="en-US" dirty="0" smtClean="0"/>
              <a:t>Sampath Kumar Das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791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990600"/>
            <a:ext cx="8229600" cy="5334000"/>
          </a:xfrm>
        </p:spPr>
        <p:txBody>
          <a:bodyPr>
            <a:normAutofit fontScale="70000" lnSpcReduction="20000"/>
          </a:bodyPr>
          <a:lstStyle/>
          <a:p>
            <a:pPr>
              <a:buNone/>
            </a:pPr>
            <a:r>
              <a:rPr lang="en-US" dirty="0" smtClean="0"/>
              <a:t>Public void m1()</a:t>
            </a:r>
          </a:p>
          <a:p>
            <a:pPr>
              <a:buNone/>
            </a:pPr>
            <a:r>
              <a:rPr lang="en-US" dirty="0" smtClean="0"/>
              <a:t>{                                                                                         </a:t>
            </a:r>
          </a:p>
          <a:p>
            <a:pPr>
              <a:buNone/>
            </a:pPr>
            <a:r>
              <a:rPr lang="en-US" dirty="0" err="1" smtClean="0"/>
              <a:t>int</a:t>
            </a:r>
            <a:r>
              <a:rPr lang="en-US" dirty="0" smtClean="0"/>
              <a:t> x=10;</a:t>
            </a:r>
          </a:p>
          <a:p>
            <a:pPr>
              <a:buNone/>
            </a:pPr>
            <a:r>
              <a:rPr lang="en-US" dirty="0" smtClean="0"/>
              <a:t>m</a:t>
            </a:r>
            <a:r>
              <a:rPr lang="en-US" dirty="0" smtClean="0"/>
              <a:t>2(10);                                                                                   m3 ref</a:t>
            </a:r>
          </a:p>
          <a:p>
            <a:pPr>
              <a:buNone/>
            </a:pPr>
            <a:r>
              <a:rPr lang="en-US" dirty="0" smtClean="0"/>
              <a:t>}</a:t>
            </a:r>
          </a:p>
          <a:p>
            <a:pPr>
              <a:buNone/>
            </a:pPr>
            <a:r>
              <a:rPr lang="en-US" dirty="0" smtClean="0"/>
              <a:t>Public void m2(</a:t>
            </a:r>
            <a:r>
              <a:rPr lang="en-US" dirty="0" err="1" smtClean="0"/>
              <a:t>int</a:t>
            </a:r>
            <a:r>
              <a:rPr lang="en-US" dirty="0" smtClean="0"/>
              <a:t> b)                                                           m2 b c</a:t>
            </a:r>
          </a:p>
          <a:p>
            <a:pPr>
              <a:buNone/>
            </a:pPr>
            <a:r>
              <a:rPr lang="en-US" dirty="0" smtClean="0"/>
              <a:t>{                                                                                              </a:t>
            </a:r>
          </a:p>
          <a:p>
            <a:pPr>
              <a:buNone/>
            </a:pPr>
            <a:r>
              <a:rPr lang="en-US" dirty="0" err="1" smtClean="0"/>
              <a:t>boolean</a:t>
            </a:r>
            <a:r>
              <a:rPr lang="en-US" dirty="0" smtClean="0"/>
              <a:t> c;                                                                               m1</a:t>
            </a:r>
          </a:p>
          <a:p>
            <a:pPr>
              <a:buNone/>
            </a:pPr>
            <a:r>
              <a:rPr lang="en-US" dirty="0" smtClean="0"/>
              <a:t>m3();</a:t>
            </a:r>
          </a:p>
          <a:p>
            <a:pPr>
              <a:buNone/>
            </a:pPr>
            <a:r>
              <a:rPr lang="en-US" dirty="0" smtClean="0"/>
              <a:t>}</a:t>
            </a:r>
          </a:p>
          <a:p>
            <a:pPr>
              <a:buNone/>
            </a:pPr>
            <a:r>
              <a:rPr lang="en-US" dirty="0" smtClean="0"/>
              <a:t>Public  void m3()                                                                  </a:t>
            </a:r>
            <a:r>
              <a:rPr lang="en-US" u="sng" dirty="0" smtClean="0"/>
              <a:t>STACK</a:t>
            </a:r>
          </a:p>
          <a:p>
            <a:pPr>
              <a:buNone/>
            </a:pPr>
            <a:r>
              <a:rPr lang="en-US" dirty="0" smtClean="0"/>
              <a:t>{</a:t>
            </a:r>
          </a:p>
          <a:p>
            <a:pPr>
              <a:buNone/>
            </a:pPr>
            <a:r>
              <a:rPr lang="en-US" dirty="0" smtClean="0"/>
              <a:t>account ref= new account();</a:t>
            </a:r>
          </a:p>
          <a:p>
            <a:pPr>
              <a:buNone/>
            </a:pPr>
            <a:r>
              <a:rPr lang="en-US" dirty="0" smtClean="0"/>
              <a:t>}                                                                                            </a:t>
            </a:r>
          </a:p>
          <a:p>
            <a:pPr>
              <a:buNone/>
            </a:pPr>
            <a:r>
              <a:rPr lang="en-US" dirty="0" smtClean="0"/>
              <a:t>Class account()</a:t>
            </a:r>
          </a:p>
          <a:p>
            <a:pPr>
              <a:buNone/>
            </a:pPr>
            <a:r>
              <a:rPr lang="en-US" dirty="0" smtClean="0"/>
              <a:t>{                                                                                              p=0</a:t>
            </a:r>
          </a:p>
          <a:p>
            <a:pPr>
              <a:buNone/>
            </a:pPr>
            <a:r>
              <a:rPr lang="en-US" dirty="0" err="1" smtClean="0"/>
              <a:t>int</a:t>
            </a:r>
            <a:r>
              <a:rPr lang="en-US" dirty="0" smtClean="0"/>
              <a:t> p;                                                                                      q=0</a:t>
            </a:r>
          </a:p>
          <a:p>
            <a:pPr>
              <a:buNone/>
            </a:pPr>
            <a:r>
              <a:rPr lang="en-US" dirty="0" err="1" smtClean="0"/>
              <a:t>i</a:t>
            </a:r>
            <a:r>
              <a:rPr lang="en-US" dirty="0" err="1" smtClean="0"/>
              <a:t>nt</a:t>
            </a:r>
            <a:r>
              <a:rPr lang="en-US" dirty="0" smtClean="0"/>
              <a:t> q;                                                                                      </a:t>
            </a:r>
          </a:p>
          <a:p>
            <a:pPr>
              <a:buNone/>
            </a:pPr>
            <a:r>
              <a:rPr lang="en-US" dirty="0" smtClean="0"/>
              <a:t>}                                                                                            </a:t>
            </a:r>
            <a:r>
              <a:rPr lang="en-US" u="sng" dirty="0" smtClean="0"/>
              <a:t>HEAP</a:t>
            </a:r>
          </a:p>
          <a:p>
            <a:pPr>
              <a:buNone/>
            </a:pPr>
            <a:endParaRPr lang="en-US" dirty="0" smtClean="0"/>
          </a:p>
        </p:txBody>
      </p:sp>
      <p:cxnSp>
        <p:nvCxnSpPr>
          <p:cNvPr id="5" name="Straight Connector 4"/>
          <p:cNvCxnSpPr/>
          <p:nvPr/>
        </p:nvCxnSpPr>
        <p:spPr>
          <a:xfrm>
            <a:off x="5867400" y="1371600"/>
            <a:ext cx="0" cy="213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705600" y="1371600"/>
            <a:ext cx="0" cy="2133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67400" y="32766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867400" y="28194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67400" y="22860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67400" y="18288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867400" y="4191000"/>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781800" y="4191000"/>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67400" y="5105400"/>
            <a:ext cx="914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pPr>
              <a:buNone/>
            </a:pPr>
            <a:r>
              <a:rPr lang="en-US" b="1" dirty="0" smtClean="0"/>
              <a:t>How is memory </a:t>
            </a:r>
            <a:r>
              <a:rPr lang="en-US" b="1" dirty="0" err="1" smtClean="0"/>
              <a:t>deallocated</a:t>
            </a:r>
            <a:r>
              <a:rPr lang="en-US" b="1" dirty="0" smtClean="0"/>
              <a:t> on the stack and heap?</a:t>
            </a:r>
          </a:p>
          <a:p>
            <a:pPr>
              <a:buNone/>
            </a:pPr>
            <a:endParaRPr lang="en-US" dirty="0" smtClean="0"/>
          </a:p>
          <a:p>
            <a:r>
              <a:rPr lang="en-US" dirty="0" smtClean="0"/>
              <a:t>The data on the stack is automatically </a:t>
            </a:r>
            <a:r>
              <a:rPr lang="en-US" dirty="0" err="1" smtClean="0"/>
              <a:t>deallocated</a:t>
            </a:r>
            <a:r>
              <a:rPr lang="en-US" dirty="0" smtClean="0"/>
              <a:t> when variables or methods go out of scope.</a:t>
            </a:r>
          </a:p>
          <a:p>
            <a:endParaRPr lang="en-US" dirty="0" smtClean="0"/>
          </a:p>
          <a:p>
            <a:r>
              <a:rPr lang="en-US" dirty="0" smtClean="0"/>
              <a:t>In the heap for the memory to be </a:t>
            </a:r>
            <a:r>
              <a:rPr lang="en-US" dirty="0" err="1" smtClean="0"/>
              <a:t>deallocated</a:t>
            </a:r>
            <a:r>
              <a:rPr lang="en-US" dirty="0" smtClean="0"/>
              <a:t> it uses the concept of </a:t>
            </a:r>
            <a:r>
              <a:rPr lang="en-US" dirty="0" smtClean="0"/>
              <a:t>G</a:t>
            </a:r>
            <a:r>
              <a:rPr lang="en-US" dirty="0" smtClean="0"/>
              <a:t>arbage collection, with out the programmer have to do anything.</a:t>
            </a:r>
          </a:p>
          <a:p>
            <a:pPr>
              <a:buNone/>
            </a:pP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Garbage collector is an application program which runs inside the JVM.</a:t>
            </a:r>
          </a:p>
          <a:p>
            <a:r>
              <a:rPr lang="en-US" dirty="0" smtClean="0"/>
              <a:t>The garbage collector collects the objects that go out of scope. The garbage collector runs in the low memory situation, you can even ask it to collect the garbage by calling “</a:t>
            </a:r>
            <a:r>
              <a:rPr lang="en-US" b="1" dirty="0" err="1" smtClean="0"/>
              <a:t>System.gc</a:t>
            </a:r>
            <a:r>
              <a:rPr lang="en-US" b="1" dirty="0" smtClean="0"/>
              <a:t>()</a:t>
            </a:r>
            <a:r>
              <a:rPr lang="en-US" dirty="0" smtClean="0"/>
              <a:t>” </a:t>
            </a:r>
          </a:p>
          <a:p>
            <a:r>
              <a:rPr lang="en-US" dirty="0" smtClean="0"/>
              <a:t>It uses the concept of mark and sweep methodology. According to this methodology the garbage collector goes through the entire heap and check which addresses are referenced, those addresses which are referenced as marked and left alone while those which are unmarked are collected by the garbage collector.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Unreferenced and Referenced objects</a:t>
            </a:r>
            <a:endParaRPr lang="en-US" dirty="0"/>
          </a:p>
        </p:txBody>
      </p:sp>
      <p:pic>
        <p:nvPicPr>
          <p:cNvPr id="4" name="Content Placeholder 3" descr="11180123_956637027704273_966636095_n.jpg"/>
          <p:cNvPicPr>
            <a:picLocks noGrp="1" noChangeAspect="1"/>
          </p:cNvPicPr>
          <p:nvPr>
            <p:ph idx="1"/>
          </p:nvPr>
        </p:nvPicPr>
        <p:blipFill>
          <a:blip r:embed="rId2" cstate="print"/>
          <a:stretch>
            <a:fillRect/>
          </a:stretch>
        </p:blipFill>
        <p:spPr>
          <a:xfrm>
            <a:off x="1066800" y="1905000"/>
            <a:ext cx="6858000" cy="457120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THANKS</a:t>
            </a:r>
            <a:endParaRPr lang="en-US" dirty="0"/>
          </a:p>
        </p:txBody>
      </p:sp>
      <p:sp>
        <p:nvSpPr>
          <p:cNvPr id="3" name="Subtitle 2"/>
          <p:cNvSpPr>
            <a:spLocks noGrp="1"/>
          </p:cNvSpPr>
          <p:nvPr>
            <p:ph type="subTitle" idx="1"/>
          </p:nvPr>
        </p:nvSpPr>
        <p:spPr>
          <a:xfrm>
            <a:off x="533400" y="7772400"/>
            <a:ext cx="7854696" cy="1676400"/>
          </a:xfrm>
        </p:spPr>
        <p:txBody>
          <a:bodyPr>
            <a:normAutofit/>
          </a:bodyPr>
          <a:lstStyle/>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Stack</a:t>
            </a:r>
          </a:p>
          <a:p>
            <a:endParaRPr lang="en-US" dirty="0" smtClean="0"/>
          </a:p>
          <a:p>
            <a:pPr>
              <a:buNone/>
            </a:pPr>
            <a:endParaRPr lang="en-US" dirty="0" smtClean="0"/>
          </a:p>
          <a:p>
            <a:pPr marL="514350" indent="-514350">
              <a:buFont typeface="Courier New" pitchFamily="49" charset="0"/>
              <a:buChar char="o"/>
            </a:pPr>
            <a:r>
              <a:rPr lang="en-US" dirty="0" smtClean="0"/>
              <a:t>What are stacks?</a:t>
            </a:r>
          </a:p>
          <a:p>
            <a:pPr marL="514350" indent="-514350">
              <a:buNone/>
            </a:pPr>
            <a:r>
              <a:rPr lang="en-US" dirty="0" smtClean="0"/>
              <a:t>   </a:t>
            </a:r>
          </a:p>
          <a:p>
            <a:pPr>
              <a:buFont typeface="Courier New" pitchFamily="49" charset="0"/>
              <a:buChar char="o"/>
            </a:pPr>
            <a:r>
              <a:rPr lang="en-US" dirty="0" smtClean="0"/>
              <a:t>    How </a:t>
            </a:r>
            <a:r>
              <a:rPr lang="en-US" dirty="0" smtClean="0"/>
              <a:t>does</a:t>
            </a:r>
            <a:r>
              <a:rPr lang="en-US" dirty="0" smtClean="0"/>
              <a:t> </a:t>
            </a:r>
            <a:r>
              <a:rPr lang="en-US" dirty="0" smtClean="0"/>
              <a:t>stacks </a:t>
            </a:r>
            <a:r>
              <a:rPr lang="en-US" dirty="0" smtClean="0"/>
              <a:t>work</a:t>
            </a:r>
            <a:r>
              <a:rPr lang="en-US" dirty="0" smtClean="0"/>
              <a:t> </a:t>
            </a:r>
            <a:r>
              <a:rPr lang="en-US" dirty="0" smtClean="0"/>
              <a:t>in Java?</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Stack Illustration</a:t>
            </a:r>
            <a:endParaRPr lang="en-US" dirty="0"/>
          </a:p>
        </p:txBody>
      </p:sp>
      <p:sp>
        <p:nvSpPr>
          <p:cNvPr id="3" name="Content Placeholder 2"/>
          <p:cNvSpPr>
            <a:spLocks noGrp="1"/>
          </p:cNvSpPr>
          <p:nvPr>
            <p:ph idx="1"/>
          </p:nvPr>
        </p:nvSpPr>
        <p:spPr>
          <a:xfrm>
            <a:off x="457200" y="1981200"/>
            <a:ext cx="8229600" cy="4343400"/>
          </a:xfrm>
        </p:spPr>
        <p:txBody>
          <a:bodyPr/>
          <a:lstStyle/>
          <a:p>
            <a:endParaRPr lang="en-US" dirty="0" smtClean="0"/>
          </a:p>
          <a:p>
            <a:r>
              <a:rPr lang="en-US" dirty="0" smtClean="0"/>
              <a:t>Stack is a section of computer memory used to store temporary information. </a:t>
            </a:r>
          </a:p>
          <a:p>
            <a:pPr>
              <a:buNone/>
            </a:pPr>
            <a:endParaRPr lang="en-US" u="sng" dirty="0" smtClean="0"/>
          </a:p>
          <a:p>
            <a:pPr>
              <a:buNone/>
            </a:pPr>
            <a:r>
              <a:rPr lang="en-US" u="sng" dirty="0" smtClean="0"/>
              <a:t>Example</a:t>
            </a:r>
            <a:r>
              <a:rPr lang="en-US" dirty="0" smtClean="0"/>
              <a:t>: Variable created inside a method.</a:t>
            </a:r>
          </a:p>
          <a:p>
            <a:pPr>
              <a:buNone/>
            </a:pPr>
            <a:r>
              <a:rPr lang="en-US" dirty="0" smtClean="0"/>
              <a:t>Information ceases to exist after method finishes execution.</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11139774_955622164472426_1709895214_n.jpg"/>
          <p:cNvPicPr>
            <a:picLocks noGrp="1" noChangeAspect="1"/>
          </p:cNvPicPr>
          <p:nvPr>
            <p:ph idx="1"/>
          </p:nvPr>
        </p:nvPicPr>
        <p:blipFill>
          <a:blip r:embed="rId2" cstate="print"/>
          <a:stretch>
            <a:fillRect/>
          </a:stretch>
        </p:blipFill>
        <p:spPr>
          <a:xfrm>
            <a:off x="1676400" y="1676400"/>
            <a:ext cx="5791200" cy="41148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Heaps</a:t>
            </a:r>
            <a:endParaRPr lang="en-US" dirty="0"/>
          </a:p>
        </p:txBody>
      </p:sp>
      <p:sp>
        <p:nvSpPr>
          <p:cNvPr id="3" name="Content Placeholder 2"/>
          <p:cNvSpPr>
            <a:spLocks noGrp="1"/>
          </p:cNvSpPr>
          <p:nvPr>
            <p:ph idx="1"/>
          </p:nvPr>
        </p:nvSpPr>
        <p:spPr>
          <a:xfrm>
            <a:off x="457200" y="1981200"/>
            <a:ext cx="8229600" cy="4389120"/>
          </a:xfrm>
        </p:spPr>
        <p:txBody>
          <a:bodyPr/>
          <a:lstStyle/>
          <a:p>
            <a:endParaRPr lang="en-US" dirty="0" smtClean="0"/>
          </a:p>
          <a:p>
            <a:endParaRPr lang="en-US" dirty="0" smtClean="0"/>
          </a:p>
          <a:p>
            <a:pPr>
              <a:buFont typeface="Courier New" pitchFamily="49" charset="0"/>
              <a:buChar char="o"/>
            </a:pPr>
            <a:r>
              <a:rPr lang="en-US" dirty="0" smtClean="0"/>
              <a:t>What is Heap?</a:t>
            </a:r>
          </a:p>
          <a:p>
            <a:pPr>
              <a:buFont typeface="Courier New" pitchFamily="49" charset="0"/>
              <a:buChar char="o"/>
            </a:pPr>
            <a:endParaRPr lang="en-US" dirty="0" smtClean="0"/>
          </a:p>
          <a:p>
            <a:pPr>
              <a:buFont typeface="Courier New" pitchFamily="49" charset="0"/>
              <a:buChar char="o"/>
            </a:pPr>
            <a:endParaRPr lang="en-US" dirty="0" smtClean="0"/>
          </a:p>
          <a:p>
            <a:pPr>
              <a:buFont typeface="Courier New" pitchFamily="49" charset="0"/>
              <a:buChar char="o"/>
            </a:pPr>
            <a:r>
              <a:rPr lang="en-US" dirty="0" smtClean="0"/>
              <a:t>How does heaps work in Java?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Illustration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Objects are stored in a section of memory called “Heap”.</a:t>
            </a:r>
          </a:p>
          <a:p>
            <a:pPr>
              <a:buNone/>
            </a:pPr>
            <a:endParaRPr lang="en-US" dirty="0" smtClean="0"/>
          </a:p>
          <a:p>
            <a:endParaRPr lang="en-US" dirty="0" smtClean="0"/>
          </a:p>
          <a:p>
            <a:r>
              <a:rPr lang="en-US" dirty="0" smtClean="0"/>
              <a:t>Information exists as long as the program has not finished.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198786_955621991139110_442383962_n.jpg"/>
          <p:cNvPicPr>
            <a:picLocks noGrp="1" noChangeAspect="1"/>
          </p:cNvPicPr>
          <p:nvPr>
            <p:ph idx="1"/>
          </p:nvPr>
        </p:nvPicPr>
        <p:blipFill>
          <a:blip r:embed="rId2" cstate="print"/>
          <a:stretch>
            <a:fillRect/>
          </a:stretch>
        </p:blipFill>
        <p:spPr>
          <a:xfrm>
            <a:off x="1752600" y="1676400"/>
            <a:ext cx="5486399" cy="414831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Stacks and Heaps</a:t>
            </a:r>
            <a:endParaRPr lang="en-US" dirty="0"/>
          </a:p>
        </p:txBody>
      </p:sp>
      <p:sp>
        <p:nvSpPr>
          <p:cNvPr id="3" name="Content Placeholder 2"/>
          <p:cNvSpPr>
            <a:spLocks noGrp="1"/>
          </p:cNvSpPr>
          <p:nvPr>
            <p:ph idx="1"/>
          </p:nvPr>
        </p:nvSpPr>
        <p:spPr/>
        <p:txBody>
          <a:bodyPr>
            <a:normAutofit lnSpcReduction="10000"/>
          </a:bodyPr>
          <a:lstStyle/>
          <a:p>
            <a:pPr fontAlgn="base"/>
            <a:r>
              <a:rPr lang="en-US" dirty="0" smtClean="0"/>
              <a:t>Heap memory is used by all the parts of the application whereas stack memory is used only by one thread of execution.</a:t>
            </a:r>
          </a:p>
          <a:p>
            <a:pPr fontAlgn="base"/>
            <a:r>
              <a:rPr lang="en-US" dirty="0" smtClean="0"/>
              <a:t>Whenever an object is created, it’s always stored in the Heap space and stack memory contains the reference to it. Stack memory only contains local primitive variables and reference variables to objects in heap space.</a:t>
            </a:r>
          </a:p>
          <a:p>
            <a:pPr fontAlgn="base"/>
            <a:r>
              <a:rPr lang="en-US" dirty="0" smtClean="0"/>
              <a:t>Objects stored in the heap are globally accessible whereas stack memory can’t be accessed by other threads.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fontAlgn="base"/>
            <a:r>
              <a:rPr lang="en-US" dirty="0" smtClean="0"/>
              <a:t>Memory management in stack is done in LIFO manner whereas it’s more complex in Heap memory because it’s used globally.</a:t>
            </a:r>
          </a:p>
          <a:p>
            <a:pPr fontAlgn="base"/>
            <a:r>
              <a:rPr lang="en-US" dirty="0" smtClean="0"/>
              <a:t>Stack memory is short-lived whereas heap memory lives from the start till the end of application execution.</a:t>
            </a:r>
          </a:p>
          <a:p>
            <a:pPr fontAlgn="base"/>
            <a:r>
              <a:rPr lang="en-US" dirty="0" smtClean="0"/>
              <a:t>Stack memory size is very less when compared to Heap memory. Because of simplicity in memory allocation (LIFO), stack memory is very fast when compared to heap memory.</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2958</TotalTime>
  <Words>462</Words>
  <Application>Microsoft Office PowerPoint</Application>
  <PresentationFormat>On-screen Show (4:3)</PresentationFormat>
  <Paragraphs>71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CSCI-680 JAVA Stacks and Heaps </vt:lpstr>
      <vt:lpstr>Introduction</vt:lpstr>
      <vt:lpstr> Stack Illustration</vt:lpstr>
      <vt:lpstr>Slide 4</vt:lpstr>
      <vt:lpstr>Heaps</vt:lpstr>
      <vt:lpstr>Heap Illustration </vt:lpstr>
      <vt:lpstr>Slide 7</vt:lpstr>
      <vt:lpstr>Differences between Stacks and Heaps</vt:lpstr>
      <vt:lpstr>Continued…</vt:lpstr>
      <vt:lpstr>Example</vt:lpstr>
      <vt:lpstr>Slide 11</vt:lpstr>
      <vt:lpstr>Garbage collector</vt:lpstr>
      <vt:lpstr>Unreferenced and Referenced objects</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CSCI-680 JAVA Stack and Heap </dc:title>
  <dc:creator>sampath kumar das adepu</dc:creator>
  <cp:lastModifiedBy>sampath das</cp:lastModifiedBy>
  <cp:revision>18</cp:revision>
  <dcterms:created xsi:type="dcterms:W3CDTF">2006-08-16T00:00:00Z</dcterms:created>
  <dcterms:modified xsi:type="dcterms:W3CDTF">2015-04-28T04:19:34Z</dcterms:modified>
</cp:coreProperties>
</file>