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75D77D6-350D-40D8-ADB0-EEECE928FEC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371600"/>
            <a:ext cx="5029200" cy="411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0" y="54864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C9A25D"/>
                </a:solidFill>
                <a:latin typeface="Helvetica"/>
              </a:defRPr>
            </a:pPr>
            <a:r>
              <a:t>Investor Deck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603504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0">
                <a:solidFill>
                  <a:srgbClr val="3C3C3C"/>
                </a:solidFill>
                <a:latin typeface="Helvetica"/>
              </a:defRPr>
            </a:pPr>
            <a:r>
              <a:t>Cigar Maestro v32.5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C9A25D"/>
                </a:solidFill>
                <a:latin typeface="Helvetica"/>
              </a:defRPr>
            </a:pPr>
            <a:r>
              <a:t>Go-To-Market Strategy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0">
                <a:solidFill>
                  <a:srgbClr val="3C3C3C"/>
                </a:solidFill>
                <a:latin typeface="Helvetica"/>
              </a:defRPr>
            </a:pPr>
            <a:r>
              <a:t>- 30: Beta launch (lounges/influencers)</a:t>
            </a:r>
            <a:br/>
            <a:r>
              <a:t>- 60: Pairing events + IG reels</a:t>
            </a:r>
            <a:br/>
            <a:r>
              <a:t>- 90: CEU launch + NFT drop</a:t>
            </a:r>
            <a:br/>
            <a:br/>
            <a:r>
              <a:t>Channels: PCA, IG, LMS, lounges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C9A25D"/>
                </a:solidFill>
                <a:latin typeface="Helvetica"/>
              </a:defRPr>
            </a:pPr>
            <a:r>
              <a:t>Team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3716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0">
                <a:solidFill>
                  <a:srgbClr val="3C3C3C"/>
                </a:solidFill>
                <a:latin typeface="Helvetica"/>
              </a:defRPr>
            </a:pPr>
            <a:r>
              <a:t>Michael L. Hamilton II — 50% — Founder &amp; Chief Strategist</a:t>
            </a:r>
            <a:br/>
            <a:r>
              <a:t>Certified Retail Tobacconist, Cigar Lounge GM, JSON architect, AI systems integrator</a:t>
            </a:r>
            <a:br/>
            <a:br/>
            <a:r>
              <a:t>Tamera N. Perryman-Hamilton — 20% — Executive Ops</a:t>
            </a:r>
            <a:br/>
            <a:r>
              <a:t>Hospitality operations, lounge compliance, platform testing &amp; QA</a:t>
            </a:r>
            <a:br/>
            <a:br/>
            <a:r>
              <a:t>Investor — 30% — Silent Partnership with Voting Rights</a:t>
            </a:r>
            <a:br/>
            <a:r>
              <a:t>Equity-backed position with authority on feature upgrades, roadmap pivots, and revenue model shifts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C9A25D"/>
                </a:solidFill>
                <a:latin typeface="Helvetica"/>
              </a:defRPr>
            </a:pPr>
            <a:r>
              <a:t>Competitive Landscape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0">
                <a:solidFill>
                  <a:srgbClr val="3C3C3C"/>
                </a:solidFill>
                <a:latin typeface="Helvetica"/>
              </a:defRPr>
            </a:pPr>
            <a:r>
              <a:t>Only Cigar Maestro delivers:</a:t>
            </a:r>
            <a:br/>
            <a:r>
              <a:t>✓ CEU Certification</a:t>
            </a:r>
            <a:br/>
            <a:r>
              <a:t>✓ AI Pairing Engine</a:t>
            </a:r>
            <a:br/>
            <a:r>
              <a:t>✓ NFT Milestones</a:t>
            </a:r>
            <a:br/>
            <a:r>
              <a:t>✓ GPT Memory Contexts</a:t>
            </a:r>
            <a:br/>
            <a:r>
              <a:t>✓ Lounge Dashboard Suite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C9A25D"/>
                </a:solidFill>
                <a:latin typeface="Helvetica"/>
              </a:defRPr>
            </a:pPr>
            <a:r>
              <a:t>Team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0">
                <a:solidFill>
                  <a:srgbClr val="3C3C3C"/>
                </a:solidFill>
                <a:latin typeface="Helvetica"/>
              </a:defRPr>
            </a:pPr>
            <a:r>
              <a:t>Michael Hamilton – Founder &amp; Chief Strategist</a:t>
            </a:r>
            <a:br/>
            <a:r>
              <a:t>Tamera Perryman-Hamilton – Executive Ops</a:t>
            </a:r>
            <a:br/>
            <a:r>
              <a:t>Advisors: LMS Dev, Spirits Expert, UX Designer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C9A25D"/>
                </a:solidFill>
                <a:latin typeface="Helvetica"/>
              </a:defRPr>
            </a:pPr>
            <a:r>
              <a:t>Financial Projections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0">
                <a:solidFill>
                  <a:srgbClr val="3C3C3C"/>
                </a:solidFill>
                <a:latin typeface="Helvetica"/>
              </a:defRPr>
            </a:pPr>
            <a:r>
              <a:t>Y1: 5K users – $300K rev – ($150K EBITDA)</a:t>
            </a:r>
            <a:br/>
            <a:r>
              <a:t>Y3: 60K users – $3.6M rev – $1.1M EBITDA</a:t>
            </a:r>
            <a:br/>
            <a:r>
              <a:t>Y5: 150K users – $12M rev – $4.8M EBITDA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C9A25D"/>
                </a:solidFill>
                <a:latin typeface="Helvetica"/>
              </a:defRPr>
            </a:pPr>
            <a:r>
              <a:t>Funding Ask &amp;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0">
                <a:solidFill>
                  <a:srgbClr val="3C3C3C"/>
                </a:solidFill>
                <a:latin typeface="Helvetica"/>
              </a:defRPr>
            </a:pPr>
            <a:r>
              <a:t>Ask: $4,500.00</a:t>
            </a:r>
            <a:br/>
            <a:r>
              <a:t>35% Dev | 25% Marketing | 20% Ops</a:t>
            </a:r>
            <a:br/>
            <a:r>
              <a:t>10% CEU | 10% Legal</a:t>
            </a:r>
            <a:br/>
            <a:r>
              <a:t>Unlocks: Beta + NFT + CEU launch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C9A25D"/>
                </a:solidFill>
                <a:latin typeface="Helvetica"/>
              </a:defRPr>
            </a:pPr>
            <a:r>
              <a:t>Exit &amp; ROI Strategy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0">
                <a:solidFill>
                  <a:srgbClr val="3C3C3C"/>
                </a:solidFill>
                <a:latin typeface="Helvetica"/>
              </a:defRPr>
            </a:pPr>
            <a:r>
              <a:t>- 3x ROI by ~60K users</a:t>
            </a:r>
            <a:br/>
            <a:r>
              <a:t>- Exit: Licensing, Acquisition (PCA, Davidoff)</a:t>
            </a:r>
            <a:br/>
            <a:r>
              <a:t>- Break-even: ~15K users in 18 months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C9A25D"/>
                </a:solidFill>
                <a:latin typeface="Helvetica"/>
              </a:defRPr>
            </a:pPr>
            <a:r>
              <a:t>Appendix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0">
                <a:solidFill>
                  <a:srgbClr val="3C3C3C"/>
                </a:solidFill>
                <a:latin typeface="Helvetica"/>
              </a:defRPr>
            </a:pPr>
            <a:r>
              <a:t>- LMS Preview</a:t>
            </a:r>
            <a:br/>
            <a:r>
              <a:t>- CEU Packet</a:t>
            </a:r>
            <a:br/>
            <a:r>
              <a:t>- JSON Spec (v32.5)</a:t>
            </a:r>
            <a:br/>
            <a:r>
              <a:t>- NFT Badge Roadmap</a:t>
            </a:r>
            <a:br/>
            <a:r>
              <a:t>- Lounge LOIs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C9A25D"/>
                </a:solidFill>
                <a:latin typeface="Helvetica"/>
              </a:defRPr>
            </a:pPr>
            <a:r>
              <a:t>Membership Tier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0080" y="1371600"/>
          <a:ext cx="10515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82296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Audience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Key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Restrictions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Aficionado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$9.99/mo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Casual smokers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Specs, Trails, Flavor Recs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AI, No Humidor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Connoisseur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$19.99/mo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Enthusiasts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Smart Pairing, Humidor,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Limited Ask Maestro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Maestro’s 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$39.99/mo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Collectors/Pros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NFTs, Palate Coach, CEU 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None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Lounge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$249.99/mo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Lounges &amp; Retail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Dashboard, QR Tools,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B2B only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C9A25D"/>
                </a:solidFill>
                <a:latin typeface="Helvetica"/>
              </a:defRPr>
            </a:pPr>
            <a:r>
              <a:t>Elevator Pitch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0">
                <a:solidFill>
                  <a:srgbClr val="3C3C3C"/>
                </a:solidFill>
                <a:latin typeface="Helvetica"/>
              </a:defRPr>
            </a:pPr>
            <a:r>
              <a:t>You love cigars. But what if your cigar loved you back?</a:t>
            </a:r>
            <a:br/>
            <a:br/>
            <a:r>
              <a:t>Cigar Maestro v32.5 isn’t just a platform—it’s the world’s first intelligent cigar system that learns your palate, adapts to your mood, and delivers perfect pairings on demand.</a:t>
            </a:r>
            <a:br/>
            <a:br/>
            <a:r>
              <a:t>With CEU-ready education, emotional pairing AI, and full-spectrum lounge dashboards, it redefines the cigar journey.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C9A25D"/>
                </a:solidFill>
                <a:latin typeface="Helvetica"/>
              </a:defRPr>
            </a:pPr>
            <a:r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0">
                <a:solidFill>
                  <a:srgbClr val="3C3C3C"/>
                </a:solidFill>
                <a:latin typeface="Helvetica"/>
              </a:defRPr>
            </a:pPr>
            <a:r>
              <a:t>Cigar Maestro v32.5 is the future of cigar intelligence: a multilingual, ADA-accessible, LMS-integrated, GPT-compatible ecosystem.</a:t>
            </a:r>
            <a:br/>
            <a:br/>
            <a:r>
              <a:t>Ask: $4,500.00</a:t>
            </a:r>
            <a:br/>
            <a:r>
              <a:t>Target ROI: 18–36 months</a:t>
            </a:r>
            <a:br/>
            <a:r>
              <a:t>Revenue: Subscription + B2B licensing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C9A25D"/>
                </a:solidFill>
                <a:latin typeface="Helvetica"/>
              </a:defRPr>
            </a:pPr>
            <a:r>
              <a:t>Vision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0">
                <a:solidFill>
                  <a:srgbClr val="3C3C3C"/>
                </a:solidFill>
                <a:latin typeface="Helvetica"/>
              </a:defRPr>
            </a:pPr>
            <a:r>
              <a:t>Cigar Maestro is redefining the cigar world by becoming the first intelligent cigar ecosystem that learns your palate, adapts to your mood, and delivers perfect pairings on demand.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C9A25D"/>
                </a:solidFill>
                <a:latin typeface="Helvetica"/>
              </a:defRPr>
            </a:pPr>
            <a:r>
              <a:t>The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0">
                <a:solidFill>
                  <a:srgbClr val="3C3C3C"/>
                </a:solidFill>
                <a:latin typeface="Helvetica"/>
              </a:defRPr>
            </a:pPr>
            <a:r>
              <a:t>- No centralized CEU-accredited cigar education</a:t>
            </a:r>
            <a:br/>
            <a:r>
              <a:t>- Poor pairing suggestions</a:t>
            </a:r>
            <a:br/>
            <a:r>
              <a:t>- Lounges lack smart tools</a:t>
            </a:r>
            <a:br/>
            <a:r>
              <a:t>- No emotional flavor tracking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C9A25D"/>
                </a:solidFill>
                <a:latin typeface="Helvetica"/>
              </a:defRPr>
            </a:pPr>
            <a:r>
              <a:t>Our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0">
                <a:solidFill>
                  <a:srgbClr val="3C3C3C"/>
                </a:solidFill>
                <a:latin typeface="Helvetica"/>
              </a:defRPr>
            </a:pPr>
            <a:r>
              <a:t>- CEU-ready LMS with SCORM-lite</a:t>
            </a:r>
            <a:br/>
            <a:r>
              <a:t>- Emotional AI Pairing Engine</a:t>
            </a:r>
            <a:br/>
            <a:r>
              <a:t>- Smart humidor &amp; Lounge Dashboard</a:t>
            </a:r>
            <a:br/>
            <a:r>
              <a:t>- NFT-backed milestone journey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C9A25D"/>
                </a:solidFill>
                <a:latin typeface="Helvetica"/>
              </a:defRPr>
            </a:pPr>
            <a:r>
              <a:t>Market Opportunity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0">
                <a:solidFill>
                  <a:srgbClr val="3C3C3C"/>
                </a:solidFill>
                <a:latin typeface="Helvetica"/>
              </a:defRPr>
            </a:pPr>
            <a:r>
              <a:t>TAM: $22B (Global cigar &amp; spirits)</a:t>
            </a:r>
            <a:br/>
            <a:r>
              <a:t>SAM: $2B (US lounges &amp; retailers)</a:t>
            </a:r>
            <a:br/>
            <a:r>
              <a:t>SOM: $25M revenue target</a:t>
            </a:r>
            <a:br/>
            <a:br/>
            <a:r>
              <a:t>Audience: 12M+ US smokers, 1K+ lounges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C9A25D"/>
                </a:solidFill>
                <a:latin typeface="Helvetica"/>
              </a:defRPr>
            </a:pPr>
            <a:r>
              <a:t>Product Snapshot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0">
                <a:solidFill>
                  <a:srgbClr val="3C3C3C"/>
                </a:solidFill>
                <a:latin typeface="Helvetica"/>
              </a:defRPr>
            </a:pPr>
            <a:r>
              <a:t>- Voice-activated pairing system</a:t>
            </a:r>
            <a:br/>
            <a:r>
              <a:t>- NFT flavor milestones</a:t>
            </a:r>
            <a:br/>
            <a:r>
              <a:t>- Web/kiosk access</a:t>
            </a:r>
            <a:br/>
            <a:r>
              <a:t>- GPT context modes (Retail, Learning, Personal)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C9A25D"/>
                </a:solidFill>
                <a:latin typeface="Helvetica"/>
              </a:defRPr>
            </a:pPr>
            <a:r>
              <a:t>Revenue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0">
                <a:solidFill>
                  <a:srgbClr val="3C3C3C"/>
                </a:solidFill>
                <a:latin typeface="Helvetica"/>
              </a:defRPr>
            </a:pPr>
            <a:r>
              <a:t>- Aficionado: $9.99</a:t>
            </a:r>
            <a:br/>
            <a:r>
              <a:t>- Connoisseur: $19.99</a:t>
            </a:r>
            <a:br/>
            <a:r>
              <a:t>- Maestro’s Circle: $39.99</a:t>
            </a:r>
            <a:br/>
            <a:r>
              <a:t>- Lounge Operator: $249.99</a:t>
            </a:r>
            <a:br/>
            <a:br/>
            <a:r>
              <a:t>Additional: LMS, NFT, licensing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