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73" r:id="rId9"/>
    <p:sldId id="274" r:id="rId10"/>
    <p:sldId id="262" r:id="rId11"/>
    <p:sldId id="264" r:id="rId12"/>
    <p:sldId id="279" r:id="rId13"/>
    <p:sldId id="278" r:id="rId14"/>
    <p:sldId id="268" r:id="rId15"/>
    <p:sldId id="276" r:id="rId16"/>
    <p:sldId id="277" r:id="rId17"/>
    <p:sldId id="275" r:id="rId18"/>
    <p:sldId id="272" r:id="rId19"/>
    <p:sldId id="270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6C33F-C67E-4E06-9D37-F9549AE2F86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C641-4309-421C-810F-8CB36702287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7CF-9AB6-4FBC-A4DB-2CA47B42B8C1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8727-36E2-470E-822C-E1745B9521BF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2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29D-32A3-44A3-AE55-70CE4FAFA256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04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0B1-582E-498B-BDF0-6586A9A5569C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8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1F59-68AE-45E2-928B-36B590D37251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8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8D77-9352-4F7E-88D9-F7B31842DA89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861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FB15-3CA9-4571-ABE8-62D6B412FD81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23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E666-15FD-439C-89C6-47B19CE92CB4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2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392-D676-41C5-BB94-46DDC9E415D9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1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EA44-29AF-41F4-B17B-9CB8AD4779A0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C1E-A333-40C6-9B57-570704C446F1}" type="datetime1">
              <a:rPr lang="es-ES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7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3EFC-D8F7-46B6-B714-77186C66EE5C}" type="datetime1">
              <a:rPr lang="es-ES" smtClean="0"/>
              <a:t>23/05/2024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3C6C-532D-4413-B5EB-D8CC6384902B}" type="datetime1">
              <a:rPr lang="es-ES" smtClean="0"/>
              <a:t>23/05/2024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03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7163-100D-4495-B547-596EFD49A19F}" type="datetime1">
              <a:rPr lang="es-ES" smtClean="0"/>
              <a:t>23/05/2024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47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83DF-E1FE-42BC-B15A-09CD57D336AB}" type="datetime1">
              <a:rPr lang="es-ES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36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968-CC50-4593-A5D3-387CE5425D9C}" type="datetime1">
              <a:rPr lang="es-ES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23/05/2024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6649-DEF0-4C95-BF73-ACDC4AD02816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23/05/2024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2F0E0A-A04A-4419-B76B-F220875847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0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90721326-6542-AF91-971D-975D4935D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Mikel </a:t>
            </a:r>
            <a:r>
              <a:rPr lang="es-ES" sz="4400" dirty="0" err="1">
                <a:solidFill>
                  <a:schemeClr val="tx1"/>
                </a:solidFill>
              </a:rPr>
              <a:t>Irazola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220040-0339-CE41-703C-349EB8B9B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Procesamiento Edge RT</a:t>
            </a:r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302D0-EB11-0DE7-160F-644DE12D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79AE-7618-47FF-A0D0-B172ED9DEA84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3EDF79-0229-2FF6-AEC1-029E1ABD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07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BFC0A-5879-AE07-8C69-4DB64547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Implementación: </a:t>
            </a:r>
            <a:r>
              <a:rPr lang="es-ES" sz="3200" dirty="0"/>
              <a:t>SQLite</a:t>
            </a:r>
            <a:endParaRPr lang="en-GB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F4B992A-5EAB-BBF7-B140-25CE05A40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967" y="2160983"/>
            <a:ext cx="4185623" cy="576262"/>
          </a:xfrm>
        </p:spPr>
        <p:txBody>
          <a:bodyPr/>
          <a:lstStyle/>
          <a:p>
            <a:r>
              <a:rPr lang="es-ES" dirty="0"/>
              <a:t>Configuraciones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4F6CA-36A3-32FB-A08B-BA72311E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730" y="2737245"/>
            <a:ext cx="4185623" cy="330411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WAL: Mejor rendimiento de escritura que el default ‘DELETE’</a:t>
            </a:r>
          </a:p>
          <a:p>
            <a:r>
              <a:rPr lang="en-GB" dirty="0" err="1"/>
              <a:t>Sincronización</a:t>
            </a:r>
            <a:r>
              <a:rPr lang="en-GB" dirty="0"/>
              <a:t> NORMAL: </a:t>
            </a:r>
            <a:r>
              <a:rPr lang="es-ES" dirty="0"/>
              <a:t>Garantiza que cada transacción se escriba en el disco, pero se permite cierto grado de asincronía</a:t>
            </a:r>
          </a:p>
          <a:p>
            <a:r>
              <a:rPr lang="es-ES" dirty="0"/>
              <a:t>Mapeo memoria: 256MB (RAM / 2)</a:t>
            </a:r>
          </a:p>
          <a:p>
            <a:r>
              <a:rPr lang="es-ES" dirty="0"/>
              <a:t>Tamaño caché: 2MB (se puede disminuir optimizando la memoria pero aumentando tiempo inserción)</a:t>
            </a:r>
            <a:endParaRPr lang="en-GB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7FE6941-9B0A-110C-E240-3E4BC6A3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Tabla: </a:t>
            </a:r>
            <a:r>
              <a:rPr lang="es-ES" dirty="0" err="1"/>
              <a:t>sensorEvents</a:t>
            </a:r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72B6A-FAAF-B70A-575C-7CC9C5EF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392-D676-41C5-BB94-46DDC9E415D9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1C62F0-E313-DF8B-CCAA-3B8A44FD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10</a:t>
            </a:fld>
            <a:endParaRPr lang="en-GB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3C9CF84-A479-988E-744E-3161788BC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1368" y="2737245"/>
            <a:ext cx="5718141" cy="36692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CREATE TABLE IF NOT EXISTS </a:t>
            </a:r>
            <a:r>
              <a:rPr lang="en-GB" dirty="0" err="1"/>
              <a:t>sensorEvents</a:t>
            </a:r>
            <a:r>
              <a:rPr lang="en-GB" dirty="0"/>
              <a:t> (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b="1" u="sng" dirty="0" err="1"/>
              <a:t>idEvent</a:t>
            </a:r>
            <a:r>
              <a:rPr lang="en-GB" dirty="0"/>
              <a:t> INTEGER PRIMARY KEY AUTOINCREMENT,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receptionTs</a:t>
            </a:r>
            <a:r>
              <a:rPr lang="en-GB" dirty="0"/>
              <a:t> INTEGER NOT NULL,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b="1" u="sng" dirty="0" err="1"/>
              <a:t>insertionTs</a:t>
            </a:r>
            <a:r>
              <a:rPr lang="en-GB" dirty="0"/>
              <a:t> INTEGER DEFAULT(</a:t>
            </a:r>
            <a:r>
              <a:rPr lang="en-GB" dirty="0" err="1"/>
              <a:t>strftime</a:t>
            </a:r>
            <a:r>
              <a:rPr lang="en-GB" dirty="0"/>
              <a:t>('%s', 'now') * 1000),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receptionDt</a:t>
            </a:r>
            <a:r>
              <a:rPr lang="en-GB" dirty="0"/>
              <a:t> TEXT NOT NULL,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b="1" u="sng" dirty="0" err="1"/>
              <a:t>insertionDt</a:t>
            </a:r>
            <a:r>
              <a:rPr lang="en-GB" dirty="0"/>
              <a:t> TEXT (</a:t>
            </a:r>
            <a:r>
              <a:rPr lang="en-GB" dirty="0" err="1"/>
              <a:t>strftime</a:t>
            </a:r>
            <a:r>
              <a:rPr lang="en-GB" dirty="0"/>
              <a:t>('%Y-%m-%d %H:%M:%f', 'now')),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idSensor</a:t>
            </a:r>
            <a:r>
              <a:rPr lang="en-GB" dirty="0"/>
              <a:t> TEXT,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sensorType</a:t>
            </a:r>
            <a:r>
              <a:rPr lang="en-GB" dirty="0"/>
              <a:t> TEXT,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sensorValue</a:t>
            </a:r>
            <a:r>
              <a:rPr lang="en-GB" dirty="0"/>
              <a:t> REAL</a:t>
            </a:r>
          </a:p>
          <a:p>
            <a:pPr marL="0" indent="0">
              <a:buNone/>
            </a:pPr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506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A9EDDE6-0E8E-3D44-6A0B-C1D079CEC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38" r="-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6461011C-DE7E-D861-B1DE-55F2252C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LIVE DEMO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341055F-6096-71E3-635A-952432F6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51754-2600-A09B-9699-11974575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6461" y="451861"/>
            <a:ext cx="14375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95D392-D676-41C5-BB94-46DDC9E415D9}" type="datetime1">
              <a:rPr lang="en-US" smtClean="0"/>
              <a:pPr defTabSz="914400">
                <a:spcAft>
                  <a:spcPts val="600"/>
                </a:spcAft>
              </a:pPr>
              <a:t>5/23/2024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8FE258-F13F-9036-3F09-73F15240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2F0E0A-A04A-4419-B76B-F2208758472F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7DAED41-C4E5-2009-8CD9-6819E7AA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demo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7B8404F-4F76-4E31-DC80-6B2F57C3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09534" cy="3880773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Pasos: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Crear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imagen 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gatewaysubscriber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saltar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no 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necesario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docker build -t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gatewaysubscriber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Empezar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contenedor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gatewaysubscriber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dettached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mode: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docker-compose up -d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Si da error: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docker compose up –d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Iniciar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simuladores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con bash script: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./run_sensors.sh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Dockerfile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docker-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compose.yml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Menlo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Meterse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al SQLite para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mirar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primer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dato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select *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sensorEvent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order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idEvent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ASC LIMIT 3;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D77E99-FA01-6DBA-6CE5-397A9C3F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EA44-29AF-41F4-B17B-9CB8AD4779A0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7DFD96-16B7-8D23-0C1E-DE25FF23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12</a:t>
            </a:fld>
            <a:endParaRPr lang="en-GB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62156F-4A25-3B72-EBA0-6F341381FCA4}"/>
              </a:ext>
            </a:extLst>
          </p:cNvPr>
          <p:cNvSpPr txBox="1"/>
          <p:nvPr/>
        </p:nvSpPr>
        <p:spPr>
          <a:xfrm>
            <a:off x="3809728" y="610039"/>
            <a:ext cx="6100916" cy="13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Setup del demo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Máquina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virtual con broker MQTT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Mosquitto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Codigo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fuente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pre-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descargado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2000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eventos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/s: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Escalado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simuladores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puesto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a "20"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9797689-7359-0107-AFA7-5919E5C8B960}"/>
              </a:ext>
            </a:extLst>
          </p:cNvPr>
          <p:cNvSpPr txBox="1"/>
          <p:nvPr/>
        </p:nvSpPr>
        <p:spPr>
          <a:xfrm>
            <a:off x="5695335" y="2387526"/>
            <a:ext cx="3989439" cy="3100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Esperar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30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segundos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parar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contenedor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 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gatewaysubscriber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docker-compose stop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Esperar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2 min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Arrancar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contenedor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 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gatewaysubscriber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Meterse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al SQLite para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mirar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primer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dato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y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mirar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persistencia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select * from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sensorEvent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order by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idEvent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ASC LIMIT 3;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Meterse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al SQLite para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mirar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último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dato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select * from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sensorEvent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order by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idEvent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DESC LIMIT 3;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640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A9EDDE6-0E8E-3D44-6A0B-C1D079CEC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38" r="-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6461011C-DE7E-D861-B1DE-55F2252C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4137063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RESULTADOS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51754-2600-A09B-9699-11974575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6461" y="451861"/>
            <a:ext cx="14375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95D392-D676-41C5-BB94-46DDC9E415D9}" type="datetime1">
              <a:rPr lang="en-US" smtClean="0"/>
              <a:pPr defTabSz="914400">
                <a:spcAft>
                  <a:spcPts val="600"/>
                </a:spcAft>
              </a:pPr>
              <a:t>5/23/2024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8FE258-F13F-9036-3F09-73F15240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2F0E0A-A04A-4419-B76B-F2208758472F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9CEC4B1-82FE-D6E1-31BA-9956BF6B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s-ES"/>
              <a:t>Resultados</a:t>
            </a:r>
            <a:endParaRPr lang="en-GB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6F5831E-29B3-879C-B4BE-E4AA23FE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s-ES" dirty="0"/>
              <a:t>Test1:</a:t>
            </a:r>
          </a:p>
          <a:p>
            <a:pPr lvl="1"/>
            <a:r>
              <a:rPr lang="es-ES" dirty="0" err="1"/>
              <a:t>Logging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= DEBUG</a:t>
            </a:r>
          </a:p>
          <a:p>
            <a:pPr lvl="1"/>
            <a:r>
              <a:rPr lang="es-ES" dirty="0"/>
              <a:t>Eventos = 2k/s</a:t>
            </a:r>
          </a:p>
          <a:p>
            <a:pPr lvl="1"/>
            <a:r>
              <a:rPr lang="es-ES" dirty="0"/>
              <a:t>Tiempo = 30m</a:t>
            </a:r>
          </a:p>
          <a:p>
            <a:r>
              <a:rPr lang="es-ES" dirty="0"/>
              <a:t>RAM:</a:t>
            </a:r>
          </a:p>
          <a:p>
            <a:pPr lvl="1"/>
            <a:r>
              <a:rPr lang="es-ES" dirty="0"/>
              <a:t>MIN = 23MiB</a:t>
            </a:r>
          </a:p>
          <a:p>
            <a:pPr lvl="1"/>
            <a:r>
              <a:rPr lang="es-ES" dirty="0"/>
              <a:t>MAX = 26MiB</a:t>
            </a:r>
          </a:p>
          <a:p>
            <a:pPr lvl="1"/>
            <a:r>
              <a:rPr lang="es-ES" dirty="0"/>
              <a:t>Evolución: +6MiB / h</a:t>
            </a:r>
          </a:p>
          <a:p>
            <a:pPr lvl="1"/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3AD4D9-5345-B5DF-DD27-2F0A5431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898" y="1670745"/>
            <a:ext cx="7417342" cy="3708670"/>
          </a:xfrm>
          <a:prstGeom prst="rect">
            <a:avLst/>
          </a:prstGeo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5E2EC-C0DF-8ADC-6F18-17A433E5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9155" y="6041362"/>
            <a:ext cx="14379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D26FC1E-A333-40C6-9B57-570704C446F1}" type="datetime1">
              <a:rPr lang="es-ES"/>
              <a:pPr>
                <a:spcAft>
                  <a:spcPts val="600"/>
                </a:spcAft>
              </a:pPr>
              <a:t>23/05/2024</a:t>
            </a:fld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16AD06-DF22-DAA5-E131-D4CEF460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2F0E0A-A04A-4419-B76B-F2208758472F}" type="slidenum">
              <a:rPr lang="en-GB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1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9CEC4B1-82FE-D6E1-31BA-9956BF6B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s-ES"/>
              <a:t>Resultados</a:t>
            </a:r>
            <a:endParaRPr lang="en-GB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6F5831E-29B3-879C-B4BE-E4AA23FE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s-ES" dirty="0"/>
              <a:t>Test2:</a:t>
            </a:r>
          </a:p>
          <a:p>
            <a:pPr lvl="1"/>
            <a:r>
              <a:rPr lang="es-ES" dirty="0" err="1"/>
              <a:t>Logging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= WARNING</a:t>
            </a:r>
          </a:p>
          <a:p>
            <a:pPr lvl="1"/>
            <a:r>
              <a:rPr lang="es-ES" dirty="0"/>
              <a:t>Eventos = 2k/s</a:t>
            </a:r>
          </a:p>
          <a:p>
            <a:pPr lvl="1"/>
            <a:r>
              <a:rPr lang="es-ES" dirty="0"/>
              <a:t>Tiempo = 20m</a:t>
            </a:r>
          </a:p>
          <a:p>
            <a:r>
              <a:rPr lang="es-ES" dirty="0"/>
              <a:t>RAM:</a:t>
            </a:r>
          </a:p>
          <a:p>
            <a:pPr lvl="1"/>
            <a:r>
              <a:rPr lang="es-ES" dirty="0"/>
              <a:t>MIN = 22.5MiB</a:t>
            </a:r>
          </a:p>
          <a:p>
            <a:pPr lvl="1"/>
            <a:r>
              <a:rPr lang="es-ES" dirty="0"/>
              <a:t>MAX = 23.2MiB</a:t>
            </a:r>
          </a:p>
          <a:p>
            <a:pPr lvl="1"/>
            <a:r>
              <a:rPr lang="es-ES" dirty="0"/>
              <a:t>Evolución: +2MiB / h</a:t>
            </a:r>
          </a:p>
          <a:p>
            <a:pPr lvl="1"/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3AD4D9-5345-B5DF-DD27-2F0A5431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898" y="1670745"/>
            <a:ext cx="7417342" cy="3708670"/>
          </a:xfrm>
          <a:prstGeom prst="rect">
            <a:avLst/>
          </a:prstGeo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5E2EC-C0DF-8ADC-6F18-17A433E5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9155" y="6041362"/>
            <a:ext cx="14379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D26FC1E-A333-40C6-9B57-570704C446F1}" type="datetime1">
              <a:rPr lang="es-ES"/>
              <a:pPr>
                <a:spcAft>
                  <a:spcPts val="600"/>
                </a:spcAft>
              </a:pPr>
              <a:t>23/05/2024</a:t>
            </a:fld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16AD06-DF22-DAA5-E131-D4CEF460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2F0E0A-A04A-4419-B76B-F2208758472F}" type="slidenum">
              <a:rPr lang="en-GB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47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AA38-6267-09FB-F329-1268A99C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SQLite</a:t>
            </a:r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88FB4-CA87-0861-FCB9-EC92B0A1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392-D676-41C5-BB94-46DDC9E415D9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BFECA9-B084-6AF5-725F-F3562E25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16</a:t>
            </a:fld>
            <a:endParaRPr lang="en-GB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2C7BFD-7D8D-678C-8F32-14CEB50A4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90"/>
          <a:stretch/>
        </p:blipFill>
        <p:spPr>
          <a:xfrm>
            <a:off x="393291" y="1949240"/>
            <a:ext cx="10707329" cy="284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7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9CEC4B1-82FE-D6E1-31BA-9956BF6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6F5831E-29B3-879C-B4BE-E4AA23FE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conseguido el objetivo principal:</a:t>
            </a:r>
          </a:p>
          <a:p>
            <a:pPr lvl="1"/>
            <a:r>
              <a:rPr lang="es-ES" dirty="0"/>
              <a:t>Creación de un programa de Edge-</a:t>
            </a:r>
            <a:r>
              <a:rPr lang="es-ES" dirty="0" err="1"/>
              <a:t>computing</a:t>
            </a:r>
            <a:r>
              <a:rPr lang="es-ES" dirty="0"/>
              <a:t> para procesamiento de datos en tiempo real.</a:t>
            </a:r>
            <a:endParaRPr lang="en-GB" dirty="0"/>
          </a:p>
          <a:p>
            <a:r>
              <a:rPr lang="en-GB" dirty="0"/>
              <a:t>Se ha </a:t>
            </a:r>
            <a:r>
              <a:rPr lang="en-GB" dirty="0" err="1"/>
              <a:t>testeado</a:t>
            </a:r>
            <a:r>
              <a:rPr lang="en-GB" dirty="0"/>
              <a:t> con 2k </a:t>
            </a:r>
            <a:r>
              <a:rPr lang="en-GB" dirty="0" err="1"/>
              <a:t>eventos</a:t>
            </a:r>
            <a:r>
              <a:rPr lang="en-GB" dirty="0"/>
              <a:t>/s y </a:t>
            </a:r>
            <a:r>
              <a:rPr lang="en-GB" dirty="0" err="1"/>
              <a:t>funciona</a:t>
            </a:r>
            <a:r>
              <a:rPr lang="en-GB" dirty="0"/>
              <a:t> </a:t>
            </a:r>
            <a:r>
              <a:rPr lang="en-GB" dirty="0" err="1"/>
              <a:t>correctamente</a:t>
            </a:r>
            <a:endParaRPr lang="en-GB" dirty="0"/>
          </a:p>
          <a:p>
            <a:endParaRPr lang="en-GB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5E2EC-C0DF-8ADC-6F18-17A433E5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C1E-A333-40C6-9B57-570704C446F1}" type="datetime1">
              <a:rPr lang="es-ES" smtClean="0"/>
              <a:t>23/05/2024</a:t>
            </a:fld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16AD06-DF22-DAA5-E131-D4CEF460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1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9CEC4B1-82FE-D6E1-31BA-9956BF6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Próximos pasos</a:t>
            </a:r>
            <a:endParaRPr lang="en-GB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6F5831E-29B3-879C-B4BE-E4AA23FE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seguridad: Certificados</a:t>
            </a:r>
          </a:p>
          <a:p>
            <a:r>
              <a:rPr lang="es-ES" dirty="0"/>
              <a:t>Implementar </a:t>
            </a:r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específico para cada sensor</a:t>
            </a:r>
          </a:p>
          <a:p>
            <a:r>
              <a:rPr lang="es-ES" dirty="0"/>
              <a:t>Explorar otras alternativas a </a:t>
            </a:r>
            <a:r>
              <a:rPr lang="es-ES" dirty="0" err="1"/>
              <a:t>AsyncIO</a:t>
            </a:r>
            <a:r>
              <a:rPr lang="es-ES" dirty="0"/>
              <a:t>: </a:t>
            </a:r>
            <a:r>
              <a:rPr lang="en-GB" dirty="0"/>
              <a:t>multiprocessing</a:t>
            </a:r>
          </a:p>
          <a:p>
            <a:r>
              <a:rPr lang="en-GB" dirty="0"/>
              <a:t>Mirar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incremento</a:t>
            </a:r>
            <a:r>
              <a:rPr lang="en-GB" dirty="0"/>
              <a:t> de RAM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y </a:t>
            </a:r>
            <a:r>
              <a:rPr lang="en-GB" dirty="0" err="1"/>
              <a:t>optimizar</a:t>
            </a:r>
            <a:r>
              <a:rPr lang="en-GB" dirty="0"/>
              <a:t> Código para </a:t>
            </a:r>
            <a:r>
              <a:rPr lang="en-GB" dirty="0" err="1"/>
              <a:t>evitarlo</a:t>
            </a:r>
            <a:r>
              <a:rPr lang="en-GB" dirty="0"/>
              <a:t> </a:t>
            </a:r>
            <a:endParaRPr lang="es-ES" dirty="0"/>
          </a:p>
          <a:p>
            <a:endParaRPr lang="en-GB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5E2EC-C0DF-8ADC-6F18-17A433E5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C1E-A333-40C6-9B57-570704C446F1}" type="datetime1">
              <a:rPr lang="es-ES" smtClean="0"/>
              <a:t>23/05/2024</a:t>
            </a:fld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16AD06-DF22-DAA5-E131-D4CEF460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85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9" name="Picture 8" descr="Signos de interrogación en una fila y un signo de interrogación está iluminado">
            <a:extLst>
              <a:ext uri="{FF2B5EF4-FFF2-40B4-BE49-F238E27FC236}">
                <a16:creationId xmlns:a16="http://schemas.microsoft.com/office/drawing/2014/main" id="{5819A322-952D-DEE5-DBB3-4EA8C61A1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31231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281D01DA-49BE-572A-19FC-DFBB0177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Preguntas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25C53-1628-5C1C-683C-61E792E8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0145" y="6041362"/>
            <a:ext cx="14469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95D392-D676-41C5-BB94-46DDC9E415D9}" type="datetime1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5/23/2024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183FE2-7F28-E788-839D-DE5EC7E8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2F0E0A-A04A-4419-B76B-F2208758472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1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A43C4-E162-C5CE-9788-36245116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618CB-73B1-2DAD-A4D9-38D53712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Arquitectura del sistema</a:t>
            </a:r>
          </a:p>
          <a:p>
            <a:pPr>
              <a:buFont typeface="+mj-lt"/>
              <a:buAutoNum type="arabicPeriod"/>
            </a:pPr>
            <a:r>
              <a:rPr lang="es-ES" dirty="0"/>
              <a:t>Implementación técnica</a:t>
            </a:r>
          </a:p>
          <a:p>
            <a:pPr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>
              <a:buFont typeface="+mj-lt"/>
              <a:buAutoNum type="arabicPeriod"/>
            </a:pPr>
            <a:r>
              <a:rPr lang="es-ES" dirty="0"/>
              <a:t>Resultados</a:t>
            </a:r>
          </a:p>
          <a:p>
            <a:pPr>
              <a:buFont typeface="+mj-lt"/>
              <a:buAutoNum type="arabicPeriod"/>
            </a:pPr>
            <a:r>
              <a:rPr lang="es-ES" dirty="0"/>
              <a:t>Conclusiones</a:t>
            </a:r>
          </a:p>
          <a:p>
            <a:pPr>
              <a:buFont typeface="+mj-lt"/>
              <a:buAutoNum type="arabicPeriod"/>
            </a:pPr>
            <a:r>
              <a:rPr lang="es-ES" u="sng" dirty="0"/>
              <a:t>Próximos</a:t>
            </a:r>
            <a:r>
              <a:rPr lang="es-ES" dirty="0"/>
              <a:t> pasos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58ECF-C431-9688-F93C-BD90D823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A64C-BAAB-484C-951D-439BC00BA541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0811D4-8CDC-FCD7-D345-EB36D982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7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90721326-6542-AF91-971D-975D4935D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Mikel </a:t>
            </a:r>
            <a:r>
              <a:rPr lang="es-ES" sz="4400" dirty="0" err="1">
                <a:solidFill>
                  <a:schemeClr val="tx1"/>
                </a:solidFill>
              </a:rPr>
              <a:t>irazola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220040-0339-CE41-703C-349EB8B9B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Procesamiento Edge RT</a:t>
            </a:r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302D0-EB11-0DE7-160F-644DE12D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79AE-7618-47FF-A0D0-B172ED9DEA84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3EDF79-0229-2FF6-AEC1-029E1ABD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4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157CF-E17A-59AD-BB19-E5F15EFA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demo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04637-66B8-69AF-78DB-3C1A8D84C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D313B-0D7E-E21E-544C-3D4D5FA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392-D676-41C5-BB94-46DDC9E415D9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F3EB3D-82D1-D1D4-0E15-E96D8ACE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0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788D0-AC1D-002C-DEE4-E2B2ADA9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AC50BF-5916-042F-74BE-EE9CF934C0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000" dirty="0"/>
              <a:t>Objetivo:</a:t>
            </a:r>
          </a:p>
          <a:p>
            <a:r>
              <a:rPr lang="es-ES" dirty="0"/>
              <a:t>Creación de un programa de Edge-</a:t>
            </a:r>
            <a:r>
              <a:rPr lang="es-ES" dirty="0" err="1"/>
              <a:t>computing</a:t>
            </a:r>
            <a:r>
              <a:rPr lang="es-ES" dirty="0"/>
              <a:t> para procesamiento de datos en tiempo real.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D5D5382-4627-7D90-8A9C-DEEAF827D9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000" dirty="0"/>
              <a:t>Requisitos:</a:t>
            </a:r>
          </a:p>
          <a:p>
            <a:r>
              <a:rPr lang="es-ES" dirty="0"/>
              <a:t>El programa debe de estar escrito en Python y usar SQLite para persistencia de datos.</a:t>
            </a:r>
          </a:p>
          <a:p>
            <a:r>
              <a:rPr lang="es-ES" dirty="0"/>
              <a:t>Filtro </a:t>
            </a:r>
            <a:r>
              <a:rPr lang="es-ES" dirty="0" err="1"/>
              <a:t>outliers</a:t>
            </a:r>
            <a:r>
              <a:rPr lang="es-ES" dirty="0"/>
              <a:t> para valores anormales</a:t>
            </a:r>
          </a:p>
          <a:p>
            <a:r>
              <a:rPr lang="es-ES" dirty="0"/>
              <a:t>Comunicación: MQTT</a:t>
            </a:r>
          </a:p>
          <a:p>
            <a:r>
              <a:rPr lang="es-ES" dirty="0"/>
              <a:t>Hardware:</a:t>
            </a:r>
          </a:p>
          <a:p>
            <a:pPr lvl="1"/>
            <a:r>
              <a:rPr lang="es-ES" dirty="0"/>
              <a:t>512MiB RAM</a:t>
            </a:r>
          </a:p>
          <a:p>
            <a:pPr lvl="1"/>
            <a:r>
              <a:rPr lang="es-ES" dirty="0"/>
              <a:t>1 CPU</a:t>
            </a:r>
          </a:p>
          <a:p>
            <a:r>
              <a:rPr lang="es-ES" dirty="0" err="1"/>
              <a:t>Num</a:t>
            </a:r>
            <a:r>
              <a:rPr lang="es-ES" dirty="0"/>
              <a:t> mínimo de eventos:</a:t>
            </a:r>
          </a:p>
          <a:p>
            <a:pPr lvl="1"/>
            <a:r>
              <a:rPr lang="es-ES" dirty="0"/>
              <a:t>1000/s</a:t>
            </a:r>
          </a:p>
          <a:p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727E2-E3AF-D2B4-DC1E-D7466C7B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392-D676-41C5-BB94-46DDC9E415D9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0688C6-BF0D-FC06-DC04-62420213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2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9CEC4B1-82FE-D6E1-31BA-9956BF6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  <a:endParaRPr lang="en-GB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6F5831E-29B3-879C-B4BE-E4AA23FE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10743" cy="3880773"/>
          </a:xfrm>
        </p:spPr>
        <p:txBody>
          <a:bodyPr/>
          <a:lstStyle/>
          <a:p>
            <a:r>
              <a:rPr lang="es-ES" dirty="0"/>
              <a:t>Docker container </a:t>
            </a:r>
            <a:r>
              <a:rPr lang="es-ES" dirty="0" err="1"/>
              <a:t>sensorsimulator</a:t>
            </a:r>
            <a:endParaRPr lang="es-ES" dirty="0"/>
          </a:p>
          <a:p>
            <a:r>
              <a:rPr lang="es-ES" dirty="0"/>
              <a:t>Docker container </a:t>
            </a:r>
            <a:r>
              <a:rPr lang="es-ES" dirty="0" err="1"/>
              <a:t>gatewaysubscriber</a:t>
            </a:r>
            <a:endParaRPr lang="es-ES" dirty="0"/>
          </a:p>
          <a:p>
            <a:r>
              <a:rPr lang="es-ES" dirty="0"/>
              <a:t>Docker </a:t>
            </a:r>
            <a:r>
              <a:rPr lang="es-ES" dirty="0" err="1"/>
              <a:t>volume</a:t>
            </a:r>
            <a:r>
              <a:rPr lang="es-ES" dirty="0"/>
              <a:t> para persistencia datos SQLite</a:t>
            </a:r>
          </a:p>
          <a:p>
            <a:r>
              <a:rPr lang="es-ES" dirty="0" err="1"/>
              <a:t>Broker</a:t>
            </a:r>
            <a:r>
              <a:rPr lang="es-ES" dirty="0"/>
              <a:t> MQTT: </a:t>
            </a:r>
          </a:p>
          <a:p>
            <a:pPr lvl="1"/>
            <a:r>
              <a:rPr lang="es-ES" dirty="0"/>
              <a:t>Localhost (servicio corriendo en mi ordenador, posibilidad de cambiar con variable de entorno)</a:t>
            </a:r>
            <a:endParaRPr lang="en-GB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5E2EC-C0DF-8ADC-6F18-17A433E5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FC1E-A333-40C6-9B57-570704C446F1}" type="datetime1">
              <a:rPr lang="es-ES" smtClean="0"/>
              <a:t>23/05/2024</a:t>
            </a:fld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16AD06-DF22-DAA5-E131-D4CEF460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4</a:t>
            </a:fld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A1527A3-9FBF-909E-104B-A3D056B7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12" y="1417381"/>
            <a:ext cx="5057202" cy="37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A9EDDE6-0E8E-3D44-6A0B-C1D079CEC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38" r="-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6461011C-DE7E-D861-B1DE-55F2252C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2" y="1678665"/>
            <a:ext cx="5090806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IMPLEMENTACIÓN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51754-2600-A09B-9699-11974575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6461" y="451861"/>
            <a:ext cx="14375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95D392-D676-41C5-BB94-46DDC9E415D9}" type="datetime1">
              <a:rPr lang="en-US" smtClean="0"/>
              <a:pPr defTabSz="914400">
                <a:spcAft>
                  <a:spcPts val="600"/>
                </a:spcAft>
              </a:pPr>
              <a:t>5/23/2024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8FE258-F13F-9036-3F09-73F15240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2F0E0A-A04A-4419-B76B-F2208758472F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0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BFC0A-5879-AE07-8C69-4DB64547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Implementación: </a:t>
            </a:r>
            <a:r>
              <a:rPr lang="es-ES" sz="3200" dirty="0"/>
              <a:t>Simulador sensores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4F6CA-36A3-32FB-A08B-BA72311E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11956" cy="3880773"/>
          </a:xfrm>
        </p:spPr>
        <p:txBody>
          <a:bodyPr/>
          <a:lstStyle/>
          <a:p>
            <a:r>
              <a:rPr lang="es-ES" dirty="0"/>
              <a:t>Puesta en marcha: A través de </a:t>
            </a:r>
            <a:r>
              <a:rPr lang="es-ES" i="1" dirty="0" err="1"/>
              <a:t>docker-compose</a:t>
            </a:r>
            <a:endParaRPr lang="es-ES" dirty="0"/>
          </a:p>
          <a:p>
            <a:r>
              <a:rPr lang="es-ES" dirty="0"/>
              <a:t>Escalado: A través de </a:t>
            </a:r>
            <a:r>
              <a:rPr lang="es-ES" i="1" dirty="0" err="1"/>
              <a:t>docker-compose</a:t>
            </a:r>
            <a:endParaRPr lang="es-ES" i="1" dirty="0"/>
          </a:p>
          <a:p>
            <a:pPr lvl="1"/>
            <a:r>
              <a:rPr lang="es-ES" i="1" dirty="0"/>
              <a:t>Opción “</a:t>
            </a:r>
            <a:r>
              <a:rPr lang="es-ES" i="1" dirty="0" err="1"/>
              <a:t>scale</a:t>
            </a:r>
            <a:r>
              <a:rPr lang="es-ES" i="1" dirty="0"/>
              <a:t>”</a:t>
            </a:r>
            <a:endParaRPr lang="en-GB" i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72B6A-FAAF-B70A-575C-7CC9C5EF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392-D676-41C5-BB94-46DDC9E415D9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1C62F0-E313-DF8B-CCAA-3B8A44FD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6</a:t>
            </a:fld>
            <a:endParaRPr lang="en-GB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299C37-6EB5-4831-CA56-8300F100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0" y="1407412"/>
            <a:ext cx="2981243" cy="43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7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BFC0A-5879-AE07-8C69-4DB64547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Implementación: </a:t>
            </a:r>
            <a:r>
              <a:rPr lang="es-ES" sz="3200" dirty="0"/>
              <a:t>Módulo </a:t>
            </a:r>
            <a:r>
              <a:rPr lang="es-ES" sz="3200" dirty="0" err="1"/>
              <a:t>gateway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4F6CA-36A3-32FB-A08B-BA72311E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92" y="1488613"/>
            <a:ext cx="9292576" cy="4990845"/>
          </a:xfrm>
        </p:spPr>
        <p:txBody>
          <a:bodyPr>
            <a:normAutofit/>
          </a:bodyPr>
          <a:lstStyle/>
          <a:p>
            <a:r>
              <a:rPr lang="es-ES" dirty="0"/>
              <a:t>Docker Imagen con </a:t>
            </a:r>
            <a:r>
              <a:rPr lang="es-ES" i="1" dirty="0" err="1"/>
              <a:t>entrypoint</a:t>
            </a:r>
            <a:r>
              <a:rPr lang="es-ES" dirty="0"/>
              <a:t> (al iniciar el contenedor, se ejecutará este script)</a:t>
            </a:r>
          </a:p>
          <a:p>
            <a:r>
              <a:rPr lang="es-ES" dirty="0"/>
              <a:t>Puesta en marcha: A través de </a:t>
            </a:r>
            <a:r>
              <a:rPr lang="es-ES" i="1" dirty="0" err="1"/>
              <a:t>docker-compose</a:t>
            </a:r>
            <a:endParaRPr lang="es-ES" i="1" dirty="0"/>
          </a:p>
          <a:p>
            <a:endParaRPr lang="es-ES" i="1" dirty="0"/>
          </a:p>
          <a:p>
            <a:r>
              <a:rPr lang="es-ES" dirty="0" err="1"/>
              <a:t>Modificacion</a:t>
            </a:r>
            <a:r>
              <a:rPr lang="es-ES" dirty="0"/>
              <a:t>: </a:t>
            </a:r>
            <a:r>
              <a:rPr lang="es-ES" i="1" dirty="0" err="1"/>
              <a:t>filter_outliers</a:t>
            </a:r>
            <a:r>
              <a:rPr lang="es-ES" i="1" dirty="0"/>
              <a:t>()</a:t>
            </a:r>
          </a:p>
          <a:p>
            <a:pPr lvl="1"/>
            <a:r>
              <a:rPr lang="es-ES" dirty="0"/>
              <a:t>Original: Devolvía una lista con los valores dentro del filtro</a:t>
            </a:r>
          </a:p>
          <a:p>
            <a:pPr lvl="1"/>
            <a:r>
              <a:rPr lang="es-ES" dirty="0"/>
              <a:t>Modificado: Devuelve una lista con los índices de los eventos fuera del filtro. Posteriormente se crea una lista de eventos sin estos índices.</a:t>
            </a:r>
          </a:p>
          <a:p>
            <a:pPr lvl="1"/>
            <a:endParaRPr lang="es-ES" dirty="0"/>
          </a:p>
          <a:p>
            <a:r>
              <a:rPr lang="es-ES" dirty="0" err="1"/>
              <a:t>Handling</a:t>
            </a:r>
            <a:r>
              <a:rPr lang="es-ES" dirty="0"/>
              <a:t> de eventos:</a:t>
            </a:r>
            <a:r>
              <a:rPr lang="en-GB" dirty="0"/>
              <a:t> ‘</a:t>
            </a:r>
            <a:r>
              <a:rPr lang="en-GB" i="1" dirty="0" err="1"/>
              <a:t>event_batches</a:t>
            </a:r>
            <a:r>
              <a:rPr lang="en-GB" dirty="0"/>
              <a:t>’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Diccionario</a:t>
            </a:r>
            <a:r>
              <a:rPr lang="en-GB" dirty="0"/>
              <a:t> con </a:t>
            </a:r>
            <a:r>
              <a:rPr lang="en-GB" dirty="0" err="1"/>
              <a:t>distintas</a:t>
            </a:r>
            <a:r>
              <a:rPr lang="en-GB" dirty="0"/>
              <a:t> colas/batches: </a:t>
            </a:r>
          </a:p>
          <a:p>
            <a:pPr lvl="1"/>
            <a:r>
              <a:rPr lang="en-GB" dirty="0"/>
              <a:t>WHY? +</a:t>
            </a:r>
            <a:r>
              <a:rPr lang="en-GB" dirty="0" err="1"/>
              <a:t>Eficiencia</a:t>
            </a:r>
            <a:r>
              <a:rPr lang="en-GB" dirty="0"/>
              <a:t>, +</a:t>
            </a:r>
            <a:r>
              <a:rPr lang="en-GB" dirty="0" err="1"/>
              <a:t>Optimización</a:t>
            </a:r>
            <a:r>
              <a:rPr lang="en-GB" dirty="0"/>
              <a:t>, -</a:t>
            </a:r>
            <a:r>
              <a:rPr lang="en-GB" dirty="0" err="1"/>
              <a:t>Sobrecarga</a:t>
            </a:r>
            <a:endParaRPr lang="en-GB" dirty="0"/>
          </a:p>
          <a:p>
            <a:pPr lvl="1"/>
            <a:r>
              <a:rPr lang="en-GB" dirty="0"/>
              <a:t>WHEN? El batch se </a:t>
            </a:r>
            <a:r>
              <a:rPr lang="en-GB" dirty="0" err="1"/>
              <a:t>llena</a:t>
            </a:r>
            <a:r>
              <a:rPr lang="en-GB" dirty="0"/>
              <a:t> o </a:t>
            </a:r>
            <a:r>
              <a:rPr lang="en-GB" dirty="0" err="1"/>
              <a:t>pasa</a:t>
            </a:r>
            <a:r>
              <a:rPr lang="en-GB" dirty="0"/>
              <a:t> X </a:t>
            </a:r>
            <a:r>
              <a:rPr lang="en-GB" dirty="0" err="1"/>
              <a:t>tiempo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último</a:t>
            </a:r>
            <a:r>
              <a:rPr lang="en-GB" dirty="0"/>
              <a:t> </a:t>
            </a:r>
            <a:r>
              <a:rPr lang="en-GB" dirty="0" err="1"/>
              <a:t>evento</a:t>
            </a:r>
            <a:r>
              <a:rPr lang="en-GB" dirty="0"/>
              <a:t> de ese sensor</a:t>
            </a:r>
          </a:p>
          <a:p>
            <a:pPr lvl="1"/>
            <a:r>
              <a:rPr lang="en-GB" dirty="0"/>
              <a:t>HOW? A </a:t>
            </a:r>
            <a:r>
              <a:rPr lang="en-GB" dirty="0" err="1"/>
              <a:t>través</a:t>
            </a:r>
            <a:r>
              <a:rPr lang="en-GB" dirty="0"/>
              <a:t> de la </a:t>
            </a:r>
            <a:r>
              <a:rPr lang="en-GB" dirty="0" err="1"/>
              <a:t>función</a:t>
            </a:r>
            <a:r>
              <a:rPr lang="en-GB" dirty="0"/>
              <a:t> “</a:t>
            </a:r>
            <a:r>
              <a:rPr lang="en-GB" i="1" dirty="0" err="1"/>
              <a:t>process_batch</a:t>
            </a:r>
            <a:r>
              <a:rPr lang="en-GB" dirty="0"/>
              <a:t>” </a:t>
            </a:r>
            <a:r>
              <a:rPr lang="en-GB" dirty="0" err="1"/>
              <a:t>implementado</a:t>
            </a:r>
            <a:r>
              <a:rPr lang="en-GB" dirty="0"/>
              <a:t> con </a:t>
            </a:r>
            <a:r>
              <a:rPr lang="en-GB" dirty="0" err="1"/>
              <a:t>AsyncIO</a:t>
            </a:r>
            <a:endParaRPr lang="en-GB" dirty="0"/>
          </a:p>
          <a:p>
            <a:pPr lvl="1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72B6A-FAAF-B70A-575C-7CC9C5EF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392-D676-41C5-BB94-46DDC9E415D9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1C62F0-E313-DF8B-CCAA-3B8A44FD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4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BFC0A-5879-AE07-8C69-4DB64547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768"/>
            <a:ext cx="8596668" cy="1320800"/>
          </a:xfrm>
        </p:spPr>
        <p:txBody>
          <a:bodyPr/>
          <a:lstStyle/>
          <a:p>
            <a:r>
              <a:rPr lang="es-ES" dirty="0"/>
              <a:t>Estructura </a:t>
            </a:r>
            <a:r>
              <a:rPr lang="en-GB" dirty="0"/>
              <a:t>‘</a:t>
            </a:r>
            <a:r>
              <a:rPr lang="en-GB" i="1" dirty="0" err="1"/>
              <a:t>event_batches</a:t>
            </a:r>
            <a:r>
              <a:rPr lang="en-GB" dirty="0"/>
              <a:t>’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4F6CA-36A3-32FB-A08B-BA72311E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93" y="1488613"/>
            <a:ext cx="4535676" cy="4990845"/>
          </a:xfrm>
        </p:spPr>
        <p:txBody>
          <a:bodyPr>
            <a:normAutofit/>
          </a:bodyPr>
          <a:lstStyle/>
          <a:p>
            <a:pPr lvl="1"/>
            <a:r>
              <a:rPr lang="es-ES" sz="1800" dirty="0"/>
              <a:t>Campos evento:</a:t>
            </a:r>
          </a:p>
          <a:p>
            <a:pPr lvl="2"/>
            <a:r>
              <a:rPr lang="en-GB" sz="1600" dirty="0" err="1"/>
              <a:t>receptionTimestampUTC</a:t>
            </a:r>
            <a:endParaRPr lang="en-GB" sz="1600" dirty="0"/>
          </a:p>
          <a:p>
            <a:pPr lvl="2"/>
            <a:r>
              <a:rPr lang="en-GB" sz="1600" dirty="0" err="1"/>
              <a:t>receptionDatetimeUTC</a:t>
            </a:r>
            <a:endParaRPr lang="en-GB" sz="1600" dirty="0"/>
          </a:p>
          <a:p>
            <a:pPr lvl="2"/>
            <a:r>
              <a:rPr lang="en-GB" sz="1600" dirty="0" err="1"/>
              <a:t>sensor_id</a:t>
            </a:r>
            <a:endParaRPr lang="en-GB" sz="1600" dirty="0"/>
          </a:p>
          <a:p>
            <a:pPr lvl="2"/>
            <a:r>
              <a:rPr lang="en-GB" sz="1600" dirty="0" err="1"/>
              <a:t>sensor_type</a:t>
            </a:r>
            <a:endParaRPr lang="en-GB" sz="1600" dirty="0"/>
          </a:p>
          <a:p>
            <a:pPr lvl="2"/>
            <a:r>
              <a:rPr lang="en-GB" sz="1600" dirty="0"/>
              <a:t>value</a:t>
            </a:r>
          </a:p>
          <a:p>
            <a:pPr lvl="2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72B6A-FAAF-B70A-575C-7CC9C5EF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392-D676-41C5-BB94-46DDC9E415D9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1C62F0-E313-DF8B-CCAA-3B8A44FD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8</a:t>
            </a:fld>
            <a:endParaRPr lang="en-GB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ED50DF-C20F-E553-93C1-640BF36408B5}"/>
              </a:ext>
            </a:extLst>
          </p:cNvPr>
          <p:cNvSpPr txBox="1"/>
          <p:nvPr/>
        </p:nvSpPr>
        <p:spPr>
          <a:xfrm>
            <a:off x="4313080" y="1488613"/>
            <a:ext cx="62565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event_batches</a:t>
            </a:r>
            <a:r>
              <a:rPr lang="en-GB" dirty="0"/>
              <a:t> = {</a:t>
            </a:r>
          </a:p>
          <a:p>
            <a:endParaRPr lang="en-GB" dirty="0"/>
          </a:p>
          <a:p>
            <a:r>
              <a:rPr lang="en-GB" dirty="0"/>
              <a:t>    'sensor_1’: (</a:t>
            </a:r>
          </a:p>
          <a:p>
            <a:r>
              <a:rPr lang="en-GB" dirty="0"/>
              <a:t>	[(evento1), (evento2), (evento3)], </a:t>
            </a:r>
            <a:r>
              <a:rPr lang="en-GB" dirty="0" err="1"/>
              <a:t>Objeto_Timer</a:t>
            </a:r>
            <a:endParaRPr lang="en-GB" dirty="0"/>
          </a:p>
          <a:p>
            <a:r>
              <a:rPr lang="en-GB" dirty="0"/>
              <a:t>	),</a:t>
            </a:r>
          </a:p>
          <a:p>
            <a:endParaRPr lang="en-GB" dirty="0"/>
          </a:p>
          <a:p>
            <a:r>
              <a:rPr lang="en-GB" dirty="0"/>
              <a:t>    'sensor_2’: (</a:t>
            </a:r>
          </a:p>
          <a:p>
            <a:r>
              <a:rPr lang="en-GB" dirty="0"/>
              <a:t>	[(evento1, …), </a:t>
            </a:r>
            <a:r>
              <a:rPr lang="en-GB" dirty="0" err="1"/>
              <a:t>Objeto_Timer</a:t>
            </a:r>
            <a:endParaRPr lang="en-GB" dirty="0"/>
          </a:p>
          <a:p>
            <a:r>
              <a:rPr lang="en-GB" dirty="0"/>
              <a:t>	),</a:t>
            </a:r>
          </a:p>
          <a:p>
            <a:r>
              <a:rPr lang="en-GB" dirty="0"/>
              <a:t>    ...</a:t>
            </a:r>
          </a:p>
          <a:p>
            <a:r>
              <a:rPr lang="en-GB" dirty="0"/>
              <a:t>}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348D1D-4CC6-8EDE-8D98-5B15EDA5B390}"/>
              </a:ext>
            </a:extLst>
          </p:cNvPr>
          <p:cNvSpPr txBox="1"/>
          <p:nvPr/>
        </p:nvSpPr>
        <p:spPr>
          <a:xfrm>
            <a:off x="1189703" y="5102942"/>
            <a:ext cx="61844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Los </a:t>
            </a:r>
            <a:r>
              <a:rPr lang="es-ES" dirty="0" err="1"/>
              <a:t>timer</a:t>
            </a:r>
            <a:r>
              <a:rPr lang="es-ES" dirty="0"/>
              <a:t> se reinician cuando llega un evento nuevo o se procesa el </a:t>
            </a:r>
            <a:r>
              <a:rPr lang="es-ES" dirty="0" err="1"/>
              <a:t>batch</a:t>
            </a:r>
            <a:r>
              <a:rPr lang="es-ES" dirty="0"/>
              <a:t> del sensor.</a:t>
            </a:r>
            <a:endParaRPr lang="en-GB" dirty="0"/>
          </a:p>
        </p:txBody>
      </p:sp>
      <p:sp>
        <p:nvSpPr>
          <p:cNvPr id="12" name="Botón de acción: obtener información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1429097-55CB-BF87-B312-6DAA75BB2B80}"/>
              </a:ext>
            </a:extLst>
          </p:cNvPr>
          <p:cNvSpPr/>
          <p:nvPr/>
        </p:nvSpPr>
        <p:spPr>
          <a:xfrm>
            <a:off x="653299" y="5240824"/>
            <a:ext cx="404213" cy="370566"/>
          </a:xfrm>
          <a:prstGeom prst="actionButtonInform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5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2C933-C3FE-DDD8-7C99-5990E581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Flow </a:t>
            </a:r>
            <a:r>
              <a:rPr lang="es-ES" dirty="0" err="1"/>
              <a:t>diagram</a:t>
            </a:r>
            <a:r>
              <a:rPr lang="es-ES" dirty="0"/>
              <a:t> </a:t>
            </a:r>
            <a:r>
              <a:rPr lang="es-ES" dirty="0" err="1"/>
              <a:t>gateway</a:t>
            </a:r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3B896-BB7C-7B80-81A1-EBE8C918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D392-D676-41C5-BB94-46DDC9E415D9}" type="datetime1">
              <a:rPr lang="es-ES" smtClean="0"/>
              <a:t>23/05/2024</a:t>
            </a:fld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920C0F-E576-AC4D-A21A-72FFDC85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0E0A-A04A-4419-B76B-F2208758472F}" type="slidenum">
              <a:rPr lang="en-GB" smtClean="0"/>
              <a:t>9</a:t>
            </a:fld>
            <a:endParaRPr lang="en-GB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AB5815-A926-FE2F-1C46-32CC8C2F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3" y="1385887"/>
            <a:ext cx="3629025" cy="2867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C7082C-83F3-5F81-C995-04DFD6D2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09" y="609600"/>
            <a:ext cx="3632605" cy="59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19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823</Words>
  <Application>Microsoft Office PowerPoint</Application>
  <PresentationFormat>Panorámica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Aptos</vt:lpstr>
      <vt:lpstr>Arial</vt:lpstr>
      <vt:lpstr>Helvetica Neue</vt:lpstr>
      <vt:lpstr>Menlo</vt:lpstr>
      <vt:lpstr>Trebuchet MS</vt:lpstr>
      <vt:lpstr>Wingdings</vt:lpstr>
      <vt:lpstr>Wingdings 3</vt:lpstr>
      <vt:lpstr>Faceta</vt:lpstr>
      <vt:lpstr>Procesamiento Edge RT</vt:lpstr>
      <vt:lpstr>Contenidos</vt:lpstr>
      <vt:lpstr>Introducción</vt:lpstr>
      <vt:lpstr>Arquitectura</vt:lpstr>
      <vt:lpstr>IMPLEMENTACIÓN</vt:lpstr>
      <vt:lpstr>Implementación: Simulador sensores</vt:lpstr>
      <vt:lpstr>Implementación: Módulo gateway</vt:lpstr>
      <vt:lpstr>Estructura ‘event_batches’ </vt:lpstr>
      <vt:lpstr>Flow diagram gateway</vt:lpstr>
      <vt:lpstr>Implementación: SQLite</vt:lpstr>
      <vt:lpstr>LIVE DEMO</vt:lpstr>
      <vt:lpstr>Pasos demo</vt:lpstr>
      <vt:lpstr>RESULTADOS</vt:lpstr>
      <vt:lpstr>Resultados</vt:lpstr>
      <vt:lpstr>Resultados</vt:lpstr>
      <vt:lpstr>SQLite</vt:lpstr>
      <vt:lpstr>Conclusiones</vt:lpstr>
      <vt:lpstr>Próximos pasos</vt:lpstr>
      <vt:lpstr>Preguntas</vt:lpstr>
      <vt:lpstr>Procesamiento Edge RT</vt:lpstr>
      <vt:lpstr>Backup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Edge RT</dc:title>
  <dc:creator>MIKEL IRAZOLA GOMEZ</dc:creator>
  <cp:lastModifiedBy>MIKEL IRAZOLA GOMEZ</cp:lastModifiedBy>
  <cp:revision>14</cp:revision>
  <dcterms:created xsi:type="dcterms:W3CDTF">2024-05-23T09:10:14Z</dcterms:created>
  <dcterms:modified xsi:type="dcterms:W3CDTF">2024-05-23T12:44:20Z</dcterms:modified>
</cp:coreProperties>
</file>