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1" r:id="rId3"/>
  </p:sldMasterIdLst>
  <p:notesMasterIdLst>
    <p:notesMasterId r:id="rId5"/>
  </p:notesMasterIdLst>
  <p:handoutMasterIdLst>
    <p:handoutMasterId r:id="rId24"/>
  </p:handoutMasterIdLst>
  <p:sldIdLst>
    <p:sldId id="256" r:id="rId4"/>
    <p:sldId id="487" r:id="rId6"/>
    <p:sldId id="425" r:id="rId7"/>
    <p:sldId id="313" r:id="rId8"/>
    <p:sldId id="457" r:id="rId9"/>
    <p:sldId id="429" r:id="rId10"/>
    <p:sldId id="431" r:id="rId11"/>
    <p:sldId id="432" r:id="rId12"/>
    <p:sldId id="433" r:id="rId13"/>
    <p:sldId id="435" r:id="rId14"/>
    <p:sldId id="437" r:id="rId15"/>
    <p:sldId id="475" r:id="rId16"/>
    <p:sldId id="439" r:id="rId17"/>
    <p:sldId id="442" r:id="rId18"/>
    <p:sldId id="444" r:id="rId19"/>
    <p:sldId id="447" r:id="rId20"/>
    <p:sldId id="448" r:id="rId21"/>
    <p:sldId id="451" r:id="rId22"/>
    <p:sldId id="292" r:id="rId23"/>
  </p:sldIdLst>
  <p:sldSz cx="12192000" cy="6858000"/>
  <p:notesSz cx="7103745" cy="10234295"/>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4" userDrawn="1">
          <p15:clr>
            <a:srgbClr val="A4A3A4"/>
          </p15:clr>
        </p15:guide>
        <p15:guide id="2"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0945"/>
    <a:srgbClr val="08081E"/>
    <a:srgbClr val="30B2CD"/>
    <a:srgbClr val="0C0930"/>
    <a:srgbClr val="92AFD1"/>
    <a:srgbClr val="618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892" autoAdjust="0"/>
  </p:normalViewPr>
  <p:slideViewPr>
    <p:cSldViewPr snapToGrid="0" showGuides="1">
      <p:cViewPr>
        <p:scale>
          <a:sx n="66" d="100"/>
          <a:sy n="66" d="100"/>
        </p:scale>
        <p:origin x="1884" y="900"/>
      </p:cViewPr>
      <p:guideLst>
        <p:guide orient="horz" pos="2264"/>
        <p:guide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9.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image" Target="../media/image29.wmf"/><Relationship Id="rId7" Type="http://schemas.openxmlformats.org/officeDocument/2006/relationships/image" Target="../media/image28.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字魂105号-简雅黑" panose="00000500000000000000" charset="-122"/>
                <a:ea typeface="字魂105号-简雅黑" panose="00000500000000000000" charset="-122"/>
                <a:cs typeface="字魂105号-简雅黑" panose="00000500000000000000" charset="-122"/>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字魂105号-简雅黑" panose="00000500000000000000" charset="-122"/>
                <a:ea typeface="字魂105号-简雅黑" panose="00000500000000000000" charset="-122"/>
                <a:cs typeface="字魂105号-简雅黑"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字魂105号-简雅黑" panose="00000500000000000000" charset="-122"/>
                <a:ea typeface="字魂105号-简雅黑" panose="00000500000000000000" charset="-122"/>
                <a:cs typeface="字魂105号-简雅黑" panose="00000500000000000000" charset="-122"/>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字魂105号-简雅黑" panose="00000500000000000000" charset="-122"/>
                <a:ea typeface="字魂105号-简雅黑" panose="00000500000000000000" charset="-122"/>
                <a:cs typeface="字魂105号-简雅黑"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1pPr>
    <a:lvl2pPr marL="4572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2pPr>
    <a:lvl3pPr marL="9144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3pPr>
    <a:lvl4pPr marL="13716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4pPr>
    <a:lvl5pPr marL="18288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60ec083001bee"/>
          <p:cNvPicPr>
            <a:picLocks noChangeAspect="1"/>
          </p:cNvPicPr>
          <p:nvPr userDrawn="1"/>
        </p:nvPicPr>
        <p:blipFill>
          <a:blip r:embed="rId2">
            <a:lum bright="-6000" contrast="-6000"/>
          </a:blip>
          <a:stretch>
            <a:fillRect/>
          </a:stretch>
        </p:blipFill>
        <p:spPr>
          <a:xfrm rot="5400000" flipH="1">
            <a:off x="2667635" y="-2667000"/>
            <a:ext cx="6857365" cy="12191365"/>
          </a:xfrm>
          <a:prstGeom prst="rect">
            <a:avLst/>
          </a:prstGeom>
        </p:spPr>
      </p:pic>
      <p:pic>
        <p:nvPicPr>
          <p:cNvPr id="4" name="图片 3" descr="3"/>
          <p:cNvPicPr>
            <a:picLocks noChangeAspect="1"/>
          </p:cNvPicPr>
          <p:nvPr userDrawn="1"/>
        </p:nvPicPr>
        <p:blipFill>
          <a:blip r:embed="rId3">
            <a:lum bright="-6000" contrast="-6000"/>
          </a:blip>
          <a:srcRect t="43788" r="13919"/>
          <a:stretch>
            <a:fillRect/>
          </a:stretch>
        </p:blipFill>
        <p:spPr>
          <a:xfrm rot="10800000" flipH="1" flipV="1">
            <a:off x="0" y="1905"/>
            <a:ext cx="5902325" cy="6855460"/>
          </a:xfrm>
          <a:prstGeom prst="rect">
            <a:avLst/>
          </a:prstGeom>
        </p:spPr>
      </p:pic>
      <p:pic>
        <p:nvPicPr>
          <p:cNvPr id="2" name="图片 1" descr="3"/>
          <p:cNvPicPr>
            <a:picLocks noChangeAspect="1"/>
          </p:cNvPicPr>
          <p:nvPr userDrawn="1"/>
        </p:nvPicPr>
        <p:blipFill>
          <a:blip r:embed="rId3">
            <a:lum bright="-6000" contrast="-6000"/>
          </a:blip>
          <a:srcRect l="23356" r="37331" b="44038"/>
          <a:stretch>
            <a:fillRect/>
          </a:stretch>
        </p:blipFill>
        <p:spPr>
          <a:xfrm rot="10800000" flipH="1" flipV="1">
            <a:off x="9496425" y="1270"/>
            <a:ext cx="2695575" cy="6856730"/>
          </a:xfrm>
          <a:prstGeom prst="rect">
            <a:avLst/>
          </a:prstGeom>
        </p:spPr>
      </p:pic>
      <p:sp>
        <p:nvSpPr>
          <p:cNvPr id="3" name="矩形 2"/>
          <p:cNvSpPr/>
          <p:nvPr userDrawn="1"/>
        </p:nvSpPr>
        <p:spPr>
          <a:xfrm>
            <a:off x="1663065" y="2522855"/>
            <a:ext cx="1233170" cy="633730"/>
          </a:xfrm>
          <a:prstGeom prst="rect">
            <a:avLst/>
          </a:prstGeom>
          <a:solidFill>
            <a:srgbClr val="080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10146030" y="2250440"/>
            <a:ext cx="923925" cy="905510"/>
          </a:xfrm>
          <a:custGeom>
            <a:avLst/>
            <a:gdLst>
              <a:gd name="connisteX0" fmla="*/ 0 w 634365"/>
              <a:gd name="connsiteY0" fmla="*/ 109220 h 616585"/>
              <a:gd name="connisteX1" fmla="*/ 579755 w 634365"/>
              <a:gd name="connsiteY1" fmla="*/ 616585 h 616585"/>
              <a:gd name="connisteX2" fmla="*/ 634365 w 634365"/>
              <a:gd name="connsiteY2" fmla="*/ 453390 h 616585"/>
              <a:gd name="connisteX3" fmla="*/ 127000 w 634365"/>
              <a:gd name="connsiteY3" fmla="*/ 0 h 616585"/>
              <a:gd name="connisteX4" fmla="*/ 54610 w 634365"/>
              <a:gd name="connsiteY4" fmla="*/ 109220 h 6165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634365" h="616585">
                <a:moveTo>
                  <a:pt x="0" y="109220"/>
                </a:moveTo>
                <a:lnTo>
                  <a:pt x="579755" y="616585"/>
                </a:lnTo>
                <a:lnTo>
                  <a:pt x="634365" y="453390"/>
                </a:lnTo>
                <a:lnTo>
                  <a:pt x="127000" y="0"/>
                </a:lnTo>
                <a:lnTo>
                  <a:pt x="54610" y="109220"/>
                </a:lnTo>
              </a:path>
            </a:pathLst>
          </a:custGeom>
          <a:solidFill>
            <a:srgbClr val="120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3" Type="http://schemas.openxmlformats.org/officeDocument/2006/relationships/theme" Target="../theme/theme1.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wmf"/><Relationship Id="rId7" Type="http://schemas.openxmlformats.org/officeDocument/2006/relationships/oleObject" Target="../embeddings/oleObject8.bin"/><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 Id="rId3" Type="http://schemas.openxmlformats.org/officeDocument/2006/relationships/oleObject" Target="../embeddings/oleObject6.bin"/><Relationship Id="rId2" Type="http://schemas.openxmlformats.org/officeDocument/2006/relationships/image" Target="../media/image16.wmf"/><Relationship Id="rId10" Type="http://schemas.openxmlformats.org/officeDocument/2006/relationships/vmlDrawing" Target="../drawings/vmlDrawing5.vml"/><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0.bin"/><Relationship Id="rId2" Type="http://schemas.openxmlformats.org/officeDocument/2006/relationships/image" Target="../media/image20.w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oleObject" Target="../embeddings/oleObject14.bin"/><Relationship Id="rId7" Type="http://schemas.openxmlformats.org/officeDocument/2006/relationships/image" Target="../media/image24.wmf"/><Relationship Id="rId6" Type="http://schemas.openxmlformats.org/officeDocument/2006/relationships/oleObject" Target="../embeddings/oleObject13.bin"/><Relationship Id="rId5" Type="http://schemas.openxmlformats.org/officeDocument/2006/relationships/image" Target="../media/image23.wmf"/><Relationship Id="rId4" Type="http://schemas.openxmlformats.org/officeDocument/2006/relationships/oleObject" Target="../embeddings/oleObject12.bin"/><Relationship Id="rId3" Type="http://schemas.openxmlformats.org/officeDocument/2006/relationships/image" Target="../media/image22.wmf"/><Relationship Id="rId21" Type="http://schemas.openxmlformats.org/officeDocument/2006/relationships/vmlDrawing" Target="../drawings/vmlDrawing7.vml"/><Relationship Id="rId20" Type="http://schemas.openxmlformats.org/officeDocument/2006/relationships/slideLayout" Target="../slideLayouts/slideLayout2.xml"/><Relationship Id="rId2" Type="http://schemas.openxmlformats.org/officeDocument/2006/relationships/oleObject" Target="../embeddings/oleObject11.bin"/><Relationship Id="rId19" Type="http://schemas.openxmlformats.org/officeDocument/2006/relationships/image" Target="../media/image30.wmf"/><Relationship Id="rId18" Type="http://schemas.openxmlformats.org/officeDocument/2006/relationships/oleObject" Target="../embeddings/oleObject19.bin"/><Relationship Id="rId17" Type="http://schemas.openxmlformats.org/officeDocument/2006/relationships/image" Target="../media/image29.wmf"/><Relationship Id="rId16" Type="http://schemas.openxmlformats.org/officeDocument/2006/relationships/oleObject" Target="../embeddings/oleObject18.bin"/><Relationship Id="rId15" Type="http://schemas.openxmlformats.org/officeDocument/2006/relationships/image" Target="../media/image28.wmf"/><Relationship Id="rId14" Type="http://schemas.openxmlformats.org/officeDocument/2006/relationships/oleObject" Target="../embeddings/oleObject17.bin"/><Relationship Id="rId13" Type="http://schemas.openxmlformats.org/officeDocument/2006/relationships/image" Target="../media/image27.wmf"/><Relationship Id="rId12" Type="http://schemas.openxmlformats.org/officeDocument/2006/relationships/oleObject" Target="../embeddings/oleObject16.bin"/><Relationship Id="rId11" Type="http://schemas.openxmlformats.org/officeDocument/2006/relationships/image" Target="../media/image26.wmf"/><Relationship Id="rId10" Type="http://schemas.openxmlformats.org/officeDocument/2006/relationships/oleObject" Target="../embeddings/oleObject15.bin"/><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custDataLst>
              <p:tags r:id="rId1"/>
            </p:custDataLst>
          </p:nvPr>
        </p:nvPicPr>
        <p:blipFill>
          <a:blip r:embed="rId2">
            <a:lum bright="-6000" contrast="-6000"/>
          </a:blip>
          <a:stretch>
            <a:fillRect/>
          </a:stretch>
        </p:blipFill>
        <p:spPr>
          <a:xfrm>
            <a:off x="8527415" y="420370"/>
            <a:ext cx="3664585" cy="3066415"/>
          </a:xfrm>
          <a:prstGeom prst="rect">
            <a:avLst/>
          </a:prstGeom>
        </p:spPr>
      </p:pic>
      <p:pic>
        <p:nvPicPr>
          <p:cNvPr id="3" name="图片 2" descr="2"/>
          <p:cNvPicPr>
            <a:picLocks noChangeAspect="1"/>
          </p:cNvPicPr>
          <p:nvPr>
            <p:custDataLst>
              <p:tags r:id="rId3"/>
            </p:custDataLst>
          </p:nvPr>
        </p:nvPicPr>
        <p:blipFill>
          <a:blip r:embed="rId4">
            <a:lum bright="-6000" contrast="-6000"/>
          </a:blip>
          <a:stretch>
            <a:fillRect/>
          </a:stretch>
        </p:blipFill>
        <p:spPr>
          <a:xfrm>
            <a:off x="0" y="5007610"/>
            <a:ext cx="4229735" cy="1850390"/>
          </a:xfrm>
          <a:prstGeom prst="rect">
            <a:avLst/>
          </a:prstGeom>
        </p:spPr>
      </p:pic>
      <p:sp>
        <p:nvSpPr>
          <p:cNvPr id="6" name="文本框 5"/>
          <p:cNvSpPr txBox="1"/>
          <p:nvPr/>
        </p:nvSpPr>
        <p:spPr>
          <a:xfrm>
            <a:off x="820420" y="2472055"/>
            <a:ext cx="10550525" cy="706755"/>
          </a:xfrm>
          <a:prstGeom prst="rect">
            <a:avLst/>
          </a:prstGeom>
          <a:noFill/>
        </p:spPr>
        <p:txBody>
          <a:bodyPr wrap="square" rtlCol="0">
            <a:spAutoFit/>
          </a:bodyPr>
          <a:lstStyle/>
          <a:p>
            <a:pPr algn="ctr"/>
            <a:r>
              <a:rPr lang="zh-CN"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自然语言处理综述</a:t>
            </a:r>
            <a:endParaRPr lang="zh-CN"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9" name="圆角矩形 8"/>
          <p:cNvSpPr/>
          <p:nvPr/>
        </p:nvSpPr>
        <p:spPr>
          <a:xfrm>
            <a:off x="4924425" y="5653405"/>
            <a:ext cx="2371725" cy="42418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楷体" panose="02010600040101010101" charset="-122"/>
                <a:ea typeface="华文楷体" panose="02010600040101010101" charset="-122"/>
                <a:cs typeface="华文楷体" panose="02010600040101010101" charset="-122"/>
                <a:sym typeface="+mn-lt"/>
              </a:rPr>
              <a:t>作者：</a:t>
            </a:r>
            <a:r>
              <a:rPr lang="en-US" altLang="zh-CN" dirty="0">
                <a:latin typeface="华文楷体" panose="02010600040101010101" charset="-122"/>
                <a:ea typeface="华文楷体" panose="02010600040101010101" charset="-122"/>
                <a:cs typeface="华文楷体" panose="02010600040101010101" charset="-122"/>
                <a:sym typeface="+mn-lt"/>
              </a:rPr>
              <a:t>MIKE</a:t>
            </a:r>
            <a:endParaRPr lang="en-US" altLang="zh-CN" dirty="0">
              <a:latin typeface="华文楷体" panose="02010600040101010101" charset="-122"/>
              <a:ea typeface="华文楷体" panose="02010600040101010101" charset="-122"/>
              <a:cs typeface="华文楷体" panose="02010600040101010101" charset="-122"/>
              <a:sym typeface="+mn-lt"/>
            </a:endParaRPr>
          </a:p>
        </p:txBody>
      </p:sp>
      <p:sp>
        <p:nvSpPr>
          <p:cNvPr id="13" name="文本框 12"/>
          <p:cNvSpPr txBox="1"/>
          <p:nvPr/>
        </p:nvSpPr>
        <p:spPr>
          <a:xfrm rot="16200000" flipV="1">
            <a:off x="-654050" y="122237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
        <p:nvSpPr>
          <p:cNvPr id="14" name="文本框 13"/>
          <p:cNvSpPr txBox="1"/>
          <p:nvPr/>
        </p:nvSpPr>
        <p:spPr>
          <a:xfrm rot="16200000" flipV="1">
            <a:off x="10963275" y="470598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latin typeface="华文楷体" panose="02010600040101010101" charset="-122"/>
                <a:ea typeface="华文楷体" panose="02010600040101010101" charset="-122"/>
              </a:rPr>
              <a:t>样本准备</a:t>
            </a:r>
            <a:endParaRPr lang="zh-CN" altLang="en-US" sz="1200">
              <a:latin typeface="华文楷体" panose="02010600040101010101" charset="-122"/>
              <a:ea typeface="华文楷体" panose="02010600040101010101" charset="-122"/>
            </a:endParaRPr>
          </a:p>
          <a:p>
            <a:pPr algn="ctr"/>
            <a:r>
              <a:rPr lang="zh-CN" altLang="en-US" sz="1200">
                <a:latin typeface="华文楷体" panose="02010600040101010101" charset="-122"/>
                <a:ea typeface="华文楷体" panose="02010600040101010101" charset="-122"/>
              </a:rPr>
              <a:t>（词的表示）</a:t>
            </a:r>
            <a:endParaRPr lang="zh-CN" altLang="en-US" sz="1200">
              <a:latin typeface="华文楷体" panose="02010600040101010101" charset="-122"/>
              <a:ea typeface="华文楷体" panose="02010600040101010101" charset="-122"/>
            </a:endParaRPr>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latin typeface="华文楷体" panose="02010600040101010101" charset="-122"/>
                <a:ea typeface="华文楷体" panose="02010600040101010101" charset="-122"/>
              </a:rPr>
              <a:t>样本划分</a:t>
            </a:r>
            <a:endParaRPr lang="zh-CN" altLang="en-US" sz="1200">
              <a:latin typeface="华文楷体" panose="02010600040101010101" charset="-122"/>
              <a:ea typeface="华文楷体" panose="02010600040101010101" charset="-122"/>
            </a:endParaRPr>
          </a:p>
        </p:txBody>
      </p:sp>
      <p:sp>
        <p:nvSpPr>
          <p:cNvPr id="11" name="矩形 10"/>
          <p:cNvSpPr/>
          <p:nvPr/>
        </p:nvSpPr>
        <p:spPr>
          <a:xfrm>
            <a:off x="450659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a:latin typeface="华文楷体" panose="02010600040101010101" charset="-122"/>
                <a:ea typeface="华文楷体" panose="02010600040101010101" charset="-122"/>
                <a:sym typeface="+mn-ea"/>
              </a:rPr>
              <a:t>模型表示</a:t>
            </a:r>
            <a:endParaRPr lang="zh-CN" altLang="en-US" sz="1200">
              <a:latin typeface="华文楷体" panose="02010600040101010101" charset="-122"/>
              <a:ea typeface="华文楷体" panose="02010600040101010101" charset="-122"/>
              <a:sym typeface="+mn-ea"/>
            </a:endParaRPr>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a:latin typeface="华文楷体" panose="02010600040101010101" charset="-122"/>
                <a:ea typeface="华文楷体" panose="02010600040101010101" charset="-122"/>
                <a:sym typeface="+mn-ea"/>
              </a:rPr>
              <a:t>模型评估</a:t>
            </a:r>
            <a:endParaRPr lang="zh-CN" altLang="en-US" sz="1200">
              <a:latin typeface="华文楷体" panose="02010600040101010101" charset="-122"/>
              <a:ea typeface="华文楷体" panose="02010600040101010101" charset="-122"/>
              <a:sym typeface="+mn-ea"/>
            </a:endParaRPr>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a:latin typeface="华文楷体" panose="02010600040101010101" charset="-122"/>
                <a:ea typeface="华文楷体" panose="02010600040101010101" charset="-122"/>
                <a:sym typeface="+mn-ea"/>
              </a:rPr>
              <a:t>模型上线</a:t>
            </a:r>
            <a:endParaRPr lang="zh-CN" altLang="en-US" sz="1200">
              <a:latin typeface="华文楷体" panose="02010600040101010101" charset="-122"/>
              <a:ea typeface="华文楷体" panose="02010600040101010101" charset="-122"/>
              <a:sym typeface="+mn-ea"/>
            </a:endParaRPr>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200">
                <a:latin typeface="华文楷体" panose="02010600040101010101" charset="-122"/>
                <a:ea typeface="华文楷体" panose="02010600040101010101" charset="-122"/>
                <a:sym typeface="+mn-ea"/>
              </a:rPr>
              <a:t>模型训练</a:t>
            </a:r>
            <a:endParaRPr lang="zh-CN" altLang="en-US" sz="1200">
              <a:latin typeface="华文楷体" panose="02010600040101010101" charset="-122"/>
              <a:ea typeface="华文楷体" panose="02010600040101010101" charset="-122"/>
              <a:sym typeface="+mn-ea"/>
            </a:endParaRPr>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885825" y="2330450"/>
            <a:ext cx="3672840" cy="1885950"/>
          </a:xfrm>
          <a:prstGeom prst="rect">
            <a:avLst/>
          </a:prstGeom>
          <a:noFill/>
          <a:ln>
            <a:solidFill>
              <a:srgbClr val="92AFD1"/>
            </a:solidFill>
            <a:prstDash val="lgDash"/>
          </a:ln>
        </p:spPr>
        <p:txBody>
          <a:bodyPr wrap="square" rtlCol="0">
            <a:noAutofit/>
          </a:bodyPr>
          <a:p>
            <a:pPr algn="ctr"/>
            <a:r>
              <a:rPr lang="en-US" altLang="zh-CN" sz="1200" b="1">
                <a:latin typeface="华文楷体" panose="02010600040101010101" charset="-122"/>
                <a:ea typeface="华文楷体" panose="02010600040101010101" charset="-122"/>
                <a:cs typeface="华文楷体" panose="02010600040101010101" charset="-122"/>
              </a:rPr>
              <a:t>1</a:t>
            </a:r>
            <a:r>
              <a:rPr lang="zh-CN" altLang="en-US" sz="1200" b="1">
                <a:latin typeface="华文楷体" panose="02010600040101010101" charset="-122"/>
                <a:ea typeface="华文楷体" panose="02010600040101010101" charset="-122"/>
                <a:cs typeface="华文楷体" panose="02010600040101010101" charset="-122"/>
              </a:rPr>
              <a:t>、词的独热表示</a:t>
            </a:r>
            <a:endParaRPr lang="zh-CN" altLang="en-US" sz="1200" b="1">
              <a:latin typeface="华文楷体" panose="02010600040101010101" charset="-122"/>
              <a:ea typeface="华文楷体" panose="02010600040101010101" charset="-122"/>
              <a:cs typeface="华文楷体" panose="02010600040101010101" charset="-122"/>
            </a:endParaRPr>
          </a:p>
          <a:p>
            <a:pPr indent="457200"/>
            <a:r>
              <a:rPr lang="zh-CN" altLang="en-US" sz="1200">
                <a:latin typeface="华文楷体" panose="02010600040101010101" charset="-122"/>
                <a:ea typeface="华文楷体" panose="02010600040101010101" charset="-122"/>
                <a:cs typeface="华文楷体" panose="02010600040101010101" charset="-122"/>
              </a:rPr>
              <a:t>所谓词的独热表示，即使用一个词表大小的向量表示一个词（假设词表为</a:t>
            </a:r>
            <a:r>
              <a:rPr lang="en-US" altLang="zh-CN" sz="1200">
                <a:latin typeface="华文楷体" panose="02010600040101010101" charset="-122"/>
                <a:ea typeface="华文楷体" panose="02010600040101010101" charset="-122"/>
                <a:cs typeface="华文楷体" panose="02010600040101010101" charset="-122"/>
              </a:rPr>
              <a:t>V</a:t>
            </a:r>
            <a:r>
              <a:rPr lang="zh-CN" altLang="en-US" sz="1200">
                <a:latin typeface="华文楷体" panose="02010600040101010101" charset="-122"/>
                <a:ea typeface="华文楷体" panose="02010600040101010101" charset="-122"/>
                <a:cs typeface="华文楷体" panose="02010600040101010101" charset="-122"/>
              </a:rPr>
              <a:t>，则其大小为</a:t>
            </a:r>
            <a:r>
              <a:rPr lang="en-US" altLang="zh-CN" sz="1200">
                <a:latin typeface="华文楷体" panose="02010600040101010101" charset="-122"/>
                <a:ea typeface="华文楷体" panose="02010600040101010101" charset="-122"/>
                <a:cs typeface="华文楷体" panose="02010600040101010101" charset="-122"/>
              </a:rPr>
              <a:t>|V|</a:t>
            </a:r>
            <a:r>
              <a:rPr lang="zh-CN" altLang="en-US" sz="1200">
                <a:latin typeface="华文楷体" panose="02010600040101010101" charset="-122"/>
                <a:ea typeface="华文楷体" panose="02010600040101010101" charset="-122"/>
                <a:cs typeface="华文楷体" panose="02010600040101010101" charset="-122"/>
              </a:rPr>
              <a:t>），然后将词表中的第i个词wi表示为向量：</a:t>
            </a:r>
            <a:endParaRPr lang="zh-CN" altLang="en-US" sz="1200">
              <a:latin typeface="华文楷体" panose="02010600040101010101" charset="-122"/>
              <a:ea typeface="华文楷体" panose="02010600040101010101" charset="-122"/>
              <a:cs typeface="华文楷体" panose="02010600040101010101" charset="-122"/>
            </a:endParaRPr>
          </a:p>
          <a:p>
            <a:pPr indent="457200"/>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graphicFrame>
        <p:nvGraphicFramePr>
          <p:cNvPr id="7" name="对象 6">
            <a:hlinkClick r:id="" action="ppaction://ole?verb="/>
          </p:cNvPr>
          <p:cNvGraphicFramePr>
            <a:graphicFrameLocks noChangeAspect="1"/>
          </p:cNvGraphicFramePr>
          <p:nvPr/>
        </p:nvGraphicFramePr>
        <p:xfrm>
          <a:off x="1425258" y="3329305"/>
          <a:ext cx="1917065" cy="292100"/>
        </p:xfrm>
        <a:graphic>
          <a:graphicData uri="http://schemas.openxmlformats.org/presentationml/2006/ole">
            <mc:AlternateContent xmlns:mc="http://schemas.openxmlformats.org/markup-compatibility/2006">
              <mc:Choice xmlns:v="urn:schemas-microsoft-com:vml" Requires="v">
                <p:oleObj spid="_x0000_s2049" name="" r:id="rId1" imgW="1917065" imgH="292100" progId="Equation.KSEE3">
                  <p:embed/>
                </p:oleObj>
              </mc:Choice>
              <mc:Fallback>
                <p:oleObj name="" r:id="rId1" imgW="1917065" imgH="292100" progId="Equation.KSEE3">
                  <p:embed/>
                  <p:pic>
                    <p:nvPicPr>
                      <p:cNvPr id="0" name="图片 2048"/>
                      <p:cNvPicPr/>
                      <p:nvPr/>
                    </p:nvPicPr>
                    <p:blipFill>
                      <a:blip r:embed="rId2"/>
                      <a:stretch>
                        <a:fillRect/>
                      </a:stretch>
                    </p:blipFill>
                    <p:spPr>
                      <a:xfrm>
                        <a:off x="1425258" y="3329305"/>
                        <a:ext cx="1917065" cy="292100"/>
                      </a:xfrm>
                      <a:prstGeom prst="rect">
                        <a:avLst/>
                      </a:prstGeom>
                    </p:spPr>
                  </p:pic>
                </p:oleObj>
              </mc:Fallback>
            </mc:AlternateContent>
          </a:graphicData>
        </a:graphic>
      </p:graphicFrame>
      <p:sp>
        <p:nvSpPr>
          <p:cNvPr id="8" name="文本框 7"/>
          <p:cNvSpPr txBox="1"/>
          <p:nvPr/>
        </p:nvSpPr>
        <p:spPr>
          <a:xfrm>
            <a:off x="4735830" y="2330450"/>
            <a:ext cx="6545580" cy="1886585"/>
          </a:xfrm>
          <a:prstGeom prst="rect">
            <a:avLst/>
          </a:prstGeom>
          <a:noFill/>
          <a:ln>
            <a:solidFill>
              <a:schemeClr val="accent1"/>
            </a:solidFill>
            <a:prstDash val="lgDash"/>
          </a:ln>
        </p:spPr>
        <p:txBody>
          <a:bodyPr wrap="square" rtlCol="0">
            <a:noAutofit/>
          </a:bodyPr>
          <a:p>
            <a:pPr indent="457200" algn="ctr"/>
            <a:r>
              <a:rPr lang="en-US" altLang="zh-CN" sz="1200" b="1">
                <a:latin typeface="华文楷体" panose="02010600040101010101" charset="-122"/>
                <a:ea typeface="华文楷体" panose="02010600040101010101" charset="-122"/>
                <a:cs typeface="华文楷体" panose="02010600040101010101" charset="-122"/>
              </a:rPr>
              <a:t>2</a:t>
            </a:r>
            <a:r>
              <a:rPr lang="zh-CN" altLang="en-US" sz="1200" b="1">
                <a:latin typeface="华文楷体" panose="02010600040101010101" charset="-122"/>
                <a:ea typeface="华文楷体" panose="02010600040101010101" charset="-122"/>
                <a:cs typeface="华文楷体" panose="02010600040101010101" charset="-122"/>
              </a:rPr>
              <a:t>、词嵌入表示</a:t>
            </a:r>
            <a:endParaRPr lang="zh-CN" altLang="en-US" sz="1200" b="1">
              <a:latin typeface="华文楷体" panose="02010600040101010101" charset="-122"/>
              <a:ea typeface="华文楷体" panose="02010600040101010101" charset="-122"/>
              <a:cs typeface="华文楷体" panose="02010600040101010101" charset="-122"/>
            </a:endParaRPr>
          </a:p>
          <a:p>
            <a:pPr indent="457200"/>
            <a:r>
              <a:rPr lang="zh-CN" altLang="en-US" sz="1200">
                <a:latin typeface="华文楷体" panose="02010600040101010101" charset="-122"/>
                <a:ea typeface="华文楷体" panose="02010600040101010101" charset="-122"/>
                <a:cs typeface="华文楷体" panose="02010600040101010101" charset="-122"/>
              </a:rPr>
              <a:t>词嵌入表示（Word Embedding）使用一个连续、低维、稠密的向量来表示词，经常直接简称为词向量，又分为静态词嵌入和动态词嵌入。使用上可以在完成主任务的时候学习得到，也可以在特定的机器学习任务上学习到，再将其加载到模型中。</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sp>
        <p:nvSpPr>
          <p:cNvPr id="14" name="矩形 13"/>
          <p:cNvSpPr/>
          <p:nvPr/>
        </p:nvSpPr>
        <p:spPr>
          <a:xfrm>
            <a:off x="4945380" y="3156585"/>
            <a:ext cx="2699385" cy="91440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rPr>
              <a:t>静态词嵌入</a:t>
            </a:r>
            <a:endPar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endParaRPr>
          </a:p>
          <a:p>
            <a:pPr algn="ctr"/>
            <a:r>
              <a:rPr lang="en-US" altLang="zh-CN" sz="1200">
                <a:solidFill>
                  <a:schemeClr val="tx1"/>
                </a:solidFill>
                <a:latin typeface="华文楷体" panose="02010600040101010101" charset="-122"/>
                <a:ea typeface="华文楷体" panose="02010600040101010101" charset="-122"/>
                <a:cs typeface="华文楷体" panose="02010600040101010101" charset="-122"/>
                <a:sym typeface="+mn-ea"/>
              </a:rPr>
              <a:t>Word2vec</a:t>
            </a:r>
            <a:r>
              <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rPr>
              <a:t>、</a:t>
            </a:r>
            <a:r>
              <a:rPr lang="en-US" altLang="zh-CN" sz="1200">
                <a:solidFill>
                  <a:schemeClr val="tx1"/>
                </a:solidFill>
                <a:latin typeface="华文楷体" panose="02010600040101010101" charset="-122"/>
                <a:ea typeface="华文楷体" panose="02010600040101010101" charset="-122"/>
                <a:cs typeface="华文楷体" panose="02010600040101010101" charset="-122"/>
                <a:sym typeface="+mn-ea"/>
              </a:rPr>
              <a:t>Glove</a:t>
            </a:r>
            <a:endParaRPr lang="zh-CN" altLang="en-US" sz="1200">
              <a:solidFill>
                <a:schemeClr val="tx1"/>
              </a:solidFill>
              <a:latin typeface="华文楷体" panose="02010600040101010101" charset="-122"/>
              <a:ea typeface="华文楷体" panose="02010600040101010101" charset="-122"/>
              <a:cs typeface="华文楷体" panose="02010600040101010101" charset="-122"/>
            </a:endParaRPr>
          </a:p>
          <a:p>
            <a:pPr algn="ctr"/>
            <a:endParaRPr lang="zh-CN" altLang="en-US" sz="120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5" name="矩形 14"/>
          <p:cNvSpPr/>
          <p:nvPr/>
        </p:nvSpPr>
        <p:spPr>
          <a:xfrm>
            <a:off x="8282940" y="3156585"/>
            <a:ext cx="2742565" cy="91440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rPr>
              <a:t>动态词嵌入</a:t>
            </a:r>
            <a:endPar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endParaRPr>
          </a:p>
          <a:p>
            <a:pPr algn="ctr"/>
            <a:r>
              <a:rPr lang="en-US" altLang="zh-CN" sz="1200">
                <a:solidFill>
                  <a:schemeClr val="tx1"/>
                </a:solidFill>
                <a:latin typeface="华文楷体" panose="02010600040101010101" charset="-122"/>
                <a:ea typeface="华文楷体" panose="02010600040101010101" charset="-122"/>
                <a:cs typeface="华文楷体" panose="02010600040101010101" charset="-122"/>
                <a:sym typeface="+mn-ea"/>
              </a:rPr>
              <a:t>ELMo</a:t>
            </a:r>
            <a:r>
              <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rPr>
              <a:t>、</a:t>
            </a:r>
            <a:r>
              <a:rPr lang="en-US" altLang="zh-CN" sz="1200">
                <a:solidFill>
                  <a:schemeClr val="tx1"/>
                </a:solidFill>
                <a:latin typeface="华文楷体" panose="02010600040101010101" charset="-122"/>
                <a:ea typeface="华文楷体" panose="02010600040101010101" charset="-122"/>
                <a:cs typeface="华文楷体" panose="02010600040101010101" charset="-122"/>
                <a:sym typeface="+mn-ea"/>
              </a:rPr>
              <a:t>BERT</a:t>
            </a:r>
            <a:r>
              <a:rPr lang="zh-CN" altLang="en-US" sz="1200">
                <a:solidFill>
                  <a:schemeClr val="tx1"/>
                </a:solidFill>
                <a:latin typeface="华文楷体" panose="02010600040101010101" charset="-122"/>
                <a:ea typeface="华文楷体" panose="02010600040101010101" charset="-122"/>
                <a:cs typeface="华文楷体" panose="02010600040101010101" charset="-122"/>
                <a:sym typeface="+mn-ea"/>
              </a:rPr>
              <a:t>、</a:t>
            </a:r>
            <a:r>
              <a:rPr lang="en-US" altLang="zh-CN" sz="1200">
                <a:solidFill>
                  <a:schemeClr val="tx1"/>
                </a:solidFill>
                <a:latin typeface="华文楷体" panose="02010600040101010101" charset="-122"/>
                <a:ea typeface="华文楷体" panose="02010600040101010101" charset="-122"/>
                <a:cs typeface="华文楷体" panose="02010600040101010101" charset="-122"/>
                <a:sym typeface="+mn-ea"/>
              </a:rPr>
              <a:t>GPT</a:t>
            </a:r>
            <a:endParaRPr lang="en-US" altLang="zh-CN" sz="120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
        <p:nvSpPr>
          <p:cNvPr id="20" name="右箭头 19"/>
          <p:cNvSpPr/>
          <p:nvPr/>
        </p:nvSpPr>
        <p:spPr>
          <a:xfrm>
            <a:off x="1038225" y="5464175"/>
            <a:ext cx="10325100" cy="2235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nvSpPr>
        <p:spPr>
          <a:xfrm>
            <a:off x="1490345" y="4871720"/>
            <a:ext cx="2473325" cy="460375"/>
          </a:xfrm>
          <a:prstGeom prst="rect">
            <a:avLst/>
          </a:prstGeom>
          <a:solidFill>
            <a:schemeClr val="accent2">
              <a:lumMod val="20000"/>
              <a:lumOff val="80000"/>
            </a:schemeClr>
          </a:solidFill>
          <a:ln>
            <a:solidFill>
              <a:schemeClr val="accent1"/>
            </a:solidFill>
            <a:prstDash val="solid"/>
          </a:ln>
        </p:spPr>
        <p:txBody>
          <a:bodyPr wrap="square" rtlCol="0">
            <a:spAutoFit/>
          </a:bodyPr>
          <a:p>
            <a:r>
              <a:rPr lang="en-US" altLang="zh-CN" sz="1200">
                <a:latin typeface="华文楷体" panose="02010600040101010101" charset="-122"/>
                <a:ea typeface="华文楷体" panose="02010600040101010101" charset="-122"/>
              </a:rPr>
              <a:t>1</a:t>
            </a:r>
            <a:r>
              <a:rPr lang="zh-CN" altLang="en-US" sz="1200">
                <a:latin typeface="华文楷体" panose="02010600040101010101" charset="-122"/>
                <a:ea typeface="华文楷体" panose="02010600040101010101" charset="-122"/>
              </a:rPr>
              <a:t>、稀疏、高维、硬编码</a:t>
            </a:r>
            <a:endParaRPr lang="zh-CN" altLang="en-US" sz="1200">
              <a:latin typeface="华文楷体" panose="02010600040101010101" charset="-122"/>
              <a:ea typeface="华文楷体" panose="02010600040101010101" charset="-122"/>
            </a:endParaRPr>
          </a:p>
          <a:p>
            <a:r>
              <a:rPr lang="en-US" altLang="zh-CN" sz="1200">
                <a:latin typeface="华文楷体" panose="02010600040101010101" charset="-122"/>
                <a:ea typeface="华文楷体" panose="02010600040101010101" charset="-122"/>
              </a:rPr>
              <a:t>2</a:t>
            </a:r>
            <a:r>
              <a:rPr lang="zh-CN" altLang="en-US" sz="1200">
                <a:latin typeface="华文楷体" panose="02010600040101010101" charset="-122"/>
                <a:ea typeface="华文楷体" panose="02010600040101010101" charset="-122"/>
              </a:rPr>
              <a:t>、不能表示词之间的语义关系。</a:t>
            </a:r>
            <a:endParaRPr lang="zh-CN" altLang="en-US" sz="1200">
              <a:latin typeface="华文楷体" panose="02010600040101010101" charset="-122"/>
              <a:ea typeface="华文楷体" panose="02010600040101010101" charset="-122"/>
            </a:endParaRPr>
          </a:p>
        </p:txBody>
      </p:sp>
      <p:sp>
        <p:nvSpPr>
          <p:cNvPr id="22" name="文本框 21"/>
          <p:cNvSpPr txBox="1"/>
          <p:nvPr/>
        </p:nvSpPr>
        <p:spPr>
          <a:xfrm>
            <a:off x="5057775" y="4871720"/>
            <a:ext cx="2473325" cy="460375"/>
          </a:xfrm>
          <a:prstGeom prst="rect">
            <a:avLst/>
          </a:prstGeom>
          <a:solidFill>
            <a:schemeClr val="accent2">
              <a:lumMod val="20000"/>
              <a:lumOff val="80000"/>
            </a:schemeClr>
          </a:solidFill>
          <a:ln>
            <a:solidFill>
              <a:schemeClr val="accent1"/>
            </a:solidFill>
            <a:prstDash val="solid"/>
          </a:ln>
        </p:spPr>
        <p:txBody>
          <a:bodyPr wrap="square" rtlCol="0">
            <a:spAutoFit/>
          </a:bodyPr>
          <a:p>
            <a:r>
              <a:rPr lang="en-US" altLang="zh-CN" sz="1200">
                <a:latin typeface="华文楷体" panose="02010600040101010101" charset="-122"/>
                <a:ea typeface="华文楷体" panose="02010600040101010101" charset="-122"/>
              </a:rPr>
              <a:t>1</a:t>
            </a:r>
            <a:r>
              <a:rPr lang="zh-CN" altLang="en-US" sz="1200">
                <a:latin typeface="华文楷体" panose="02010600040101010101" charset="-122"/>
                <a:ea typeface="华文楷体" panose="02010600040101010101" charset="-122"/>
              </a:rPr>
              <a:t>、可以表示语义之间的关系</a:t>
            </a:r>
            <a:endParaRPr lang="zh-CN" altLang="en-US" sz="1200">
              <a:latin typeface="华文楷体" panose="02010600040101010101" charset="-122"/>
              <a:ea typeface="华文楷体" panose="02010600040101010101" charset="-122"/>
            </a:endParaRPr>
          </a:p>
          <a:p>
            <a:r>
              <a:rPr lang="en-US" altLang="zh-CN" sz="1200">
                <a:latin typeface="华文楷体" panose="02010600040101010101" charset="-122"/>
                <a:ea typeface="华文楷体" panose="02010600040101010101" charset="-122"/>
              </a:rPr>
              <a:t>2</a:t>
            </a:r>
            <a:r>
              <a:rPr lang="zh-CN" altLang="en-US" sz="1200">
                <a:latin typeface="华文楷体" panose="02010600040101010101" charset="-122"/>
                <a:ea typeface="华文楷体" panose="02010600040101010101" charset="-122"/>
              </a:rPr>
              <a:t>、不能解决一词多义现象。</a:t>
            </a:r>
            <a:endParaRPr lang="zh-CN" altLang="en-US" sz="1200">
              <a:latin typeface="华文楷体" panose="02010600040101010101" charset="-122"/>
              <a:ea typeface="华文楷体" panose="02010600040101010101" charset="-122"/>
            </a:endParaRPr>
          </a:p>
        </p:txBody>
      </p:sp>
      <p:sp>
        <p:nvSpPr>
          <p:cNvPr id="25" name="文本框 24"/>
          <p:cNvSpPr txBox="1"/>
          <p:nvPr/>
        </p:nvSpPr>
        <p:spPr>
          <a:xfrm>
            <a:off x="8430260" y="4871720"/>
            <a:ext cx="2473325" cy="460375"/>
          </a:xfrm>
          <a:prstGeom prst="rect">
            <a:avLst/>
          </a:prstGeom>
          <a:solidFill>
            <a:schemeClr val="accent2">
              <a:lumMod val="20000"/>
              <a:lumOff val="80000"/>
            </a:schemeClr>
          </a:solidFill>
          <a:ln>
            <a:solidFill>
              <a:schemeClr val="accent1"/>
            </a:solidFill>
            <a:prstDash val="solid"/>
          </a:ln>
        </p:spPr>
        <p:txBody>
          <a:bodyPr wrap="square" rtlCol="0">
            <a:spAutoFit/>
          </a:bodyPr>
          <a:p>
            <a:r>
              <a:rPr lang="en-US" altLang="zh-CN" sz="1200">
                <a:latin typeface="华文楷体" panose="02010600040101010101" charset="-122"/>
                <a:ea typeface="华文楷体" panose="02010600040101010101" charset="-122"/>
              </a:rPr>
              <a:t>1</a:t>
            </a:r>
            <a:r>
              <a:rPr lang="zh-CN" altLang="en-US" sz="1200">
                <a:latin typeface="华文楷体" panose="02010600040101010101" charset="-122"/>
                <a:ea typeface="华文楷体" panose="02010600040101010101" charset="-122"/>
              </a:rPr>
              <a:t>、可以表示语义之间的关系</a:t>
            </a:r>
            <a:endParaRPr lang="zh-CN" altLang="en-US" sz="1200">
              <a:latin typeface="华文楷体" panose="02010600040101010101" charset="-122"/>
              <a:ea typeface="华文楷体" panose="02010600040101010101" charset="-122"/>
            </a:endParaRPr>
          </a:p>
          <a:p>
            <a:r>
              <a:rPr lang="en-US" altLang="zh-CN" sz="1200">
                <a:latin typeface="华文楷体" panose="02010600040101010101" charset="-122"/>
                <a:ea typeface="华文楷体" panose="02010600040101010101" charset="-122"/>
              </a:rPr>
              <a:t>2</a:t>
            </a:r>
            <a:r>
              <a:rPr lang="zh-CN" altLang="en-US" sz="1200">
                <a:latin typeface="华文楷体" panose="02010600040101010101" charset="-122"/>
                <a:ea typeface="华文楷体" panose="02010600040101010101" charset="-122"/>
              </a:rPr>
              <a:t>、可以解决一词多义现象。</a:t>
            </a:r>
            <a:endParaRPr lang="zh-CN" altLang="en-US" sz="1200">
              <a:latin typeface="华文楷体" panose="02010600040101010101" charset="-122"/>
              <a:ea typeface="华文楷体" panose="02010600040101010101" charset="-122"/>
            </a:endParaRPr>
          </a:p>
        </p:txBody>
      </p:sp>
      <p:cxnSp>
        <p:nvCxnSpPr>
          <p:cNvPr id="26" name="直接箭头连接符 25"/>
          <p:cNvCxnSpPr>
            <a:stCxn id="21" idx="0"/>
            <a:endCxn id="2" idx="2"/>
          </p:cNvCxnSpPr>
          <p:nvPr/>
        </p:nvCxnSpPr>
        <p:spPr>
          <a:xfrm flipH="1" flipV="1">
            <a:off x="2722245" y="4216400"/>
            <a:ext cx="5080" cy="6553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22" idx="0"/>
            <a:endCxn id="14" idx="2"/>
          </p:cNvCxnSpPr>
          <p:nvPr/>
        </p:nvCxnSpPr>
        <p:spPr>
          <a:xfrm flipV="1">
            <a:off x="6294755" y="4070985"/>
            <a:ext cx="635" cy="8007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a:stCxn id="25" idx="0"/>
            <a:endCxn id="15" idx="2"/>
          </p:cNvCxnSpPr>
          <p:nvPr/>
        </p:nvCxnSpPr>
        <p:spPr>
          <a:xfrm flipH="1" flipV="1">
            <a:off x="9654540" y="4070985"/>
            <a:ext cx="12700" cy="8007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793750" y="2239645"/>
            <a:ext cx="5463540" cy="3956685"/>
          </a:xfrm>
          <a:prstGeom prst="rect">
            <a:avLst/>
          </a:prstGeom>
          <a:noFill/>
          <a:ln>
            <a:noFill/>
          </a:ln>
        </p:spPr>
        <p:txBody>
          <a:bodyPr wrap="square" rtlCol="0">
            <a:noAutofit/>
          </a:bodyPr>
          <a:p>
            <a:pPr algn="ctr"/>
            <a:r>
              <a:rPr lang="en-US" altLang="zh-CN" sz="1200" b="1">
                <a:latin typeface="华文楷体" panose="02010600040101010101" charset="-122"/>
                <a:ea typeface="华文楷体" panose="02010600040101010101" charset="-122"/>
                <a:cs typeface="华文楷体" panose="02010600040101010101" charset="-122"/>
              </a:rPr>
              <a:t>1</a:t>
            </a:r>
            <a:r>
              <a:rPr lang="zh-CN" altLang="en-US" sz="1200" b="1">
                <a:latin typeface="华文楷体" panose="02010600040101010101" charset="-122"/>
                <a:ea typeface="华文楷体" panose="02010600040101010101" charset="-122"/>
                <a:cs typeface="华文楷体" panose="02010600040101010101" charset="-122"/>
              </a:rPr>
              <a:t>、一个大脑的比喻</a:t>
            </a:r>
            <a:endParaRPr lang="zh-CN" altLang="en-US" sz="1200" b="1">
              <a:latin typeface="华文楷体" panose="02010600040101010101" charset="-122"/>
              <a:ea typeface="华文楷体" panose="02010600040101010101" charset="-122"/>
              <a:cs typeface="华文楷体" panose="02010600040101010101" charset="-122"/>
            </a:endParaRPr>
          </a:p>
          <a:p>
            <a:pPr algn="ctr"/>
            <a:endParaRPr lang="zh-CN" altLang="en-US" sz="1200">
              <a:latin typeface="华文楷体" panose="02010600040101010101" charset="-122"/>
              <a:ea typeface="华文楷体" panose="02010600040101010101" charset="-122"/>
              <a:cs typeface="华文楷体" panose="02010600040101010101" charset="-122"/>
            </a:endParaRPr>
          </a:p>
          <a:p>
            <a:pPr indent="457200" algn="l"/>
            <a:r>
              <a:rPr lang="zh-CN" altLang="en-US" sz="1200">
                <a:latin typeface="华文楷体" panose="02010600040101010101" charset="-122"/>
                <a:ea typeface="华文楷体" panose="02010600040101010101" charset="-122"/>
                <a:cs typeface="华文楷体" panose="02010600040101010101" charset="-122"/>
              </a:rPr>
              <a:t>顾名思义，神经网络的灵感来源于大脑的计算机制，它由被称为神经元的计算单元组成。在这个比喻中，神经元是具有标量输入和输出的计算单元，每个输入都有与其相关联的权重，神经元将每个输入乘以其权重井将它们相加，然后使结果通过一个非线性函数，最终传递给其输出。</a:t>
            </a:r>
            <a:endParaRPr lang="zh-CN" altLang="en-US" sz="1200">
              <a:latin typeface="华文楷体" panose="02010600040101010101" charset="-122"/>
              <a:ea typeface="华文楷体" panose="02010600040101010101" charset="-122"/>
              <a:cs typeface="华文楷体" panose="02010600040101010101" charset="-122"/>
            </a:endParaRPr>
          </a:p>
          <a:p>
            <a:pPr indent="457200" algn="l"/>
            <a:endParaRPr lang="zh-CN" altLang="en-US" sz="1200">
              <a:latin typeface="华文楷体" panose="02010600040101010101" charset="-122"/>
              <a:ea typeface="华文楷体" panose="02010600040101010101" charset="-122"/>
              <a:cs typeface="华文楷体" panose="02010600040101010101" charset="-122"/>
            </a:endParaRPr>
          </a:p>
          <a:p>
            <a:pPr indent="457200" algn="l"/>
            <a:r>
              <a:rPr lang="zh-CN" altLang="en-US" sz="1200">
                <a:latin typeface="华文楷体" panose="02010600040101010101" charset="-122"/>
                <a:ea typeface="华文楷体" panose="02010600040101010101" charset="-122"/>
                <a:cs typeface="华文楷体" panose="02010600040101010101" charset="-122"/>
              </a:rPr>
              <a:t>神经元彼此连接，形成网络，神经元的输出可能会提供给一个或多个神经元作为输入。这样的网络被证明是功能强大的计算工具。如果权重设置正确，具有足够多神经元和非线性激活函数的神经网络可以近似模拟种类非常广泛的数学函数。</a:t>
            </a:r>
            <a:endParaRPr lang="zh-CN" altLang="en-US" sz="1200">
              <a:latin typeface="华文楷体" panose="02010600040101010101" charset="-122"/>
              <a:ea typeface="华文楷体" panose="02010600040101010101" charset="-122"/>
              <a:cs typeface="华文楷体" panose="02010600040101010101" charset="-122"/>
            </a:endParaRPr>
          </a:p>
          <a:p>
            <a:pPr algn="ctr"/>
            <a:endParaRPr lang="zh-CN" altLang="en-US" sz="1200">
              <a:latin typeface="华文楷体" panose="02010600040101010101" charset="-122"/>
              <a:ea typeface="华文楷体" panose="02010600040101010101" charset="-122"/>
              <a:cs typeface="华文楷体" panose="02010600040101010101" charset="-122"/>
            </a:endParaRPr>
          </a:p>
          <a:p>
            <a:pPr algn="ctr"/>
            <a:endParaRPr lang="zh-CN" altLang="en-US" sz="1200">
              <a:latin typeface="华文楷体" panose="02010600040101010101" charset="-122"/>
              <a:ea typeface="华文楷体" panose="02010600040101010101" charset="-122"/>
              <a:cs typeface="华文楷体" panose="02010600040101010101" charset="-122"/>
            </a:endParaRPr>
          </a:p>
          <a:p>
            <a:pPr algn="ctr"/>
            <a:endParaRPr lang="zh-CN" altLang="en-US" sz="1200">
              <a:latin typeface="华文楷体" panose="02010600040101010101" charset="-122"/>
              <a:ea typeface="华文楷体" panose="02010600040101010101" charset="-122"/>
              <a:cs typeface="华文楷体" panose="02010600040101010101" charset="-122"/>
            </a:endParaRPr>
          </a:p>
          <a:p>
            <a:pPr algn="ctr"/>
            <a:endParaRPr lang="zh-CN" altLang="en-US" sz="1200">
              <a:latin typeface="华文楷体" panose="02010600040101010101" charset="-122"/>
              <a:ea typeface="华文楷体" panose="02010600040101010101" charset="-122"/>
              <a:cs typeface="华文楷体" panose="02010600040101010101" charset="-122"/>
            </a:endParaRPr>
          </a:p>
          <a:p>
            <a:pPr algn="ctr"/>
            <a:endParaRPr lang="zh-CN" altLang="en-US" sz="1200">
              <a:latin typeface="华文楷体" panose="02010600040101010101" charset="-122"/>
              <a:ea typeface="华文楷体" panose="02010600040101010101" charset="-122"/>
              <a:cs typeface="华文楷体" panose="02010600040101010101" charset="-122"/>
            </a:endParaRPr>
          </a:p>
        </p:txBody>
      </p:sp>
      <p:pic>
        <p:nvPicPr>
          <p:cNvPr id="14" name="图片 13"/>
          <p:cNvPicPr>
            <a:picLocks noChangeAspect="1"/>
          </p:cNvPicPr>
          <p:nvPr/>
        </p:nvPicPr>
        <p:blipFill>
          <a:blip r:embed="rId1"/>
          <a:stretch>
            <a:fillRect/>
          </a:stretch>
        </p:blipFill>
        <p:spPr>
          <a:xfrm>
            <a:off x="7818120" y="2239645"/>
            <a:ext cx="2214245" cy="2589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791845" y="2372995"/>
            <a:ext cx="4636770" cy="3401060"/>
          </a:xfrm>
          <a:prstGeom prst="rect">
            <a:avLst/>
          </a:prstGeom>
          <a:noFill/>
          <a:ln>
            <a:noFill/>
          </a:ln>
        </p:spPr>
        <p:txBody>
          <a:bodyPr wrap="square" rtlCol="0">
            <a:noAutofit/>
          </a:bodyPr>
          <a:p>
            <a:pPr algn="ctr"/>
            <a:r>
              <a:rPr lang="en-US" altLang="zh-CN" sz="1200" b="1">
                <a:latin typeface="华文楷体" panose="02010600040101010101" charset="-122"/>
                <a:ea typeface="华文楷体" panose="02010600040101010101" charset="-122"/>
                <a:cs typeface="华文楷体" panose="02010600040101010101" charset="-122"/>
                <a:sym typeface="+mn-ea"/>
              </a:rPr>
              <a:t>2</a:t>
            </a:r>
            <a:r>
              <a:rPr lang="zh-CN" altLang="en-US" sz="1200" b="1">
                <a:latin typeface="华文楷体" panose="02010600040101010101" charset="-122"/>
                <a:ea typeface="华文楷体" panose="02010600040101010101" charset="-122"/>
                <a:cs typeface="华文楷体" panose="02010600040101010101" charset="-122"/>
                <a:sym typeface="+mn-ea"/>
              </a:rPr>
              <a:t>、多层感知机（</a:t>
            </a:r>
            <a:r>
              <a:rPr lang="en-US" altLang="zh-CN" sz="1200" b="1">
                <a:latin typeface="华文楷体" panose="02010600040101010101" charset="-122"/>
                <a:ea typeface="华文楷体" panose="02010600040101010101" charset="-122"/>
                <a:cs typeface="华文楷体" panose="02010600040101010101" charset="-122"/>
                <a:sym typeface="+mn-ea"/>
              </a:rPr>
              <a:t>MLP</a:t>
            </a:r>
            <a:r>
              <a:rPr lang="zh-CN" altLang="en-US" sz="1200" b="1">
                <a:latin typeface="华文楷体" panose="02010600040101010101" charset="-122"/>
                <a:ea typeface="华文楷体" panose="02010600040101010101" charset="-122"/>
                <a:cs typeface="华文楷体" panose="02010600040101010101" charset="-122"/>
                <a:sym typeface="+mn-ea"/>
              </a:rPr>
              <a:t>）</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a:latin typeface="华文楷体" panose="02010600040101010101" charset="-122"/>
                <a:ea typeface="华文楷体" panose="02010600040101010101" charset="-122"/>
                <a:cs typeface="华文楷体" panose="02010600040101010101" charset="-122"/>
              </a:rPr>
              <a:t>1</a:t>
            </a:r>
            <a:r>
              <a:rPr lang="zh-CN" altLang="en-US" sz="1200">
                <a:latin typeface="华文楷体" panose="02010600040101010101" charset="-122"/>
                <a:ea typeface="华文楷体" panose="02010600040101010101" charset="-122"/>
                <a:cs typeface="华文楷体" panose="02010600040101010101" charset="-122"/>
              </a:rPr>
              <a:t>）</a:t>
            </a:r>
            <a:r>
              <a:rPr lang="zh-CN" altLang="en-US" sz="1200">
                <a:latin typeface="华文楷体" panose="02010600040101010101" charset="-122"/>
                <a:ea typeface="华文楷体" panose="02010600040101010101" charset="-122"/>
                <a:cs typeface="华文楷体" panose="02010600040101010101" charset="-122"/>
                <a:sym typeface="+mn-ea"/>
              </a:rPr>
              <a:t>多层感知机（</a:t>
            </a:r>
            <a:r>
              <a:rPr lang="zh-CN" altLang="en-US" sz="1200">
                <a:latin typeface="华文楷体" panose="02010600040101010101" charset="-122"/>
                <a:ea typeface="华文楷体" panose="02010600040101010101" charset="-122"/>
                <a:cs typeface="华文楷体" panose="02010600040101010101" charset="-122"/>
              </a:rPr>
              <a:t>MLP），也称为前馈神经网络（Feedforward Neural Network），由输入层、隐藏层和输出层组成。</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a:latin typeface="华文楷体" panose="02010600040101010101" charset="-122"/>
                <a:ea typeface="华文楷体" panose="02010600040101010101" charset="-122"/>
                <a:cs typeface="华文楷体" panose="02010600040101010101" charset="-122"/>
              </a:rPr>
              <a:t>2</a:t>
            </a:r>
            <a:r>
              <a:rPr lang="zh-CN" altLang="en-US" sz="1200">
                <a:latin typeface="华文楷体" panose="02010600040101010101" charset="-122"/>
                <a:ea typeface="华文楷体" panose="02010600040101010101" charset="-122"/>
                <a:cs typeface="华文楷体" panose="02010600040101010101" charset="-122"/>
              </a:rPr>
              <a:t>）隐藏层通常包括一层或多层，每层由多个神经元组成。</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a:latin typeface="华文楷体" panose="02010600040101010101" charset="-122"/>
                <a:ea typeface="华文楷体" panose="02010600040101010101" charset="-122"/>
                <a:cs typeface="华文楷体" panose="02010600040101010101" charset="-122"/>
              </a:rPr>
              <a:t>3</a:t>
            </a:r>
            <a:r>
              <a:rPr lang="zh-CN" altLang="en-US" sz="1200">
                <a:latin typeface="华文楷体" panose="02010600040101010101" charset="-122"/>
                <a:ea typeface="华文楷体" panose="02010600040101010101" charset="-122"/>
                <a:cs typeface="华文楷体" panose="02010600040101010101" charset="-122"/>
              </a:rPr>
              <a:t>）右侧的</a:t>
            </a:r>
            <a:r>
              <a:rPr lang="en-US" altLang="zh-CN" sz="1200">
                <a:latin typeface="华文楷体" panose="02010600040101010101" charset="-122"/>
                <a:ea typeface="华文楷体" panose="02010600040101010101" charset="-122"/>
                <a:cs typeface="华文楷体" panose="02010600040101010101" charset="-122"/>
              </a:rPr>
              <a:t>MLP</a:t>
            </a:r>
            <a:r>
              <a:rPr lang="zh-CN" altLang="en-US" sz="1200">
                <a:latin typeface="华文楷体" panose="02010600040101010101" charset="-122"/>
                <a:ea typeface="华文楷体" panose="02010600040101010101" charset="-122"/>
                <a:cs typeface="华文楷体" panose="02010600040101010101" charset="-122"/>
              </a:rPr>
              <a:t>网络结构有三个隐藏层组成，符号表示如下：</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grpSp>
        <p:nvGrpSpPr>
          <p:cNvPr id="29" name="组合 28"/>
          <p:cNvGrpSpPr/>
          <p:nvPr/>
        </p:nvGrpSpPr>
        <p:grpSpPr>
          <a:xfrm>
            <a:off x="6205855" y="2375622"/>
            <a:ext cx="4924425" cy="2882178"/>
            <a:chOff x="9070" y="3411"/>
            <a:chExt cx="8391" cy="4645"/>
          </a:xfrm>
        </p:grpSpPr>
        <p:pic>
          <p:nvPicPr>
            <p:cNvPr id="7" name="图片 6"/>
            <p:cNvPicPr>
              <a:picLocks noChangeAspect="1"/>
            </p:cNvPicPr>
            <p:nvPr/>
          </p:nvPicPr>
          <p:blipFill>
            <a:blip r:embed="rId1"/>
            <a:stretch>
              <a:fillRect/>
            </a:stretch>
          </p:blipFill>
          <p:spPr>
            <a:xfrm>
              <a:off x="9075" y="4314"/>
              <a:ext cx="8386" cy="3742"/>
            </a:xfrm>
            <a:prstGeom prst="rect">
              <a:avLst/>
            </a:prstGeom>
            <a:ln>
              <a:noFill/>
            </a:ln>
          </p:spPr>
        </p:pic>
        <p:sp>
          <p:nvSpPr>
            <p:cNvPr id="20" name="文本框 19"/>
            <p:cNvSpPr txBox="1"/>
            <p:nvPr/>
          </p:nvSpPr>
          <p:spPr>
            <a:xfrm>
              <a:off x="9070" y="3411"/>
              <a:ext cx="1136" cy="551"/>
            </a:xfrm>
            <a:prstGeom prst="rect">
              <a:avLst/>
            </a:prstGeom>
            <a:noFill/>
            <a:ln>
              <a:noFill/>
            </a:ln>
          </p:spPr>
          <p:txBody>
            <a:bodyPr wrap="square" rtlCol="0">
              <a:noAutofit/>
            </a:bodyPr>
            <a:p>
              <a:pPr algn="ctr"/>
              <a:r>
                <a:rPr lang="zh-CN" altLang="en-US" sz="1200">
                  <a:latin typeface="华文楷体" panose="02010600040101010101" charset="-122"/>
                  <a:ea typeface="华文楷体" panose="02010600040101010101" charset="-122"/>
                </a:rPr>
                <a:t>输入层</a:t>
              </a:r>
              <a:endParaRPr lang="zh-CN" altLang="en-US" sz="1200">
                <a:latin typeface="华文楷体" panose="02010600040101010101" charset="-122"/>
                <a:ea typeface="华文楷体" panose="02010600040101010101" charset="-122"/>
              </a:endParaRPr>
            </a:p>
          </p:txBody>
        </p:sp>
        <p:sp>
          <p:nvSpPr>
            <p:cNvPr id="25" name="文本框 24"/>
            <p:cNvSpPr txBox="1"/>
            <p:nvPr/>
          </p:nvSpPr>
          <p:spPr>
            <a:xfrm>
              <a:off x="11004" y="3417"/>
              <a:ext cx="1136" cy="551"/>
            </a:xfrm>
            <a:prstGeom prst="rect">
              <a:avLst/>
            </a:prstGeom>
            <a:noFill/>
            <a:ln>
              <a:noFill/>
            </a:ln>
          </p:spPr>
          <p:txBody>
            <a:bodyPr wrap="square" rtlCol="0">
              <a:noAutofit/>
            </a:bodyPr>
            <a:p>
              <a:pPr algn="ctr"/>
              <a:r>
                <a:rPr lang="zh-CN" altLang="en-US" sz="1200">
                  <a:latin typeface="华文楷体" panose="02010600040101010101" charset="-122"/>
                  <a:ea typeface="华文楷体" panose="02010600040101010101" charset="-122"/>
                </a:rPr>
                <a:t>隐层一</a:t>
              </a:r>
              <a:endParaRPr lang="zh-CN" altLang="en-US" sz="1200">
                <a:latin typeface="华文楷体" panose="02010600040101010101" charset="-122"/>
                <a:ea typeface="华文楷体" panose="02010600040101010101" charset="-122"/>
              </a:endParaRPr>
            </a:p>
          </p:txBody>
        </p:sp>
        <p:sp>
          <p:nvSpPr>
            <p:cNvPr id="26" name="文本框 25"/>
            <p:cNvSpPr txBox="1"/>
            <p:nvPr/>
          </p:nvSpPr>
          <p:spPr>
            <a:xfrm>
              <a:off x="12340" y="3420"/>
              <a:ext cx="1143" cy="551"/>
            </a:xfrm>
            <a:prstGeom prst="rect">
              <a:avLst/>
            </a:prstGeom>
            <a:noFill/>
            <a:ln>
              <a:noFill/>
            </a:ln>
          </p:spPr>
          <p:txBody>
            <a:bodyPr wrap="square" rtlCol="0">
              <a:noAutofit/>
            </a:bodyPr>
            <a:p>
              <a:pPr algn="ctr"/>
              <a:r>
                <a:rPr lang="zh-CN" altLang="en-US" sz="1200">
                  <a:latin typeface="华文楷体" panose="02010600040101010101" charset="-122"/>
                  <a:ea typeface="华文楷体" panose="02010600040101010101" charset="-122"/>
                </a:rPr>
                <a:t>隐层二</a:t>
              </a:r>
              <a:endParaRPr lang="zh-CN" altLang="en-US" sz="1200">
                <a:latin typeface="华文楷体" panose="02010600040101010101" charset="-122"/>
                <a:ea typeface="华文楷体" panose="02010600040101010101" charset="-122"/>
              </a:endParaRPr>
            </a:p>
          </p:txBody>
        </p:sp>
        <p:sp>
          <p:nvSpPr>
            <p:cNvPr id="27" name="文本框 26"/>
            <p:cNvSpPr txBox="1"/>
            <p:nvPr/>
          </p:nvSpPr>
          <p:spPr>
            <a:xfrm>
              <a:off x="13671" y="3427"/>
              <a:ext cx="1165" cy="559"/>
            </a:xfrm>
            <a:prstGeom prst="rect">
              <a:avLst/>
            </a:prstGeom>
            <a:noFill/>
            <a:ln>
              <a:noFill/>
            </a:ln>
          </p:spPr>
          <p:txBody>
            <a:bodyPr wrap="square" rtlCol="0">
              <a:noAutofit/>
            </a:bodyPr>
            <a:p>
              <a:pPr algn="ctr"/>
              <a:r>
                <a:rPr lang="zh-CN" altLang="en-US" sz="1200">
                  <a:latin typeface="华文楷体" panose="02010600040101010101" charset="-122"/>
                  <a:ea typeface="华文楷体" panose="02010600040101010101" charset="-122"/>
                </a:rPr>
                <a:t>隐层三</a:t>
              </a:r>
              <a:endParaRPr lang="zh-CN" altLang="en-US" sz="1200">
                <a:latin typeface="华文楷体" panose="02010600040101010101" charset="-122"/>
                <a:ea typeface="华文楷体" panose="02010600040101010101" charset="-122"/>
              </a:endParaRPr>
            </a:p>
          </p:txBody>
        </p:sp>
        <p:sp>
          <p:nvSpPr>
            <p:cNvPr id="28" name="文本框 27"/>
            <p:cNvSpPr txBox="1"/>
            <p:nvPr/>
          </p:nvSpPr>
          <p:spPr>
            <a:xfrm>
              <a:off x="14879" y="3442"/>
              <a:ext cx="1136" cy="551"/>
            </a:xfrm>
            <a:prstGeom prst="rect">
              <a:avLst/>
            </a:prstGeom>
            <a:noFill/>
            <a:ln>
              <a:noFill/>
            </a:ln>
          </p:spPr>
          <p:txBody>
            <a:bodyPr wrap="square" rtlCol="0">
              <a:noAutofit/>
            </a:bodyPr>
            <a:p>
              <a:pPr algn="ctr"/>
              <a:r>
                <a:rPr lang="zh-CN" altLang="en-US" sz="1200">
                  <a:latin typeface="华文楷体" panose="02010600040101010101" charset="-122"/>
                  <a:ea typeface="华文楷体" panose="02010600040101010101" charset="-122"/>
                </a:rPr>
                <a:t>输出层</a:t>
              </a:r>
              <a:endParaRPr lang="zh-CN" altLang="en-US" sz="1200">
                <a:latin typeface="华文楷体" panose="02010600040101010101" charset="-122"/>
                <a:ea typeface="华文楷体" panose="02010600040101010101" charset="-122"/>
              </a:endParaRPr>
            </a:p>
          </p:txBody>
        </p:sp>
      </p:grpSp>
      <p:graphicFrame>
        <p:nvGraphicFramePr>
          <p:cNvPr id="30" name="对象 29">
            <a:hlinkClick r:id="" action="ppaction://ole?verb="/>
          </p:cNvPr>
          <p:cNvGraphicFramePr>
            <a:graphicFrameLocks noChangeAspect="1"/>
          </p:cNvGraphicFramePr>
          <p:nvPr/>
        </p:nvGraphicFramePr>
        <p:xfrm>
          <a:off x="1153160" y="4173855"/>
          <a:ext cx="1768475" cy="1459230"/>
        </p:xfrm>
        <a:graphic>
          <a:graphicData uri="http://schemas.openxmlformats.org/presentationml/2006/ole">
            <mc:AlternateContent xmlns:mc="http://schemas.openxmlformats.org/markup-compatibility/2006">
              <mc:Choice xmlns:v="urn:schemas-microsoft-com:vml" Requires="v">
                <p:oleObj spid="_x0000_s31" name="" r:id="rId2" imgW="1231265" imgH="1016000" progId="Equation.KSEE3">
                  <p:embed/>
                </p:oleObj>
              </mc:Choice>
              <mc:Fallback>
                <p:oleObj name="" r:id="rId2" imgW="1231265" imgH="1016000" progId="Equation.KSEE3">
                  <p:embed/>
                  <p:pic>
                    <p:nvPicPr>
                      <p:cNvPr id="0" name="图片 1024"/>
                      <p:cNvPicPr/>
                      <p:nvPr/>
                    </p:nvPicPr>
                    <p:blipFill>
                      <a:blip r:embed="rId3"/>
                      <a:stretch>
                        <a:fillRect/>
                      </a:stretch>
                    </p:blipFill>
                    <p:spPr>
                      <a:xfrm>
                        <a:off x="1153160" y="4173855"/>
                        <a:ext cx="1768475" cy="14592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4104640" y="5087620"/>
            <a:ext cx="6639560" cy="1602105"/>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727710" y="2367915"/>
            <a:ext cx="3193415" cy="4303395"/>
          </a:xfrm>
          <a:prstGeom prst="rect">
            <a:avLst/>
          </a:prstGeom>
          <a:noFill/>
          <a:ln>
            <a:noFill/>
            <a:prstDash val="dash"/>
          </a:ln>
        </p:spPr>
        <p:txBody>
          <a:bodyPr wrap="square" rtlCol="0">
            <a:noAutofit/>
          </a:bodyPr>
          <a:p>
            <a:pPr algn="ctr"/>
            <a:r>
              <a:rPr lang="en-US" altLang="zh-CN" sz="1200" b="1">
                <a:latin typeface="华文楷体" panose="02010600040101010101" charset="-122"/>
                <a:ea typeface="华文楷体" panose="02010600040101010101" charset="-122"/>
                <a:cs typeface="华文楷体" panose="02010600040101010101" charset="-122"/>
                <a:sym typeface="+mn-ea"/>
              </a:rPr>
              <a:t>3</a:t>
            </a:r>
            <a:r>
              <a:rPr lang="zh-CN" altLang="en-US" sz="1200" b="1">
                <a:latin typeface="华文楷体" panose="02010600040101010101" charset="-122"/>
                <a:ea typeface="华文楷体" panose="02010600040101010101" charset="-122"/>
                <a:cs typeface="华文楷体" panose="02010600040101010101" charset="-122"/>
                <a:sym typeface="+mn-ea"/>
              </a:rPr>
              <a:t>、循环神经网络（</a:t>
            </a:r>
            <a:r>
              <a:rPr lang="en-US" altLang="zh-CN" sz="1200" b="1">
                <a:latin typeface="华文楷体" panose="02010600040101010101" charset="-122"/>
                <a:ea typeface="华文楷体" panose="02010600040101010101" charset="-122"/>
                <a:cs typeface="华文楷体" panose="02010600040101010101" charset="-122"/>
                <a:sym typeface="+mn-ea"/>
              </a:rPr>
              <a:t>RNN</a:t>
            </a:r>
            <a:r>
              <a:rPr lang="zh-CN" altLang="en-US" sz="1200" b="1">
                <a:latin typeface="华文楷体" panose="02010600040101010101" charset="-122"/>
                <a:ea typeface="华文楷体" panose="02010600040101010101" charset="-122"/>
                <a:cs typeface="华文楷体" panose="02010600040101010101" charset="-122"/>
                <a:sym typeface="+mn-ea"/>
              </a:rPr>
              <a:t>）</a:t>
            </a:r>
            <a:endParaRPr lang="zh-CN" altLang="en-US" sz="1200" b="1">
              <a:latin typeface="华文楷体" panose="02010600040101010101" charset="-122"/>
              <a:ea typeface="华文楷体" panose="02010600040101010101" charset="-122"/>
              <a:cs typeface="华文楷体" panose="02010600040101010101" charset="-122"/>
              <a:sym typeface="+mn-ea"/>
            </a:endParaRPr>
          </a:p>
          <a:p>
            <a:pPr algn="ctr"/>
            <a:endParaRPr lang="zh-CN" altLang="en-US" sz="1200" b="1">
              <a:latin typeface="华文楷体" panose="02010600040101010101" charset="-122"/>
              <a:ea typeface="华文楷体" panose="02010600040101010101" charset="-122"/>
              <a:cs typeface="华文楷体" panose="02010600040101010101" charset="-122"/>
            </a:endParaRPr>
          </a:p>
          <a:p>
            <a:r>
              <a:rPr lang="en-US" altLang="zh-CN" sz="1200">
                <a:latin typeface="华文楷体" panose="02010600040101010101" charset="-122"/>
                <a:ea typeface="华文楷体" panose="02010600040101010101" charset="-122"/>
                <a:cs typeface="华文楷体" panose="02010600040101010101" charset="-122"/>
              </a:rPr>
              <a:t>        </a:t>
            </a:r>
            <a:r>
              <a:rPr lang="zh-CN" altLang="en-US" sz="1200">
                <a:latin typeface="华文楷体" panose="02010600040101010101" charset="-122"/>
                <a:ea typeface="华文楷体" panose="02010600040101010101" charset="-122"/>
                <a:cs typeface="华文楷体" panose="02010600040101010101" charset="-122"/>
              </a:rPr>
              <a:t>循环神经网络（Recurrent Neural Network，RNN）是一类具有短期记忆能力的神经网络，适合用于处理视频、语音、文本等与时序相关的问题。</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 </a:t>
            </a:r>
            <a:r>
              <a:rPr lang="en-US" altLang="zh-CN" sz="1200">
                <a:latin typeface="华文楷体" panose="02010600040101010101" charset="-122"/>
                <a:ea typeface="华文楷体" panose="02010600040101010101" charset="-122"/>
                <a:cs typeface="华文楷体" panose="02010600040101010101" charset="-122"/>
              </a:rPr>
              <a:t>       </a:t>
            </a:r>
            <a:r>
              <a:rPr lang="zh-CN" altLang="en-US" sz="1200">
                <a:latin typeface="华文楷体" panose="02010600040101010101" charset="-122"/>
                <a:ea typeface="华文楷体" panose="02010600040101010101" charset="-122"/>
                <a:cs typeface="华文楷体" panose="02010600040101010101" charset="-122"/>
              </a:rPr>
              <a:t>在 RNN 中，神经元不仅可以接收其他神经元的信息，还可以接收自身的信息，形成具有环路的网络结构。相比于传统的前馈神经网络，RNN 能够处理任意长度的序列，对于处理顺序或时间问题（如语言翻译、语音识别）非常有效。</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pic>
        <p:nvPicPr>
          <p:cNvPr id="14" name="图片 13"/>
          <p:cNvPicPr>
            <a:picLocks noChangeAspect="1"/>
          </p:cNvPicPr>
          <p:nvPr/>
        </p:nvPicPr>
        <p:blipFill>
          <a:blip r:embed="rId1"/>
          <a:stretch>
            <a:fillRect/>
          </a:stretch>
        </p:blipFill>
        <p:spPr>
          <a:xfrm>
            <a:off x="4131945" y="2373630"/>
            <a:ext cx="5862955" cy="2315210"/>
          </a:xfrm>
          <a:prstGeom prst="rect">
            <a:avLst/>
          </a:prstGeom>
          <a:ln w="12700" cmpd="sng">
            <a:noFill/>
            <a:prstDash val="solid"/>
          </a:ln>
        </p:spPr>
      </p:pic>
      <p:graphicFrame>
        <p:nvGraphicFramePr>
          <p:cNvPr id="2" name="对象 -2147482624"/>
          <p:cNvGraphicFramePr>
            <a:graphicFrameLocks noChangeAspect="1"/>
          </p:cNvGraphicFramePr>
          <p:nvPr/>
        </p:nvGraphicFramePr>
        <p:xfrm>
          <a:off x="6096000" y="5001260"/>
          <a:ext cx="2908300" cy="930910"/>
        </p:xfrm>
        <a:graphic>
          <a:graphicData uri="http://schemas.openxmlformats.org/presentationml/2006/ole">
            <mc:AlternateContent xmlns:mc="http://schemas.openxmlformats.org/markup-compatibility/2006">
              <mc:Choice xmlns:v="urn:schemas-microsoft-com:vml" Requires="v">
                <p:oleObj spid="_x0000_s3076" name="" r:id="rId2" imgW="1905000" imgH="609600" progId="Equation.KSEE3">
                  <p:embed/>
                </p:oleObj>
              </mc:Choice>
              <mc:Fallback>
                <p:oleObj name="" r:id="rId2" imgW="1905000" imgH="609600" progId="Equation.KSEE3">
                  <p:embed/>
                  <p:pic>
                    <p:nvPicPr>
                      <p:cNvPr id="0" name="图片 3075"/>
                      <p:cNvPicPr/>
                      <p:nvPr/>
                    </p:nvPicPr>
                    <p:blipFill>
                      <a:blip r:embed="rId3"/>
                      <a:stretch>
                        <a:fillRect/>
                      </a:stretch>
                    </p:blipFill>
                    <p:spPr>
                      <a:xfrm>
                        <a:off x="6096000" y="5001260"/>
                        <a:ext cx="2908300" cy="930910"/>
                      </a:xfrm>
                      <a:prstGeom prst="rect">
                        <a:avLst/>
                      </a:prstGeom>
                      <a:noFill/>
                      <a:ln w="38100">
                        <a:noFill/>
                        <a:miter/>
                      </a:ln>
                    </p:spPr>
                  </p:pic>
                </p:oleObj>
              </mc:Fallback>
            </mc:AlternateContent>
          </a:graphicData>
        </a:graphic>
      </p:graphicFrame>
      <p:cxnSp>
        <p:nvCxnSpPr>
          <p:cNvPr id="21" name="直接连接符 20"/>
          <p:cNvCxnSpPr/>
          <p:nvPr/>
        </p:nvCxnSpPr>
        <p:spPr>
          <a:xfrm>
            <a:off x="3944620" y="2379980"/>
            <a:ext cx="6350" cy="4027805"/>
          </a:xfrm>
          <a:prstGeom prst="line">
            <a:avLst/>
          </a:prstGeom>
          <a:ln>
            <a:prstDash val="dash"/>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704850" y="2150110"/>
            <a:ext cx="10502265" cy="1033780"/>
          </a:xfrm>
          <a:prstGeom prst="rect">
            <a:avLst/>
          </a:prstGeom>
          <a:noFill/>
          <a:ln>
            <a:noFill/>
          </a:ln>
        </p:spPr>
        <p:txBody>
          <a:bodyPr wrap="square" rtlCol="0">
            <a:noAutofit/>
          </a:bodyPr>
          <a:p>
            <a:pPr algn="ctr"/>
            <a:r>
              <a:rPr lang="en-US" altLang="zh-CN" sz="1200" b="1">
                <a:latin typeface="华文楷体" panose="02010600040101010101" charset="-122"/>
                <a:ea typeface="华文楷体" panose="02010600040101010101" charset="-122"/>
                <a:cs typeface="华文楷体" panose="02010600040101010101" charset="-122"/>
                <a:sym typeface="+mn-ea"/>
              </a:rPr>
              <a:t>3</a:t>
            </a:r>
            <a:r>
              <a:rPr lang="zh-CN" altLang="en-US" sz="1200" b="1">
                <a:latin typeface="华文楷体" panose="02010600040101010101" charset="-122"/>
                <a:ea typeface="华文楷体" panose="02010600040101010101" charset="-122"/>
                <a:cs typeface="华文楷体" panose="02010600040101010101" charset="-122"/>
                <a:sym typeface="+mn-ea"/>
              </a:rPr>
              <a:t>、循环神经网络</a:t>
            </a:r>
            <a:r>
              <a:rPr lang="en-US" altLang="zh-CN" sz="1200" b="1">
                <a:latin typeface="华文楷体" panose="02010600040101010101" charset="-122"/>
                <a:ea typeface="华文楷体" panose="02010600040101010101" charset="-122"/>
                <a:cs typeface="华文楷体" panose="02010600040101010101" charset="-122"/>
                <a:sym typeface="+mn-ea"/>
              </a:rPr>
              <a:t>(LSTM)</a:t>
            </a:r>
            <a:endParaRPr lang="en-US" altLang="zh-CN" sz="1200" b="1">
              <a:latin typeface="华文楷体" panose="02010600040101010101" charset="-122"/>
              <a:ea typeface="华文楷体" panose="02010600040101010101" charset="-122"/>
              <a:cs typeface="华文楷体" panose="02010600040101010101" charset="-122"/>
              <a:sym typeface="+mn-ea"/>
            </a:endParaRPr>
          </a:p>
          <a:p>
            <a:pPr algn="ctr"/>
            <a:endParaRPr lang="zh-CN" altLang="en-US" sz="1200" b="1">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 </a:t>
            </a:r>
            <a:r>
              <a:rPr lang="en-US" altLang="zh-CN" sz="1200">
                <a:latin typeface="华文楷体" panose="02010600040101010101" charset="-122"/>
                <a:ea typeface="华文楷体" panose="02010600040101010101" charset="-122"/>
                <a:cs typeface="华文楷体" panose="02010600040101010101" charset="-122"/>
              </a:rPr>
              <a:t>       </a:t>
            </a:r>
            <a:r>
              <a:rPr lang="zh-CN" altLang="en-US" sz="1200">
                <a:latin typeface="华文楷体" panose="02010600040101010101" charset="-122"/>
                <a:ea typeface="华文楷体" panose="02010600040101010101" charset="-122"/>
                <a:cs typeface="华文楷体" panose="02010600040101010101" charset="-122"/>
              </a:rPr>
              <a:t>在原始的循环神经网络中，信息是通过多个隐含层逐层传递到输出层的。当层数非常深时，可能会引起梯度爆炸和梯度消失，对于梯度爆炸可以采用梯度等比例缩减技术来解决，长短时记忆网络（LSTM）可以较好地解决梯度消失问题。在</a:t>
            </a:r>
            <a:r>
              <a:rPr lang="en-US" altLang="zh-CN" sz="1200">
                <a:latin typeface="华文楷体" panose="02010600040101010101" charset="-122"/>
                <a:ea typeface="华文楷体" panose="02010600040101010101" charset="-122"/>
                <a:cs typeface="华文楷体" panose="02010600040101010101" charset="-122"/>
              </a:rPr>
              <a:t>LSTM</a:t>
            </a:r>
            <a:r>
              <a:rPr lang="zh-CN" altLang="en-US" sz="1200">
                <a:latin typeface="华文楷体" panose="02010600040101010101" charset="-122"/>
                <a:ea typeface="华文楷体" panose="02010600040101010101" charset="-122"/>
                <a:cs typeface="华文楷体" panose="02010600040101010101" charset="-122"/>
              </a:rPr>
              <a:t>中，通过三个门（更新门、遗忘门、输出门）来决定保留上一节点的信息，还是使用更新后的信息。</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graphicFrame>
        <p:nvGraphicFramePr>
          <p:cNvPr id="2" name="对象 -2147482623"/>
          <p:cNvGraphicFramePr>
            <a:graphicFrameLocks noChangeAspect="1"/>
          </p:cNvGraphicFramePr>
          <p:nvPr/>
        </p:nvGraphicFramePr>
        <p:xfrm>
          <a:off x="1803400" y="3597910"/>
          <a:ext cx="2741295" cy="2452370"/>
        </p:xfrm>
        <a:graphic>
          <a:graphicData uri="http://schemas.openxmlformats.org/presentationml/2006/ole">
            <mc:AlternateContent xmlns:mc="http://schemas.openxmlformats.org/markup-compatibility/2006">
              <mc:Choice xmlns:v="urn:schemas-microsoft-com:vml" Requires="v">
                <p:oleObj spid="_x0000_s3076" name="" r:id="rId1" imgW="1930400" imgH="1727200" progId="Equation.KSEE3">
                  <p:embed/>
                </p:oleObj>
              </mc:Choice>
              <mc:Fallback>
                <p:oleObj name="" r:id="rId1" imgW="1930400" imgH="1727200" progId="Equation.KSEE3">
                  <p:embed/>
                  <p:pic>
                    <p:nvPicPr>
                      <p:cNvPr id="0" name="图片 3075"/>
                      <p:cNvPicPr/>
                      <p:nvPr/>
                    </p:nvPicPr>
                    <p:blipFill>
                      <a:blip r:embed="rId2"/>
                      <a:stretch>
                        <a:fillRect/>
                      </a:stretch>
                    </p:blipFill>
                    <p:spPr>
                      <a:xfrm>
                        <a:off x="1803400" y="3597910"/>
                        <a:ext cx="2741295" cy="2452370"/>
                      </a:xfrm>
                      <a:prstGeom prst="rect">
                        <a:avLst/>
                      </a:prstGeom>
                      <a:noFill/>
                      <a:ln w="38100">
                        <a:noFill/>
                        <a:miter/>
                      </a:ln>
                    </p:spPr>
                  </p:pic>
                </p:oleObj>
              </mc:Fallback>
            </mc:AlternateContent>
          </a:graphicData>
        </a:graphic>
      </p:graphicFrame>
      <p:pic>
        <p:nvPicPr>
          <p:cNvPr id="7" name="图片 6"/>
          <p:cNvPicPr>
            <a:picLocks noChangeAspect="1"/>
          </p:cNvPicPr>
          <p:nvPr/>
        </p:nvPicPr>
        <p:blipFill>
          <a:blip r:embed="rId3"/>
          <a:stretch>
            <a:fillRect/>
          </a:stretch>
        </p:blipFill>
        <p:spPr>
          <a:xfrm>
            <a:off x="5731510" y="3337560"/>
            <a:ext cx="5407660" cy="325247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704850" y="2373630"/>
            <a:ext cx="3193415" cy="2098675"/>
          </a:xfrm>
          <a:prstGeom prst="rect">
            <a:avLst/>
          </a:prstGeom>
          <a:noFill/>
          <a:ln>
            <a:noFill/>
          </a:ln>
        </p:spPr>
        <p:txBody>
          <a:bodyPr wrap="square" rtlCol="0">
            <a:noAutofit/>
          </a:bodyPr>
          <a:p>
            <a:endParaRPr lang="zh-CN" altLang="en-US" sz="1200">
              <a:latin typeface="华文楷体" panose="02010600040101010101" charset="-122"/>
              <a:ea typeface="华文楷体" panose="02010600040101010101" charset="-122"/>
              <a:cs typeface="华文楷体" panose="02010600040101010101" charset="-122"/>
            </a:endParaRPr>
          </a:p>
          <a:p>
            <a:pPr algn="ctr"/>
            <a:r>
              <a:rPr lang="en-US" altLang="zh-CN" sz="1200" b="1">
                <a:latin typeface="华文楷体" panose="02010600040101010101" charset="-122"/>
                <a:ea typeface="华文楷体" panose="02010600040101010101" charset="-122"/>
                <a:cs typeface="华文楷体" panose="02010600040101010101" charset="-122"/>
                <a:sym typeface="+mn-ea"/>
              </a:rPr>
              <a:t>1</a:t>
            </a:r>
            <a:r>
              <a:rPr lang="zh-CN" altLang="en-US" sz="1200" b="1">
                <a:latin typeface="华文楷体" panose="02010600040101010101" charset="-122"/>
                <a:ea typeface="华文楷体" panose="02010600040101010101" charset="-122"/>
                <a:cs typeface="华文楷体" panose="02010600040101010101" charset="-122"/>
                <a:sym typeface="+mn-ea"/>
              </a:rPr>
              <a:t>、损失函数</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sp>
        <p:nvSpPr>
          <p:cNvPr id="26" name="文本框 25"/>
          <p:cNvSpPr txBox="1"/>
          <p:nvPr/>
        </p:nvSpPr>
        <p:spPr>
          <a:xfrm>
            <a:off x="4260215" y="2379345"/>
            <a:ext cx="3667760" cy="2139315"/>
          </a:xfrm>
          <a:prstGeom prst="rect">
            <a:avLst/>
          </a:prstGeom>
          <a:noFill/>
          <a:ln>
            <a:noFill/>
          </a:ln>
        </p:spPr>
        <p:txBody>
          <a:bodyPr wrap="square" rtlCol="0">
            <a:noAutofit/>
          </a:bodyPr>
          <a:p>
            <a:endParaRPr lang="zh-CN" altLang="en-US" sz="1200">
              <a:latin typeface="华文楷体" panose="02010600040101010101" charset="-122"/>
              <a:ea typeface="华文楷体" panose="02010600040101010101" charset="-122"/>
              <a:cs typeface="华文楷体" panose="02010600040101010101" charset="-122"/>
            </a:endParaRPr>
          </a:p>
          <a:p>
            <a:pPr algn="ctr"/>
            <a:r>
              <a:rPr lang="en-US" altLang="zh-CN" sz="1200" b="1">
                <a:latin typeface="华文楷体" panose="02010600040101010101" charset="-122"/>
                <a:ea typeface="华文楷体" panose="02010600040101010101" charset="-122"/>
                <a:cs typeface="华文楷体" panose="02010600040101010101" charset="-122"/>
              </a:rPr>
              <a:t>2</a:t>
            </a:r>
            <a:r>
              <a:rPr lang="zh-CN" altLang="en-US" sz="1200" b="1">
                <a:latin typeface="华文楷体" panose="02010600040101010101" charset="-122"/>
                <a:ea typeface="华文楷体" panose="02010600040101010101" charset="-122"/>
                <a:cs typeface="华文楷体" panose="02010600040101010101" charset="-122"/>
              </a:rPr>
              <a:t>、正则化</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graphicFrame>
        <p:nvGraphicFramePr>
          <p:cNvPr id="30" name="对象 29">
            <a:hlinkClick r:id="" action="ppaction://ole?verb="/>
          </p:cNvPr>
          <p:cNvGraphicFramePr>
            <a:graphicFrameLocks noChangeAspect="1"/>
          </p:cNvGraphicFramePr>
          <p:nvPr/>
        </p:nvGraphicFramePr>
        <p:xfrm>
          <a:off x="791845" y="3213100"/>
          <a:ext cx="3086100" cy="749300"/>
        </p:xfrm>
        <a:graphic>
          <a:graphicData uri="http://schemas.openxmlformats.org/presentationml/2006/ole">
            <mc:AlternateContent xmlns:mc="http://schemas.openxmlformats.org/markup-compatibility/2006">
              <mc:Choice xmlns:v="urn:schemas-microsoft-com:vml" Requires="v">
                <p:oleObj spid="_x0000_s1025" name="" r:id="rId1" imgW="3086100" imgH="749300" progId="Equation.KSEE3">
                  <p:embed/>
                </p:oleObj>
              </mc:Choice>
              <mc:Fallback>
                <p:oleObj name="" r:id="rId1" imgW="3086100" imgH="749300" progId="Equation.KSEE3">
                  <p:embed/>
                  <p:pic>
                    <p:nvPicPr>
                      <p:cNvPr id="0" name="图片 1024"/>
                      <p:cNvPicPr/>
                      <p:nvPr/>
                    </p:nvPicPr>
                    <p:blipFill>
                      <a:blip r:embed="rId2"/>
                      <a:stretch>
                        <a:fillRect/>
                      </a:stretch>
                    </p:blipFill>
                    <p:spPr>
                      <a:xfrm>
                        <a:off x="791845" y="3213100"/>
                        <a:ext cx="3086100" cy="74930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4814253" y="2997200"/>
          <a:ext cx="2920365" cy="1193800"/>
        </p:xfrm>
        <a:graphic>
          <a:graphicData uri="http://schemas.openxmlformats.org/presentationml/2006/ole">
            <mc:AlternateContent xmlns:mc="http://schemas.openxmlformats.org/markup-compatibility/2006">
              <mc:Choice xmlns:v="urn:schemas-microsoft-com:vml" Requires="v">
                <p:oleObj spid="_x0000_s1030" name="" r:id="rId3" imgW="2920365" imgH="1193800" progId="Equation.KSEE3">
                  <p:embed/>
                </p:oleObj>
              </mc:Choice>
              <mc:Fallback>
                <p:oleObj name="" r:id="rId3" imgW="2920365" imgH="1193800" progId="Equation.KSEE3">
                  <p:embed/>
                  <p:pic>
                    <p:nvPicPr>
                      <p:cNvPr id="0" name="图片 1029"/>
                      <p:cNvPicPr/>
                      <p:nvPr/>
                    </p:nvPicPr>
                    <p:blipFill>
                      <a:blip r:embed="rId4"/>
                      <a:stretch>
                        <a:fillRect/>
                      </a:stretch>
                    </p:blipFill>
                    <p:spPr>
                      <a:xfrm>
                        <a:off x="4814253" y="2997200"/>
                        <a:ext cx="2920365" cy="119380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9035415" y="2997200"/>
          <a:ext cx="1930400" cy="254000"/>
        </p:xfrm>
        <a:graphic>
          <a:graphicData uri="http://schemas.openxmlformats.org/presentationml/2006/ole">
            <mc:AlternateContent xmlns:mc="http://schemas.openxmlformats.org/markup-compatibility/2006">
              <mc:Choice xmlns:v="urn:schemas-microsoft-com:vml" Requires="v">
                <p:oleObj spid="_x0000_s1031" name="" r:id="rId5" imgW="1930400" imgH="254000" progId="Equation.KSEE3">
                  <p:embed/>
                </p:oleObj>
              </mc:Choice>
              <mc:Fallback>
                <p:oleObj name="" r:id="rId5" imgW="1930400" imgH="254000" progId="Equation.KSEE3">
                  <p:embed/>
                  <p:pic>
                    <p:nvPicPr>
                      <p:cNvPr id="0" name="图片 1030"/>
                      <p:cNvPicPr/>
                      <p:nvPr/>
                    </p:nvPicPr>
                    <p:blipFill>
                      <a:blip r:embed="rId6"/>
                      <a:stretch>
                        <a:fillRect/>
                      </a:stretch>
                    </p:blipFill>
                    <p:spPr>
                      <a:xfrm>
                        <a:off x="9035415" y="2997200"/>
                        <a:ext cx="1930400" cy="254000"/>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8356283" y="3529330"/>
          <a:ext cx="3288665" cy="342900"/>
        </p:xfrm>
        <a:graphic>
          <a:graphicData uri="http://schemas.openxmlformats.org/presentationml/2006/ole">
            <mc:AlternateContent xmlns:mc="http://schemas.openxmlformats.org/markup-compatibility/2006">
              <mc:Choice xmlns:v="urn:schemas-microsoft-com:vml" Requires="v">
                <p:oleObj spid="_x0000_s1032" name="" r:id="rId7" imgW="3288665" imgH="342900" progId="Equation.KSEE3">
                  <p:embed/>
                </p:oleObj>
              </mc:Choice>
              <mc:Fallback>
                <p:oleObj name="" r:id="rId7" imgW="3288665" imgH="342900" progId="Equation.KSEE3">
                  <p:embed/>
                  <p:pic>
                    <p:nvPicPr>
                      <p:cNvPr id="0" name="图片 1031"/>
                      <p:cNvPicPr/>
                      <p:nvPr/>
                    </p:nvPicPr>
                    <p:blipFill>
                      <a:blip r:embed="rId8"/>
                      <a:stretch>
                        <a:fillRect/>
                      </a:stretch>
                    </p:blipFill>
                    <p:spPr>
                      <a:xfrm>
                        <a:off x="8356283" y="3529330"/>
                        <a:ext cx="3288665" cy="342900"/>
                      </a:xfrm>
                      <a:prstGeom prst="rect">
                        <a:avLst/>
                      </a:prstGeom>
                    </p:spPr>
                  </p:pic>
                </p:oleObj>
              </mc:Fallback>
            </mc:AlternateContent>
          </a:graphicData>
        </a:graphic>
      </p:graphicFrame>
      <p:sp>
        <p:nvSpPr>
          <p:cNvPr id="2" name="文本框 1"/>
          <p:cNvSpPr txBox="1"/>
          <p:nvPr/>
        </p:nvSpPr>
        <p:spPr>
          <a:xfrm>
            <a:off x="8166735" y="2373630"/>
            <a:ext cx="3667760" cy="2139315"/>
          </a:xfrm>
          <a:prstGeom prst="rect">
            <a:avLst/>
          </a:prstGeom>
          <a:noFill/>
          <a:ln>
            <a:noFill/>
          </a:ln>
        </p:spPr>
        <p:txBody>
          <a:bodyPr wrap="square" rtlCol="0">
            <a:noAutofit/>
          </a:bodyPr>
          <a:p>
            <a:endParaRPr lang="zh-CN" altLang="en-US" sz="1200">
              <a:latin typeface="华文楷体" panose="02010600040101010101" charset="-122"/>
              <a:ea typeface="华文楷体" panose="02010600040101010101" charset="-122"/>
              <a:cs typeface="华文楷体" panose="02010600040101010101" charset="-122"/>
            </a:endParaRPr>
          </a:p>
          <a:p>
            <a:pPr algn="ctr"/>
            <a:r>
              <a:rPr lang="en-US" altLang="zh-CN" sz="1200" b="1">
                <a:latin typeface="华文楷体" panose="02010600040101010101" charset="-122"/>
                <a:ea typeface="华文楷体" panose="02010600040101010101" charset="-122"/>
                <a:cs typeface="华文楷体" panose="02010600040101010101" charset="-122"/>
              </a:rPr>
              <a:t>3</a:t>
            </a:r>
            <a:r>
              <a:rPr lang="zh-CN" altLang="en-US" sz="1200" b="1">
                <a:latin typeface="华文楷体" panose="02010600040101010101" charset="-122"/>
                <a:ea typeface="华文楷体" panose="02010600040101010101" charset="-122"/>
                <a:cs typeface="华文楷体" panose="02010600040101010101" charset="-122"/>
              </a:rPr>
              <a:t>、目标函数</a:t>
            </a:r>
            <a:r>
              <a:rPr lang="en-US" altLang="zh-CN" sz="1200" b="1">
                <a:latin typeface="华文楷体" panose="02010600040101010101" charset="-122"/>
                <a:ea typeface="华文楷体" panose="02010600040101010101" charset="-122"/>
                <a:cs typeface="华文楷体" panose="02010600040101010101" charset="-122"/>
              </a:rPr>
              <a:t>&amp;</a:t>
            </a:r>
            <a:r>
              <a:rPr lang="zh-CN" altLang="en-US" sz="1200" b="1">
                <a:latin typeface="华文楷体" panose="02010600040101010101" charset="-122"/>
                <a:ea typeface="华文楷体" panose="02010600040101010101" charset="-122"/>
                <a:cs typeface="华文楷体" panose="02010600040101010101" charset="-122"/>
              </a:rPr>
              <a:t>参数优化</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6256655" y="2379345"/>
            <a:ext cx="4133215" cy="4276090"/>
          </a:xfrm>
          <a:prstGeom prst="rect">
            <a:avLst/>
          </a:prstGeom>
          <a:noFill/>
          <a:ln>
            <a:noFill/>
          </a:ln>
        </p:spPr>
        <p:txBody>
          <a:bodyPr wrap="square" rtlCol="0">
            <a:noAutofit/>
          </a:bodyPr>
          <a:p>
            <a:pPr algn="ctr"/>
            <a:r>
              <a:rPr lang="zh-CN" altLang="en-US" sz="1200" b="1">
                <a:latin typeface="华文楷体" panose="02010600040101010101" charset="-122"/>
                <a:ea typeface="华文楷体" panose="02010600040101010101" charset="-122"/>
                <a:cs typeface="华文楷体" panose="02010600040101010101" charset="-122"/>
              </a:rPr>
              <a:t>梯度下降法（二）</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sym typeface="+mn-ea"/>
              </a:rPr>
              <a:t>其中方向p(k)为函数负梯度方向，推理过程如下。首先f(x(k+1))的泰勒公式见下，从x(k)走一小段，是希望f(k+1)下降的，下降的越多越好，这个等式中除了p(k)其它都是确定的值，所以能让f(k+1)下降的只能靠p(k) 了，可以发现当p(k)的方向为x(k)的梯度方向的反方向时，取值最小，且为负值，这时候f(k+1)下降的最多。</a:t>
            </a:r>
            <a:r>
              <a:rPr lang="zh-CN" altLang="en-US" sz="1200">
                <a:latin typeface="华文楷体" panose="02010600040101010101" charset="-122"/>
                <a:ea typeface="华文楷体" panose="02010600040101010101" charset="-122"/>
                <a:cs typeface="华文楷体" panose="02010600040101010101" charset="-122"/>
                <a:sym typeface="+mn-ea"/>
              </a:rPr>
              <a:t>因此，沿着函数负梯度方向前进可以最快逼近最小值。</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704850" y="2373630"/>
            <a:ext cx="4133215" cy="4272915"/>
          </a:xfrm>
          <a:prstGeom prst="rect">
            <a:avLst/>
          </a:prstGeom>
          <a:noFill/>
          <a:ln>
            <a:noFill/>
          </a:ln>
        </p:spPr>
        <p:txBody>
          <a:bodyPr wrap="square" rtlCol="0">
            <a:noAutofit/>
          </a:bodyPr>
          <a:p>
            <a:pPr algn="ctr"/>
            <a:r>
              <a:rPr lang="zh-CN" altLang="en-US" sz="1200" b="1">
                <a:latin typeface="华文楷体" panose="02010600040101010101" charset="-122"/>
                <a:ea typeface="华文楷体" panose="02010600040101010101" charset="-122"/>
                <a:cs typeface="华文楷体" panose="02010600040101010101" charset="-122"/>
              </a:rPr>
              <a:t>梯度下降法（一）</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前面提到的深度学习参数求解在数学上称为无约束</a:t>
            </a:r>
            <a:r>
              <a:rPr lang="zh-CN" altLang="en-US" sz="1200">
                <a:latin typeface="华文楷体" panose="02010600040101010101" charset="-122"/>
                <a:ea typeface="华文楷体" panose="02010600040101010101" charset="-122"/>
                <a:cs typeface="华文楷体" panose="02010600040101010101" charset="-122"/>
              </a:rPr>
              <a:t>凸优化，梯度下降法是无约束优化问题的常用求解方法，求解过程如下公式，先从任意一个点出发，沿着函数值下降的一个方向走一小段，然后在新的起点，继续沿着函数值下降的一个方向走一小段，直至走到最小值所在的点，即满足收敛条件。下图中p代表方向，x代表每一步的点,λ代表步幅。</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p:txBody>
      </p:sp>
      <p:graphicFrame>
        <p:nvGraphicFramePr>
          <p:cNvPr id="2" name="对象 -2147482616"/>
          <p:cNvGraphicFramePr>
            <a:graphicFrameLocks noChangeAspect="1"/>
          </p:cNvGraphicFramePr>
          <p:nvPr/>
        </p:nvGraphicFramePr>
        <p:xfrm>
          <a:off x="1483995" y="4128135"/>
          <a:ext cx="2245360" cy="1499870"/>
        </p:xfrm>
        <a:graphic>
          <a:graphicData uri="http://schemas.openxmlformats.org/presentationml/2006/ole">
            <mc:AlternateContent xmlns:mc="http://schemas.openxmlformats.org/markup-compatibility/2006">
              <mc:Choice xmlns:v="urn:schemas-microsoft-com:vml" Requires="v">
                <p:oleObj spid="_x0000_s3076" name="" r:id="rId1" imgW="1574800" imgH="1358900" progId="Equation.KSEE3">
                  <p:embed/>
                </p:oleObj>
              </mc:Choice>
              <mc:Fallback>
                <p:oleObj name="" r:id="rId1" imgW="1574800" imgH="1358900" progId="Equation.KSEE3">
                  <p:embed/>
                  <p:pic>
                    <p:nvPicPr>
                      <p:cNvPr id="0" name="图片 3075"/>
                      <p:cNvPicPr/>
                      <p:nvPr/>
                    </p:nvPicPr>
                    <p:blipFill>
                      <a:blip r:embed="rId2"/>
                      <a:stretch>
                        <a:fillRect/>
                      </a:stretch>
                    </p:blipFill>
                    <p:spPr>
                      <a:xfrm>
                        <a:off x="1483995" y="4128135"/>
                        <a:ext cx="2245360" cy="1499870"/>
                      </a:xfrm>
                      <a:prstGeom prst="rect">
                        <a:avLst/>
                      </a:prstGeom>
                      <a:noFill/>
                      <a:ln w="38100">
                        <a:noFill/>
                        <a:miter/>
                      </a:ln>
                    </p:spPr>
                  </p:pic>
                </p:oleObj>
              </mc:Fallback>
            </mc:AlternateContent>
          </a:graphicData>
        </a:graphic>
      </p:graphicFrame>
      <p:graphicFrame>
        <p:nvGraphicFramePr>
          <p:cNvPr id="7" name="对象 -2147482615"/>
          <p:cNvGraphicFramePr>
            <a:graphicFrameLocks noChangeAspect="1"/>
          </p:cNvGraphicFramePr>
          <p:nvPr/>
        </p:nvGraphicFramePr>
        <p:xfrm>
          <a:off x="7019290" y="4257040"/>
          <a:ext cx="2694305" cy="1242695"/>
        </p:xfrm>
        <a:graphic>
          <a:graphicData uri="http://schemas.openxmlformats.org/presentationml/2006/ole">
            <mc:AlternateContent xmlns:mc="http://schemas.openxmlformats.org/markup-compatibility/2006">
              <mc:Choice xmlns:v="urn:schemas-microsoft-com:vml" Requires="v">
                <p:oleObj spid="_x0000_s8" name="" r:id="rId3" imgW="1955800" imgH="901700" progId="Equation.KSEE3">
                  <p:embed/>
                </p:oleObj>
              </mc:Choice>
              <mc:Fallback>
                <p:oleObj name="" r:id="rId3" imgW="1955800" imgH="901700" progId="Equation.KSEE3">
                  <p:embed/>
                  <p:pic>
                    <p:nvPicPr>
                      <p:cNvPr id="0" name="图片 7"/>
                      <p:cNvPicPr/>
                      <p:nvPr/>
                    </p:nvPicPr>
                    <p:blipFill>
                      <a:blip r:embed="rId4"/>
                      <a:stretch>
                        <a:fillRect/>
                      </a:stretch>
                    </p:blipFill>
                    <p:spPr>
                      <a:xfrm>
                        <a:off x="7019290" y="4257040"/>
                        <a:ext cx="2694305" cy="12426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32"/>
          <p:cNvSpPr txBox="1"/>
          <p:nvPr/>
        </p:nvSpPr>
        <p:spPr>
          <a:xfrm>
            <a:off x="1917065" y="2171065"/>
            <a:ext cx="3132455" cy="1029335"/>
          </a:xfrm>
          <a:prstGeom prst="rect">
            <a:avLst/>
          </a:prstGeom>
          <a:noFill/>
          <a:ln>
            <a:noFill/>
          </a:ln>
        </p:spPr>
        <p:txBody>
          <a:bodyPr wrap="square" rtlCol="0">
            <a:noAutofit/>
          </a:bodyPr>
          <a:p>
            <a:endParaRPr lang="zh-CN" altLang="en-US" sz="1200">
              <a:latin typeface="华文楷体" panose="02010600040101010101" charset="-122"/>
              <a:ea typeface="华文楷体" panose="02010600040101010101" charset="-122"/>
            </a:endParaRPr>
          </a:p>
          <a:p>
            <a:r>
              <a:rPr lang="zh-CN" altLang="en-US" sz="1200">
                <a:latin typeface="华文楷体" panose="02010600040101010101" charset="-122"/>
                <a:ea typeface="华文楷体" panose="02010600040101010101" charset="-122"/>
              </a:rPr>
              <a:t>梯度下降求解最优参数在神经网络中的具体表现为前向和后向传播算法。下图以一个三层神经网络为例来说明，其符号表示为：</a:t>
            </a:r>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endParaRPr lang="en-US" altLang="zh-CN" sz="1200">
              <a:latin typeface="华文楷体" panose="02010600040101010101" charset="-122"/>
              <a:ea typeface="华文楷体" panose="02010600040101010101" charset="-122"/>
            </a:endParaRPr>
          </a:p>
        </p:txBody>
      </p:sp>
      <p:sp>
        <p:nvSpPr>
          <p:cNvPr id="36" name="文本框 35"/>
          <p:cNvSpPr txBox="1"/>
          <p:nvPr/>
        </p:nvSpPr>
        <p:spPr>
          <a:xfrm>
            <a:off x="4302760" y="3475990"/>
            <a:ext cx="3132455" cy="2135505"/>
          </a:xfrm>
          <a:prstGeom prst="rect">
            <a:avLst/>
          </a:prstGeom>
          <a:noFill/>
          <a:ln>
            <a:noFill/>
          </a:ln>
        </p:spPr>
        <p:txBody>
          <a:bodyPr wrap="square" rtlCol="0">
            <a:noAutofit/>
          </a:bodyPr>
          <a:p>
            <a:pPr algn="l"/>
            <a:r>
              <a:rPr lang="en-US" altLang="zh-CN" sz="1200" b="1">
                <a:latin typeface="华文楷体" panose="02010600040101010101" charset="-122"/>
                <a:ea typeface="华文楷体" panose="02010600040101010101" charset="-122"/>
              </a:rPr>
              <a:t>            </a:t>
            </a:r>
            <a:r>
              <a:rPr lang="zh-CN" altLang="en-US" sz="1200" b="1">
                <a:latin typeface="华文楷体" panose="02010600040101010101" charset="-122"/>
                <a:ea typeface="华文楷体" panose="02010600040101010101" charset="-122"/>
              </a:rPr>
              <a:t>前向传播</a:t>
            </a:r>
            <a:endParaRPr lang="zh-CN" altLang="en-US" sz="1200" b="1">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r>
              <a:rPr lang="zh-CN" altLang="en-US" sz="1200">
                <a:latin typeface="华文楷体" panose="02010600040101010101" charset="-122"/>
                <a:ea typeface="华文楷体" panose="02010600040101010101" charset="-122"/>
              </a:rPr>
              <a:t>作用：更新参数函数值</a:t>
            </a:r>
            <a:endParaRPr lang="en-US" altLang="zh-CN"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r>
              <a:rPr lang="zh-CN" altLang="en-US" sz="1200">
                <a:latin typeface="华文楷体" panose="02010600040101010101" charset="-122"/>
                <a:ea typeface="华文楷体" panose="02010600040101010101" charset="-122"/>
              </a:rPr>
              <a:t>输入：</a:t>
            </a:r>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r>
              <a:rPr lang="zh-CN" altLang="en-US" sz="1200">
                <a:latin typeface="华文楷体" panose="02010600040101010101" charset="-122"/>
                <a:ea typeface="华文楷体" panose="02010600040101010101" charset="-122"/>
              </a:rPr>
              <a:t>输出：</a:t>
            </a:r>
            <a:endParaRPr lang="zh-CN" altLang="en-US" sz="1200">
              <a:latin typeface="华文楷体" panose="02010600040101010101" charset="-122"/>
              <a:ea typeface="华文楷体" panose="02010600040101010101" charset="-122"/>
            </a:endParaRPr>
          </a:p>
          <a:p>
            <a:endParaRPr lang="zh-CN" altLang="en-US" sz="1200">
              <a:latin typeface="华文楷体" panose="02010600040101010101" charset="-122"/>
              <a:ea typeface="华文楷体" panose="02010600040101010101" charset="-122"/>
            </a:endParaRPr>
          </a:p>
          <a:p>
            <a:r>
              <a:rPr lang="zh-CN" altLang="en-US" sz="1200">
                <a:latin typeface="华文楷体" panose="02010600040101010101" charset="-122"/>
                <a:ea typeface="华文楷体" panose="02010600040101010101" charset="-122"/>
              </a:rPr>
              <a:t>过程：</a:t>
            </a:r>
            <a:endParaRPr lang="en-US" altLang="zh-CN" sz="1200">
              <a:latin typeface="华文楷体" panose="02010600040101010101" charset="-122"/>
              <a:ea typeface="华文楷体" panose="02010600040101010101" charset="-122"/>
            </a:endParaRPr>
          </a:p>
          <a:p>
            <a:endParaRPr lang="en-US" altLang="zh-CN" sz="1200">
              <a:latin typeface="华文楷体" panose="02010600040101010101" charset="-122"/>
              <a:ea typeface="华文楷体" panose="02010600040101010101" charset="-122"/>
            </a:endParaRPr>
          </a:p>
        </p:txBody>
      </p:sp>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7133590" y="3475990"/>
            <a:ext cx="3132455" cy="2568575"/>
          </a:xfrm>
          <a:prstGeom prst="rect">
            <a:avLst/>
          </a:prstGeom>
          <a:noFill/>
          <a:ln>
            <a:noFill/>
          </a:ln>
        </p:spPr>
        <p:txBody>
          <a:bodyPr wrap="square" rtlCol="0">
            <a:noAutofit/>
          </a:bodyPr>
          <a:p>
            <a:pPr algn="ctr"/>
            <a:r>
              <a:rPr lang="zh-CN" altLang="en-US" sz="1200" b="1">
                <a:latin typeface="华文楷体" panose="02010600040101010101" charset="-122"/>
                <a:ea typeface="华文楷体" panose="02010600040101010101" charset="-122"/>
                <a:cs typeface="华文楷体" panose="02010600040101010101" charset="-122"/>
              </a:rPr>
              <a:t>后向传播</a:t>
            </a:r>
            <a:endParaRPr lang="zh-CN" altLang="en-US" sz="1200" b="1">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作用：更新参数</a:t>
            </a:r>
            <a:r>
              <a:rPr lang="en-US" altLang="zh-CN" sz="1200">
                <a:latin typeface="华文楷体" panose="02010600040101010101" charset="-122"/>
                <a:ea typeface="华文楷体" panose="02010600040101010101" charset="-122"/>
                <a:cs typeface="华文楷体" panose="02010600040101010101" charset="-122"/>
              </a:rPr>
              <a:t>W</a:t>
            </a:r>
            <a:endParaRPr lang="en-US" altLang="zh-CN"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输入：</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输出：</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zh-CN" altLang="en-US" sz="1200">
                <a:latin typeface="华文楷体" panose="02010600040101010101" charset="-122"/>
                <a:ea typeface="华文楷体" panose="02010600040101010101" charset="-122"/>
                <a:cs typeface="华文楷体" panose="02010600040101010101" charset="-122"/>
              </a:rPr>
              <a:t>过程：</a:t>
            </a:r>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p:txBody>
      </p:sp>
      <p:pic>
        <p:nvPicPr>
          <p:cNvPr id="2" name="图片 1"/>
          <p:cNvPicPr>
            <a:picLocks noChangeAspect="1"/>
          </p:cNvPicPr>
          <p:nvPr/>
        </p:nvPicPr>
        <p:blipFill>
          <a:blip r:embed="rId1"/>
          <a:stretch>
            <a:fillRect/>
          </a:stretch>
        </p:blipFill>
        <p:spPr>
          <a:xfrm>
            <a:off x="624205" y="3832860"/>
            <a:ext cx="3187700" cy="1422400"/>
          </a:xfrm>
          <a:prstGeom prst="rect">
            <a:avLst/>
          </a:prstGeom>
        </p:spPr>
      </p:pic>
      <p:graphicFrame>
        <p:nvGraphicFramePr>
          <p:cNvPr id="7" name="对象 6">
            <a:hlinkClick r:id="" action="ppaction://ole?verb="/>
          </p:cNvPr>
          <p:cNvGraphicFramePr>
            <a:graphicFrameLocks noChangeAspect="1"/>
          </p:cNvGraphicFramePr>
          <p:nvPr/>
        </p:nvGraphicFramePr>
        <p:xfrm>
          <a:off x="6274118" y="2171065"/>
          <a:ext cx="1231265" cy="1016000"/>
        </p:xfrm>
        <a:graphic>
          <a:graphicData uri="http://schemas.openxmlformats.org/presentationml/2006/ole">
            <mc:AlternateContent xmlns:mc="http://schemas.openxmlformats.org/markup-compatibility/2006">
              <mc:Choice xmlns:v="urn:schemas-microsoft-com:vml" Requires="v">
                <p:oleObj spid="_x0000_s1025" name="" r:id="rId2" imgW="1231265" imgH="1016000" progId="Equation.KSEE3">
                  <p:embed/>
                </p:oleObj>
              </mc:Choice>
              <mc:Fallback>
                <p:oleObj name="" r:id="rId2" imgW="1231265" imgH="1016000" progId="Equation.KSEE3">
                  <p:embed/>
                  <p:pic>
                    <p:nvPicPr>
                      <p:cNvPr id="0" name="图片 1024"/>
                      <p:cNvPicPr/>
                      <p:nvPr/>
                    </p:nvPicPr>
                    <p:blipFill>
                      <a:blip r:embed="rId3"/>
                      <a:stretch>
                        <a:fillRect/>
                      </a:stretch>
                    </p:blipFill>
                    <p:spPr>
                      <a:xfrm>
                        <a:off x="6274118" y="2171065"/>
                        <a:ext cx="1231265" cy="1016000"/>
                      </a:xfrm>
                      <a:prstGeom prst="rect">
                        <a:avLst/>
                      </a:prstGeom>
                    </p:spPr>
                  </p:pic>
                </p:oleObj>
              </mc:Fallback>
            </mc:AlternateContent>
          </a:graphicData>
        </a:graphic>
      </p:graphicFrame>
      <p:graphicFrame>
        <p:nvGraphicFramePr>
          <p:cNvPr id="8" name="对象 7"/>
          <p:cNvGraphicFramePr/>
          <p:nvPr/>
        </p:nvGraphicFramePr>
        <p:xfrm>
          <a:off x="4846320" y="4255135"/>
          <a:ext cx="254000" cy="173990"/>
        </p:xfrm>
        <a:graphic>
          <a:graphicData uri="http://schemas.openxmlformats.org/presentationml/2006/ole">
            <mc:AlternateContent xmlns:mc="http://schemas.openxmlformats.org/markup-compatibility/2006">
              <mc:Choice xmlns:v="urn:schemas-microsoft-com:vml" Requires="v">
                <p:oleObj spid="_x0000_s14" name="" r:id="rId4" imgW="279400" imgH="203200" progId="Equation.KSEE3">
                  <p:embed/>
                </p:oleObj>
              </mc:Choice>
              <mc:Fallback>
                <p:oleObj name="" r:id="rId4" imgW="279400" imgH="203200" progId="Equation.KSEE3">
                  <p:embed/>
                  <p:pic>
                    <p:nvPicPr>
                      <p:cNvPr id="0" name="图片 13"/>
                      <p:cNvPicPr/>
                      <p:nvPr/>
                    </p:nvPicPr>
                    <p:blipFill>
                      <a:blip r:embed="rId5"/>
                      <a:stretch>
                        <a:fillRect/>
                      </a:stretch>
                    </p:blipFill>
                    <p:spPr>
                      <a:xfrm>
                        <a:off x="4846320" y="4255135"/>
                        <a:ext cx="254000" cy="173990"/>
                      </a:xfrm>
                      <a:prstGeom prst="rect">
                        <a:avLst/>
                      </a:prstGeom>
                    </p:spPr>
                  </p:pic>
                </p:oleObj>
              </mc:Fallback>
            </mc:AlternateContent>
          </a:graphicData>
        </a:graphic>
      </p:graphicFrame>
      <p:graphicFrame>
        <p:nvGraphicFramePr>
          <p:cNvPr id="15" name="对象 14"/>
          <p:cNvGraphicFramePr/>
          <p:nvPr/>
        </p:nvGraphicFramePr>
        <p:xfrm>
          <a:off x="4846320" y="4629150"/>
          <a:ext cx="203200" cy="188595"/>
        </p:xfrm>
        <a:graphic>
          <a:graphicData uri="http://schemas.openxmlformats.org/presentationml/2006/ole">
            <mc:AlternateContent xmlns:mc="http://schemas.openxmlformats.org/markup-compatibility/2006">
              <mc:Choice xmlns:v="urn:schemas-microsoft-com:vml" Requires="v">
                <p:oleObj spid="_x0000_s20" name="" r:id="rId6" imgW="228600" imgH="215900" progId="Equation.KSEE3">
                  <p:embed/>
                </p:oleObj>
              </mc:Choice>
              <mc:Fallback>
                <p:oleObj name="" r:id="rId6" imgW="228600" imgH="215900" progId="Equation.KSEE3">
                  <p:embed/>
                  <p:pic>
                    <p:nvPicPr>
                      <p:cNvPr id="0" name="图片 19"/>
                      <p:cNvPicPr/>
                      <p:nvPr/>
                    </p:nvPicPr>
                    <p:blipFill>
                      <a:blip r:embed="rId7"/>
                      <a:stretch>
                        <a:fillRect/>
                      </a:stretch>
                    </p:blipFill>
                    <p:spPr>
                      <a:xfrm>
                        <a:off x="4846320" y="4629150"/>
                        <a:ext cx="203200" cy="18859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827271" y="4945380"/>
          <a:ext cx="1219200" cy="508000"/>
        </p:xfrm>
        <a:graphic>
          <a:graphicData uri="http://schemas.openxmlformats.org/presentationml/2006/ole">
            <mc:AlternateContent xmlns:mc="http://schemas.openxmlformats.org/markup-compatibility/2006">
              <mc:Choice xmlns:v="urn:schemas-microsoft-com:vml" Requires="v">
                <p:oleObj spid="_x0000_s22" name="" r:id="rId8" imgW="1219200" imgH="508000" progId="Equation.KSEE3">
                  <p:embed/>
                </p:oleObj>
              </mc:Choice>
              <mc:Fallback>
                <p:oleObj name="" r:id="rId8" imgW="1219200" imgH="508000" progId="Equation.KSEE3">
                  <p:embed/>
                  <p:pic>
                    <p:nvPicPr>
                      <p:cNvPr id="0" name="图片 1024"/>
                      <p:cNvPicPr/>
                      <p:nvPr/>
                    </p:nvPicPr>
                    <p:blipFill>
                      <a:blip r:embed="rId9"/>
                      <a:stretch>
                        <a:fillRect/>
                      </a:stretch>
                    </p:blipFill>
                    <p:spPr>
                      <a:xfrm>
                        <a:off x="4827271" y="4945380"/>
                        <a:ext cx="1219200" cy="508000"/>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7715885" y="4741545"/>
          <a:ext cx="1371600" cy="1016000"/>
        </p:xfrm>
        <a:graphic>
          <a:graphicData uri="http://schemas.openxmlformats.org/presentationml/2006/ole">
            <mc:AlternateContent xmlns:mc="http://schemas.openxmlformats.org/markup-compatibility/2006">
              <mc:Choice xmlns:v="urn:schemas-microsoft-com:vml" Requires="v">
                <p:oleObj spid="_x0000_s1026" name="" r:id="rId10" imgW="1371600" imgH="1016000" progId="Equation.KSEE3">
                  <p:embed/>
                </p:oleObj>
              </mc:Choice>
              <mc:Fallback>
                <p:oleObj name="" r:id="rId10" imgW="1371600" imgH="1016000" progId="Equation.KSEE3">
                  <p:embed/>
                  <p:pic>
                    <p:nvPicPr>
                      <p:cNvPr id="0" name="图片 1025"/>
                      <p:cNvPicPr/>
                      <p:nvPr/>
                    </p:nvPicPr>
                    <p:blipFill>
                      <a:blip r:embed="rId11"/>
                      <a:stretch>
                        <a:fillRect/>
                      </a:stretch>
                    </p:blipFill>
                    <p:spPr>
                      <a:xfrm>
                        <a:off x="7715885" y="4741545"/>
                        <a:ext cx="1371600" cy="1016000"/>
                      </a:xfrm>
                      <a:prstGeom prst="rect">
                        <a:avLst/>
                      </a:prstGeom>
                    </p:spPr>
                  </p:pic>
                </p:oleObj>
              </mc:Fallback>
            </mc:AlternateContent>
          </a:graphicData>
        </a:graphic>
      </p:graphicFrame>
      <p:graphicFrame>
        <p:nvGraphicFramePr>
          <p:cNvPr id="27" name="对象 26"/>
          <p:cNvGraphicFramePr/>
          <p:nvPr/>
        </p:nvGraphicFramePr>
        <p:xfrm>
          <a:off x="7715885" y="4406265"/>
          <a:ext cx="292100" cy="188595"/>
        </p:xfrm>
        <a:graphic>
          <a:graphicData uri="http://schemas.openxmlformats.org/presentationml/2006/ole">
            <mc:AlternateContent xmlns:mc="http://schemas.openxmlformats.org/markup-compatibility/2006">
              <mc:Choice xmlns:v="urn:schemas-microsoft-com:vml" Requires="v">
                <p:oleObj spid="_x0000_s28" name="" r:id="rId12" imgW="316865" imgH="215900" progId="Equation.KSEE3">
                  <p:embed/>
                </p:oleObj>
              </mc:Choice>
              <mc:Fallback>
                <p:oleObj name="" r:id="rId12" imgW="316865" imgH="215900" progId="Equation.KSEE3">
                  <p:embed/>
                  <p:pic>
                    <p:nvPicPr>
                      <p:cNvPr id="0" name="图片 27"/>
                      <p:cNvPicPr/>
                      <p:nvPr/>
                    </p:nvPicPr>
                    <p:blipFill>
                      <a:blip r:embed="rId13"/>
                      <a:stretch>
                        <a:fillRect/>
                      </a:stretch>
                    </p:blipFill>
                    <p:spPr>
                      <a:xfrm>
                        <a:off x="7715885" y="4406265"/>
                        <a:ext cx="292100" cy="188595"/>
                      </a:xfrm>
                      <a:prstGeom prst="rect">
                        <a:avLst/>
                      </a:prstGeom>
                    </p:spPr>
                  </p:pic>
                </p:oleObj>
              </mc:Fallback>
            </mc:AlternateContent>
          </a:graphicData>
        </a:graphic>
      </p:graphicFrame>
      <p:graphicFrame>
        <p:nvGraphicFramePr>
          <p:cNvPr id="29" name="对象 28"/>
          <p:cNvGraphicFramePr/>
          <p:nvPr/>
        </p:nvGraphicFramePr>
        <p:xfrm>
          <a:off x="8044815" y="4438333"/>
          <a:ext cx="256540" cy="149225"/>
        </p:xfrm>
        <a:graphic>
          <a:graphicData uri="http://schemas.openxmlformats.org/presentationml/2006/ole">
            <mc:AlternateContent xmlns:mc="http://schemas.openxmlformats.org/markup-compatibility/2006">
              <mc:Choice xmlns:v="urn:schemas-microsoft-com:vml" Requires="v">
                <p:oleObj spid="_x0000_s30" name="" r:id="rId14" imgW="279400" imgH="173990" progId="Equation.KSEE3">
                  <p:embed/>
                </p:oleObj>
              </mc:Choice>
              <mc:Fallback>
                <p:oleObj name="" r:id="rId14" imgW="279400" imgH="173990" progId="Equation.KSEE3">
                  <p:embed/>
                  <p:pic>
                    <p:nvPicPr>
                      <p:cNvPr id="0" name="图片 29"/>
                      <p:cNvPicPr/>
                      <p:nvPr/>
                    </p:nvPicPr>
                    <p:blipFill>
                      <a:blip r:embed="rId15"/>
                      <a:stretch>
                        <a:fillRect/>
                      </a:stretch>
                    </p:blipFill>
                    <p:spPr>
                      <a:xfrm>
                        <a:off x="8044815" y="4438333"/>
                        <a:ext cx="256540" cy="149225"/>
                      </a:xfrm>
                      <a:prstGeom prst="rect">
                        <a:avLst/>
                      </a:prstGeom>
                    </p:spPr>
                  </p:pic>
                </p:oleObj>
              </mc:Fallback>
            </mc:AlternateContent>
          </a:graphicData>
        </a:graphic>
      </p:graphicFrame>
      <p:graphicFrame>
        <p:nvGraphicFramePr>
          <p:cNvPr id="31" name="对象 30"/>
          <p:cNvGraphicFramePr/>
          <p:nvPr/>
        </p:nvGraphicFramePr>
        <p:xfrm>
          <a:off x="8338185" y="4398010"/>
          <a:ext cx="330200" cy="188595"/>
        </p:xfrm>
        <a:graphic>
          <a:graphicData uri="http://schemas.openxmlformats.org/presentationml/2006/ole">
            <mc:AlternateContent xmlns:mc="http://schemas.openxmlformats.org/markup-compatibility/2006">
              <mc:Choice xmlns:v="urn:schemas-microsoft-com:vml" Requires="v">
                <p:oleObj spid="_x0000_s32" name="" r:id="rId16" imgW="355600" imgH="215900" progId="Equation.KSEE3">
                  <p:embed/>
                </p:oleObj>
              </mc:Choice>
              <mc:Fallback>
                <p:oleObj name="" r:id="rId16" imgW="355600" imgH="215900" progId="Equation.KSEE3">
                  <p:embed/>
                  <p:pic>
                    <p:nvPicPr>
                      <p:cNvPr id="0" name="图片 31"/>
                      <p:cNvPicPr/>
                      <p:nvPr/>
                    </p:nvPicPr>
                    <p:blipFill>
                      <a:blip r:embed="rId17"/>
                      <a:stretch>
                        <a:fillRect/>
                      </a:stretch>
                    </p:blipFill>
                    <p:spPr>
                      <a:xfrm>
                        <a:off x="8338185" y="4398010"/>
                        <a:ext cx="330200" cy="188595"/>
                      </a:xfrm>
                      <a:prstGeom prst="rect">
                        <a:avLst/>
                      </a:prstGeom>
                    </p:spPr>
                  </p:pic>
                </p:oleObj>
              </mc:Fallback>
            </mc:AlternateContent>
          </a:graphicData>
        </a:graphic>
      </p:graphicFrame>
      <p:graphicFrame>
        <p:nvGraphicFramePr>
          <p:cNvPr id="34" name="对象 33"/>
          <p:cNvGraphicFramePr/>
          <p:nvPr/>
        </p:nvGraphicFramePr>
        <p:xfrm>
          <a:off x="7715885" y="4038600"/>
          <a:ext cx="266700" cy="205740"/>
        </p:xfrm>
        <a:graphic>
          <a:graphicData uri="http://schemas.openxmlformats.org/presentationml/2006/ole">
            <mc:AlternateContent xmlns:mc="http://schemas.openxmlformats.org/markup-compatibility/2006">
              <mc:Choice xmlns:v="urn:schemas-microsoft-com:vml" Requires="v">
                <p:oleObj spid="_x0000_s35" name="" r:id="rId18" imgW="292100" imgH="241300" progId="Equation.KSEE3">
                  <p:embed/>
                </p:oleObj>
              </mc:Choice>
              <mc:Fallback>
                <p:oleObj name="" r:id="rId18" imgW="292100" imgH="241300" progId="Equation.KSEE3">
                  <p:embed/>
                  <p:pic>
                    <p:nvPicPr>
                      <p:cNvPr id="0" name="图片 25"/>
                      <p:cNvPicPr/>
                      <p:nvPr/>
                    </p:nvPicPr>
                    <p:blipFill>
                      <a:blip r:embed="rId19"/>
                      <a:stretch>
                        <a:fillRect/>
                      </a:stretch>
                    </p:blipFill>
                    <p:spPr>
                      <a:xfrm>
                        <a:off x="7715885" y="4038600"/>
                        <a:ext cx="266700" cy="205740"/>
                      </a:xfrm>
                      <a:prstGeom prst="rect">
                        <a:avLst/>
                      </a:prstGeom>
                    </p:spPr>
                  </p:pic>
                </p:oleObj>
              </mc:Fallback>
            </mc:AlternateContent>
          </a:graphicData>
        </a:graphic>
      </p:graphicFrame>
      <p:cxnSp>
        <p:nvCxnSpPr>
          <p:cNvPr id="26" name="直接连接符 25"/>
          <p:cNvCxnSpPr/>
          <p:nvPr/>
        </p:nvCxnSpPr>
        <p:spPr>
          <a:xfrm>
            <a:off x="624205" y="3292475"/>
            <a:ext cx="10235565" cy="6350"/>
          </a:xfrm>
          <a:prstGeom prst="line">
            <a:avLst/>
          </a:prstGeom>
          <a:ln>
            <a:prstDash val="dash"/>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36"/>
          <p:cNvSpPr txBox="1"/>
          <p:nvPr/>
        </p:nvSpPr>
        <p:spPr>
          <a:xfrm>
            <a:off x="7039610" y="2330450"/>
            <a:ext cx="4055110" cy="3867150"/>
          </a:xfrm>
          <a:prstGeom prst="rect">
            <a:avLst/>
          </a:prstGeom>
          <a:noFill/>
          <a:ln>
            <a:solidFill>
              <a:schemeClr val="accent1"/>
            </a:solidFill>
          </a:ln>
        </p:spPr>
        <p:txBody>
          <a:bodyPr wrap="square" rtlCol="0">
            <a:noAutofit/>
          </a:bodyPr>
          <a:p>
            <a:r>
              <a:rPr lang="en-US" altLang="zh-CN" sz="1200" b="1">
                <a:latin typeface="华文楷体" panose="02010600040101010101" charset="-122"/>
                <a:ea typeface="华文楷体" panose="02010600040101010101" charset="-122"/>
                <a:cs typeface="华文楷体" panose="02010600040101010101" charset="-122"/>
                <a:sym typeface="+mn-ea"/>
              </a:rPr>
              <a:t>4</a:t>
            </a:r>
            <a:r>
              <a:rPr lang="zh-CN" altLang="en-US" sz="1200" b="1">
                <a:latin typeface="华文楷体" panose="02010600040101010101" charset="-122"/>
                <a:ea typeface="华文楷体" panose="02010600040101010101" charset="-122"/>
                <a:cs typeface="华文楷体" panose="02010600040101010101" charset="-122"/>
                <a:sym typeface="+mn-ea"/>
              </a:rPr>
              <a:t>、回归问题</a:t>
            </a:r>
            <a:endParaRPr lang="zh-CN" altLang="en-US" sz="1200" b="1">
              <a:latin typeface="华文楷体" panose="02010600040101010101" charset="-122"/>
              <a:ea typeface="华文楷体" panose="02010600040101010101" charset="-122"/>
              <a:cs typeface="华文楷体" panose="02010600040101010101" charset="-122"/>
              <a:sym typeface="+mn-ea"/>
            </a:endParaRPr>
          </a:p>
          <a:p>
            <a:endParaRPr lang="zh-CN" altLang="en-US" sz="1200"/>
          </a:p>
          <a:p>
            <a:endParaRPr lang="zh-CN" altLang="en-US" sz="1200"/>
          </a:p>
          <a:p>
            <a:endParaRPr lang="zh-CN" altLang="en-US" sz="1200"/>
          </a:p>
          <a:p>
            <a:endParaRPr lang="zh-CN" altLang="en-US" sz="1200"/>
          </a:p>
          <a:p>
            <a:endParaRPr lang="zh-CN" altLang="en-US" sz="1200"/>
          </a:p>
          <a:p>
            <a:endParaRPr lang="en-US" altLang="zh-CN" sz="1200"/>
          </a:p>
        </p:txBody>
      </p:sp>
      <p:sp>
        <p:nvSpPr>
          <p:cNvPr id="33" name="文本框 32"/>
          <p:cNvSpPr txBox="1"/>
          <p:nvPr/>
        </p:nvSpPr>
        <p:spPr>
          <a:xfrm>
            <a:off x="791845" y="2330450"/>
            <a:ext cx="6096635" cy="3867150"/>
          </a:xfrm>
          <a:prstGeom prst="rect">
            <a:avLst/>
          </a:prstGeom>
          <a:noFill/>
          <a:ln>
            <a:solidFill>
              <a:schemeClr val="accent1"/>
            </a:solidFill>
          </a:ln>
        </p:spPr>
        <p:txBody>
          <a:bodyPr wrap="square" rtlCol="0">
            <a:noAutofit/>
          </a:bodyPr>
          <a:p>
            <a:r>
              <a:rPr lang="en-US" altLang="zh-CN" sz="1200" b="1">
                <a:latin typeface="华文楷体" panose="02010600040101010101" charset="-122"/>
                <a:ea typeface="华文楷体" panose="02010600040101010101" charset="-122"/>
                <a:cs typeface="华文楷体" panose="02010600040101010101" charset="-122"/>
                <a:sym typeface="+mn-ea"/>
              </a:rPr>
              <a:t>1</a:t>
            </a:r>
            <a:r>
              <a:rPr lang="zh-CN" altLang="en-US" sz="1200" b="1">
                <a:latin typeface="华文楷体" panose="02010600040101010101" charset="-122"/>
                <a:ea typeface="华文楷体" panose="02010600040101010101" charset="-122"/>
                <a:cs typeface="华文楷体" panose="02010600040101010101" charset="-122"/>
                <a:sym typeface="+mn-ea"/>
              </a:rPr>
              <a:t>、分类问题</a:t>
            </a:r>
            <a:r>
              <a:rPr lang="en-US" altLang="zh-CN" sz="1200" b="1">
                <a:latin typeface="华文楷体" panose="02010600040101010101" charset="-122"/>
                <a:ea typeface="华文楷体" panose="02010600040101010101" charset="-122"/>
                <a:cs typeface="华文楷体" panose="02010600040101010101" charset="-122"/>
                <a:sym typeface="+mn-ea"/>
              </a:rPr>
              <a:t>\</a:t>
            </a:r>
            <a:r>
              <a:rPr lang="zh-CN" altLang="en-US" sz="1200" b="1">
                <a:latin typeface="华文楷体" panose="02010600040101010101" charset="-122"/>
                <a:ea typeface="华文楷体" panose="02010600040101010101" charset="-122"/>
                <a:cs typeface="华文楷体" panose="02010600040101010101" charset="-122"/>
                <a:sym typeface="+mn-ea"/>
              </a:rPr>
              <a:t>匹配问题</a:t>
            </a:r>
            <a:endParaRPr lang="zh-CN" altLang="en-US" sz="1200" b="1">
              <a:latin typeface="华文楷体" panose="02010600040101010101" charset="-122"/>
              <a:ea typeface="华文楷体" panose="02010600040101010101" charset="-122"/>
              <a:cs typeface="华文楷体" panose="02010600040101010101" charset="-122"/>
              <a:sym typeface="+mn-ea"/>
            </a:endParaRPr>
          </a:p>
          <a:p>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某一类别准确率</a:t>
            </a:r>
            <a:r>
              <a:rPr lang="en-US" altLang="zh-CN" sz="1200">
                <a:latin typeface="华文楷体" panose="02010600040101010101" charset="-122"/>
                <a:ea typeface="华文楷体" panose="02010600040101010101" charset="-122"/>
                <a:cs typeface="华文楷体" panose="02010600040101010101" charset="-122"/>
                <a:sym typeface="+mn-ea"/>
              </a:rPr>
              <a:t> = </a:t>
            </a:r>
            <a:r>
              <a:rPr lang="zh-CN" altLang="en-US" sz="1200">
                <a:latin typeface="华文楷体" panose="02010600040101010101" charset="-122"/>
                <a:ea typeface="华文楷体" panose="02010600040101010101" charset="-122"/>
                <a:cs typeface="华文楷体" panose="02010600040101010101" charset="-122"/>
                <a:sym typeface="+mn-ea"/>
              </a:rPr>
              <a:t>某一类别正确识别的数量</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某一类别</a:t>
            </a:r>
            <a:r>
              <a:rPr lang="zh-CN" altLang="en-US" sz="1200">
                <a:latin typeface="华文楷体" panose="02010600040101010101" charset="-122"/>
                <a:ea typeface="华文楷体" panose="02010600040101010101" charset="-122"/>
                <a:cs typeface="华文楷体" panose="02010600040101010101" charset="-122"/>
                <a:sym typeface="+mn-ea"/>
              </a:rPr>
              <a:t>识别的总数量</a:t>
            </a:r>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某一类别召回率</a:t>
            </a:r>
            <a:r>
              <a:rPr lang="en-US" altLang="zh-CN" sz="1200">
                <a:latin typeface="华文楷体" panose="02010600040101010101" charset="-122"/>
                <a:ea typeface="华文楷体" panose="02010600040101010101" charset="-122"/>
                <a:cs typeface="华文楷体" panose="02010600040101010101" charset="-122"/>
                <a:sym typeface="+mn-ea"/>
              </a:rPr>
              <a:t> = </a:t>
            </a:r>
            <a:r>
              <a:rPr lang="zh-CN" altLang="en-US" sz="1200">
                <a:latin typeface="华文楷体" panose="02010600040101010101" charset="-122"/>
                <a:ea typeface="华文楷体" panose="02010600040101010101" charset="-122"/>
                <a:cs typeface="华文楷体" panose="02010600040101010101" charset="-122"/>
                <a:sym typeface="+mn-ea"/>
              </a:rPr>
              <a:t>某一类别正确识别的数量</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某一类别</a:t>
            </a:r>
            <a:r>
              <a:rPr lang="zh-CN" altLang="en-US" sz="1200">
                <a:latin typeface="华文楷体" panose="02010600040101010101" charset="-122"/>
                <a:ea typeface="华文楷体" panose="02010600040101010101" charset="-122"/>
                <a:cs typeface="华文楷体" panose="02010600040101010101" charset="-122"/>
                <a:sym typeface="+mn-ea"/>
              </a:rPr>
              <a:t>样本中的总数量</a:t>
            </a:r>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某一类别</a:t>
            </a:r>
            <a:r>
              <a:rPr lang="en-US" altLang="zh-CN" sz="1200">
                <a:latin typeface="华文楷体" panose="02010600040101010101" charset="-122"/>
                <a:ea typeface="华文楷体" panose="02010600040101010101" charset="-122"/>
                <a:cs typeface="华文楷体" panose="02010600040101010101" charset="-122"/>
                <a:sym typeface="+mn-ea"/>
              </a:rPr>
              <a:t>F1 = 2*</a:t>
            </a:r>
            <a:r>
              <a:rPr lang="zh-CN" altLang="en-US" sz="1200">
                <a:latin typeface="华文楷体" panose="02010600040101010101" charset="-122"/>
                <a:ea typeface="华文楷体" panose="02010600040101010101" charset="-122"/>
                <a:cs typeface="华文楷体" panose="02010600040101010101" charset="-122"/>
                <a:sym typeface="+mn-ea"/>
              </a:rPr>
              <a:t>某一类别准确率</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某一类别召回率</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某一类别准确率</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某一类别召回率</a:t>
            </a:r>
            <a:r>
              <a:rPr lang="en-US" altLang="zh-CN" sz="1200">
                <a:latin typeface="华文楷体" panose="02010600040101010101" charset="-122"/>
                <a:ea typeface="华文楷体" panose="02010600040101010101" charset="-122"/>
                <a:cs typeface="华文楷体" panose="02010600040101010101" charset="-122"/>
                <a:sym typeface="+mn-ea"/>
              </a:rPr>
              <a:t>) </a:t>
            </a:r>
            <a:endParaRPr lang="en-US" altLang="zh-CN" sz="1200">
              <a:latin typeface="华文楷体" panose="02010600040101010101" charset="-122"/>
              <a:ea typeface="华文楷体" panose="02010600040101010101" charset="-122"/>
              <a:cs typeface="华文楷体" panose="02010600040101010101" charset="-122"/>
              <a:sym typeface="+mn-ea"/>
            </a:endParaRPr>
          </a:p>
          <a:p>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整体准确率</a:t>
            </a:r>
            <a:r>
              <a:rPr lang="en-US" altLang="zh-CN" sz="1200">
                <a:latin typeface="华文楷体" panose="02010600040101010101" charset="-122"/>
                <a:ea typeface="华文楷体" panose="02010600040101010101" charset="-122"/>
                <a:cs typeface="华文楷体" panose="02010600040101010101" charset="-122"/>
                <a:sym typeface="+mn-ea"/>
              </a:rPr>
              <a:t> = </a:t>
            </a:r>
            <a:r>
              <a:rPr lang="zh-CN" altLang="en-US" sz="1200">
                <a:latin typeface="华文楷体" panose="02010600040101010101" charset="-122"/>
                <a:ea typeface="华文楷体" panose="02010600040101010101" charset="-122"/>
                <a:cs typeface="华文楷体" panose="02010600040101010101" charset="-122"/>
                <a:sym typeface="+mn-ea"/>
              </a:rPr>
              <a:t>整体正确识别的数量</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整体识别的总数量</a:t>
            </a:r>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整体</a:t>
            </a:r>
            <a:r>
              <a:rPr lang="en-US" altLang="zh-CN" sz="1200">
                <a:latin typeface="华文楷体" panose="02010600040101010101" charset="-122"/>
                <a:ea typeface="华文楷体" panose="02010600040101010101" charset="-122"/>
                <a:cs typeface="华文楷体" panose="02010600040101010101" charset="-122"/>
                <a:sym typeface="+mn-ea"/>
              </a:rPr>
              <a:t>F1 = </a:t>
            </a:r>
            <a:r>
              <a:rPr lang="zh-CN" altLang="en-US" sz="1200">
                <a:latin typeface="华文楷体" panose="02010600040101010101" charset="-122"/>
                <a:ea typeface="华文楷体" panose="02010600040101010101" charset="-122"/>
                <a:cs typeface="华文楷体" panose="02010600040101010101" charset="-122"/>
                <a:sym typeface="+mn-ea"/>
              </a:rPr>
              <a:t>某一类别</a:t>
            </a:r>
            <a:r>
              <a:rPr lang="en-US" altLang="zh-CN" sz="1200">
                <a:latin typeface="华文楷体" panose="02010600040101010101" charset="-122"/>
                <a:ea typeface="华文楷体" panose="02010600040101010101" charset="-122"/>
                <a:cs typeface="华文楷体" panose="02010600040101010101" charset="-122"/>
                <a:sym typeface="+mn-ea"/>
              </a:rPr>
              <a:t>F1</a:t>
            </a:r>
            <a:r>
              <a:rPr lang="zh-CN" altLang="en-US" sz="1200">
                <a:latin typeface="华文楷体" panose="02010600040101010101" charset="-122"/>
                <a:ea typeface="华文楷体" panose="02010600040101010101" charset="-122"/>
                <a:cs typeface="华文楷体" panose="02010600040101010101" charset="-122"/>
                <a:sym typeface="+mn-ea"/>
              </a:rPr>
              <a:t>的简单平均或加权平均（类别样本量比例作为权重）</a:t>
            </a:r>
            <a:endParaRPr lang="en-US" altLang="zh-CN" sz="1200">
              <a:latin typeface="华文楷体" panose="02010600040101010101" charset="-122"/>
              <a:ea typeface="华文楷体" panose="02010600040101010101" charset="-122"/>
              <a:cs typeface="华文楷体" panose="02010600040101010101" charset="-122"/>
              <a:sym typeface="+mn-ea"/>
            </a:endParaRPr>
          </a:p>
          <a:p>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en-US" altLang="zh-CN" sz="1200" b="1">
                <a:latin typeface="华文楷体" panose="02010600040101010101" charset="-122"/>
                <a:ea typeface="华文楷体" panose="02010600040101010101" charset="-122"/>
                <a:cs typeface="华文楷体" panose="02010600040101010101" charset="-122"/>
                <a:sym typeface="+mn-ea"/>
              </a:rPr>
              <a:t>2</a:t>
            </a:r>
            <a:r>
              <a:rPr lang="zh-CN" altLang="en-US" sz="1200" b="1">
                <a:latin typeface="华文楷体" panose="02010600040101010101" charset="-122"/>
                <a:ea typeface="华文楷体" panose="02010600040101010101" charset="-122"/>
                <a:cs typeface="华文楷体" panose="02010600040101010101" charset="-122"/>
                <a:sym typeface="+mn-ea"/>
              </a:rPr>
              <a:t>、解析问题</a:t>
            </a:r>
            <a:r>
              <a:rPr lang="en-US" altLang="zh-CN" sz="1200" b="1">
                <a:latin typeface="华文楷体" panose="02010600040101010101" charset="-122"/>
                <a:ea typeface="华文楷体" panose="02010600040101010101" charset="-122"/>
                <a:cs typeface="华文楷体" panose="02010600040101010101" charset="-122"/>
                <a:sym typeface="+mn-ea"/>
              </a:rPr>
              <a:t> </a:t>
            </a:r>
            <a:endParaRPr lang="en-US" altLang="zh-CN" sz="1200" b="1">
              <a:latin typeface="华文楷体" panose="02010600040101010101" charset="-122"/>
              <a:ea typeface="华文楷体" panose="02010600040101010101" charset="-122"/>
              <a:cs typeface="华文楷体" panose="02010600040101010101" charset="-122"/>
              <a:sym typeface="+mn-ea"/>
            </a:endParaRPr>
          </a:p>
          <a:p>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准确率</a:t>
            </a:r>
            <a:r>
              <a:rPr lang="en-US" altLang="zh-CN" sz="1200">
                <a:latin typeface="华文楷体" panose="02010600040101010101" charset="-122"/>
                <a:ea typeface="华文楷体" panose="02010600040101010101" charset="-122"/>
                <a:cs typeface="华文楷体" panose="02010600040101010101" charset="-122"/>
                <a:sym typeface="+mn-ea"/>
              </a:rPr>
              <a:t> = </a:t>
            </a:r>
            <a:r>
              <a:rPr lang="zh-CN" altLang="en-US" sz="1200">
                <a:latin typeface="华文楷体" panose="02010600040101010101" charset="-122"/>
                <a:ea typeface="华文楷体" panose="02010600040101010101" charset="-122"/>
                <a:cs typeface="华文楷体" panose="02010600040101010101" charset="-122"/>
                <a:sym typeface="+mn-ea"/>
              </a:rPr>
              <a:t>正确识别的数量</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识别的总数量</a:t>
            </a:r>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a:t>
            </a:r>
            <a:r>
              <a:rPr lang="zh-CN" altLang="en-US" sz="1200">
                <a:latin typeface="华文楷体" panose="02010600040101010101" charset="-122"/>
                <a:ea typeface="华文楷体" panose="02010600040101010101" charset="-122"/>
                <a:cs typeface="华文楷体" panose="02010600040101010101" charset="-122"/>
                <a:sym typeface="+mn-ea"/>
              </a:rPr>
              <a:t>召回率</a:t>
            </a:r>
            <a:r>
              <a:rPr lang="en-US" altLang="zh-CN" sz="1200">
                <a:latin typeface="华文楷体" panose="02010600040101010101" charset="-122"/>
                <a:ea typeface="华文楷体" panose="02010600040101010101" charset="-122"/>
                <a:cs typeface="华文楷体" panose="02010600040101010101" charset="-122"/>
                <a:sym typeface="+mn-ea"/>
              </a:rPr>
              <a:t> = </a:t>
            </a:r>
            <a:r>
              <a:rPr lang="zh-CN" altLang="en-US" sz="1200">
                <a:latin typeface="华文楷体" panose="02010600040101010101" charset="-122"/>
                <a:ea typeface="华文楷体" panose="02010600040101010101" charset="-122"/>
                <a:cs typeface="华文楷体" panose="02010600040101010101" charset="-122"/>
                <a:sym typeface="+mn-ea"/>
              </a:rPr>
              <a:t>正确识别的数量</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样本中的总数量</a:t>
            </a:r>
            <a:endParaRPr lang="zh-CN" altLang="en-US" sz="1200">
              <a:latin typeface="华文楷体" panose="02010600040101010101" charset="-122"/>
              <a:ea typeface="华文楷体" panose="02010600040101010101" charset="-122"/>
              <a:cs typeface="华文楷体" panose="02010600040101010101" charset="-122"/>
              <a:sym typeface="+mn-ea"/>
            </a:endParaRPr>
          </a:p>
          <a:p>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F1 = 2*</a:t>
            </a:r>
            <a:r>
              <a:rPr lang="zh-CN" altLang="en-US" sz="1200">
                <a:latin typeface="华文楷体" panose="02010600040101010101" charset="-122"/>
                <a:ea typeface="华文楷体" panose="02010600040101010101" charset="-122"/>
                <a:cs typeface="华文楷体" panose="02010600040101010101" charset="-122"/>
                <a:sym typeface="+mn-ea"/>
              </a:rPr>
              <a:t>准确率</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召回率</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准确率</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召回率</a:t>
            </a:r>
            <a:r>
              <a:rPr lang="en-US" altLang="zh-CN" sz="1200">
                <a:latin typeface="华文楷体" panose="02010600040101010101" charset="-122"/>
                <a:ea typeface="华文楷体" panose="02010600040101010101" charset="-122"/>
                <a:cs typeface="华文楷体" panose="02010600040101010101" charset="-122"/>
                <a:sym typeface="+mn-ea"/>
              </a:rPr>
              <a:t>) </a:t>
            </a:r>
            <a:endParaRPr lang="en-US" altLang="zh-CN" sz="1200">
              <a:latin typeface="华文楷体" panose="02010600040101010101" charset="-122"/>
              <a:ea typeface="华文楷体" panose="02010600040101010101" charset="-122"/>
              <a:cs typeface="华文楷体" panose="02010600040101010101" charset="-122"/>
            </a:endParaRPr>
          </a:p>
          <a:p>
            <a:pPr indent="457200"/>
            <a:endParaRPr lang="en-US" altLang="zh-CN" sz="1200">
              <a:latin typeface="华文楷体" panose="02010600040101010101" charset="-122"/>
              <a:ea typeface="华文楷体" panose="02010600040101010101" charset="-122"/>
              <a:cs typeface="华文楷体" panose="02010600040101010101" charset="-122"/>
            </a:endParaRPr>
          </a:p>
          <a:p>
            <a:pPr indent="0"/>
            <a:r>
              <a:rPr lang="en-US" altLang="zh-CN" sz="1200" b="1">
                <a:latin typeface="华文楷体" panose="02010600040101010101" charset="-122"/>
                <a:ea typeface="华文楷体" panose="02010600040101010101" charset="-122"/>
                <a:cs typeface="华文楷体" panose="02010600040101010101" charset="-122"/>
                <a:sym typeface="+mn-ea"/>
              </a:rPr>
              <a:t>3</a:t>
            </a:r>
            <a:r>
              <a:rPr lang="zh-CN" altLang="en-US" sz="1200" b="1">
                <a:latin typeface="华文楷体" panose="02010600040101010101" charset="-122"/>
                <a:ea typeface="华文楷体" panose="02010600040101010101" charset="-122"/>
                <a:cs typeface="华文楷体" panose="02010600040101010101" charset="-122"/>
                <a:sym typeface="+mn-ea"/>
              </a:rPr>
              <a:t>、生成问题</a:t>
            </a:r>
            <a:endParaRPr lang="zh-CN" altLang="en-US" sz="1200" b="1">
              <a:latin typeface="华文楷体" panose="02010600040101010101" charset="-122"/>
              <a:ea typeface="华文楷体" panose="02010600040101010101" charset="-122"/>
              <a:cs typeface="华文楷体" panose="02010600040101010101" charset="-122"/>
              <a:sym typeface="+mn-ea"/>
            </a:endParaRPr>
          </a:p>
          <a:p>
            <a:pPr indent="0"/>
            <a:r>
              <a:rPr lang="zh-CN" altLang="en-US" sz="1200">
                <a:latin typeface="华文楷体" panose="02010600040101010101" charset="-122"/>
                <a:ea typeface="华文楷体" panose="02010600040101010101" charset="-122"/>
                <a:cs typeface="华文楷体" panose="02010600040101010101" charset="-122"/>
                <a:sym typeface="+mn-ea"/>
              </a:rPr>
              <a:t> </a:t>
            </a:r>
            <a:r>
              <a:rPr lang="en-US" altLang="zh-CN" sz="1200">
                <a:latin typeface="华文楷体" panose="02010600040101010101" charset="-122"/>
                <a:ea typeface="华文楷体" panose="02010600040101010101" charset="-122"/>
                <a:cs typeface="华文楷体" panose="02010600040101010101" charset="-122"/>
                <a:sym typeface="+mn-ea"/>
              </a:rPr>
              <a:t>     BLUE = </a:t>
            </a:r>
            <a:r>
              <a:rPr lang="zh-CN" altLang="en-US" sz="1200">
                <a:latin typeface="华文楷体" panose="02010600040101010101" charset="-122"/>
                <a:ea typeface="华文楷体" panose="02010600040101010101" charset="-122"/>
                <a:cs typeface="华文楷体" panose="02010600040101010101" charset="-122"/>
                <a:sym typeface="+mn-ea"/>
              </a:rPr>
              <a:t>预测文本和参考文本的</a:t>
            </a:r>
            <a:r>
              <a:rPr lang="en-US" altLang="zh-CN" sz="1200">
                <a:latin typeface="华文楷体" panose="02010600040101010101" charset="-122"/>
                <a:ea typeface="华文楷体" panose="02010600040101010101" charset="-122"/>
                <a:cs typeface="华文楷体" panose="02010600040101010101" charset="-122"/>
                <a:sym typeface="+mn-ea"/>
              </a:rPr>
              <a:t>N-gram</a:t>
            </a:r>
            <a:r>
              <a:rPr lang="zh-CN" altLang="en-US" sz="1200">
                <a:latin typeface="华文楷体" panose="02010600040101010101" charset="-122"/>
                <a:ea typeface="华文楷体" panose="02010600040101010101" charset="-122"/>
                <a:cs typeface="华文楷体" panose="02010600040101010101" charset="-122"/>
                <a:sym typeface="+mn-ea"/>
              </a:rPr>
              <a:t>匹配数</a:t>
            </a:r>
            <a:r>
              <a:rPr lang="en-US" altLang="zh-CN" sz="1200">
                <a:latin typeface="华文楷体" panose="02010600040101010101" charset="-122"/>
                <a:ea typeface="华文楷体" panose="02010600040101010101" charset="-122"/>
                <a:cs typeface="华文楷体" panose="02010600040101010101" charset="-122"/>
                <a:sym typeface="+mn-ea"/>
              </a:rPr>
              <a:t>/</a:t>
            </a:r>
            <a:r>
              <a:rPr lang="zh-CN" altLang="en-US" sz="1200">
                <a:latin typeface="华文楷体" panose="02010600040101010101" charset="-122"/>
                <a:ea typeface="华文楷体" panose="02010600040101010101" charset="-122"/>
                <a:cs typeface="华文楷体" panose="02010600040101010101" charset="-122"/>
                <a:sym typeface="+mn-ea"/>
              </a:rPr>
              <a:t>参考文本的</a:t>
            </a:r>
            <a:r>
              <a:rPr lang="en-US" altLang="zh-CN" sz="1200">
                <a:latin typeface="华文楷体" panose="02010600040101010101" charset="-122"/>
                <a:ea typeface="华文楷体" panose="02010600040101010101" charset="-122"/>
                <a:cs typeface="华文楷体" panose="02010600040101010101" charset="-122"/>
                <a:sym typeface="+mn-ea"/>
              </a:rPr>
              <a:t>N-gram</a:t>
            </a:r>
            <a:r>
              <a:rPr lang="zh-CN" altLang="en-US" sz="1200">
                <a:latin typeface="华文楷体" panose="02010600040101010101" charset="-122"/>
                <a:ea typeface="华文楷体" panose="02010600040101010101" charset="-122"/>
                <a:cs typeface="华文楷体" panose="02010600040101010101" charset="-122"/>
                <a:sym typeface="+mn-ea"/>
              </a:rPr>
              <a:t>总数</a:t>
            </a:r>
            <a:endParaRPr lang="en-US" altLang="zh-CN"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p:txBody>
      </p:sp>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深度学习之</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a:p>
            <a:pPr algn="ctr"/>
            <a:r>
              <a:rPr lang="zh-CN" altLang="en-US" sz="1200"/>
              <a:t>（词的表示）</a:t>
            </a:r>
            <a:endParaRPr lang="zh-CN" altLang="en-US" sz="1200"/>
          </a:p>
        </p:txBody>
      </p:sp>
      <p:sp>
        <p:nvSpPr>
          <p:cNvPr id="10" name="矩形 9"/>
          <p:cNvSpPr/>
          <p:nvPr/>
        </p:nvSpPr>
        <p:spPr>
          <a:xfrm>
            <a:off x="261874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432935" y="1437640"/>
            <a:ext cx="129857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a:p>
            <a:pPr algn="ctr"/>
            <a:r>
              <a:rPr lang="zh-CN" altLang="en-US" sz="1200"/>
              <a:t>（前馈神经网络）</a:t>
            </a:r>
            <a:endParaRPr lang="zh-CN" altLang="en-US" sz="1200"/>
          </a:p>
        </p:txBody>
      </p:sp>
      <p:sp>
        <p:nvSpPr>
          <p:cNvPr id="12" name="矩形 11"/>
          <p:cNvSpPr/>
          <p:nvPr/>
        </p:nvSpPr>
        <p:spPr>
          <a:xfrm>
            <a:off x="8283575" y="1437640"/>
            <a:ext cx="1110615" cy="46736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143764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6" name="右箭头 15"/>
          <p:cNvSpPr/>
          <p:nvPr/>
        </p:nvSpPr>
        <p:spPr>
          <a:xfrm>
            <a:off x="2009775" y="160909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1437640"/>
            <a:ext cx="1110615" cy="46736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161226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26" name="对象 25">
            <a:hlinkClick r:id="" action="ppaction://ole?verb="/>
          </p:cNvPr>
          <p:cNvGraphicFramePr>
            <a:graphicFrameLocks noChangeAspect="1"/>
          </p:cNvGraphicFramePr>
          <p:nvPr/>
        </p:nvGraphicFramePr>
        <p:xfrm>
          <a:off x="7337425" y="2755265"/>
          <a:ext cx="2260600" cy="3352800"/>
        </p:xfrm>
        <a:graphic>
          <a:graphicData uri="http://schemas.openxmlformats.org/presentationml/2006/ole">
            <mc:AlternateContent xmlns:mc="http://schemas.openxmlformats.org/markup-compatibility/2006">
              <mc:Choice xmlns:v="urn:schemas-microsoft-com:vml" Requires="v">
                <p:oleObj spid="_x0000_s2049" name="" r:id="rId1" imgW="2260600" imgH="3352800" progId="Equation.KSEE3">
                  <p:embed/>
                </p:oleObj>
              </mc:Choice>
              <mc:Fallback>
                <p:oleObj name="" r:id="rId1" imgW="2260600" imgH="3352800" progId="Equation.KSEE3">
                  <p:embed/>
                  <p:pic>
                    <p:nvPicPr>
                      <p:cNvPr id="0" name="图片 2048"/>
                      <p:cNvPicPr/>
                      <p:nvPr/>
                    </p:nvPicPr>
                    <p:blipFill>
                      <a:blip r:embed="rId2"/>
                      <a:stretch>
                        <a:fillRect/>
                      </a:stretch>
                    </p:blipFill>
                    <p:spPr>
                      <a:xfrm>
                        <a:off x="7337425" y="2755265"/>
                        <a:ext cx="2260600" cy="33528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custDataLst>
              <p:tags r:id="rId1"/>
            </p:custDataLst>
          </p:nvPr>
        </p:nvPicPr>
        <p:blipFill>
          <a:blip r:embed="rId2">
            <a:lum bright="-6000" contrast="-6000"/>
          </a:blip>
          <a:stretch>
            <a:fillRect/>
          </a:stretch>
        </p:blipFill>
        <p:spPr>
          <a:xfrm>
            <a:off x="8527415" y="420370"/>
            <a:ext cx="3664585" cy="3066415"/>
          </a:xfrm>
          <a:prstGeom prst="rect">
            <a:avLst/>
          </a:prstGeom>
        </p:spPr>
      </p:pic>
      <p:pic>
        <p:nvPicPr>
          <p:cNvPr id="3" name="图片 2" descr="2"/>
          <p:cNvPicPr>
            <a:picLocks noChangeAspect="1"/>
          </p:cNvPicPr>
          <p:nvPr>
            <p:custDataLst>
              <p:tags r:id="rId3"/>
            </p:custDataLst>
          </p:nvPr>
        </p:nvPicPr>
        <p:blipFill>
          <a:blip r:embed="rId4">
            <a:lum bright="-6000" contrast="-6000"/>
          </a:blip>
          <a:stretch>
            <a:fillRect/>
          </a:stretch>
        </p:blipFill>
        <p:spPr>
          <a:xfrm>
            <a:off x="0" y="5007610"/>
            <a:ext cx="4229735" cy="1850390"/>
          </a:xfrm>
          <a:prstGeom prst="rect">
            <a:avLst/>
          </a:prstGeom>
        </p:spPr>
      </p:pic>
      <p:sp>
        <p:nvSpPr>
          <p:cNvPr id="6" name="文本框 5"/>
          <p:cNvSpPr txBox="1"/>
          <p:nvPr/>
        </p:nvSpPr>
        <p:spPr>
          <a:xfrm>
            <a:off x="2040255" y="2472055"/>
            <a:ext cx="8068945" cy="706755"/>
          </a:xfrm>
          <a:prstGeom prst="rect">
            <a:avLst/>
          </a:prstGeom>
          <a:noFill/>
        </p:spPr>
        <p:txBody>
          <a:bodyPr wrap="square" rtlCol="0">
            <a:spAutoFit/>
          </a:bodyPr>
          <a:lstStyle/>
          <a:p>
            <a:pPr algn="ctr"/>
            <a:r>
              <a:rPr lang="zh-CN" altLang="en-US"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rPr>
              <a:t>感谢您的观看</a:t>
            </a:r>
            <a:endParaRPr lang="zh-CN" altLang="en-US"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endParaRPr>
          </a:p>
        </p:txBody>
      </p:sp>
      <p:sp>
        <p:nvSpPr>
          <p:cNvPr id="13" name="文本框 12"/>
          <p:cNvSpPr txBox="1"/>
          <p:nvPr/>
        </p:nvSpPr>
        <p:spPr>
          <a:xfrm rot="16200000" flipV="1">
            <a:off x="-654050" y="122237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
        <p:nvSpPr>
          <p:cNvPr id="14" name="文本框 13"/>
          <p:cNvSpPr txBox="1"/>
          <p:nvPr/>
        </p:nvSpPr>
        <p:spPr>
          <a:xfrm rot="16200000" flipV="1">
            <a:off x="10963275" y="470598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16455" y="334391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一</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4" name="椭圆 3"/>
          <p:cNvSpPr/>
          <p:nvPr>
            <p:custDataLst>
              <p:tags r:id="rId1"/>
            </p:custDataLst>
          </p:nvPr>
        </p:nvSpPr>
        <p:spPr>
          <a:xfrm>
            <a:off x="5258435" y="2353945"/>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1</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5" name="文本框 4"/>
          <p:cNvSpPr txBox="1"/>
          <p:nvPr>
            <p:custDataLst>
              <p:tags r:id="rId2"/>
            </p:custDataLst>
          </p:nvPr>
        </p:nvSpPr>
        <p:spPr>
          <a:xfrm>
            <a:off x="6020435" y="2382520"/>
            <a:ext cx="3456940" cy="583565"/>
          </a:xfrm>
          <a:prstGeom prst="rect">
            <a:avLst/>
          </a:prstGeom>
          <a:noFill/>
        </p:spPr>
        <p:txBody>
          <a:bodyPr wrap="square" rtlCol="0">
            <a:spAutoFit/>
          </a:bodyPr>
          <a:p>
            <a:pPr algn="l"/>
            <a:r>
              <a:rPr lang="zh-CN" altLang="en-US" sz="32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自然语言处理简介</a:t>
            </a:r>
            <a:endParaRPr lang="zh-CN" altLang="en-US" sz="32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15" name="椭圆 14"/>
          <p:cNvSpPr/>
          <p:nvPr>
            <p:custDataLst>
              <p:tags r:id="rId3"/>
            </p:custDataLst>
          </p:nvPr>
        </p:nvSpPr>
        <p:spPr>
          <a:xfrm>
            <a:off x="5200650" y="4333240"/>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2</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16" name="文本框 15"/>
          <p:cNvSpPr txBox="1"/>
          <p:nvPr>
            <p:custDataLst>
              <p:tags r:id="rId4"/>
            </p:custDataLst>
          </p:nvPr>
        </p:nvSpPr>
        <p:spPr>
          <a:xfrm>
            <a:off x="5962650" y="4362450"/>
            <a:ext cx="4917440" cy="583565"/>
          </a:xfrm>
          <a:prstGeom prst="rect">
            <a:avLst/>
          </a:prstGeom>
          <a:noFill/>
        </p:spPr>
        <p:txBody>
          <a:bodyPr wrap="square" rtlCol="0">
            <a:spAutoFit/>
          </a:bodyPr>
          <a:p>
            <a:pPr algn="l"/>
            <a:r>
              <a:rPr lang="zh-CN" sz="32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rPr>
              <a:t>深度学习之自然语言处理</a:t>
            </a:r>
            <a:endParaRPr lang="zh-CN" sz="32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endParaRPr>
          </a:p>
        </p:txBody>
      </p:sp>
      <p:sp>
        <p:nvSpPr>
          <p:cNvPr id="24" name="任意多边形 23"/>
          <p:cNvSpPr/>
          <p:nvPr/>
        </p:nvSpPr>
        <p:spPr>
          <a:xfrm>
            <a:off x="2496185" y="2092325"/>
            <a:ext cx="2294890" cy="3088005"/>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a:latin typeface="华文楷体" panose="02010600040101010101" charset="-122"/>
              <a:ea typeface="华文楷体" panose="02010600040101010101" charset="-122"/>
              <a:cs typeface="+mn-ea"/>
              <a:sym typeface="+mn-lt"/>
            </a:endParaRPr>
          </a:p>
        </p:txBody>
      </p:sp>
      <p:sp>
        <p:nvSpPr>
          <p:cNvPr id="27" name="文本框 26"/>
          <p:cNvSpPr txBox="1"/>
          <p:nvPr/>
        </p:nvSpPr>
        <p:spPr>
          <a:xfrm>
            <a:off x="2439670" y="3272790"/>
            <a:ext cx="2351405" cy="583565"/>
          </a:xfrm>
          <a:prstGeom prst="rect">
            <a:avLst/>
          </a:prstGeom>
          <a:noFill/>
        </p:spPr>
        <p:txBody>
          <a:bodyPr wrap="none" rtlCol="0">
            <a:spAutoFit/>
          </a:bodyPr>
          <a:p>
            <a:pPr algn="l"/>
            <a:r>
              <a:rPr lang="zh-CN" altLang="en-US" sz="3200" b="1" dirty="0">
                <a:solidFill>
                  <a:schemeClr val="bg1"/>
                </a:solidFill>
                <a:latin typeface="华文楷体" panose="02010600040101010101" charset="-122"/>
                <a:ea typeface="华文楷体" panose="02010600040101010101" charset="-122"/>
                <a:cs typeface="+mn-ea"/>
                <a:sym typeface="+mn-lt"/>
              </a:rPr>
              <a:t>CONTENTS</a:t>
            </a:r>
            <a:endParaRPr lang="zh-CN" altLang="en-US" sz="3200" b="1" dirty="0">
              <a:solidFill>
                <a:schemeClr val="bg1"/>
              </a:solidFill>
              <a:latin typeface="华文楷体" panose="02010600040101010101" charset="-122"/>
              <a:ea typeface="华文楷体" panose="0201060004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34391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一</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7" name="文本框 6"/>
          <p:cNvSpPr txBox="1"/>
          <p:nvPr/>
        </p:nvSpPr>
        <p:spPr>
          <a:xfrm>
            <a:off x="5274945" y="3343910"/>
            <a:ext cx="5857875" cy="706755"/>
          </a:xfrm>
          <a:prstGeom prst="rect">
            <a:avLst/>
          </a:prstGeom>
          <a:noFill/>
        </p:spPr>
        <p:txBody>
          <a:bodyPr wrap="square" rtlCol="0">
            <a:spAutoFit/>
          </a:bodyPr>
          <a:lstStyle/>
          <a:p>
            <a:pPr algn="l"/>
            <a:r>
              <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自然语言处理基础</a:t>
            </a:r>
            <a:endPar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一</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自然语言处理概念</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2" name="文本框 1"/>
          <p:cNvSpPr txBox="1"/>
          <p:nvPr/>
        </p:nvSpPr>
        <p:spPr>
          <a:xfrm>
            <a:off x="1113790" y="1485900"/>
            <a:ext cx="9356090" cy="4246245"/>
          </a:xfrm>
          <a:prstGeom prst="rect">
            <a:avLst/>
          </a:prstGeom>
          <a:noFill/>
        </p:spPr>
        <p:txBody>
          <a:bodyPr wrap="square" rtlCol="0">
            <a:spAutoFit/>
          </a:bodyPr>
          <a:p>
            <a:r>
              <a:rPr lang="zh-CN" altLang="en-US" b="1">
                <a:latin typeface="华文楷体" panose="02010600040101010101" charset="-122"/>
                <a:ea typeface="华文楷体" panose="02010600040101010101" charset="-122"/>
                <a:cs typeface="华文楷体" panose="02010600040101010101" charset="-122"/>
              </a:rPr>
              <a:t>自然语言</a:t>
            </a:r>
            <a:r>
              <a:rPr lang="zh-CN" altLang="en-US">
                <a:latin typeface="华文楷体" panose="02010600040101010101" charset="-122"/>
                <a:ea typeface="华文楷体" panose="02010600040101010101" charset="-122"/>
                <a:cs typeface="华文楷体" panose="02010600040101010101" charset="-122"/>
              </a:rPr>
              <a:t>通常指的是人类语言，是人类思维的载体和交流的基本工具，也是人类区别于动物的根本标志，更是人类智能发展的外在体现形式之一。</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zh-CN" altLang="en-US" b="1">
                <a:latin typeface="华文楷体" panose="02010600040101010101" charset="-122"/>
                <a:ea typeface="华文楷体" panose="02010600040101010101" charset="-122"/>
                <a:cs typeface="华文楷体" panose="02010600040101010101" charset="-122"/>
              </a:rPr>
              <a:t>自然语言处理</a:t>
            </a:r>
            <a:r>
              <a:rPr lang="zh-CN" altLang="en-US">
                <a:latin typeface="华文楷体" panose="02010600040101010101" charset="-122"/>
                <a:ea typeface="华文楷体" panose="02010600040101010101" charset="-122"/>
                <a:cs typeface="华文楷体" panose="02010600040101010101" charset="-122"/>
              </a:rPr>
              <a:t>（Natural Language Processing，NLP）主要研究用计算机理解和生成自然语言的各种理论和方法，属于人工智能领域的一个</a:t>
            </a:r>
            <a:r>
              <a:rPr lang="zh-CN" altLang="en-US">
                <a:latin typeface="华文楷体" panose="02010600040101010101" charset="-122"/>
                <a:ea typeface="华文楷体" panose="02010600040101010101" charset="-122"/>
                <a:cs typeface="华文楷体" panose="02010600040101010101" charset="-122"/>
              </a:rPr>
              <a:t>重要甚至核心分支，是计算机科学与语言学的交叉学科，又常被称为计算语言学（Computational Linguistics，CL）。随着互联网的快速发展，网络文本呈爆炸性增长，为自然语言处理提出了巨大的应用需求。同时，自然语言处理研究也为人们更深刻地理解语言的机理和社会的机制提供了一条重要的途径，因此具有重要的科学意义。</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目前，人们普遍认为人工智能的发展经历了从</a:t>
            </a:r>
            <a:r>
              <a:rPr lang="zh-CN" altLang="en-US" b="1">
                <a:latin typeface="华文楷体" panose="02010600040101010101" charset="-122"/>
                <a:ea typeface="华文楷体" panose="02010600040101010101" charset="-122"/>
                <a:cs typeface="华文楷体" panose="02010600040101010101" charset="-122"/>
              </a:rPr>
              <a:t>运算智能</a:t>
            </a:r>
            <a:r>
              <a:rPr lang="zh-CN" altLang="en-US">
                <a:latin typeface="华文楷体" panose="02010600040101010101" charset="-122"/>
                <a:ea typeface="华文楷体" panose="02010600040101010101" charset="-122"/>
                <a:cs typeface="华文楷体" panose="02010600040101010101" charset="-122"/>
              </a:rPr>
              <a:t>到</a:t>
            </a:r>
            <a:r>
              <a:rPr lang="zh-CN" altLang="en-US" b="1">
                <a:latin typeface="华文楷体" panose="02010600040101010101" charset="-122"/>
                <a:ea typeface="华文楷体" panose="02010600040101010101" charset="-122"/>
                <a:cs typeface="华文楷体" panose="02010600040101010101" charset="-122"/>
              </a:rPr>
              <a:t>感知智能，再到认知智能</a:t>
            </a:r>
            <a:r>
              <a:rPr lang="zh-CN" altLang="en-US">
                <a:latin typeface="华文楷体" panose="02010600040101010101" charset="-122"/>
                <a:ea typeface="华文楷体" panose="02010600040101010101" charset="-122"/>
                <a:cs typeface="华文楷体" panose="02010600040101010101" charset="-122"/>
              </a:rPr>
              <a:t>三个发展阶段。运算智能关注的是机器的基础运算和存储能力，在这方面，机器已经完胜人类。感知智能则强调机器的模式识别能力，如语音的识别以及图像的识别，目前机器在感知智能上的水平基本达到甚至超过了人类的水平。然而，在涉及自然语言处理以及常识建模和推理等研究的认知智能上，机器与人类还有很大的差距。</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一</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自然语言处理难点</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grpSp>
        <p:nvGrpSpPr>
          <p:cNvPr id="9" name="组合 8"/>
          <p:cNvGrpSpPr/>
          <p:nvPr/>
        </p:nvGrpSpPr>
        <p:grpSpPr>
          <a:xfrm>
            <a:off x="4293235" y="1854835"/>
            <a:ext cx="3605530" cy="3815080"/>
            <a:chOff x="6818" y="2721"/>
            <a:chExt cx="5678" cy="6008"/>
          </a:xfrm>
          <a:solidFill>
            <a:srgbClr val="92AFD1"/>
          </a:solidFill>
        </p:grpSpPr>
        <p:grpSp>
          <p:nvGrpSpPr>
            <p:cNvPr id="2" name="组合 1"/>
            <p:cNvGrpSpPr/>
            <p:nvPr/>
          </p:nvGrpSpPr>
          <p:grpSpPr>
            <a:xfrm>
              <a:off x="7366" y="4156"/>
              <a:ext cx="4583" cy="4076"/>
              <a:chOff x="7366" y="4486"/>
              <a:chExt cx="4583" cy="4076"/>
            </a:xfrm>
            <a:grpFill/>
          </p:grpSpPr>
          <p:sp>
            <p:nvSpPr>
              <p:cNvPr id="52" name="Freeform 51"/>
              <p:cNvSpPr/>
              <p:nvPr/>
            </p:nvSpPr>
            <p:spPr bwMode="auto">
              <a:xfrm>
                <a:off x="7366" y="5725"/>
                <a:ext cx="1830" cy="2299"/>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w="12700">
                <a:solidFill>
                  <a:schemeClr val="bg1"/>
                </a:solidFill>
              </a:ln>
            </p:spPr>
            <p:txBody>
              <a:bodyPr vert="horz" wrap="square" lIns="91440" tIns="45720" rIns="91440" bIns="45720" numCol="1" anchor="t" anchorCtr="0" compatLnSpc="1"/>
              <a:p>
                <a:endParaRPr lang="en-US">
                  <a:solidFill>
                    <a:schemeClr val="tx1">
                      <a:lumMod val="85000"/>
                      <a:lumOff val="15000"/>
                    </a:schemeClr>
                  </a:solidFill>
                  <a:cs typeface="+mn-ea"/>
                  <a:sym typeface="+mn-lt"/>
                </a:endParaRPr>
              </a:p>
            </p:txBody>
          </p:sp>
          <p:sp>
            <p:nvSpPr>
              <p:cNvPr id="55" name="Freeform 54"/>
              <p:cNvSpPr/>
              <p:nvPr/>
            </p:nvSpPr>
            <p:spPr bwMode="auto">
              <a:xfrm>
                <a:off x="7614" y="4486"/>
                <a:ext cx="2505" cy="1500"/>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w="12700">
                <a:solidFill>
                  <a:schemeClr val="bg1"/>
                </a:solidFill>
              </a:ln>
            </p:spPr>
            <p:txBody>
              <a:bodyPr vert="horz" wrap="square" lIns="91440" tIns="45720" rIns="91440" bIns="45720" numCol="1" anchor="t" anchorCtr="0" compatLnSpc="1"/>
              <a:p>
                <a:endParaRPr lang="en-US">
                  <a:solidFill>
                    <a:schemeClr val="tx1">
                      <a:lumMod val="85000"/>
                      <a:lumOff val="15000"/>
                    </a:schemeClr>
                  </a:solidFill>
                  <a:cs typeface="+mn-ea"/>
                  <a:sym typeface="+mn-lt"/>
                </a:endParaRPr>
              </a:p>
            </p:txBody>
          </p:sp>
          <p:sp>
            <p:nvSpPr>
              <p:cNvPr id="58" name="Freeform 57"/>
              <p:cNvSpPr/>
              <p:nvPr/>
            </p:nvSpPr>
            <p:spPr bwMode="auto">
              <a:xfrm>
                <a:off x="9196" y="7061"/>
                <a:ext cx="2505" cy="1501"/>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w="12700">
                <a:solidFill>
                  <a:schemeClr val="bg1"/>
                </a:solidFill>
              </a:ln>
            </p:spPr>
            <p:txBody>
              <a:bodyPr vert="horz" wrap="square" lIns="91440" tIns="45720" rIns="91440" bIns="45720" numCol="1" anchor="t" anchorCtr="0" compatLnSpc="1"/>
              <a:p>
                <a:endParaRPr lang="en-US">
                  <a:solidFill>
                    <a:schemeClr val="tx1">
                      <a:lumMod val="85000"/>
                      <a:lumOff val="15000"/>
                    </a:schemeClr>
                  </a:solidFill>
                  <a:cs typeface="+mn-ea"/>
                  <a:sym typeface="+mn-lt"/>
                </a:endParaRPr>
              </a:p>
            </p:txBody>
          </p:sp>
          <p:sp>
            <p:nvSpPr>
              <p:cNvPr id="61" name="Freeform 60"/>
              <p:cNvSpPr/>
              <p:nvPr/>
            </p:nvSpPr>
            <p:spPr bwMode="auto">
              <a:xfrm>
                <a:off x="8076" y="6524"/>
                <a:ext cx="2138" cy="2038"/>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w="12700">
                <a:solidFill>
                  <a:schemeClr val="bg1"/>
                </a:solidFill>
              </a:ln>
            </p:spPr>
            <p:txBody>
              <a:bodyPr vert="horz" wrap="square" lIns="91440" tIns="45720" rIns="91440" bIns="45720" numCol="1" anchor="t" anchorCtr="0" compatLnSpc="1"/>
              <a:p>
                <a:endParaRPr lang="en-US">
                  <a:solidFill>
                    <a:schemeClr val="tx1">
                      <a:lumMod val="85000"/>
                      <a:lumOff val="15000"/>
                    </a:schemeClr>
                  </a:solidFill>
                  <a:cs typeface="+mn-ea"/>
                  <a:sym typeface="+mn-lt"/>
                </a:endParaRPr>
              </a:p>
            </p:txBody>
          </p:sp>
          <p:sp>
            <p:nvSpPr>
              <p:cNvPr id="7" name="Freeform 63"/>
              <p:cNvSpPr/>
              <p:nvPr/>
            </p:nvSpPr>
            <p:spPr bwMode="auto">
              <a:xfrm>
                <a:off x="9101" y="4486"/>
                <a:ext cx="2136" cy="2038"/>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w="12700">
                <a:solidFill>
                  <a:schemeClr val="bg1"/>
                </a:solidFill>
              </a:ln>
            </p:spPr>
            <p:txBody>
              <a:bodyPr vert="horz" wrap="square" lIns="91440" tIns="45720" rIns="91440" bIns="45720" numCol="1" anchor="t" anchorCtr="0" compatLnSpc="1"/>
              <a:p>
                <a:endParaRPr lang="en-US">
                  <a:solidFill>
                    <a:schemeClr val="tx1">
                      <a:lumMod val="85000"/>
                      <a:lumOff val="15000"/>
                    </a:schemeClr>
                  </a:solidFill>
                  <a:cs typeface="+mn-ea"/>
                  <a:sym typeface="+mn-lt"/>
                </a:endParaRPr>
              </a:p>
            </p:txBody>
          </p:sp>
          <p:sp>
            <p:nvSpPr>
              <p:cNvPr id="67" name="Freeform 66"/>
              <p:cNvSpPr/>
              <p:nvPr/>
            </p:nvSpPr>
            <p:spPr bwMode="auto">
              <a:xfrm>
                <a:off x="10119" y="5023"/>
                <a:ext cx="1830" cy="2303"/>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w="12700">
                <a:solidFill>
                  <a:schemeClr val="bg1"/>
                </a:solidFill>
              </a:ln>
            </p:spPr>
            <p:txBody>
              <a:bodyPr vert="horz" wrap="square" lIns="91440" tIns="45720" rIns="91440" bIns="45720" numCol="1" anchor="t" anchorCtr="0" compatLnSpc="1"/>
              <a:p>
                <a:endParaRPr lang="en-US">
                  <a:solidFill>
                    <a:schemeClr val="tx1">
                      <a:lumMod val="85000"/>
                      <a:lumOff val="15000"/>
                    </a:schemeClr>
                  </a:solidFill>
                  <a:cs typeface="+mn-ea"/>
                  <a:sym typeface="+mn-lt"/>
                </a:endParaRPr>
              </a:p>
            </p:txBody>
          </p:sp>
        </p:grpSp>
        <p:sp>
          <p:nvSpPr>
            <p:cNvPr id="75" name="Freeform 74"/>
            <p:cNvSpPr/>
            <p:nvPr/>
          </p:nvSpPr>
          <p:spPr>
            <a:xfrm>
              <a:off x="6818" y="2721"/>
              <a:ext cx="5679" cy="6008"/>
            </a:xfrm>
            <a:custGeom>
              <a:avLst/>
              <a:gdLst>
                <a:gd name="connsiteX0" fmla="*/ 2692627 w 4509814"/>
                <a:gd name="connsiteY0" fmla="*/ 4757376 h 4770731"/>
                <a:gd name="connsiteX1" fmla="*/ 2703955 w 4509814"/>
                <a:gd name="connsiteY1" fmla="*/ 4760759 h 4770731"/>
                <a:gd name="connsiteX2" fmla="*/ 2715553 w 4509814"/>
                <a:gd name="connsiteY2" fmla="*/ 4761882 h 4770731"/>
                <a:gd name="connsiteX3" fmla="*/ 2605792 w 4509814"/>
                <a:gd name="connsiteY3" fmla="*/ 4730879 h 4770731"/>
                <a:gd name="connsiteX4" fmla="*/ 2608282 w 4509814"/>
                <a:gd name="connsiteY4" fmla="*/ 4732175 h 4770731"/>
                <a:gd name="connsiteX5" fmla="*/ 2610240 w 4509814"/>
                <a:gd name="connsiteY5" fmla="*/ 4732762 h 4770731"/>
                <a:gd name="connsiteX6" fmla="*/ 2608464 w 4509814"/>
                <a:gd name="connsiteY6" fmla="*/ 4732167 h 4770731"/>
                <a:gd name="connsiteX7" fmla="*/ 2650695 w 4509814"/>
                <a:gd name="connsiteY7" fmla="*/ 4564996 h 4770731"/>
                <a:gd name="connsiteX8" fmla="*/ 2671425 w 4509814"/>
                <a:gd name="connsiteY8" fmla="*/ 4569072 h 4770731"/>
                <a:gd name="connsiteX9" fmla="*/ 2660937 w 4509814"/>
                <a:gd name="connsiteY9" fmla="*/ 4568056 h 4770731"/>
                <a:gd name="connsiteX10" fmla="*/ 2572178 w 4509814"/>
                <a:gd name="connsiteY10" fmla="*/ 4541038 h 4770731"/>
                <a:gd name="connsiteX11" fmla="*/ 2574595 w 4509814"/>
                <a:gd name="connsiteY11" fmla="*/ 4542203 h 4770731"/>
                <a:gd name="connsiteX12" fmla="*/ 2576201 w 4509814"/>
                <a:gd name="connsiteY12" fmla="*/ 4542740 h 4770731"/>
                <a:gd name="connsiteX13" fmla="*/ 2574430 w 4509814"/>
                <a:gd name="connsiteY13" fmla="*/ 4542211 h 4770731"/>
                <a:gd name="connsiteX14" fmla="*/ 734357 w 4509814"/>
                <a:gd name="connsiteY14" fmla="*/ 4133573 h 4770731"/>
                <a:gd name="connsiteX15" fmla="*/ 736807 w 4509814"/>
                <a:gd name="connsiteY15" fmla="*/ 4143832 h 4770731"/>
                <a:gd name="connsiteX16" fmla="*/ 741137 w 4509814"/>
                <a:gd name="connsiteY16" fmla="*/ 4153266 h 4770731"/>
                <a:gd name="connsiteX17" fmla="*/ 880015 w 4509814"/>
                <a:gd name="connsiteY17" fmla="*/ 4000950 h 4770731"/>
                <a:gd name="connsiteX18" fmla="*/ 886145 w 4509814"/>
                <a:gd name="connsiteY18" fmla="*/ 4018758 h 4770731"/>
                <a:gd name="connsiteX19" fmla="*/ 882230 w 4509814"/>
                <a:gd name="connsiteY19" fmla="*/ 4010227 h 4770731"/>
                <a:gd name="connsiteX20" fmla="*/ 640510 w 4509814"/>
                <a:gd name="connsiteY20" fmla="*/ 2073331 h 4770731"/>
                <a:gd name="connsiteX21" fmla="*/ 640510 w 4509814"/>
                <a:gd name="connsiteY21" fmla="*/ 2075601 h 4770731"/>
                <a:gd name="connsiteX22" fmla="*/ 600208 w 4509814"/>
                <a:gd name="connsiteY22" fmla="*/ 2092997 h 4770731"/>
                <a:gd name="connsiteX23" fmla="*/ 616088 w 4509814"/>
                <a:gd name="connsiteY23" fmla="*/ 2082981 h 4770731"/>
                <a:gd name="connsiteX24" fmla="*/ 469479 w 4509814"/>
                <a:gd name="connsiteY24" fmla="*/ 2001738 h 4770731"/>
                <a:gd name="connsiteX25" fmla="*/ 442468 w 4509814"/>
                <a:gd name="connsiteY25" fmla="*/ 2012410 h 4770731"/>
                <a:gd name="connsiteX26" fmla="*/ 424906 w 4509814"/>
                <a:gd name="connsiteY26" fmla="*/ 2023487 h 4770731"/>
                <a:gd name="connsiteX27" fmla="*/ 469479 w 4509814"/>
                <a:gd name="connsiteY27" fmla="*/ 2004248 h 4770731"/>
                <a:gd name="connsiteX28" fmla="*/ 2125631 w 4509814"/>
                <a:gd name="connsiteY28" fmla="*/ 1107539 h 4770731"/>
                <a:gd name="connsiteX29" fmla="*/ 2125732 w 4509814"/>
                <a:gd name="connsiteY29" fmla="*/ 1107539 h 4770731"/>
                <a:gd name="connsiteX30" fmla="*/ 2135179 w 4509814"/>
                <a:gd name="connsiteY30" fmla="*/ 1119279 h 4770731"/>
                <a:gd name="connsiteX31" fmla="*/ 2135090 w 4509814"/>
                <a:gd name="connsiteY31" fmla="*/ 1119286 h 4770731"/>
                <a:gd name="connsiteX32" fmla="*/ 1441926 w 4509814"/>
                <a:gd name="connsiteY32" fmla="*/ 921152 h 4770731"/>
                <a:gd name="connsiteX33" fmla="*/ 1076508 w 4509814"/>
                <a:gd name="connsiteY33" fmla="*/ 1131205 h 4770731"/>
                <a:gd name="connsiteX34" fmla="*/ 503637 w 4509814"/>
                <a:gd name="connsiteY34" fmla="*/ 2124778 h 4770731"/>
                <a:gd name="connsiteX35" fmla="*/ 480333 w 4509814"/>
                <a:gd name="connsiteY35" fmla="*/ 2165197 h 4770731"/>
                <a:gd name="connsiteX36" fmla="*/ 471755 w 4509814"/>
                <a:gd name="connsiteY36" fmla="*/ 2177682 h 4770731"/>
                <a:gd name="connsiteX37" fmla="*/ 470231 w 4509814"/>
                <a:gd name="connsiteY37" fmla="*/ 2182718 h 4770731"/>
                <a:gd name="connsiteX38" fmla="*/ 456325 w 4509814"/>
                <a:gd name="connsiteY38" fmla="*/ 2206835 h 4770731"/>
                <a:gd name="connsiteX39" fmla="*/ 421800 w 4509814"/>
                <a:gd name="connsiteY39" fmla="*/ 2266716 h 4770731"/>
                <a:gd name="connsiteX40" fmla="*/ 461534 w 4509814"/>
                <a:gd name="connsiteY40" fmla="*/ 2211589 h 4770731"/>
                <a:gd name="connsiteX41" fmla="*/ 461775 w 4509814"/>
                <a:gd name="connsiteY41" fmla="*/ 2214898 h 4770731"/>
                <a:gd name="connsiteX42" fmla="*/ 421564 w 4509814"/>
                <a:gd name="connsiteY42" fmla="*/ 2267127 h 4770731"/>
                <a:gd name="connsiteX43" fmla="*/ 266253 w 4509814"/>
                <a:gd name="connsiteY43" fmla="*/ 2538214 h 4770731"/>
                <a:gd name="connsiteX44" fmla="*/ 266253 w 4509814"/>
                <a:gd name="connsiteY44" fmla="*/ 2958550 h 4770731"/>
                <a:gd name="connsiteX45" fmla="*/ 910768 w 4509814"/>
                <a:gd name="connsiteY45" fmla="*/ 4076924 h 4770731"/>
                <a:gd name="connsiteX46" fmla="*/ 919148 w 4509814"/>
                <a:gd name="connsiteY46" fmla="*/ 4091465 h 4770731"/>
                <a:gd name="connsiteX47" fmla="*/ 921266 w 4509814"/>
                <a:gd name="connsiteY47" fmla="*/ 4095711 h 4770731"/>
                <a:gd name="connsiteX48" fmla="*/ 1076533 w 4509814"/>
                <a:gd name="connsiteY48" fmla="*/ 4366857 h 4770731"/>
                <a:gd name="connsiteX49" fmla="*/ 1441867 w 4509814"/>
                <a:gd name="connsiteY49" fmla="*/ 4577073 h 4770731"/>
                <a:gd name="connsiteX50" fmla="*/ 2754028 w 4509814"/>
                <a:gd name="connsiteY50" fmla="*/ 4577073 h 4770731"/>
                <a:gd name="connsiteX51" fmla="*/ 2753584 w 4509814"/>
                <a:gd name="connsiteY51" fmla="*/ 4577030 h 4770731"/>
                <a:gd name="connsiteX52" fmla="*/ 2754235 w 4509814"/>
                <a:gd name="connsiteY52" fmla="*/ 4577072 h 4770731"/>
                <a:gd name="connsiteX53" fmla="*/ 3064841 w 4509814"/>
                <a:gd name="connsiteY53" fmla="*/ 4577072 h 4770731"/>
                <a:gd name="connsiteX54" fmla="*/ 3430259 w 4509814"/>
                <a:gd name="connsiteY54" fmla="*/ 4366818 h 4770731"/>
                <a:gd name="connsiteX55" fmla="*/ 4077735 w 4509814"/>
                <a:gd name="connsiteY55" fmla="*/ 3247981 h 4770731"/>
                <a:gd name="connsiteX56" fmla="*/ 4086557 w 4509814"/>
                <a:gd name="connsiteY56" fmla="*/ 3232736 h 4770731"/>
                <a:gd name="connsiteX57" fmla="*/ 4088248 w 4509814"/>
                <a:gd name="connsiteY57" fmla="*/ 3230529 h 4770731"/>
                <a:gd name="connsiteX58" fmla="*/ 4243560 w 4509814"/>
                <a:gd name="connsiteY58" fmla="*/ 2959336 h 4770731"/>
                <a:gd name="connsiteX59" fmla="*/ 4243560 w 4509814"/>
                <a:gd name="connsiteY59" fmla="*/ 2538835 h 4770731"/>
                <a:gd name="connsiteX60" fmla="*/ 3590092 w 4509814"/>
                <a:gd name="connsiteY60" fmla="*/ 1404482 h 4770731"/>
                <a:gd name="connsiteX61" fmla="*/ 3589104 w 4509814"/>
                <a:gd name="connsiteY61" fmla="*/ 1402766 h 4770731"/>
                <a:gd name="connsiteX62" fmla="*/ 3589002 w 4509814"/>
                <a:gd name="connsiteY62" fmla="*/ 1402514 h 4770731"/>
                <a:gd name="connsiteX63" fmla="*/ 3430650 w 4509814"/>
                <a:gd name="connsiteY63" fmla="*/ 1131367 h 4770731"/>
                <a:gd name="connsiteX64" fmla="*/ 3065226 w 4509814"/>
                <a:gd name="connsiteY64" fmla="*/ 921152 h 4770731"/>
                <a:gd name="connsiteX65" fmla="*/ 2308208 w 4509814"/>
                <a:gd name="connsiteY65" fmla="*/ 921152 h 4770731"/>
                <a:gd name="connsiteX66" fmla="*/ 2254905 w 4509814"/>
                <a:gd name="connsiteY66" fmla="*/ 921152 h 4770731"/>
                <a:gd name="connsiteX67" fmla="*/ 2181292 w 4509814"/>
                <a:gd name="connsiteY67" fmla="*/ 921152 h 4770731"/>
                <a:gd name="connsiteX68" fmla="*/ 1795749 w 4509814"/>
                <a:gd name="connsiteY68" fmla="*/ 921152 h 4770731"/>
                <a:gd name="connsiteX69" fmla="*/ 1779080 w 4509814"/>
                <a:gd name="connsiteY69" fmla="*/ 921152 h 4770731"/>
                <a:gd name="connsiteX70" fmla="*/ 1776248 w 4509814"/>
                <a:gd name="connsiteY70" fmla="*/ 921152 h 4770731"/>
                <a:gd name="connsiteX71" fmla="*/ 1755788 w 4509814"/>
                <a:gd name="connsiteY71" fmla="*/ 921152 h 4770731"/>
                <a:gd name="connsiteX72" fmla="*/ 1756210 w 4509814"/>
                <a:gd name="connsiteY72" fmla="*/ 921192 h 4770731"/>
                <a:gd name="connsiteX73" fmla="*/ 1755576 w 4509814"/>
                <a:gd name="connsiteY73" fmla="*/ 921152 h 4770731"/>
                <a:gd name="connsiteX74" fmla="*/ 1441926 w 4509814"/>
                <a:gd name="connsiteY74" fmla="*/ 921152 h 4770731"/>
                <a:gd name="connsiteX75" fmla="*/ 1843855 w 4509814"/>
                <a:gd name="connsiteY75" fmla="*/ 0 h 4770731"/>
                <a:gd name="connsiteX76" fmla="*/ 2663637 w 4509814"/>
                <a:gd name="connsiteY76" fmla="*/ 0 h 4770731"/>
                <a:gd name="connsiteX77" fmla="*/ 2717073 w 4509814"/>
                <a:gd name="connsiteY77" fmla="*/ 53436 h 4770731"/>
                <a:gd name="connsiteX78" fmla="*/ 2717073 w 4509814"/>
                <a:gd name="connsiteY78" fmla="*/ 267172 h 4770731"/>
                <a:gd name="connsiteX79" fmla="*/ 2663637 w 4509814"/>
                <a:gd name="connsiteY79" fmla="*/ 320608 h 4770731"/>
                <a:gd name="connsiteX80" fmla="*/ 2500481 w 4509814"/>
                <a:gd name="connsiteY80" fmla="*/ 320608 h 4770731"/>
                <a:gd name="connsiteX81" fmla="*/ 2500481 w 4509814"/>
                <a:gd name="connsiteY81" fmla="*/ 727493 h 4770731"/>
                <a:gd name="connsiteX82" fmla="*/ 2673068 w 4509814"/>
                <a:gd name="connsiteY82" fmla="*/ 727493 h 4770731"/>
                <a:gd name="connsiteX83" fmla="*/ 3151075 w 4509814"/>
                <a:gd name="connsiteY83" fmla="*/ 727493 h 4770731"/>
                <a:gd name="connsiteX84" fmla="*/ 3555213 w 4509814"/>
                <a:gd name="connsiteY84" fmla="*/ 959980 h 4770731"/>
                <a:gd name="connsiteX85" fmla="*/ 3730340 w 4509814"/>
                <a:gd name="connsiteY85" fmla="*/ 1259852 h 4770731"/>
                <a:gd name="connsiteX86" fmla="*/ 3730453 w 4509814"/>
                <a:gd name="connsiteY86" fmla="*/ 1260131 h 4770731"/>
                <a:gd name="connsiteX87" fmla="*/ 3731545 w 4509814"/>
                <a:gd name="connsiteY87" fmla="*/ 1262028 h 4770731"/>
                <a:gd name="connsiteX88" fmla="*/ 4454242 w 4509814"/>
                <a:gd name="connsiteY88" fmla="*/ 2516558 h 4770731"/>
                <a:gd name="connsiteX89" fmla="*/ 4454242 w 4509814"/>
                <a:gd name="connsiteY89" fmla="*/ 2981607 h 4770731"/>
                <a:gd name="connsiteX90" fmla="*/ 4282478 w 4509814"/>
                <a:gd name="connsiteY90" fmla="*/ 3281531 h 4770731"/>
                <a:gd name="connsiteX91" fmla="*/ 4280607 w 4509814"/>
                <a:gd name="connsiteY91" fmla="*/ 3283972 h 4770731"/>
                <a:gd name="connsiteX92" fmla="*/ 4270850 w 4509814"/>
                <a:gd name="connsiteY92" fmla="*/ 3300833 h 4770731"/>
                <a:gd name="connsiteX93" fmla="*/ 3554781 w 4509814"/>
                <a:gd name="connsiteY93" fmla="*/ 4538202 h 4770731"/>
                <a:gd name="connsiteX94" fmla="*/ 3150648 w 4509814"/>
                <a:gd name="connsiteY94" fmla="*/ 4770730 h 4770731"/>
                <a:gd name="connsiteX95" fmla="*/ 2807136 w 4509814"/>
                <a:gd name="connsiteY95" fmla="*/ 4770730 h 4770731"/>
                <a:gd name="connsiteX96" fmla="*/ 2806416 w 4509814"/>
                <a:gd name="connsiteY96" fmla="*/ 4770683 h 4770731"/>
                <a:gd name="connsiteX97" fmla="*/ 2806907 w 4509814"/>
                <a:gd name="connsiteY97" fmla="*/ 4770731 h 4770731"/>
                <a:gd name="connsiteX98" fmla="*/ 1355734 w 4509814"/>
                <a:gd name="connsiteY98" fmla="*/ 4770731 h 4770731"/>
                <a:gd name="connsiteX99" fmla="*/ 951695 w 4509814"/>
                <a:gd name="connsiteY99" fmla="*/ 4538245 h 4770731"/>
                <a:gd name="connsiteX100" fmla="*/ 779978 w 4509814"/>
                <a:gd name="connsiteY100" fmla="*/ 4238372 h 4770731"/>
                <a:gd name="connsiteX101" fmla="*/ 777637 w 4509814"/>
                <a:gd name="connsiteY101" fmla="*/ 4233677 h 4770731"/>
                <a:gd name="connsiteX102" fmla="*/ 768368 w 4509814"/>
                <a:gd name="connsiteY102" fmla="*/ 4217596 h 4770731"/>
                <a:gd name="connsiteX103" fmla="*/ 55572 w 4509814"/>
                <a:gd name="connsiteY103" fmla="*/ 2980738 h 4770731"/>
                <a:gd name="connsiteX104" fmla="*/ 55572 w 4509814"/>
                <a:gd name="connsiteY104" fmla="*/ 2515872 h 4770731"/>
                <a:gd name="connsiteX105" fmla="*/ 227337 w 4509814"/>
                <a:gd name="connsiteY105" fmla="*/ 2216064 h 4770731"/>
                <a:gd name="connsiteX106" fmla="*/ 271808 w 4509814"/>
                <a:gd name="connsiteY106" fmla="*/ 2158302 h 4770731"/>
                <a:gd name="connsiteX107" fmla="*/ 271541 w 4509814"/>
                <a:gd name="connsiteY107" fmla="*/ 2154642 h 4770731"/>
                <a:gd name="connsiteX108" fmla="*/ 227597 w 4509814"/>
                <a:gd name="connsiteY108" fmla="*/ 2215610 h 4770731"/>
                <a:gd name="connsiteX109" fmla="*/ 265780 w 4509814"/>
                <a:gd name="connsiteY109" fmla="*/ 2149385 h 4770731"/>
                <a:gd name="connsiteX110" fmla="*/ 281159 w 4509814"/>
                <a:gd name="connsiteY110" fmla="*/ 2122713 h 4770731"/>
                <a:gd name="connsiteX111" fmla="*/ 282844 w 4509814"/>
                <a:gd name="connsiteY111" fmla="*/ 2117144 h 4770731"/>
                <a:gd name="connsiteX112" fmla="*/ 292332 w 4509814"/>
                <a:gd name="connsiteY112" fmla="*/ 2103335 h 4770731"/>
                <a:gd name="connsiteX113" fmla="*/ 318105 w 4509814"/>
                <a:gd name="connsiteY113" fmla="*/ 2058634 h 4770731"/>
                <a:gd name="connsiteX114" fmla="*/ 951667 w 4509814"/>
                <a:gd name="connsiteY114" fmla="*/ 959801 h 4770731"/>
                <a:gd name="connsiteX115" fmla="*/ 1355798 w 4509814"/>
                <a:gd name="connsiteY115" fmla="*/ 727493 h 4770731"/>
                <a:gd name="connsiteX116" fmla="*/ 1702677 w 4509814"/>
                <a:gd name="connsiteY116" fmla="*/ 727493 h 4770731"/>
                <a:gd name="connsiteX117" fmla="*/ 1703378 w 4509814"/>
                <a:gd name="connsiteY117" fmla="*/ 727538 h 4770731"/>
                <a:gd name="connsiteX118" fmla="*/ 1702912 w 4509814"/>
                <a:gd name="connsiteY118" fmla="*/ 727493 h 4770731"/>
                <a:gd name="connsiteX119" fmla="*/ 1725539 w 4509814"/>
                <a:gd name="connsiteY119" fmla="*/ 727493 h 4770731"/>
                <a:gd name="connsiteX120" fmla="*/ 1728671 w 4509814"/>
                <a:gd name="connsiteY120" fmla="*/ 727493 h 4770731"/>
                <a:gd name="connsiteX121" fmla="*/ 1747106 w 4509814"/>
                <a:gd name="connsiteY121" fmla="*/ 727493 h 4770731"/>
                <a:gd name="connsiteX122" fmla="*/ 2006041 w 4509814"/>
                <a:gd name="connsiteY122" fmla="*/ 727493 h 4770731"/>
                <a:gd name="connsiteX123" fmla="*/ 2009331 w 4509814"/>
                <a:gd name="connsiteY123" fmla="*/ 727493 h 4770731"/>
                <a:gd name="connsiteX124" fmla="*/ 2009331 w 4509814"/>
                <a:gd name="connsiteY124" fmla="*/ 320608 h 4770731"/>
                <a:gd name="connsiteX125" fmla="*/ 1843855 w 4509814"/>
                <a:gd name="connsiteY125" fmla="*/ 320608 h 4770731"/>
                <a:gd name="connsiteX126" fmla="*/ 1790419 w 4509814"/>
                <a:gd name="connsiteY126" fmla="*/ 267172 h 4770731"/>
                <a:gd name="connsiteX127" fmla="*/ 1790419 w 4509814"/>
                <a:gd name="connsiteY127" fmla="*/ 53436 h 4770731"/>
                <a:gd name="connsiteX128" fmla="*/ 1843855 w 4509814"/>
                <a:gd name="connsiteY128" fmla="*/ 0 h 477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509814" h="4770731">
                  <a:moveTo>
                    <a:pt x="2692627" y="4757376"/>
                  </a:moveTo>
                  <a:lnTo>
                    <a:pt x="2703955" y="4760759"/>
                  </a:lnTo>
                  <a:lnTo>
                    <a:pt x="2715553" y="4761882"/>
                  </a:lnTo>
                  <a:close/>
                  <a:moveTo>
                    <a:pt x="2605792" y="4730879"/>
                  </a:moveTo>
                  <a:lnTo>
                    <a:pt x="2608282" y="4732175"/>
                  </a:lnTo>
                  <a:lnTo>
                    <a:pt x="2610240" y="4732762"/>
                  </a:lnTo>
                  <a:lnTo>
                    <a:pt x="2608464" y="4732167"/>
                  </a:lnTo>
                  <a:close/>
                  <a:moveTo>
                    <a:pt x="2650695" y="4564996"/>
                  </a:moveTo>
                  <a:lnTo>
                    <a:pt x="2671425" y="4569072"/>
                  </a:lnTo>
                  <a:lnTo>
                    <a:pt x="2660937" y="4568056"/>
                  </a:lnTo>
                  <a:close/>
                  <a:moveTo>
                    <a:pt x="2572178" y="4541038"/>
                  </a:moveTo>
                  <a:lnTo>
                    <a:pt x="2574595" y="4542203"/>
                  </a:lnTo>
                  <a:lnTo>
                    <a:pt x="2576201" y="4542740"/>
                  </a:lnTo>
                  <a:lnTo>
                    <a:pt x="2574430" y="4542211"/>
                  </a:lnTo>
                  <a:close/>
                  <a:moveTo>
                    <a:pt x="734357" y="4133573"/>
                  </a:moveTo>
                  <a:lnTo>
                    <a:pt x="736807" y="4143832"/>
                  </a:lnTo>
                  <a:lnTo>
                    <a:pt x="741137" y="4153266"/>
                  </a:lnTo>
                  <a:close/>
                  <a:moveTo>
                    <a:pt x="880015" y="4000950"/>
                  </a:moveTo>
                  <a:lnTo>
                    <a:pt x="886145" y="4018758"/>
                  </a:lnTo>
                  <a:lnTo>
                    <a:pt x="882230" y="4010227"/>
                  </a:lnTo>
                  <a:close/>
                  <a:moveTo>
                    <a:pt x="640510" y="2073331"/>
                  </a:moveTo>
                  <a:lnTo>
                    <a:pt x="640510" y="2075601"/>
                  </a:lnTo>
                  <a:lnTo>
                    <a:pt x="600208" y="2092997"/>
                  </a:lnTo>
                  <a:lnTo>
                    <a:pt x="616088" y="2082981"/>
                  </a:lnTo>
                  <a:close/>
                  <a:moveTo>
                    <a:pt x="469479" y="2001738"/>
                  </a:moveTo>
                  <a:lnTo>
                    <a:pt x="442468" y="2012410"/>
                  </a:lnTo>
                  <a:lnTo>
                    <a:pt x="424906" y="2023487"/>
                  </a:lnTo>
                  <a:lnTo>
                    <a:pt x="469479" y="2004248"/>
                  </a:lnTo>
                  <a:close/>
                  <a:moveTo>
                    <a:pt x="2125631" y="1107539"/>
                  </a:moveTo>
                  <a:lnTo>
                    <a:pt x="2125732" y="1107539"/>
                  </a:lnTo>
                  <a:lnTo>
                    <a:pt x="2135179" y="1119279"/>
                  </a:lnTo>
                  <a:lnTo>
                    <a:pt x="2135090" y="1119286"/>
                  </a:lnTo>
                  <a:close/>
                  <a:moveTo>
                    <a:pt x="1441926" y="921152"/>
                  </a:moveTo>
                  <a:cubicBezTo>
                    <a:pt x="1307941" y="921152"/>
                    <a:pt x="1143502" y="1015524"/>
                    <a:pt x="1076508" y="1131205"/>
                  </a:cubicBezTo>
                  <a:cubicBezTo>
                    <a:pt x="749154" y="1698960"/>
                    <a:pt x="585476" y="1982838"/>
                    <a:pt x="503637" y="2124778"/>
                  </a:cubicBezTo>
                  <a:lnTo>
                    <a:pt x="480333" y="2165197"/>
                  </a:lnTo>
                  <a:lnTo>
                    <a:pt x="471755" y="2177682"/>
                  </a:lnTo>
                  <a:lnTo>
                    <a:pt x="470231" y="2182718"/>
                  </a:lnTo>
                  <a:lnTo>
                    <a:pt x="456325" y="2206835"/>
                  </a:lnTo>
                  <a:cubicBezTo>
                    <a:pt x="421800" y="2266716"/>
                    <a:pt x="421800" y="2266716"/>
                    <a:pt x="421800" y="2266716"/>
                  </a:cubicBezTo>
                  <a:lnTo>
                    <a:pt x="461534" y="2211589"/>
                  </a:lnTo>
                  <a:lnTo>
                    <a:pt x="461775" y="2214898"/>
                  </a:lnTo>
                  <a:lnTo>
                    <a:pt x="421564" y="2267127"/>
                  </a:lnTo>
                  <a:cubicBezTo>
                    <a:pt x="266253" y="2538214"/>
                    <a:pt x="266253" y="2538214"/>
                    <a:pt x="266253" y="2538214"/>
                  </a:cubicBezTo>
                  <a:cubicBezTo>
                    <a:pt x="199255" y="2653960"/>
                    <a:pt x="199255" y="2842805"/>
                    <a:pt x="266253" y="2958550"/>
                  </a:cubicBezTo>
                  <a:cubicBezTo>
                    <a:pt x="757313" y="3810645"/>
                    <a:pt x="880077" y="4023668"/>
                    <a:pt x="910768" y="4076924"/>
                  </a:cubicBezTo>
                  <a:lnTo>
                    <a:pt x="919148" y="4091465"/>
                  </a:lnTo>
                  <a:lnTo>
                    <a:pt x="921266" y="4095711"/>
                  </a:lnTo>
                  <a:cubicBezTo>
                    <a:pt x="1076533" y="4366857"/>
                    <a:pt x="1076533" y="4366857"/>
                    <a:pt x="1076533" y="4366857"/>
                  </a:cubicBezTo>
                  <a:cubicBezTo>
                    <a:pt x="1143511" y="4482628"/>
                    <a:pt x="1307912" y="4577073"/>
                    <a:pt x="1441867" y="4577073"/>
                  </a:cubicBezTo>
                  <a:cubicBezTo>
                    <a:pt x="2754028" y="4577073"/>
                    <a:pt x="2754028" y="4577073"/>
                    <a:pt x="2754028" y="4577073"/>
                  </a:cubicBezTo>
                  <a:lnTo>
                    <a:pt x="2753584" y="4577030"/>
                  </a:lnTo>
                  <a:lnTo>
                    <a:pt x="2754235" y="4577072"/>
                  </a:lnTo>
                  <a:cubicBezTo>
                    <a:pt x="3064841" y="4577072"/>
                    <a:pt x="3064841" y="4577072"/>
                    <a:pt x="3064841" y="4577072"/>
                  </a:cubicBezTo>
                  <a:cubicBezTo>
                    <a:pt x="3198828" y="4577072"/>
                    <a:pt x="3363265" y="4482610"/>
                    <a:pt x="3430259" y="4366818"/>
                  </a:cubicBezTo>
                  <a:cubicBezTo>
                    <a:pt x="3923573" y="3514371"/>
                    <a:pt x="4046902" y="3301259"/>
                    <a:pt x="4077735" y="3247981"/>
                  </a:cubicBezTo>
                  <a:lnTo>
                    <a:pt x="4086557" y="3232736"/>
                  </a:lnTo>
                  <a:lnTo>
                    <a:pt x="4088248" y="3230529"/>
                  </a:lnTo>
                  <a:cubicBezTo>
                    <a:pt x="4243560" y="2959336"/>
                    <a:pt x="4243560" y="2959336"/>
                    <a:pt x="4243560" y="2959336"/>
                  </a:cubicBezTo>
                  <a:cubicBezTo>
                    <a:pt x="4310556" y="2843546"/>
                    <a:pt x="4310556" y="2654625"/>
                    <a:pt x="4243560" y="2538835"/>
                  </a:cubicBezTo>
                  <a:cubicBezTo>
                    <a:pt x="3670656" y="1544333"/>
                    <a:pt x="3599043" y="1420020"/>
                    <a:pt x="3590092" y="1404482"/>
                  </a:cubicBezTo>
                  <a:lnTo>
                    <a:pt x="3589104" y="1402766"/>
                  </a:lnTo>
                  <a:lnTo>
                    <a:pt x="3589002" y="1402514"/>
                  </a:lnTo>
                  <a:cubicBezTo>
                    <a:pt x="3430650" y="1131367"/>
                    <a:pt x="3430650" y="1131367"/>
                    <a:pt x="3430650" y="1131367"/>
                  </a:cubicBezTo>
                  <a:cubicBezTo>
                    <a:pt x="3363657" y="1015596"/>
                    <a:pt x="3199215" y="921152"/>
                    <a:pt x="3065226" y="921152"/>
                  </a:cubicBezTo>
                  <a:cubicBezTo>
                    <a:pt x="2737867" y="921152"/>
                    <a:pt x="2492348" y="921152"/>
                    <a:pt x="2308208" y="921152"/>
                  </a:cubicBezTo>
                  <a:lnTo>
                    <a:pt x="2254905" y="921152"/>
                  </a:lnTo>
                  <a:lnTo>
                    <a:pt x="2181292" y="921152"/>
                  </a:lnTo>
                  <a:cubicBezTo>
                    <a:pt x="1949199" y="921152"/>
                    <a:pt x="1843703" y="921152"/>
                    <a:pt x="1795749" y="921152"/>
                  </a:cubicBezTo>
                  <a:lnTo>
                    <a:pt x="1779080" y="921152"/>
                  </a:lnTo>
                  <a:lnTo>
                    <a:pt x="1776248" y="921152"/>
                  </a:lnTo>
                  <a:cubicBezTo>
                    <a:pt x="1755788" y="921152"/>
                    <a:pt x="1755788" y="921152"/>
                    <a:pt x="1755788" y="921152"/>
                  </a:cubicBezTo>
                  <a:lnTo>
                    <a:pt x="1756210" y="921192"/>
                  </a:lnTo>
                  <a:lnTo>
                    <a:pt x="1755576" y="921152"/>
                  </a:lnTo>
                  <a:cubicBezTo>
                    <a:pt x="1441926" y="921152"/>
                    <a:pt x="1441926" y="921152"/>
                    <a:pt x="1441926" y="921152"/>
                  </a:cubicBezTo>
                  <a:close/>
                  <a:moveTo>
                    <a:pt x="1843855" y="0"/>
                  </a:moveTo>
                  <a:lnTo>
                    <a:pt x="2663637" y="0"/>
                  </a:lnTo>
                  <a:cubicBezTo>
                    <a:pt x="2693149" y="0"/>
                    <a:pt x="2717073" y="23924"/>
                    <a:pt x="2717073" y="53436"/>
                  </a:cubicBezTo>
                  <a:lnTo>
                    <a:pt x="2717073" y="267172"/>
                  </a:lnTo>
                  <a:cubicBezTo>
                    <a:pt x="2717073" y="296684"/>
                    <a:pt x="2693149" y="320608"/>
                    <a:pt x="2663637" y="320608"/>
                  </a:cubicBezTo>
                  <a:lnTo>
                    <a:pt x="2500481" y="320608"/>
                  </a:lnTo>
                  <a:lnTo>
                    <a:pt x="2500481" y="727493"/>
                  </a:lnTo>
                  <a:lnTo>
                    <a:pt x="2673068" y="727493"/>
                  </a:lnTo>
                  <a:cubicBezTo>
                    <a:pt x="2811662" y="727493"/>
                    <a:pt x="2970055" y="727493"/>
                    <a:pt x="3151075" y="727493"/>
                  </a:cubicBezTo>
                  <a:cubicBezTo>
                    <a:pt x="3299259" y="727493"/>
                    <a:pt x="3481121" y="831943"/>
                    <a:pt x="3555213" y="959980"/>
                  </a:cubicBezTo>
                  <a:cubicBezTo>
                    <a:pt x="3555213" y="959980"/>
                    <a:pt x="3555213" y="959980"/>
                    <a:pt x="3730340" y="1259852"/>
                  </a:cubicBezTo>
                  <a:lnTo>
                    <a:pt x="3730453" y="1260131"/>
                  </a:lnTo>
                  <a:lnTo>
                    <a:pt x="3731545" y="1262028"/>
                  </a:lnTo>
                  <a:cubicBezTo>
                    <a:pt x="3741446" y="1279213"/>
                    <a:pt x="3820645" y="1416697"/>
                    <a:pt x="4454242" y="2516558"/>
                  </a:cubicBezTo>
                  <a:cubicBezTo>
                    <a:pt x="4528338" y="2644614"/>
                    <a:pt x="4528338" y="2853550"/>
                    <a:pt x="4454242" y="2981607"/>
                  </a:cubicBezTo>
                  <a:cubicBezTo>
                    <a:pt x="4454242" y="2981607"/>
                    <a:pt x="4454242" y="2981607"/>
                    <a:pt x="4282478" y="3281531"/>
                  </a:cubicBezTo>
                  <a:lnTo>
                    <a:pt x="4280607" y="3283972"/>
                  </a:lnTo>
                  <a:lnTo>
                    <a:pt x="4270850" y="3300833"/>
                  </a:lnTo>
                  <a:cubicBezTo>
                    <a:pt x="4236751" y="3359754"/>
                    <a:pt x="4100357" y="3595444"/>
                    <a:pt x="3554781" y="4538202"/>
                  </a:cubicBezTo>
                  <a:cubicBezTo>
                    <a:pt x="3480688" y="4666261"/>
                    <a:pt x="3298831" y="4770730"/>
                    <a:pt x="3150648" y="4770730"/>
                  </a:cubicBezTo>
                  <a:cubicBezTo>
                    <a:pt x="3150648" y="4770730"/>
                    <a:pt x="3150648" y="4770730"/>
                    <a:pt x="2807136" y="4770730"/>
                  </a:cubicBezTo>
                  <a:lnTo>
                    <a:pt x="2806416" y="4770683"/>
                  </a:lnTo>
                  <a:lnTo>
                    <a:pt x="2806907" y="4770731"/>
                  </a:lnTo>
                  <a:cubicBezTo>
                    <a:pt x="2806907" y="4770731"/>
                    <a:pt x="2806907" y="4770731"/>
                    <a:pt x="1355734" y="4770731"/>
                  </a:cubicBezTo>
                  <a:cubicBezTo>
                    <a:pt x="1207586" y="4770731"/>
                    <a:pt x="1025768" y="4666281"/>
                    <a:pt x="951695" y="4538245"/>
                  </a:cubicBezTo>
                  <a:cubicBezTo>
                    <a:pt x="951695" y="4538245"/>
                    <a:pt x="951695" y="4538245"/>
                    <a:pt x="779978" y="4238372"/>
                  </a:cubicBezTo>
                  <a:lnTo>
                    <a:pt x="777637" y="4233677"/>
                  </a:lnTo>
                  <a:lnTo>
                    <a:pt x="768368" y="4217596"/>
                  </a:lnTo>
                  <a:cubicBezTo>
                    <a:pt x="734425" y="4158696"/>
                    <a:pt x="598655" y="3923105"/>
                    <a:pt x="55572" y="2980738"/>
                  </a:cubicBezTo>
                  <a:cubicBezTo>
                    <a:pt x="-18525" y="2852732"/>
                    <a:pt x="-18525" y="2643878"/>
                    <a:pt x="55572" y="2515872"/>
                  </a:cubicBezTo>
                  <a:cubicBezTo>
                    <a:pt x="55572" y="2515872"/>
                    <a:pt x="55572" y="2515872"/>
                    <a:pt x="227337" y="2216064"/>
                  </a:cubicBezTo>
                  <a:lnTo>
                    <a:pt x="271808" y="2158302"/>
                  </a:lnTo>
                  <a:lnTo>
                    <a:pt x="271541" y="2154642"/>
                  </a:lnTo>
                  <a:lnTo>
                    <a:pt x="227597" y="2215610"/>
                  </a:lnTo>
                  <a:cubicBezTo>
                    <a:pt x="227597" y="2215610"/>
                    <a:pt x="227597" y="2215610"/>
                    <a:pt x="265780" y="2149385"/>
                  </a:cubicBezTo>
                  <a:lnTo>
                    <a:pt x="281159" y="2122713"/>
                  </a:lnTo>
                  <a:lnTo>
                    <a:pt x="282844" y="2117144"/>
                  </a:lnTo>
                  <a:lnTo>
                    <a:pt x="292332" y="2103335"/>
                  </a:lnTo>
                  <a:lnTo>
                    <a:pt x="318105" y="2058634"/>
                  </a:lnTo>
                  <a:cubicBezTo>
                    <a:pt x="408615" y="1901657"/>
                    <a:pt x="589632" y="1587705"/>
                    <a:pt x="951667" y="959801"/>
                  </a:cubicBezTo>
                  <a:cubicBezTo>
                    <a:pt x="1025759" y="831863"/>
                    <a:pt x="1207618" y="727493"/>
                    <a:pt x="1355798" y="727493"/>
                  </a:cubicBezTo>
                  <a:cubicBezTo>
                    <a:pt x="1355798" y="727493"/>
                    <a:pt x="1355798" y="727493"/>
                    <a:pt x="1702677" y="727493"/>
                  </a:cubicBezTo>
                  <a:lnTo>
                    <a:pt x="1703378" y="727538"/>
                  </a:lnTo>
                  <a:lnTo>
                    <a:pt x="1702912" y="727493"/>
                  </a:lnTo>
                  <a:cubicBezTo>
                    <a:pt x="1702912" y="727493"/>
                    <a:pt x="1702912" y="727493"/>
                    <a:pt x="1725539" y="727493"/>
                  </a:cubicBezTo>
                  <a:lnTo>
                    <a:pt x="1728671" y="727493"/>
                  </a:lnTo>
                  <a:lnTo>
                    <a:pt x="1747106" y="727493"/>
                  </a:lnTo>
                  <a:cubicBezTo>
                    <a:pt x="1786881" y="727493"/>
                    <a:pt x="1862454" y="727493"/>
                    <a:pt x="2006041" y="727493"/>
                  </a:cubicBezTo>
                  <a:lnTo>
                    <a:pt x="2009331" y="727493"/>
                  </a:lnTo>
                  <a:lnTo>
                    <a:pt x="2009331" y="320608"/>
                  </a:lnTo>
                  <a:lnTo>
                    <a:pt x="1843855" y="320608"/>
                  </a:lnTo>
                  <a:cubicBezTo>
                    <a:pt x="1814343" y="320608"/>
                    <a:pt x="1790419" y="296684"/>
                    <a:pt x="1790419" y="267172"/>
                  </a:cubicBezTo>
                  <a:lnTo>
                    <a:pt x="1790419" y="53436"/>
                  </a:lnTo>
                  <a:cubicBezTo>
                    <a:pt x="1790419" y="23924"/>
                    <a:pt x="1814343" y="0"/>
                    <a:pt x="1843855" y="0"/>
                  </a:cubicBezTo>
                  <a:close/>
                </a:path>
              </a:pathLst>
            </a:custGeom>
            <a:solidFill>
              <a:srgbClr val="618A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AU">
                <a:solidFill>
                  <a:schemeClr val="tx1">
                    <a:lumMod val="85000"/>
                    <a:lumOff val="15000"/>
                  </a:schemeClr>
                </a:solidFill>
                <a:cs typeface="+mn-ea"/>
                <a:sym typeface="+mn-lt"/>
              </a:endParaRPr>
            </a:p>
          </p:txBody>
        </p:sp>
      </p:grpSp>
      <p:sp>
        <p:nvSpPr>
          <p:cNvPr id="8" name="Footer Text"/>
          <p:cNvSpPr txBox="1"/>
          <p:nvPr/>
        </p:nvSpPr>
        <p:spPr>
          <a:xfrm flipH="1">
            <a:off x="1242695" y="1630646"/>
            <a:ext cx="3092575" cy="738505"/>
          </a:xfrm>
          <a:prstGeom prst="rect">
            <a:avLst/>
          </a:prstGeom>
          <a:noFill/>
        </p:spPr>
        <p:txBody>
          <a:bodyPr wrap="square" lIns="0" tIns="0" rIns="0" bIns="0" rtlCol="0">
            <a:spAutoFit/>
          </a:bodyPr>
          <a:p>
            <a:pPr algn="ctr">
              <a:lnSpc>
                <a:spcPct val="100000"/>
              </a:lnSpc>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1、抽象性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algn="l">
              <a:lnSpc>
                <a:spcPct val="100000"/>
              </a:lnSpc>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语言由抽象符号组成，如“车”表示各种交通工具-汽车、火车、自行车等，它们有共同的属性，有轮子、能载人。</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0" name="Footer Text"/>
          <p:cNvSpPr txBox="1"/>
          <p:nvPr/>
        </p:nvSpPr>
        <p:spPr>
          <a:xfrm flipH="1">
            <a:off x="8187617" y="1630646"/>
            <a:ext cx="3092575" cy="553720"/>
          </a:xfrm>
          <a:prstGeom prst="rect">
            <a:avLst/>
          </a:prstGeom>
          <a:noFill/>
        </p:spPr>
        <p:txBody>
          <a:bodyPr wrap="square" lIns="0" tIns="0" rIns="0" bIns="0" rtlCol="0">
            <a:spAutoFit/>
          </a:bodyPr>
          <a:p>
            <a:pPr lvl="0" algn="ctr">
              <a:buClrTx/>
              <a:buSzTx/>
              <a:buFontTx/>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5、非规范性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lvl="0" algn="l">
              <a:buClrTx/>
              <a:buSzTx/>
              <a:buFontTx/>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音近词：为什么-》为森么，单词简写或变形：please-&gt;pls，新造词：喜大普奔</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1" name="Footer Text"/>
          <p:cNvSpPr txBox="1"/>
          <p:nvPr/>
        </p:nvSpPr>
        <p:spPr>
          <a:xfrm flipH="1">
            <a:off x="1242695" y="2758406"/>
            <a:ext cx="3092575" cy="368935"/>
          </a:xfrm>
          <a:prstGeom prst="rect">
            <a:avLst/>
          </a:prstGeom>
          <a:noFill/>
        </p:spPr>
        <p:txBody>
          <a:bodyPr wrap="square" lIns="0" tIns="0" rIns="0" bIns="0" rtlCol="0">
            <a:spAutoFit/>
          </a:bodyPr>
          <a:p>
            <a:pPr algn="ctr">
              <a:lnSpc>
                <a:spcPct val="100000"/>
              </a:lnSpc>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2、组合性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algn="l">
              <a:lnSpc>
                <a:spcPct val="100000"/>
              </a:lnSpc>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有限的基本符号组成无穷的语义。</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2" name="Footer Text"/>
          <p:cNvSpPr txBox="1"/>
          <p:nvPr/>
        </p:nvSpPr>
        <p:spPr>
          <a:xfrm flipH="1">
            <a:off x="8187617" y="2762216"/>
            <a:ext cx="3092575" cy="553720"/>
          </a:xfrm>
          <a:prstGeom prst="rect">
            <a:avLst/>
          </a:prstGeom>
          <a:noFill/>
        </p:spPr>
        <p:txBody>
          <a:bodyPr wrap="square" lIns="0" tIns="0" rIns="0" bIns="0" rtlCol="0">
            <a:spAutoFit/>
          </a:bodyPr>
          <a:p>
            <a:pPr lvl="0" algn="ctr">
              <a:buClrTx/>
              <a:buSzTx/>
              <a:buFontTx/>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6、主观性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lvl="0" algn="l">
              <a:buClrTx/>
              <a:buSzTx/>
              <a:buFontTx/>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 主观恒生 提高了数据标注的难度，也为准确评价系统的表现带来了一定的困难。</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3" name="Footer Text"/>
          <p:cNvSpPr txBox="1"/>
          <p:nvPr/>
        </p:nvSpPr>
        <p:spPr>
          <a:xfrm flipH="1">
            <a:off x="1242695" y="5012656"/>
            <a:ext cx="3092575" cy="368935"/>
          </a:xfrm>
          <a:prstGeom prst="rect">
            <a:avLst/>
          </a:prstGeom>
          <a:noFill/>
        </p:spPr>
        <p:txBody>
          <a:bodyPr wrap="square" lIns="0" tIns="0" rIns="0" bIns="0" rtlCol="0">
            <a:spAutoFit/>
          </a:bodyPr>
          <a:p>
            <a:pPr algn="ctr">
              <a:lnSpc>
                <a:spcPct val="100000"/>
              </a:lnSpc>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4、进化性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algn="l">
              <a:lnSpc>
                <a:spcPct val="100000"/>
              </a:lnSpc>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新词层出不穷，旧词赋予新义。</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4" name="Footer Text"/>
          <p:cNvSpPr txBox="1"/>
          <p:nvPr/>
        </p:nvSpPr>
        <p:spPr>
          <a:xfrm flipH="1">
            <a:off x="8187617" y="5012656"/>
            <a:ext cx="3092575" cy="553720"/>
          </a:xfrm>
          <a:prstGeom prst="rect">
            <a:avLst/>
          </a:prstGeom>
          <a:noFill/>
        </p:spPr>
        <p:txBody>
          <a:bodyPr wrap="square" lIns="0" tIns="0" rIns="0" bIns="0" rtlCol="0">
            <a:spAutoFit/>
          </a:bodyPr>
          <a:p>
            <a:pPr lvl="0" algn="ctr">
              <a:buClrTx/>
              <a:buSzTx/>
              <a:buFontTx/>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8、难移植性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lvl="0" algn="l">
              <a:buClrTx/>
              <a:buSzTx/>
              <a:buFontTx/>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不同任务间移植困难，比如抽取任务难移植以对话系统。</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5" name="Footer Text"/>
          <p:cNvSpPr txBox="1"/>
          <p:nvPr/>
        </p:nvSpPr>
        <p:spPr>
          <a:xfrm flipH="1">
            <a:off x="1242695" y="3885531"/>
            <a:ext cx="3092575" cy="368935"/>
          </a:xfrm>
          <a:prstGeom prst="rect">
            <a:avLst/>
          </a:prstGeom>
          <a:noFill/>
        </p:spPr>
        <p:txBody>
          <a:bodyPr wrap="square" lIns="0" tIns="0" rIns="0" bIns="0" rtlCol="0">
            <a:spAutoFit/>
          </a:bodyPr>
          <a:p>
            <a:pPr algn="ctr">
              <a:lnSpc>
                <a:spcPct val="100000"/>
              </a:lnSpc>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3、歧义性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algn="l">
              <a:lnSpc>
                <a:spcPct val="100000"/>
              </a:lnSpc>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“苹果”代表吃的水果，也指电脑设备。</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
        <p:nvSpPr>
          <p:cNvPr id="16" name="Footer Text"/>
          <p:cNvSpPr txBox="1"/>
          <p:nvPr/>
        </p:nvSpPr>
        <p:spPr>
          <a:xfrm flipH="1">
            <a:off x="8187617" y="3893786"/>
            <a:ext cx="3092575" cy="553720"/>
          </a:xfrm>
          <a:prstGeom prst="rect">
            <a:avLst/>
          </a:prstGeom>
          <a:noFill/>
        </p:spPr>
        <p:txBody>
          <a:bodyPr wrap="square" lIns="0" tIns="0" rIns="0" bIns="0" rtlCol="0">
            <a:spAutoFit/>
          </a:bodyPr>
          <a:p>
            <a:pPr lvl="0" algn="ctr">
              <a:buClrTx/>
              <a:buSzTx/>
              <a:buFontTx/>
            </a:pPr>
            <a:r>
              <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7、知识性</a:t>
            </a:r>
            <a:endParaRPr lang="en-US" sz="12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a:p>
            <a:pPr lvl="0" algn="l">
              <a:buClrTx/>
              <a:buSzTx/>
              <a:buFontTx/>
            </a:pPr>
            <a:r>
              <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rPr>
              <a:t>理解语言通常需要背景知识以及基于这些知识的推理能力。</a:t>
            </a:r>
            <a:endParaRPr lang="en-US" sz="12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2"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一</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自然语言处理任务</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pic>
        <p:nvPicPr>
          <p:cNvPr id="3" name="图片 2"/>
          <p:cNvPicPr>
            <a:picLocks noChangeAspect="1"/>
          </p:cNvPicPr>
          <p:nvPr/>
        </p:nvPicPr>
        <p:blipFill>
          <a:blip r:embed="rId1"/>
          <a:stretch>
            <a:fillRect/>
          </a:stretch>
        </p:blipFill>
        <p:spPr>
          <a:xfrm>
            <a:off x="744855" y="1626870"/>
            <a:ext cx="5531485" cy="4262755"/>
          </a:xfrm>
          <a:prstGeom prst="rect">
            <a:avLst/>
          </a:prstGeom>
        </p:spPr>
      </p:pic>
      <p:sp>
        <p:nvSpPr>
          <p:cNvPr id="7" name="文本框 6"/>
          <p:cNvSpPr txBox="1"/>
          <p:nvPr/>
        </p:nvSpPr>
        <p:spPr>
          <a:xfrm>
            <a:off x="6504940" y="1012825"/>
            <a:ext cx="4849495" cy="4877435"/>
          </a:xfrm>
          <a:prstGeom prst="rect">
            <a:avLst/>
          </a:prstGeom>
          <a:noFill/>
          <a:ln>
            <a:solidFill>
              <a:srgbClr val="92AFD1"/>
            </a:solidFill>
            <a:prstDash val="lgDash"/>
          </a:ln>
        </p:spPr>
        <p:txBody>
          <a:bodyPr wrap="square" rtlCol="0">
            <a:noAutofit/>
          </a:bodyPr>
          <a:p>
            <a:pPr algn="ctr"/>
            <a:r>
              <a:rPr lang="zh-CN" altLang="en-US" sz="1200" b="1">
                <a:latin typeface="华文楷体" panose="02010600040101010101" charset="-122"/>
                <a:ea typeface="华文楷体" panose="02010600040101010101" charset="-122"/>
                <a:cs typeface="华文楷体" panose="02010600040101010101" charset="-122"/>
              </a:rPr>
              <a:t>任务类别</a:t>
            </a:r>
            <a:endParaRPr lang="zh-CN" altLang="en-US" sz="1200" b="1">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r>
              <a:rPr lang="en-US" altLang="zh-CN" sz="1200" b="1">
                <a:latin typeface="华文楷体" panose="02010600040101010101" charset="-122"/>
                <a:ea typeface="华文楷体" panose="02010600040101010101" charset="-122"/>
                <a:cs typeface="华文楷体" panose="02010600040101010101" charset="-122"/>
              </a:rPr>
              <a:t>1</a:t>
            </a:r>
            <a:r>
              <a:rPr lang="zh-CN" altLang="en-US" sz="1200" b="1">
                <a:latin typeface="华文楷体" panose="02010600040101010101" charset="-122"/>
                <a:ea typeface="华文楷体" panose="02010600040101010101" charset="-122"/>
                <a:cs typeface="华文楷体" panose="02010600040101010101" charset="-122"/>
              </a:rPr>
              <a:t>、回归问题</a:t>
            </a:r>
            <a:r>
              <a:rPr lang="en-US" altLang="zh-CN" sz="1200" b="1">
                <a:latin typeface="华文楷体" panose="02010600040101010101" charset="-122"/>
                <a:ea typeface="华文楷体" panose="02010600040101010101" charset="-122"/>
                <a:cs typeface="华文楷体" panose="02010600040101010101" charset="-122"/>
              </a:rPr>
              <a:t> </a:t>
            </a:r>
            <a:endParaRPr lang="en-US" altLang="zh-CN" sz="1200" b="1">
              <a:latin typeface="华文楷体" panose="02010600040101010101" charset="-122"/>
              <a:ea typeface="华文楷体" panose="02010600040101010101" charset="-122"/>
              <a:cs typeface="华文楷体" panose="02010600040101010101" charset="-122"/>
            </a:endParaRPr>
          </a:p>
          <a:p>
            <a:pPr indent="457200"/>
            <a:r>
              <a:rPr lang="en-US" altLang="zh-CN" sz="1200">
                <a:latin typeface="华文楷体" panose="02010600040101010101" charset="-122"/>
                <a:ea typeface="华文楷体" panose="02010600040101010101" charset="-122"/>
                <a:cs typeface="华文楷体" panose="02010600040101010101" charset="-122"/>
              </a:rPr>
              <a:t>即将输入文本映射为一个连续的数值，如对作文的打分，对案件刑期或罚款金额的预测等。</a:t>
            </a:r>
            <a:endParaRPr lang="en-US" altLang="zh-CN" sz="1200">
              <a:latin typeface="华文楷体" panose="02010600040101010101" charset="-122"/>
              <a:ea typeface="华文楷体" panose="02010600040101010101" charset="-122"/>
              <a:cs typeface="华文楷体" panose="02010600040101010101" charset="-122"/>
            </a:endParaRPr>
          </a:p>
          <a:p>
            <a:pPr indent="457200"/>
            <a:endParaRPr lang="en-US" altLang="zh-CN" sz="1200">
              <a:latin typeface="华文楷体" panose="02010600040101010101" charset="-122"/>
              <a:ea typeface="华文楷体" panose="02010600040101010101" charset="-122"/>
              <a:cs typeface="华文楷体" panose="02010600040101010101" charset="-122"/>
            </a:endParaRPr>
          </a:p>
          <a:p>
            <a:r>
              <a:rPr lang="en-US" altLang="zh-CN" sz="1200" b="1">
                <a:latin typeface="华文楷体" panose="02010600040101010101" charset="-122"/>
                <a:ea typeface="华文楷体" panose="02010600040101010101" charset="-122"/>
                <a:cs typeface="华文楷体" panose="02010600040101010101" charset="-122"/>
              </a:rPr>
              <a:t>2</a:t>
            </a:r>
            <a:r>
              <a:rPr lang="zh-CN" altLang="en-US" sz="1200" b="1">
                <a:latin typeface="华文楷体" panose="02010600040101010101" charset="-122"/>
                <a:ea typeface="华文楷体" panose="02010600040101010101" charset="-122"/>
                <a:cs typeface="华文楷体" panose="02010600040101010101" charset="-122"/>
              </a:rPr>
              <a:t>、分类问题</a:t>
            </a:r>
            <a:r>
              <a:rPr lang="en-US" altLang="zh-CN" sz="1200" b="1">
                <a:latin typeface="华文楷体" panose="02010600040101010101" charset="-122"/>
                <a:ea typeface="华文楷体" panose="02010600040101010101" charset="-122"/>
                <a:cs typeface="华文楷体" panose="02010600040101010101" charset="-122"/>
              </a:rPr>
              <a:t> </a:t>
            </a:r>
            <a:endParaRPr lang="en-US" altLang="zh-CN" sz="1200" b="1">
              <a:latin typeface="华文楷体" panose="02010600040101010101" charset="-122"/>
              <a:ea typeface="华文楷体" panose="02010600040101010101" charset="-122"/>
              <a:cs typeface="华文楷体" panose="02010600040101010101" charset="-122"/>
            </a:endParaRPr>
          </a:p>
          <a:p>
            <a:pPr indent="457200"/>
            <a:r>
              <a:rPr lang="en-US" altLang="zh-CN" sz="1200">
                <a:latin typeface="华文楷体" panose="02010600040101010101" charset="-122"/>
                <a:ea typeface="华文楷体" panose="02010600040101010101" charset="-122"/>
                <a:cs typeface="华文楷体" panose="02010600040101010101" charset="-122"/>
              </a:rPr>
              <a:t>又称为文本分类，即判断一个输入的文本所属的类别，如垃圾邮件识别</a:t>
            </a:r>
            <a:r>
              <a:rPr lang="zh-CN" altLang="en-US" sz="1200">
                <a:latin typeface="华文楷体" panose="02010600040101010101" charset="-122"/>
                <a:ea typeface="华文楷体" panose="02010600040101010101" charset="-122"/>
                <a:cs typeface="华文楷体" panose="02010600040101010101" charset="-122"/>
              </a:rPr>
              <a:t>和</a:t>
            </a:r>
            <a:r>
              <a:rPr lang="en-US" altLang="zh-CN" sz="1200">
                <a:latin typeface="华文楷体" panose="02010600040101010101" charset="-122"/>
                <a:ea typeface="华文楷体" panose="02010600040101010101" charset="-122"/>
                <a:cs typeface="华文楷体" panose="02010600040101010101" charset="-122"/>
              </a:rPr>
              <a:t>情感</a:t>
            </a:r>
            <a:r>
              <a:rPr lang="zh-CN" altLang="en-US" sz="1200">
                <a:latin typeface="华文楷体" panose="02010600040101010101" charset="-122"/>
                <a:ea typeface="华文楷体" panose="02010600040101010101" charset="-122"/>
                <a:cs typeface="华文楷体" panose="02010600040101010101" charset="-122"/>
              </a:rPr>
              <a:t>分类。</a:t>
            </a:r>
            <a:endParaRPr lang="en-US" altLang="zh-CN" sz="1200">
              <a:latin typeface="华文楷体" panose="02010600040101010101" charset="-122"/>
              <a:ea typeface="华文楷体" panose="02010600040101010101" charset="-122"/>
              <a:cs typeface="华文楷体" panose="02010600040101010101" charset="-122"/>
            </a:endParaRPr>
          </a:p>
          <a:p>
            <a:endParaRPr lang="en-US" altLang="zh-CN" sz="1200">
              <a:latin typeface="华文楷体" panose="02010600040101010101" charset="-122"/>
              <a:ea typeface="华文楷体" panose="02010600040101010101" charset="-122"/>
              <a:cs typeface="华文楷体" panose="02010600040101010101" charset="-122"/>
            </a:endParaRPr>
          </a:p>
          <a:p>
            <a:r>
              <a:rPr lang="en-US" altLang="zh-CN" sz="1200" b="1">
                <a:latin typeface="华文楷体" panose="02010600040101010101" charset="-122"/>
                <a:ea typeface="华文楷体" panose="02010600040101010101" charset="-122"/>
                <a:cs typeface="华文楷体" panose="02010600040101010101" charset="-122"/>
              </a:rPr>
              <a:t>3</a:t>
            </a:r>
            <a:r>
              <a:rPr lang="zh-CN" altLang="en-US" sz="1200" b="1">
                <a:latin typeface="华文楷体" panose="02010600040101010101" charset="-122"/>
                <a:ea typeface="华文楷体" panose="02010600040101010101" charset="-122"/>
                <a:cs typeface="华文楷体" panose="02010600040101010101" charset="-122"/>
              </a:rPr>
              <a:t>、匹配问题</a:t>
            </a:r>
            <a:r>
              <a:rPr lang="en-US" altLang="zh-CN" sz="1200" b="1">
                <a:latin typeface="华文楷体" panose="02010600040101010101" charset="-122"/>
                <a:ea typeface="华文楷体" panose="02010600040101010101" charset="-122"/>
                <a:cs typeface="华文楷体" panose="02010600040101010101" charset="-122"/>
              </a:rPr>
              <a:t> </a:t>
            </a:r>
            <a:endParaRPr lang="en-US" altLang="zh-CN" sz="1200" b="1">
              <a:latin typeface="华文楷体" panose="02010600040101010101" charset="-122"/>
              <a:ea typeface="华文楷体" panose="02010600040101010101" charset="-122"/>
              <a:cs typeface="华文楷体" panose="02010600040101010101" charset="-122"/>
            </a:endParaRPr>
          </a:p>
          <a:p>
            <a:pPr indent="457200"/>
            <a:r>
              <a:rPr lang="en-US" altLang="zh-CN" sz="1200">
                <a:latin typeface="华文楷体" panose="02010600040101010101" charset="-122"/>
                <a:ea typeface="华文楷体" panose="02010600040101010101" charset="-122"/>
                <a:cs typeface="华文楷体" panose="02010600040101010101" charset="-122"/>
              </a:rPr>
              <a:t>判断两个输入文本之间的关系，如：复述或非复述两类关系；蕴含、矛盾和无关三类关系。文本之间的相似性（0到1的数值）</a:t>
            </a:r>
            <a:endParaRPr lang="en-US" altLang="zh-CN" sz="1200">
              <a:latin typeface="华文楷体" panose="02010600040101010101" charset="-122"/>
              <a:ea typeface="华文楷体" panose="02010600040101010101" charset="-122"/>
              <a:cs typeface="华文楷体" panose="02010600040101010101" charset="-122"/>
            </a:endParaRPr>
          </a:p>
          <a:p>
            <a:pPr indent="0"/>
            <a:endParaRPr lang="en-US" altLang="zh-CN" sz="1200">
              <a:latin typeface="华文楷体" panose="02010600040101010101" charset="-122"/>
              <a:ea typeface="华文楷体" panose="02010600040101010101" charset="-122"/>
              <a:cs typeface="华文楷体" panose="02010600040101010101" charset="-122"/>
            </a:endParaRPr>
          </a:p>
          <a:p>
            <a:pPr indent="0"/>
            <a:r>
              <a:rPr lang="en-US" altLang="zh-CN" sz="1200" b="1">
                <a:latin typeface="华文楷体" panose="02010600040101010101" charset="-122"/>
                <a:ea typeface="华文楷体" panose="02010600040101010101" charset="-122"/>
                <a:cs typeface="华文楷体" panose="02010600040101010101" charset="-122"/>
              </a:rPr>
              <a:t>4</a:t>
            </a:r>
            <a:r>
              <a:rPr lang="zh-CN" altLang="en-US" sz="1200" b="1">
                <a:latin typeface="华文楷体" panose="02010600040101010101" charset="-122"/>
                <a:ea typeface="华文楷体" panose="02010600040101010101" charset="-122"/>
                <a:cs typeface="华文楷体" panose="02010600040101010101" charset="-122"/>
              </a:rPr>
              <a:t>、解析问题</a:t>
            </a:r>
            <a:r>
              <a:rPr lang="en-US" altLang="zh-CN" sz="1200" b="1">
                <a:latin typeface="华文楷体" panose="02010600040101010101" charset="-122"/>
                <a:ea typeface="华文楷体" panose="02010600040101010101" charset="-122"/>
                <a:cs typeface="华文楷体" panose="02010600040101010101" charset="-122"/>
              </a:rPr>
              <a:t> </a:t>
            </a:r>
            <a:endParaRPr lang="en-US" altLang="zh-CN" sz="1200" b="1">
              <a:latin typeface="华文楷体" panose="02010600040101010101" charset="-122"/>
              <a:ea typeface="华文楷体" panose="02010600040101010101" charset="-122"/>
              <a:cs typeface="华文楷体" panose="02010600040101010101" charset="-122"/>
            </a:endParaRPr>
          </a:p>
          <a:p>
            <a:pPr indent="457200"/>
            <a:r>
              <a:rPr lang="en-US" altLang="zh-CN" sz="1200">
                <a:latin typeface="华文楷体" panose="02010600040101010101" charset="-122"/>
                <a:ea typeface="华文楷体" panose="02010600040101010101" charset="-122"/>
                <a:cs typeface="华文楷体" panose="02010600040101010101" charset="-122"/>
              </a:rPr>
              <a:t>指对文本中的词语进行标注或识别词语之间的关系，包括词性标注、句法分析</a:t>
            </a:r>
            <a:r>
              <a:rPr lang="zh-CN" altLang="en-US" sz="1200">
                <a:latin typeface="华文楷体" panose="02010600040101010101" charset="-122"/>
                <a:ea typeface="华文楷体" panose="02010600040101010101" charset="-122"/>
                <a:cs typeface="华文楷体" panose="02010600040101010101" charset="-122"/>
              </a:rPr>
              <a:t>、</a:t>
            </a:r>
            <a:r>
              <a:rPr lang="en-US" altLang="zh-CN" sz="1200">
                <a:latin typeface="华文楷体" panose="02010600040101010101" charset="-122"/>
                <a:ea typeface="华文楷体" panose="02010600040101010101" charset="-122"/>
                <a:cs typeface="华文楷体" panose="02010600040101010101" charset="-122"/>
              </a:rPr>
              <a:t>分词、命名实体识别。</a:t>
            </a:r>
            <a:endParaRPr lang="en-US" altLang="zh-CN" sz="1200">
              <a:latin typeface="华文楷体" panose="02010600040101010101" charset="-122"/>
              <a:ea typeface="华文楷体" panose="02010600040101010101" charset="-122"/>
              <a:cs typeface="华文楷体" panose="02010600040101010101" charset="-122"/>
            </a:endParaRPr>
          </a:p>
          <a:p>
            <a:pPr indent="457200"/>
            <a:endParaRPr lang="en-US" altLang="zh-CN" sz="1200">
              <a:latin typeface="华文楷体" panose="02010600040101010101" charset="-122"/>
              <a:ea typeface="华文楷体" panose="02010600040101010101" charset="-122"/>
              <a:cs typeface="华文楷体" panose="02010600040101010101" charset="-122"/>
            </a:endParaRPr>
          </a:p>
          <a:p>
            <a:pPr indent="0"/>
            <a:r>
              <a:rPr lang="en-US" altLang="zh-CN" sz="1200" b="1">
                <a:latin typeface="华文楷体" panose="02010600040101010101" charset="-122"/>
                <a:ea typeface="华文楷体" panose="02010600040101010101" charset="-122"/>
                <a:cs typeface="华文楷体" panose="02010600040101010101" charset="-122"/>
              </a:rPr>
              <a:t>5</a:t>
            </a:r>
            <a:r>
              <a:rPr lang="zh-CN" altLang="en-US" sz="1200" b="1">
                <a:latin typeface="华文楷体" panose="02010600040101010101" charset="-122"/>
                <a:ea typeface="华文楷体" panose="02010600040101010101" charset="-122"/>
                <a:cs typeface="华文楷体" panose="02010600040101010101" charset="-122"/>
              </a:rPr>
              <a:t>、生成问题</a:t>
            </a:r>
            <a:r>
              <a:rPr lang="en-US" altLang="zh-CN" sz="1200" b="1">
                <a:latin typeface="华文楷体" panose="02010600040101010101" charset="-122"/>
                <a:ea typeface="华文楷体" panose="02010600040101010101" charset="-122"/>
                <a:cs typeface="华文楷体" panose="02010600040101010101" charset="-122"/>
              </a:rPr>
              <a:t> </a:t>
            </a:r>
            <a:endParaRPr lang="en-US" altLang="zh-CN" sz="1200" b="1">
              <a:latin typeface="华文楷体" panose="02010600040101010101" charset="-122"/>
              <a:ea typeface="华文楷体" panose="02010600040101010101" charset="-122"/>
              <a:cs typeface="华文楷体" panose="02010600040101010101" charset="-122"/>
            </a:endParaRPr>
          </a:p>
          <a:p>
            <a:pPr indent="457200"/>
            <a:r>
              <a:rPr lang="en-US" altLang="zh-CN" sz="1200">
                <a:latin typeface="华文楷体" panose="02010600040101010101" charset="-122"/>
                <a:ea typeface="华文楷体" panose="02010600040101010101" charset="-122"/>
                <a:cs typeface="华文楷体" panose="02010600040101010101" charset="-122"/>
              </a:rPr>
              <a:t>特指根据输入（可以是文本，也可以是图片、表格等其他类型数据）生成一段自然语言，如机器翻译、文本摘要、图像描述生成等都是典型的文本生成类任务。</a:t>
            </a:r>
            <a:endParaRPr lang="en-US" altLang="zh-CN" sz="1200">
              <a:latin typeface="华文楷体" panose="02010600040101010101" charset="-122"/>
              <a:ea typeface="华文楷体" panose="02010600040101010101" charset="-122"/>
              <a:cs typeface="华文楷体" panose="02010600040101010101" charset="-122"/>
            </a:endParaRPr>
          </a:p>
          <a:p>
            <a:pPr indent="0"/>
            <a:r>
              <a:rPr lang="en-US" altLang="zh-CN" sz="1200">
                <a:latin typeface="华文楷体" panose="02010600040101010101" charset="-122"/>
                <a:ea typeface="华文楷体" panose="02010600040101010101" charset="-122"/>
                <a:cs typeface="华文楷体" panose="02010600040101010101" charset="-122"/>
              </a:rPr>
              <a:t>	</a:t>
            </a:r>
            <a:endParaRPr lang="en-US" altLang="zh-CN" sz="1200">
              <a:latin typeface="华文楷体" panose="02010600040101010101" charset="-122"/>
              <a:ea typeface="华文楷体" panose="02010600040101010101" charset="-122"/>
              <a:cs typeface="华文楷体" panose="02010600040101010101" charset="-122"/>
            </a:endParaRPr>
          </a:p>
        </p:txBody>
      </p:sp>
      <p:sp>
        <p:nvSpPr>
          <p:cNvPr id="8" name="文本框 7"/>
          <p:cNvSpPr txBox="1"/>
          <p:nvPr/>
        </p:nvSpPr>
        <p:spPr>
          <a:xfrm>
            <a:off x="2064385" y="1031240"/>
            <a:ext cx="2609850" cy="275590"/>
          </a:xfrm>
          <a:prstGeom prst="rect">
            <a:avLst/>
          </a:prstGeom>
          <a:noFill/>
        </p:spPr>
        <p:txBody>
          <a:bodyPr wrap="square" rtlCol="0">
            <a:spAutoFit/>
          </a:bodyPr>
          <a:p>
            <a:pPr algn="ctr"/>
            <a:r>
              <a:rPr lang="zh-CN" altLang="en-US" sz="1200" b="1">
                <a:latin typeface="华文楷体" panose="02010600040101010101" charset="-122"/>
                <a:ea typeface="华文楷体" panose="02010600040101010101" charset="-122"/>
              </a:rPr>
              <a:t>任务层级</a:t>
            </a:r>
            <a:endParaRPr lang="zh-CN" altLang="en-US" sz="1200" b="1">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一</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自然语言处理发展历史</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pic>
        <p:nvPicPr>
          <p:cNvPr id="101" name="图片 100"/>
          <p:cNvPicPr/>
          <p:nvPr/>
        </p:nvPicPr>
        <p:blipFill>
          <a:blip r:embed="rId1"/>
          <a:stretch>
            <a:fillRect/>
          </a:stretch>
        </p:blipFill>
        <p:spPr>
          <a:xfrm>
            <a:off x="1767205" y="4340225"/>
            <a:ext cx="8201025" cy="2075815"/>
          </a:xfrm>
          <a:prstGeom prst="rect">
            <a:avLst/>
          </a:prstGeom>
          <a:noFill/>
          <a:ln w="9525">
            <a:noFill/>
          </a:ln>
        </p:spPr>
      </p:pic>
      <p:sp>
        <p:nvSpPr>
          <p:cNvPr id="2" name="文本框 1"/>
          <p:cNvSpPr txBox="1"/>
          <p:nvPr/>
        </p:nvSpPr>
        <p:spPr>
          <a:xfrm>
            <a:off x="1248410" y="1462405"/>
            <a:ext cx="9795510" cy="2266315"/>
          </a:xfrm>
          <a:prstGeom prst="rect">
            <a:avLst/>
          </a:prstGeom>
          <a:noFill/>
        </p:spPr>
        <p:txBody>
          <a:bodyPr wrap="square" rtlCol="0">
            <a:noAutofit/>
          </a:bodyPr>
          <a:p>
            <a:r>
              <a:rPr lang="en-US" altLang="zh-CN" sz="1200" b="1">
                <a:latin typeface="华文楷体" panose="02010600040101010101" charset="-122"/>
                <a:ea typeface="华文楷体" panose="02010600040101010101" charset="-122"/>
                <a:cs typeface="华文楷体" panose="02010600040101010101" charset="-122"/>
              </a:rPr>
              <a:t>1</a:t>
            </a:r>
            <a:r>
              <a:rPr lang="zh-CN" altLang="en-US" sz="1200" b="1">
                <a:latin typeface="华文楷体" panose="02010600040101010101" charset="-122"/>
                <a:ea typeface="华文楷体" panose="02010600040101010101" charset="-122"/>
                <a:cs typeface="华文楷体" panose="02010600040101010101" charset="-122"/>
              </a:rPr>
              <a:t>）小规模专家知识：</a:t>
            </a:r>
            <a:r>
              <a:rPr lang="zh-CN" altLang="en-US" sz="1200">
                <a:latin typeface="华文楷体" panose="02010600040101010101" charset="-122"/>
                <a:ea typeface="华文楷体" panose="02010600040101010101" charset="-122"/>
                <a:cs typeface="华文楷体" panose="02010600040101010101" charset="-122"/>
              </a:rPr>
              <a:t>早期的自然语言处理主要采用基于理性主义的规则方法，通过专家总结的符号逻辑知识处理通用的自然语言现象。然而，由于自然语言的复杂性，基于理性主义的规则方法在面对实际应用场景中的问题时显得力不从心。</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b="1">
                <a:latin typeface="华文楷体" panose="02010600040101010101" charset="-122"/>
                <a:ea typeface="华文楷体" panose="02010600040101010101" charset="-122"/>
                <a:cs typeface="华文楷体" panose="02010600040101010101" charset="-122"/>
              </a:rPr>
              <a:t>2</a:t>
            </a:r>
            <a:r>
              <a:rPr lang="zh-CN" altLang="en-US" sz="1200" b="1">
                <a:latin typeface="华文楷体" panose="02010600040101010101" charset="-122"/>
                <a:ea typeface="华文楷体" panose="02010600040101010101" charset="-122"/>
                <a:cs typeface="华文楷体" panose="02010600040101010101" charset="-122"/>
              </a:rPr>
              <a:t>）大规模语料库统计模型：</a:t>
            </a:r>
            <a:r>
              <a:rPr lang="zh-CN" altLang="en-US" sz="1200">
                <a:latin typeface="华文楷体" panose="02010600040101010101" charset="-122"/>
                <a:ea typeface="华文楷体" panose="02010600040101010101" charset="-122"/>
                <a:cs typeface="华文楷体" panose="02010600040101010101" charset="-122"/>
              </a:rPr>
              <a:t>基于语料库的统计自然语言处理方法能够更加客观、准确和细致地捕获语言规律。在这一时期，词法分析、句法分析、信息抽取、机器翻译和自动问答等领域的研究均取得了一定程度的成功。但它也有明显的局限性，也就是需要事先利用经验性规则将原始的自然语言输入转化为机器能够处理的向量形式，也被称为特征工程。</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b="1">
                <a:latin typeface="华文楷体" panose="02010600040101010101" charset="-122"/>
                <a:ea typeface="华文楷体" panose="02010600040101010101" charset="-122"/>
                <a:cs typeface="华文楷体" panose="02010600040101010101" charset="-122"/>
              </a:rPr>
              <a:t>3</a:t>
            </a:r>
            <a:r>
              <a:rPr lang="zh-CN" altLang="en-US" sz="1200" b="1">
                <a:latin typeface="华文楷体" panose="02010600040101010101" charset="-122"/>
                <a:ea typeface="华文楷体" panose="02010600040101010101" charset="-122"/>
                <a:cs typeface="华文楷体" panose="02010600040101010101" charset="-122"/>
              </a:rPr>
              <a:t>）大规模语料库深度学习：</a:t>
            </a:r>
            <a:r>
              <a:rPr lang="zh-CN" altLang="en-US" sz="1200">
                <a:latin typeface="华文楷体" panose="02010600040101010101" charset="-122"/>
                <a:ea typeface="华文楷体" panose="02010600040101010101" charset="-122"/>
                <a:cs typeface="华文楷体" panose="02010600040101010101" charset="-122"/>
              </a:rPr>
              <a:t>2010年之后，随着基于深度神经网络的表示学习方法（也称深度学习）的兴起，该方法直接端到端地学习各种自然语言处理任务，不再依赖人工设计的特征。另一个好处是打通了不同任务之间的壁垒。完全革新了生成类模型，比如机器翻译、文本摘要和人机对话等任。但是基于深度学习的算法有一个致命的缺点，就是过度依赖于大规模有标注数据。</a:t>
            </a:r>
            <a:endParaRPr lang="zh-CN" altLang="en-US" sz="1200">
              <a:latin typeface="华文楷体" panose="02010600040101010101" charset="-122"/>
              <a:ea typeface="华文楷体" panose="02010600040101010101" charset="-122"/>
              <a:cs typeface="华文楷体" panose="02010600040101010101" charset="-122"/>
            </a:endParaRPr>
          </a:p>
          <a:p>
            <a:endParaRPr lang="zh-CN" altLang="en-US" sz="1200">
              <a:latin typeface="华文楷体" panose="02010600040101010101" charset="-122"/>
              <a:ea typeface="华文楷体" panose="02010600040101010101" charset="-122"/>
              <a:cs typeface="华文楷体" panose="02010600040101010101" charset="-122"/>
            </a:endParaRPr>
          </a:p>
          <a:p>
            <a:r>
              <a:rPr lang="en-US" altLang="zh-CN" sz="1200" b="1">
                <a:latin typeface="华文楷体" panose="02010600040101010101" charset="-122"/>
                <a:ea typeface="华文楷体" panose="02010600040101010101" charset="-122"/>
                <a:cs typeface="华文楷体" panose="02010600040101010101" charset="-122"/>
              </a:rPr>
              <a:t>4</a:t>
            </a:r>
            <a:r>
              <a:rPr lang="zh-CN" altLang="en-US" sz="1200" b="1">
                <a:latin typeface="华文楷体" panose="02010600040101010101" charset="-122"/>
                <a:ea typeface="华文楷体" panose="02010600040101010101" charset="-122"/>
                <a:cs typeface="华文楷体" panose="02010600040101010101" charset="-122"/>
              </a:rPr>
              <a:t>）大规模预训练语言模型：</a:t>
            </a:r>
            <a:r>
              <a:rPr lang="zh-CN" altLang="en-US" sz="1200">
                <a:latin typeface="华文楷体" panose="02010600040101010101" charset="-122"/>
                <a:ea typeface="华文楷体" panose="02010600040101010101" charset="-122"/>
                <a:cs typeface="华文楷体" panose="02010600040101010101" charset="-122"/>
              </a:rPr>
              <a:t>早期的静态词向量预训练模型，以及后来的动态词向量预训练模型，特别是2018年以来，以BERT、GPT为代表的超大规模预训练语言模型恰好弥补了自然语言处理标注数据不足的缺点，帮助自然语言处理取得了一系列的突破，使得包括阅读理解在内的所有自然语言处理任务的性能都得到了大幅提高，在有些数据集上达到或甚至超过了人类水平。</a:t>
            </a:r>
            <a:endParaRPr lang="zh-CN" altLang="en-US" sz="12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34391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二</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7" name="文本框 6"/>
          <p:cNvSpPr txBox="1"/>
          <p:nvPr/>
        </p:nvSpPr>
        <p:spPr>
          <a:xfrm>
            <a:off x="5274945" y="3343910"/>
            <a:ext cx="5857875" cy="706755"/>
          </a:xfrm>
          <a:prstGeom prst="rect">
            <a:avLst/>
          </a:prstGeom>
          <a:noFill/>
        </p:spPr>
        <p:txBody>
          <a:bodyPr wrap="square" rtlCol="0">
            <a:spAutoFit/>
          </a:bodyPr>
          <a:lstStyle/>
          <a:p>
            <a:pPr algn="l"/>
            <a:r>
              <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自然语言处理技术</a:t>
            </a:r>
            <a:endPar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矩形 47"/>
          <p:cNvSpPr/>
          <p:nvPr/>
        </p:nvSpPr>
        <p:spPr>
          <a:xfrm>
            <a:off x="502920" y="5236210"/>
            <a:ext cx="11095990" cy="1402080"/>
          </a:xfrm>
          <a:prstGeom prst="rect">
            <a:avLst/>
          </a:prstGeom>
          <a:noFill/>
          <a:ln>
            <a:solidFill>
              <a:schemeClr val="accent1"/>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6" name="组合 5"/>
          <p:cNvGrpSpPr/>
          <p:nvPr/>
        </p:nvGrpSpPr>
        <p:grpSpPr>
          <a:xfrm>
            <a:off x="431800" y="341630"/>
            <a:ext cx="5330825" cy="670560"/>
            <a:chOff x="680" y="538"/>
            <a:chExt cx="839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33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机器学习一般过程</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矩形 2"/>
          <p:cNvSpPr/>
          <p:nvPr/>
        </p:nvSpPr>
        <p:spPr>
          <a:xfrm>
            <a:off x="791845" y="274447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样本准备</a:t>
            </a:r>
            <a:endParaRPr lang="zh-CN" altLang="en-US" sz="1200"/>
          </a:p>
        </p:txBody>
      </p:sp>
      <p:sp>
        <p:nvSpPr>
          <p:cNvPr id="10" name="矩形 9"/>
          <p:cNvSpPr/>
          <p:nvPr/>
        </p:nvSpPr>
        <p:spPr>
          <a:xfrm>
            <a:off x="2618740" y="274447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样本划分</a:t>
            </a:r>
            <a:endParaRPr lang="zh-CN" altLang="en-US" sz="1200"/>
          </a:p>
        </p:txBody>
      </p:sp>
      <p:sp>
        <p:nvSpPr>
          <p:cNvPr id="11" name="矩形 10"/>
          <p:cNvSpPr/>
          <p:nvPr/>
        </p:nvSpPr>
        <p:spPr>
          <a:xfrm>
            <a:off x="4506595" y="274447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模型表示</a:t>
            </a:r>
            <a:endParaRPr lang="zh-CN" altLang="en-US" sz="1200"/>
          </a:p>
        </p:txBody>
      </p:sp>
      <p:sp>
        <p:nvSpPr>
          <p:cNvPr id="12" name="矩形 11"/>
          <p:cNvSpPr/>
          <p:nvPr/>
        </p:nvSpPr>
        <p:spPr>
          <a:xfrm>
            <a:off x="8283575" y="274447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模型评估</a:t>
            </a:r>
            <a:endParaRPr lang="zh-CN" altLang="en-US" sz="1200"/>
          </a:p>
        </p:txBody>
      </p:sp>
      <p:sp>
        <p:nvSpPr>
          <p:cNvPr id="13" name="矩形 12"/>
          <p:cNvSpPr/>
          <p:nvPr/>
        </p:nvSpPr>
        <p:spPr>
          <a:xfrm>
            <a:off x="10171430" y="274447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模型上线</a:t>
            </a:r>
            <a:endParaRPr lang="zh-CN" altLang="en-US" sz="1200"/>
          </a:p>
        </p:txBody>
      </p:sp>
      <p:sp>
        <p:nvSpPr>
          <p:cNvPr id="14" name="文本框 13"/>
          <p:cNvSpPr txBox="1"/>
          <p:nvPr/>
        </p:nvSpPr>
        <p:spPr>
          <a:xfrm>
            <a:off x="1593850" y="4032250"/>
            <a:ext cx="2806065" cy="980440"/>
          </a:xfrm>
          <a:prstGeom prst="rect">
            <a:avLst/>
          </a:prstGeom>
          <a:noFill/>
          <a:ln>
            <a:solidFill>
              <a:schemeClr val="accent1"/>
            </a:solidFill>
          </a:ln>
        </p:spPr>
        <p:txBody>
          <a:bodyPr wrap="square" rtlCol="0">
            <a:noAutofit/>
          </a:bodyPr>
          <a:p>
            <a:pPr lvl="0" algn="l">
              <a:buClrTx/>
              <a:buSzTx/>
              <a:buFontTx/>
            </a:pPr>
            <a:r>
              <a:rPr lang="zh-CN" altLang="en-US" sz="1000">
                <a:latin typeface="华文楷体" panose="02010600040101010101" charset="-122"/>
                <a:ea typeface="华文楷体" panose="02010600040101010101" charset="-122"/>
                <a:sym typeface="+mn-ea"/>
              </a:rPr>
              <a:t>训练集：训练模型参数</a:t>
            </a:r>
            <a:endParaRPr lang="zh-CN" altLang="en-US" sz="1000">
              <a:latin typeface="华文楷体" panose="02010600040101010101" charset="-122"/>
              <a:ea typeface="华文楷体" panose="02010600040101010101" charset="-122"/>
              <a:sym typeface="+mn-ea"/>
            </a:endParaRPr>
          </a:p>
          <a:p>
            <a:pPr lvl="0" algn="l">
              <a:buClrTx/>
              <a:buSzTx/>
              <a:buFontTx/>
            </a:pPr>
            <a:r>
              <a:rPr lang="zh-CN" altLang="en-US" sz="1000">
                <a:latin typeface="华文楷体" panose="02010600040101010101" charset="-122"/>
                <a:ea typeface="华文楷体" panose="02010600040101010101" charset="-122"/>
                <a:sym typeface="+mn-ea"/>
              </a:rPr>
              <a:t>验证集：调优模型参数</a:t>
            </a:r>
            <a:endParaRPr lang="zh-CN" altLang="en-US" sz="1000">
              <a:latin typeface="华文楷体" panose="02010600040101010101" charset="-122"/>
              <a:ea typeface="华文楷体" panose="02010600040101010101" charset="-122"/>
              <a:sym typeface="+mn-ea"/>
            </a:endParaRPr>
          </a:p>
          <a:p>
            <a:pPr lvl="0" algn="l">
              <a:buClrTx/>
              <a:buSzTx/>
              <a:buFontTx/>
            </a:pPr>
            <a:r>
              <a:rPr lang="zh-CN" altLang="en-US" sz="1000">
                <a:latin typeface="华文楷体" panose="02010600040101010101" charset="-122"/>
                <a:ea typeface="华文楷体" panose="02010600040101010101" charset="-122"/>
                <a:sym typeface="+mn-ea"/>
              </a:rPr>
              <a:t>测试集：最后一次评估模型效果</a:t>
            </a:r>
            <a:endParaRPr lang="zh-CN" altLang="en-US" sz="1000">
              <a:latin typeface="华文楷体" panose="02010600040101010101" charset="-122"/>
              <a:ea typeface="华文楷体" panose="02010600040101010101" charset="-122"/>
              <a:sym typeface="+mn-ea"/>
            </a:endParaRPr>
          </a:p>
        </p:txBody>
      </p:sp>
      <p:sp>
        <p:nvSpPr>
          <p:cNvPr id="15" name="上箭头 14"/>
          <p:cNvSpPr/>
          <p:nvPr/>
        </p:nvSpPr>
        <p:spPr>
          <a:xfrm>
            <a:off x="3068955" y="3371215"/>
            <a:ext cx="219710" cy="43307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右箭头 15"/>
          <p:cNvSpPr/>
          <p:nvPr/>
        </p:nvSpPr>
        <p:spPr>
          <a:xfrm>
            <a:off x="2009775" y="2915920"/>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右箭头 16"/>
          <p:cNvSpPr/>
          <p:nvPr/>
        </p:nvSpPr>
        <p:spPr>
          <a:xfrm>
            <a:off x="3898265" y="291909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右箭头 17"/>
          <p:cNvSpPr/>
          <p:nvPr/>
        </p:nvSpPr>
        <p:spPr>
          <a:xfrm>
            <a:off x="5755640" y="291909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右箭头 18"/>
          <p:cNvSpPr/>
          <p:nvPr/>
        </p:nvSpPr>
        <p:spPr>
          <a:xfrm>
            <a:off x="9531985" y="291909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356235" y="1304925"/>
            <a:ext cx="2410460" cy="757555"/>
          </a:xfrm>
          <a:prstGeom prst="rect">
            <a:avLst/>
          </a:prstGeom>
          <a:noFill/>
          <a:ln>
            <a:solidFill>
              <a:schemeClr val="accent1"/>
            </a:solidFill>
          </a:ln>
        </p:spPr>
        <p:txBody>
          <a:bodyPr wrap="square" rtlCol="0">
            <a:noAutofit/>
          </a:bodyPr>
          <a:p>
            <a:r>
              <a:rPr lang="zh-CN" altLang="en-US" sz="1000">
                <a:latin typeface="华文楷体" panose="02010600040101010101" charset="-122"/>
                <a:ea typeface="华文楷体" panose="02010600040101010101" charset="-122"/>
              </a:rPr>
              <a:t>根据任务形式准备相应样本</a:t>
            </a:r>
            <a:endParaRPr lang="zh-CN" altLang="en-US" sz="1000">
              <a:latin typeface="华文楷体" panose="02010600040101010101" charset="-122"/>
              <a:ea typeface="华文楷体" panose="02010600040101010101" charset="-122"/>
            </a:endParaRPr>
          </a:p>
          <a:p>
            <a:r>
              <a:rPr lang="zh-CN" altLang="en-US" sz="1000">
                <a:latin typeface="华文楷体" panose="02010600040101010101" charset="-122"/>
                <a:ea typeface="华文楷体" panose="02010600040101010101" charset="-122"/>
              </a:rPr>
              <a:t>样本输入：分类型、数值型、向量</a:t>
            </a:r>
            <a:endParaRPr lang="zh-CN" altLang="en-US" sz="1000">
              <a:latin typeface="华文楷体" panose="02010600040101010101" charset="-122"/>
              <a:ea typeface="华文楷体" panose="02010600040101010101" charset="-122"/>
            </a:endParaRPr>
          </a:p>
          <a:p>
            <a:r>
              <a:rPr lang="zh-CN" altLang="en-US" sz="1000">
                <a:latin typeface="华文楷体" panose="02010600040101010101" charset="-122"/>
                <a:ea typeface="华文楷体" panose="02010600040101010101" charset="-122"/>
              </a:rPr>
              <a:t>样本输出：分类型（分类任务）、数值型（回归任务）、向量（生成任务）</a:t>
            </a:r>
            <a:endParaRPr lang="zh-CN" altLang="en-US" sz="1000">
              <a:latin typeface="华文楷体" panose="02010600040101010101" charset="-122"/>
              <a:ea typeface="华文楷体" panose="02010600040101010101" charset="-122"/>
            </a:endParaRPr>
          </a:p>
        </p:txBody>
      </p:sp>
      <p:sp>
        <p:nvSpPr>
          <p:cNvPr id="21" name="下箭头 20"/>
          <p:cNvSpPr/>
          <p:nvPr/>
        </p:nvSpPr>
        <p:spPr>
          <a:xfrm>
            <a:off x="1228090" y="2174875"/>
            <a:ext cx="185420" cy="40513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395085" y="2744470"/>
            <a:ext cx="1110615" cy="467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a:t>模型训练</a:t>
            </a:r>
            <a:endParaRPr lang="zh-CN" altLang="en-US" sz="1200"/>
          </a:p>
        </p:txBody>
      </p:sp>
      <p:sp>
        <p:nvSpPr>
          <p:cNvPr id="24" name="右箭头 23"/>
          <p:cNvSpPr/>
          <p:nvPr/>
        </p:nvSpPr>
        <p:spPr>
          <a:xfrm>
            <a:off x="7644130" y="2919095"/>
            <a:ext cx="50101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nvSpPr>
        <p:spPr>
          <a:xfrm>
            <a:off x="3870325" y="1197610"/>
            <a:ext cx="2728595" cy="977265"/>
          </a:xfrm>
          <a:prstGeom prst="rect">
            <a:avLst/>
          </a:prstGeom>
          <a:noFill/>
          <a:ln>
            <a:solidFill>
              <a:schemeClr val="accent1"/>
            </a:solidFill>
          </a:ln>
        </p:spPr>
        <p:txBody>
          <a:bodyPr wrap="square" rtlCol="0">
            <a:noAutofit/>
          </a:bodyPr>
          <a:p>
            <a:pPr lvl="0" algn="l">
              <a:buClrTx/>
              <a:buSzTx/>
              <a:buFontTx/>
            </a:pPr>
            <a:r>
              <a:rPr lang="zh-CN" altLang="en-US" sz="1000">
                <a:latin typeface="华文楷体" panose="02010600040101010101" charset="-122"/>
                <a:ea typeface="华文楷体" panose="02010600040101010101" charset="-122"/>
                <a:sym typeface="+mn-ea"/>
              </a:rPr>
              <a:t>机器学习通过一组样本数据学习到一个函数，函数可以对样本外的输入进行模式</a:t>
            </a:r>
            <a:r>
              <a:rPr lang="zh-CN" altLang="en-US" sz="1000">
                <a:latin typeface="华文楷体" panose="02010600040101010101" charset="-122"/>
                <a:ea typeface="华文楷体" panose="02010600040101010101" charset="-122"/>
                <a:sym typeface="+mn-ea"/>
              </a:rPr>
              <a:t>识别</a:t>
            </a:r>
            <a:r>
              <a:rPr lang="zh-CN" altLang="en-US" sz="1000">
                <a:latin typeface="华文楷体" panose="02010600040101010101" charset="-122"/>
                <a:ea typeface="华文楷体" panose="02010600040101010101" charset="-122"/>
                <a:sym typeface="+mn-ea"/>
              </a:rPr>
              <a:t>或预测。因为搜索所有可能的函数非常困难</a:t>
            </a:r>
            <a:r>
              <a:rPr lang="zh-CN" altLang="en-US" sz="1000">
                <a:latin typeface="华文楷体" panose="02010600040101010101" charset="-122"/>
                <a:ea typeface="华文楷体" panose="02010600040101010101" charset="-122"/>
                <a:sym typeface="+mn-ea"/>
              </a:rPr>
              <a:t>，</a:t>
            </a:r>
            <a:r>
              <a:rPr lang="zh-CN" altLang="en-US" sz="1000">
                <a:latin typeface="华文楷体" panose="02010600040101010101" charset="-122"/>
                <a:ea typeface="华文楷体" panose="02010600040101010101" charset="-122"/>
                <a:sym typeface="+mn-ea"/>
              </a:rPr>
              <a:t>所以常把函数限定在一定的函数空间内，即一定的函数形式内，符号表示为</a:t>
            </a:r>
            <a:r>
              <a:rPr lang="zh-CN" altLang="en-US" sz="1000">
                <a:latin typeface="华文楷体" panose="02010600040101010101" charset="-122"/>
                <a:ea typeface="华文楷体" panose="02010600040101010101" charset="-122"/>
                <a:sym typeface="+mn-ea"/>
              </a:rPr>
              <a:t>y = f(x; w)</a:t>
            </a:r>
            <a:r>
              <a:rPr lang="zh-CN" altLang="en-US" sz="1000">
                <a:latin typeface="华文楷体" panose="02010600040101010101" charset="-122"/>
                <a:ea typeface="华文楷体" panose="02010600040101010101" charset="-122"/>
                <a:sym typeface="+mn-ea"/>
              </a:rPr>
              <a:t>。如果函数形式为线性的，表示为</a:t>
            </a:r>
            <a:r>
              <a:rPr lang="zh-CN" altLang="en-US" sz="1000">
                <a:latin typeface="华文楷体" panose="02010600040101010101" charset="-122"/>
                <a:ea typeface="华文楷体" panose="02010600040101010101" charset="-122"/>
                <a:sym typeface="+mn-ea"/>
              </a:rPr>
              <a:t>y = f(x; w, b) = w*x + b</a:t>
            </a:r>
            <a:endParaRPr lang="zh-CN" altLang="en-US" sz="1000">
              <a:latin typeface="华文楷体" panose="02010600040101010101" charset="-122"/>
              <a:ea typeface="华文楷体" panose="02010600040101010101" charset="-122"/>
              <a:sym typeface="+mn-ea"/>
            </a:endParaRPr>
          </a:p>
        </p:txBody>
      </p:sp>
      <p:sp>
        <p:nvSpPr>
          <p:cNvPr id="26" name="文本框 25"/>
          <p:cNvSpPr txBox="1"/>
          <p:nvPr/>
        </p:nvSpPr>
        <p:spPr>
          <a:xfrm>
            <a:off x="5235575" y="4032250"/>
            <a:ext cx="3510280" cy="975995"/>
          </a:xfrm>
          <a:prstGeom prst="rect">
            <a:avLst/>
          </a:prstGeom>
          <a:noFill/>
          <a:ln>
            <a:solidFill>
              <a:schemeClr val="accent1"/>
            </a:solidFill>
          </a:ln>
        </p:spPr>
        <p:txBody>
          <a:bodyPr wrap="square" rtlCol="0">
            <a:noAutofit/>
          </a:bodyPr>
          <a:p>
            <a:pPr lvl="0" algn="l">
              <a:buClrTx/>
              <a:buSzTx/>
              <a:buFontTx/>
            </a:pPr>
            <a:r>
              <a:rPr lang="zh-CN" altLang="en-US" sz="1000">
                <a:latin typeface="华文楷体" panose="02010600040101010101" charset="-122"/>
                <a:ea typeface="华文楷体" panose="02010600040101010101" charset="-122"/>
                <a:sym typeface="+mn-ea"/>
              </a:rPr>
              <a:t>模型训练就是在模型表示的函数空间中找到最优参数所对应的函数，这个过程包括构造损失函数和正则化函数，二者组成目标函数，并优化目标函数（通常是最小化）来求解最优参数。</a:t>
            </a:r>
            <a:endParaRPr lang="zh-CN" altLang="en-US" sz="1000">
              <a:latin typeface="华文楷体" panose="02010600040101010101" charset="-122"/>
              <a:ea typeface="华文楷体" panose="02010600040101010101" charset="-122"/>
              <a:sym typeface="+mn-ea"/>
            </a:endParaRPr>
          </a:p>
          <a:p>
            <a:pPr lvl="0" algn="l">
              <a:buClrTx/>
              <a:buSzTx/>
              <a:buFontTx/>
            </a:pPr>
            <a:endParaRPr lang="zh-CN" altLang="en-US" sz="1000">
              <a:latin typeface="华文楷体" panose="02010600040101010101" charset="-122"/>
              <a:ea typeface="华文楷体" panose="02010600040101010101" charset="-122"/>
              <a:sym typeface="+mn-ea"/>
            </a:endParaRPr>
          </a:p>
          <a:p>
            <a:pPr lvl="0" algn="l">
              <a:buClrTx/>
              <a:buSzTx/>
              <a:buFontTx/>
            </a:pPr>
            <a:endParaRPr lang="zh-CN" altLang="en-US" sz="1000">
              <a:latin typeface="华文楷体" panose="02010600040101010101" charset="-122"/>
              <a:ea typeface="华文楷体" panose="02010600040101010101" charset="-122"/>
              <a:sym typeface="+mn-ea"/>
            </a:endParaRPr>
          </a:p>
        </p:txBody>
      </p:sp>
      <p:sp>
        <p:nvSpPr>
          <p:cNvPr id="38" name="上箭头 37"/>
          <p:cNvSpPr/>
          <p:nvPr/>
        </p:nvSpPr>
        <p:spPr>
          <a:xfrm>
            <a:off x="6901815" y="3371215"/>
            <a:ext cx="222250" cy="43307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下箭头 38"/>
          <p:cNvSpPr/>
          <p:nvPr/>
        </p:nvSpPr>
        <p:spPr>
          <a:xfrm>
            <a:off x="4970780" y="2233295"/>
            <a:ext cx="203835" cy="4330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文本框 39"/>
          <p:cNvSpPr txBox="1"/>
          <p:nvPr/>
        </p:nvSpPr>
        <p:spPr>
          <a:xfrm>
            <a:off x="7567930" y="1197610"/>
            <a:ext cx="2740025" cy="975995"/>
          </a:xfrm>
          <a:prstGeom prst="rect">
            <a:avLst/>
          </a:prstGeom>
          <a:noFill/>
          <a:ln>
            <a:solidFill>
              <a:schemeClr val="accent1"/>
            </a:solidFill>
          </a:ln>
        </p:spPr>
        <p:txBody>
          <a:bodyPr wrap="square" rtlCol="0">
            <a:noAutofit/>
          </a:bodyPr>
          <a:p>
            <a:pPr lvl="0" algn="l">
              <a:buClrTx/>
              <a:buSzTx/>
              <a:buFontTx/>
            </a:pPr>
            <a:r>
              <a:rPr lang="zh-CN" altLang="en-US" sz="1000">
                <a:latin typeface="华文楷体" panose="02010600040101010101" charset="-122"/>
                <a:ea typeface="华文楷体" panose="02010600040101010101" charset="-122"/>
                <a:sym typeface="+mn-ea"/>
              </a:rPr>
              <a:t>常见的评估指标有代表回归的</a:t>
            </a:r>
            <a:r>
              <a:rPr lang="zh-CN" altLang="en-US" sz="1000">
                <a:latin typeface="华文楷体" panose="02010600040101010101" charset="-122"/>
                <a:ea typeface="华文楷体" panose="02010600040101010101" charset="-122"/>
                <a:sym typeface="+mn-ea"/>
              </a:rPr>
              <a:t>mse</a:t>
            </a:r>
            <a:r>
              <a:rPr lang="zh-CN" altLang="en-US" sz="1000">
                <a:latin typeface="华文楷体" panose="02010600040101010101" charset="-122"/>
                <a:ea typeface="华文楷体" panose="02010600040101010101" charset="-122"/>
                <a:sym typeface="+mn-ea"/>
              </a:rPr>
              <a:t>，代表分类的准确率、</a:t>
            </a:r>
            <a:r>
              <a:rPr lang="zh-CN" altLang="en-US" sz="1000">
                <a:latin typeface="华文楷体" panose="02010600040101010101" charset="-122"/>
                <a:ea typeface="华文楷体" panose="02010600040101010101" charset="-122"/>
                <a:sym typeface="+mn-ea"/>
              </a:rPr>
              <a:t>F1</a:t>
            </a:r>
            <a:r>
              <a:rPr lang="zh-CN" altLang="en-US" sz="1000">
                <a:latin typeface="华文楷体" panose="02010600040101010101" charset="-122"/>
                <a:ea typeface="华文楷体" panose="02010600040101010101" charset="-122"/>
                <a:sym typeface="+mn-ea"/>
              </a:rPr>
              <a:t>，代表二分类的</a:t>
            </a:r>
            <a:r>
              <a:rPr lang="zh-CN" altLang="en-US" sz="1000">
                <a:latin typeface="华文楷体" panose="02010600040101010101" charset="-122"/>
                <a:ea typeface="华文楷体" panose="02010600040101010101" charset="-122"/>
                <a:sym typeface="+mn-ea"/>
              </a:rPr>
              <a:t>AUC</a:t>
            </a:r>
            <a:r>
              <a:rPr lang="zh-CN" altLang="en-US" sz="1000">
                <a:latin typeface="华文楷体" panose="02010600040101010101" charset="-122"/>
                <a:ea typeface="华文楷体" panose="02010600040101010101" charset="-122"/>
                <a:sym typeface="+mn-ea"/>
              </a:rPr>
              <a:t>、</a:t>
            </a:r>
            <a:r>
              <a:rPr lang="zh-CN" altLang="en-US" sz="1000">
                <a:latin typeface="华文楷体" panose="02010600040101010101" charset="-122"/>
                <a:ea typeface="华文楷体" panose="02010600040101010101" charset="-122"/>
                <a:sym typeface="+mn-ea"/>
              </a:rPr>
              <a:t>KS</a:t>
            </a:r>
            <a:r>
              <a:rPr lang="zh-CN" altLang="en-US" sz="1000">
                <a:latin typeface="华文楷体" panose="02010600040101010101" charset="-122"/>
                <a:ea typeface="华文楷体" panose="02010600040101010101" charset="-122"/>
                <a:sym typeface="+mn-ea"/>
              </a:rPr>
              <a:t>等。模型评估需要注意三个方面：数据代表性、时间箭头和数据冗余。</a:t>
            </a:r>
            <a:endParaRPr lang="zh-CN" altLang="en-US" sz="1000">
              <a:latin typeface="华文楷体" panose="02010600040101010101" charset="-122"/>
              <a:ea typeface="华文楷体" panose="02010600040101010101" charset="-122"/>
              <a:sym typeface="+mn-ea"/>
            </a:endParaRPr>
          </a:p>
          <a:p>
            <a:pPr lvl="0" algn="l">
              <a:buClrTx/>
              <a:buSzTx/>
              <a:buFontTx/>
            </a:pPr>
            <a:endParaRPr lang="zh-CN" altLang="en-US" sz="1000">
              <a:latin typeface="华文楷体" panose="02010600040101010101" charset="-122"/>
              <a:ea typeface="华文楷体" panose="02010600040101010101" charset="-122"/>
              <a:sym typeface="+mn-ea"/>
            </a:endParaRPr>
          </a:p>
        </p:txBody>
      </p:sp>
      <p:sp>
        <p:nvSpPr>
          <p:cNvPr id="41" name="下箭头 40"/>
          <p:cNvSpPr/>
          <p:nvPr/>
        </p:nvSpPr>
        <p:spPr>
          <a:xfrm>
            <a:off x="8745855" y="2242820"/>
            <a:ext cx="203835" cy="4330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文本框 41"/>
          <p:cNvSpPr txBox="1"/>
          <p:nvPr/>
        </p:nvSpPr>
        <p:spPr>
          <a:xfrm>
            <a:off x="9547860" y="4032250"/>
            <a:ext cx="2053590" cy="975995"/>
          </a:xfrm>
          <a:prstGeom prst="rect">
            <a:avLst/>
          </a:prstGeom>
          <a:noFill/>
          <a:ln>
            <a:solidFill>
              <a:schemeClr val="accent1"/>
            </a:solidFill>
          </a:ln>
        </p:spPr>
        <p:txBody>
          <a:bodyPr wrap="square" rtlCol="0">
            <a:noAutofit/>
          </a:bodyPr>
          <a:p>
            <a:pPr lvl="0" algn="l">
              <a:buClrTx/>
              <a:buSzTx/>
              <a:buFontTx/>
            </a:pPr>
            <a:r>
              <a:rPr lang="zh-CN" altLang="en-US" sz="1000">
                <a:latin typeface="华文楷体" panose="02010600040101010101" charset="-122"/>
                <a:ea typeface="华文楷体" panose="02010600040101010101" charset="-122"/>
                <a:sym typeface="+mn-ea"/>
              </a:rPr>
              <a:t>模型上线属于工程范畴，一般以独立服务的形式部署，并与应用系统对接。</a:t>
            </a:r>
            <a:endParaRPr lang="zh-CN" altLang="en-US" sz="1000">
              <a:latin typeface="华文楷体" panose="02010600040101010101" charset="-122"/>
              <a:ea typeface="华文楷体" panose="02010600040101010101" charset="-122"/>
              <a:sym typeface="+mn-ea"/>
            </a:endParaRPr>
          </a:p>
        </p:txBody>
      </p:sp>
      <p:sp>
        <p:nvSpPr>
          <p:cNvPr id="43" name="上箭头 42"/>
          <p:cNvSpPr/>
          <p:nvPr/>
        </p:nvSpPr>
        <p:spPr>
          <a:xfrm>
            <a:off x="10664190" y="3371215"/>
            <a:ext cx="222250" cy="43307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nvSpPr>
        <p:spPr>
          <a:xfrm>
            <a:off x="5708650" y="5273040"/>
            <a:ext cx="1415415" cy="4654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000">
                <a:latin typeface="华文楷体" panose="02010600040101010101" charset="-122"/>
                <a:ea typeface="华文楷体" panose="02010600040101010101" charset="-122"/>
                <a:cs typeface="华文楷体" panose="02010600040101010101" charset="-122"/>
              </a:rPr>
              <a:t>1</a:t>
            </a:r>
            <a:r>
              <a:rPr lang="zh-CN" altLang="en-US" sz="1000">
                <a:latin typeface="华文楷体" panose="02010600040101010101" charset="-122"/>
                <a:ea typeface="华文楷体" panose="02010600040101010101" charset="-122"/>
                <a:cs typeface="华文楷体" panose="02010600040101010101" charset="-122"/>
              </a:rPr>
              <a:t>、监督学习</a:t>
            </a:r>
            <a:endParaRPr lang="zh-CN" altLang="en-US" sz="1000">
              <a:latin typeface="华文楷体" panose="02010600040101010101" charset="-122"/>
              <a:ea typeface="华文楷体" panose="02010600040101010101" charset="-122"/>
              <a:cs typeface="华文楷体" panose="02010600040101010101" charset="-122"/>
            </a:endParaRPr>
          </a:p>
        </p:txBody>
      </p:sp>
      <p:sp>
        <p:nvSpPr>
          <p:cNvPr id="45" name="矩形 44"/>
          <p:cNvSpPr/>
          <p:nvPr/>
        </p:nvSpPr>
        <p:spPr>
          <a:xfrm>
            <a:off x="8230235" y="5279390"/>
            <a:ext cx="1415415" cy="4654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000">
                <a:latin typeface="华文楷体" panose="02010600040101010101" charset="-122"/>
                <a:ea typeface="华文楷体" panose="02010600040101010101" charset="-122"/>
                <a:cs typeface="华文楷体" panose="02010600040101010101" charset="-122"/>
                <a:sym typeface="+mn-ea"/>
              </a:rPr>
              <a:t>2</a:t>
            </a:r>
            <a:r>
              <a:rPr lang="en-US" altLang="zh-CN" sz="1000">
                <a:latin typeface="华文楷体" panose="02010600040101010101" charset="-122"/>
                <a:ea typeface="华文楷体" panose="02010600040101010101" charset="-122"/>
                <a:cs typeface="华文楷体" panose="02010600040101010101" charset="-122"/>
                <a:sym typeface="+mn-ea"/>
              </a:rPr>
              <a:t>、无监督学习</a:t>
            </a:r>
            <a:endParaRPr lang="en-US" altLang="zh-CN" sz="1000">
              <a:latin typeface="华文楷体" panose="02010600040101010101" charset="-122"/>
              <a:ea typeface="华文楷体" panose="02010600040101010101" charset="-122"/>
              <a:cs typeface="华文楷体" panose="02010600040101010101" charset="-122"/>
              <a:sym typeface="+mn-ea"/>
            </a:endParaRPr>
          </a:p>
        </p:txBody>
      </p:sp>
      <p:sp>
        <p:nvSpPr>
          <p:cNvPr id="46" name="矩形 45"/>
          <p:cNvSpPr/>
          <p:nvPr/>
        </p:nvSpPr>
        <p:spPr>
          <a:xfrm>
            <a:off x="5708650" y="6094730"/>
            <a:ext cx="1415415" cy="4654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000">
                <a:latin typeface="华文楷体" panose="02010600040101010101" charset="-122"/>
                <a:ea typeface="华文楷体" panose="02010600040101010101" charset="-122"/>
                <a:cs typeface="华文楷体" panose="02010600040101010101" charset="-122"/>
                <a:sym typeface="+mn-ea"/>
              </a:rPr>
              <a:t>3</a:t>
            </a:r>
            <a:r>
              <a:rPr lang="en-US" altLang="zh-CN" sz="1000">
                <a:latin typeface="华文楷体" panose="02010600040101010101" charset="-122"/>
                <a:ea typeface="华文楷体" panose="02010600040101010101" charset="-122"/>
                <a:cs typeface="华文楷体" panose="02010600040101010101" charset="-122"/>
                <a:sym typeface="+mn-ea"/>
              </a:rPr>
              <a:t>、自监督学习</a:t>
            </a:r>
            <a:endParaRPr lang="en-US" altLang="zh-CN" sz="1000">
              <a:latin typeface="华文楷体" panose="02010600040101010101" charset="-122"/>
              <a:ea typeface="华文楷体" panose="02010600040101010101" charset="-122"/>
              <a:cs typeface="华文楷体" panose="02010600040101010101" charset="-122"/>
              <a:sym typeface="+mn-ea"/>
            </a:endParaRPr>
          </a:p>
        </p:txBody>
      </p:sp>
      <p:sp>
        <p:nvSpPr>
          <p:cNvPr id="47" name="矩形 46"/>
          <p:cNvSpPr/>
          <p:nvPr/>
        </p:nvSpPr>
        <p:spPr>
          <a:xfrm>
            <a:off x="8230235" y="6094730"/>
            <a:ext cx="1415415" cy="4654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000">
                <a:latin typeface="华文楷体" panose="02010600040101010101" charset="-122"/>
                <a:ea typeface="华文楷体" panose="02010600040101010101" charset="-122"/>
                <a:cs typeface="华文楷体" panose="02010600040101010101" charset="-122"/>
                <a:sym typeface="+mn-ea"/>
              </a:rPr>
              <a:t>4</a:t>
            </a:r>
            <a:r>
              <a:rPr lang="en-US" altLang="zh-CN" sz="1000">
                <a:latin typeface="华文楷体" panose="02010600040101010101" charset="-122"/>
                <a:ea typeface="华文楷体" panose="02010600040101010101" charset="-122"/>
                <a:cs typeface="华文楷体" panose="02010600040101010101" charset="-122"/>
                <a:sym typeface="+mn-ea"/>
              </a:rPr>
              <a:t>、强化学习</a:t>
            </a:r>
            <a:endParaRPr lang="en-US" altLang="zh-CN" sz="1000">
              <a:latin typeface="华文楷体" panose="02010600040101010101" charset="-122"/>
              <a:ea typeface="华文楷体" panose="02010600040101010101" charset="-122"/>
              <a:cs typeface="华文楷体" panose="02010600040101010101" charset="-122"/>
              <a:sym typeface="+mn-ea"/>
            </a:endParaRPr>
          </a:p>
        </p:txBody>
      </p:sp>
      <p:sp>
        <p:nvSpPr>
          <p:cNvPr id="49" name="文本框 48"/>
          <p:cNvSpPr txBox="1"/>
          <p:nvPr/>
        </p:nvSpPr>
        <p:spPr>
          <a:xfrm>
            <a:off x="2194560" y="5614670"/>
            <a:ext cx="1969135" cy="460375"/>
          </a:xfrm>
          <a:prstGeom prst="rect">
            <a:avLst/>
          </a:prstGeom>
          <a:noFill/>
        </p:spPr>
        <p:txBody>
          <a:bodyPr wrap="square" rtlCol="0">
            <a:spAutoFit/>
          </a:bodyPr>
          <a:p>
            <a:r>
              <a:rPr lang="zh-CN" altLang="en-US" sz="1200">
                <a:latin typeface="华文楷体" panose="02010600040101010101" charset="-122"/>
                <a:ea typeface="华文楷体" panose="02010600040101010101" charset="-122"/>
              </a:rPr>
              <a:t>四大机器</a:t>
            </a:r>
            <a:endParaRPr lang="zh-CN" altLang="en-US" sz="1200">
              <a:latin typeface="华文楷体" panose="02010600040101010101" charset="-122"/>
              <a:ea typeface="华文楷体" panose="02010600040101010101" charset="-122"/>
            </a:endParaRPr>
          </a:p>
          <a:p>
            <a:r>
              <a:rPr lang="zh-CN" altLang="en-US" sz="1200">
                <a:latin typeface="华文楷体" panose="02010600040101010101" charset="-122"/>
                <a:ea typeface="华文楷体" panose="02010600040101010101" charset="-122"/>
              </a:rPr>
              <a:t>学习任务</a:t>
            </a:r>
            <a:endParaRPr lang="zh-CN" altLang="en-US" sz="1200">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829,&quot;width&quot;:5771}"/>
</p:tagLst>
</file>

<file path=ppt/tags/tag2.xml><?xml version="1.0" encoding="utf-8"?>
<p:tagLst xmlns:p="http://schemas.openxmlformats.org/presentationml/2006/main">
  <p:tag name="KSO_WM_UNIT_PLACING_PICTURE_USER_VIEWPORT" val="{&quot;height&quot;:3126,&quot;width&quot;:7146}"/>
</p:tagLst>
</file>

<file path=ppt/tags/tag3.xml><?xml version="1.0" encoding="utf-8"?>
<p:tagLst xmlns:p="http://schemas.openxmlformats.org/presentationml/2006/main">
  <p:tag name="KSO_WM_DIAGRAM_VIRTUALLY_FRAME" val="{&quot;height&quot;:445.95,&quot;left&quot;:483,&quot;top&quot;:55.3,&quot;width&quot;:361.9}"/>
</p:tagLst>
</file>

<file path=ppt/tags/tag4.xml><?xml version="1.0" encoding="utf-8"?>
<p:tagLst xmlns:p="http://schemas.openxmlformats.org/presentationml/2006/main">
  <p:tag name="KSO_WM_DIAGRAM_VIRTUALLY_FRAME" val="{&quot;height&quot;:445.95,&quot;left&quot;:483,&quot;top&quot;:55.3,&quot;width&quot;:361.9}"/>
</p:tagLst>
</file>

<file path=ppt/tags/tag5.xml><?xml version="1.0" encoding="utf-8"?>
<p:tagLst xmlns:p="http://schemas.openxmlformats.org/presentationml/2006/main">
  <p:tag name="KSO_WM_DIAGRAM_VIRTUALLY_FRAME" val="{&quot;height&quot;:445.95,&quot;left&quot;:483,&quot;top&quot;:55.3,&quot;width&quot;:361.9}"/>
</p:tagLst>
</file>

<file path=ppt/tags/tag6.xml><?xml version="1.0" encoding="utf-8"?>
<p:tagLst xmlns:p="http://schemas.openxmlformats.org/presentationml/2006/main">
  <p:tag name="KSO_WM_DIAGRAM_VIRTUALLY_FRAME" val="{&quot;height&quot;:445.95,&quot;left&quot;:483,&quot;top&quot;:55.3,&quot;width&quot;:361.9}"/>
</p:tagLst>
</file>

<file path=ppt/tags/tag7.xml><?xml version="1.0" encoding="utf-8"?>
<p:tagLst xmlns:p="http://schemas.openxmlformats.org/presentationml/2006/main">
  <p:tag name="KSO_WM_UNIT_PLACING_PICTURE_USER_VIEWPORT" val="{&quot;height&quot;:4829,&quot;width&quot;:5771}"/>
</p:tagLst>
</file>

<file path=ppt/tags/tag8.xml><?xml version="1.0" encoding="utf-8"?>
<p:tagLst xmlns:p="http://schemas.openxmlformats.org/presentationml/2006/main">
  <p:tag name="KSO_WM_UNIT_PLACING_PICTURE_USER_VIEWPORT" val="{&quot;height&quot;:3126,&quot;width&quot;:7146}"/>
</p:tagLst>
</file>

<file path=ppt/tags/tag9.xml><?xml version="1.0" encoding="utf-8"?>
<p:tagLst xmlns:p="http://schemas.openxmlformats.org/presentationml/2006/main">
  <p:tag name="commondata" val="eyJoZGlkIjoiN2I2ZmY5MDcwYjhjY2Q1ZjM3NDZhMGU2YTI4ZTk2NDI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tfc0yx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tfc0yx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4669</Words>
  <Application>WPS 演示</Application>
  <PresentationFormat>宽屏</PresentationFormat>
  <Paragraphs>543</Paragraphs>
  <Slides>19</Slides>
  <Notes>11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20</vt:i4>
      </vt:variant>
      <vt:variant>
        <vt:lpstr>幻灯片标题</vt:lpstr>
      </vt:variant>
      <vt:variant>
        <vt:i4>19</vt:i4>
      </vt:variant>
    </vt:vector>
  </HeadingPairs>
  <TitlesOfParts>
    <vt:vector size="50" baseType="lpstr">
      <vt:lpstr>Arial</vt:lpstr>
      <vt:lpstr>宋体</vt:lpstr>
      <vt:lpstr>Wingdings</vt:lpstr>
      <vt:lpstr>微软雅黑</vt:lpstr>
      <vt:lpstr>字魂105号-简雅黑</vt:lpstr>
      <vt:lpstr>黑体</vt:lpstr>
      <vt:lpstr>华文楷体</vt:lpstr>
      <vt:lpstr>Arial Unicode MS</vt:lpstr>
      <vt:lpstr>Calibri</vt:lpstr>
      <vt:lpstr>第一PPT，www.1ppt.com</vt:lpstr>
      <vt:lpstr>自定义设计方案</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商务科技</dc:title>
  <dc:creator>第一PPT</dc:creator>
  <cp:keywords>www.1ppt.com</cp:keywords>
  <dc:description>www.1ppt.com</dc:description>
  <cp:lastModifiedBy>李青锋</cp:lastModifiedBy>
  <cp:revision>472</cp:revision>
  <dcterms:created xsi:type="dcterms:W3CDTF">2022-07-08T19:42:00Z</dcterms:created>
  <dcterms:modified xsi:type="dcterms:W3CDTF">2024-08-29T12:01:04Z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CDBC1D7CF0F0423BBC56FB88A23AD0C2_12</vt:lpwstr>
  </property>
  <property fmtid="{D5CDD505-2E9C-101B-9397-08002B2CF9AE}" pid="3" name="KSOProductBuildVer">
    <vt:lpwstr>2052-12.1.0.17827</vt:lpwstr>
  </property>
</Properties>
</file>