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21" r:id="rId3"/>
  </p:sldMasterIdLst>
  <p:notesMasterIdLst>
    <p:notesMasterId r:id="rId5"/>
  </p:notesMasterIdLst>
  <p:handoutMasterIdLst>
    <p:handoutMasterId r:id="rId18"/>
  </p:handoutMasterIdLst>
  <p:sldIdLst>
    <p:sldId id="256" r:id="rId4"/>
    <p:sldId id="487" r:id="rId6"/>
    <p:sldId id="562" r:id="rId7"/>
    <p:sldId id="610" r:id="rId8"/>
    <p:sldId id="603" r:id="rId9"/>
    <p:sldId id="611" r:id="rId10"/>
    <p:sldId id="615" r:id="rId11"/>
    <p:sldId id="606" r:id="rId12"/>
    <p:sldId id="612" r:id="rId13"/>
    <p:sldId id="613" r:id="rId14"/>
    <p:sldId id="614" r:id="rId15"/>
    <p:sldId id="616" r:id="rId16"/>
    <p:sldId id="292" r:id="rId17"/>
  </p:sldIdLst>
  <p:sldSz cx="12192000" cy="6858000"/>
  <p:notesSz cx="7103745" cy="10234295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 userDrawn="1">
          <p15:clr>
            <a:srgbClr val="A4A3A4"/>
          </p15:clr>
        </p15:guide>
        <p15:guide id="2" pos="39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945"/>
    <a:srgbClr val="08081E"/>
    <a:srgbClr val="30B2CD"/>
    <a:srgbClr val="0C0930"/>
    <a:srgbClr val="92AFD1"/>
    <a:srgbClr val="618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892" autoAdjust="0"/>
  </p:normalViewPr>
  <p:slideViewPr>
    <p:cSldViewPr snapToGrid="0" showGuides="1">
      <p:cViewPr>
        <p:scale>
          <a:sx n="66" d="100"/>
          <a:sy n="66" d="100"/>
        </p:scale>
        <p:origin x="1884" y="900"/>
      </p:cViewPr>
      <p:guideLst>
        <p:guide orient="horz" pos="2198"/>
        <p:guide pos="39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6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105号-简雅黑" panose="00000500000000000000" charset="-122"/>
                <a:ea typeface="字魂105号-简雅黑" panose="00000500000000000000" charset="-122"/>
                <a:cs typeface="字魂105号-简雅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105号-简雅黑" panose="00000500000000000000" charset="-122"/>
                <a:ea typeface="字魂105号-简雅黑" panose="00000500000000000000" charset="-122"/>
                <a:cs typeface="字魂105号-简雅黑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105号-简雅黑" panose="00000500000000000000" charset="-122"/>
                <a:ea typeface="字魂105号-简雅黑" panose="00000500000000000000" charset="-122"/>
                <a:cs typeface="字魂105号-简雅黑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105号-简雅黑" panose="00000500000000000000" charset="-122"/>
                <a:ea typeface="字魂105号-简雅黑" panose="00000500000000000000" charset="-122"/>
                <a:cs typeface="字魂105号-简雅黑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字魂105号-简雅黑" panose="00000500000000000000" charset="-122"/>
        <a:ea typeface="字魂105号-简雅黑" panose="00000500000000000000" charset="-122"/>
        <a:cs typeface="字魂105号-简雅黑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105号-简雅黑" panose="00000500000000000000" charset="-122"/>
        <a:ea typeface="字魂105号-简雅黑" panose="00000500000000000000" charset="-122"/>
        <a:cs typeface="字魂105号-简雅黑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105号-简雅黑" panose="00000500000000000000" charset="-122"/>
        <a:ea typeface="字魂105号-简雅黑" panose="00000500000000000000" charset="-122"/>
        <a:cs typeface="字魂105号-简雅黑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105号-简雅黑" panose="00000500000000000000" charset="-122"/>
        <a:ea typeface="字魂105号-简雅黑" panose="00000500000000000000" charset="-122"/>
        <a:cs typeface="字魂105号-简雅黑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105号-简雅黑" panose="00000500000000000000" charset="-122"/>
        <a:ea typeface="字魂105号-简雅黑" panose="00000500000000000000" charset="-122"/>
        <a:cs typeface="字魂105号-简雅黑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60ec083001bee"/>
          <p:cNvPicPr>
            <a:picLocks noChangeAspect="1"/>
          </p:cNvPicPr>
          <p:nvPr userDrawn="1"/>
        </p:nvPicPr>
        <p:blipFill>
          <a:blip r:embed="rId2">
            <a:lum bright="-6000" contrast="-6000"/>
          </a:blip>
          <a:stretch>
            <a:fillRect/>
          </a:stretch>
        </p:blipFill>
        <p:spPr>
          <a:xfrm rot="5400000" flipH="1">
            <a:off x="2667635" y="-2667000"/>
            <a:ext cx="6857365" cy="12191365"/>
          </a:xfrm>
          <a:prstGeom prst="rect">
            <a:avLst/>
          </a:prstGeom>
        </p:spPr>
      </p:pic>
      <p:pic>
        <p:nvPicPr>
          <p:cNvPr id="4" name="图片 3" descr="3"/>
          <p:cNvPicPr>
            <a:picLocks noChangeAspect="1"/>
          </p:cNvPicPr>
          <p:nvPr userDrawn="1"/>
        </p:nvPicPr>
        <p:blipFill>
          <a:blip r:embed="rId3">
            <a:lum bright="-6000" contrast="-6000"/>
          </a:blip>
          <a:srcRect t="43788" r="13919"/>
          <a:stretch>
            <a:fillRect/>
          </a:stretch>
        </p:blipFill>
        <p:spPr>
          <a:xfrm rot="10800000" flipH="1" flipV="1">
            <a:off x="0" y="1905"/>
            <a:ext cx="5902325" cy="6855460"/>
          </a:xfrm>
          <a:prstGeom prst="rect">
            <a:avLst/>
          </a:prstGeom>
        </p:spPr>
      </p:pic>
      <p:pic>
        <p:nvPicPr>
          <p:cNvPr id="2" name="图片 1" descr="3"/>
          <p:cNvPicPr>
            <a:picLocks noChangeAspect="1"/>
          </p:cNvPicPr>
          <p:nvPr userDrawn="1"/>
        </p:nvPicPr>
        <p:blipFill>
          <a:blip r:embed="rId3">
            <a:lum bright="-6000" contrast="-6000"/>
          </a:blip>
          <a:srcRect l="23356" r="37331" b="44038"/>
          <a:stretch>
            <a:fillRect/>
          </a:stretch>
        </p:blipFill>
        <p:spPr>
          <a:xfrm rot="10800000" flipH="1" flipV="1">
            <a:off x="9496425" y="1270"/>
            <a:ext cx="2695575" cy="685673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1663065" y="2522855"/>
            <a:ext cx="1233170" cy="633730"/>
          </a:xfrm>
          <a:prstGeom prst="rect">
            <a:avLst/>
          </a:prstGeom>
          <a:solidFill>
            <a:srgbClr val="080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0146030" y="2250440"/>
            <a:ext cx="923925" cy="905510"/>
          </a:xfrm>
          <a:custGeom>
            <a:avLst/>
            <a:gdLst>
              <a:gd name="connisteX0" fmla="*/ 0 w 634365"/>
              <a:gd name="connsiteY0" fmla="*/ 109220 h 616585"/>
              <a:gd name="connisteX1" fmla="*/ 579755 w 634365"/>
              <a:gd name="connsiteY1" fmla="*/ 616585 h 616585"/>
              <a:gd name="connisteX2" fmla="*/ 634365 w 634365"/>
              <a:gd name="connsiteY2" fmla="*/ 453390 h 616585"/>
              <a:gd name="connisteX3" fmla="*/ 127000 w 634365"/>
              <a:gd name="connsiteY3" fmla="*/ 0 h 616585"/>
              <a:gd name="connisteX4" fmla="*/ 54610 w 634365"/>
              <a:gd name="connsiteY4" fmla="*/ 109220 h 6165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634365" h="616585">
                <a:moveTo>
                  <a:pt x="0" y="109220"/>
                </a:moveTo>
                <a:lnTo>
                  <a:pt x="579755" y="616585"/>
                </a:lnTo>
                <a:lnTo>
                  <a:pt x="634365" y="453390"/>
                </a:lnTo>
                <a:lnTo>
                  <a:pt x="127000" y="0"/>
                </a:lnTo>
                <a:lnTo>
                  <a:pt x="54610" y="109220"/>
                </a:lnTo>
              </a:path>
            </a:pathLst>
          </a:custGeom>
          <a:solidFill>
            <a:srgbClr val="120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3" Type="http://schemas.openxmlformats.org/officeDocument/2006/relationships/theme" Target="../theme/theme1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</p:sldLayoutIdLs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tags" Target="../tags/tag15.xml"/><Relationship Id="rId2" Type="http://schemas.openxmlformats.org/officeDocument/2006/relationships/image" Target="../media/image4.png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lum bright="-6000" contrast="-6000"/>
          </a:blip>
          <a:stretch>
            <a:fillRect/>
          </a:stretch>
        </p:blipFill>
        <p:spPr>
          <a:xfrm>
            <a:off x="8527415" y="420370"/>
            <a:ext cx="3664585" cy="3066415"/>
          </a:xfrm>
          <a:prstGeom prst="rect">
            <a:avLst/>
          </a:prstGeom>
        </p:spPr>
      </p:pic>
      <p:pic>
        <p:nvPicPr>
          <p:cNvPr id="3" name="图片 2" descr="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lum bright="-6000" contrast="-6000"/>
          </a:blip>
          <a:stretch>
            <a:fillRect/>
          </a:stretch>
        </p:blipFill>
        <p:spPr>
          <a:xfrm>
            <a:off x="0" y="5007610"/>
            <a:ext cx="4229735" cy="18503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0420" y="2472055"/>
            <a:ext cx="105505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gradFill>
                  <a:gsLst>
                    <a:gs pos="2000">
                      <a:schemeClr val="bg1"/>
                    </a:gs>
                    <a:gs pos="100000">
                      <a:srgbClr val="92AFD1"/>
                    </a:gs>
                  </a:gsLst>
                  <a:lin ang="18900000" scaled="0"/>
                </a:gra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rPr>
              <a:t>大模微调原理与</a:t>
            </a:r>
            <a:r>
              <a:rPr lang="zh-CN" altLang="en-US" sz="4000" b="1" dirty="0">
                <a:gradFill>
                  <a:gsLst>
                    <a:gs pos="2000">
                      <a:schemeClr val="bg1"/>
                    </a:gs>
                    <a:gs pos="100000">
                      <a:srgbClr val="92AFD1"/>
                    </a:gs>
                  </a:gsLst>
                  <a:lin ang="18900000" scaled="0"/>
                </a:gra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rPr>
              <a:t>实践</a:t>
            </a:r>
            <a:endParaRPr lang="zh-CN" altLang="en-US" sz="4000" b="1" dirty="0">
              <a:gradFill>
                <a:gsLst>
                  <a:gs pos="2000">
                    <a:schemeClr val="bg1"/>
                  </a:gs>
                  <a:gs pos="100000">
                    <a:srgbClr val="92AFD1"/>
                  </a:gs>
                </a:gsLst>
                <a:lin ang="18900000" scaled="0"/>
              </a:gra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924425" y="5653405"/>
            <a:ext cx="2371725" cy="42418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rPr>
              <a:t>作者：</a:t>
            </a: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rPr>
              <a:t>MIKE</a:t>
            </a:r>
            <a:endParaRPr lang="en-US" altLang="zh-CN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 rot="16200000" flipV="1">
            <a:off x="-654050" y="1222375"/>
            <a:ext cx="19361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>
                <a:gradFill>
                  <a:gsLst>
                    <a:gs pos="2000">
                      <a:srgbClr val="92AFD1"/>
                    </a:gs>
                    <a:gs pos="100000">
                      <a:schemeClr val="bg1">
                        <a:alpha val="100000"/>
                      </a:schemeClr>
                    </a:gs>
                  </a:gsLst>
                  <a:lin ang="16200000" scaled="0"/>
                </a:gradFill>
                <a:cs typeface="+mn-ea"/>
                <a:sym typeface="+mn-lt"/>
              </a:rPr>
              <a:t>///////////</a:t>
            </a:r>
            <a:endParaRPr lang="en-US" altLang="zh-CN" sz="1600">
              <a:gradFill>
                <a:gsLst>
                  <a:gs pos="2000">
                    <a:srgbClr val="92AFD1"/>
                  </a:gs>
                  <a:gs pos="100000">
                    <a:schemeClr val="bg1">
                      <a:alpha val="100000"/>
                    </a:schemeClr>
                  </a:gs>
                </a:gsLst>
                <a:lin ang="16200000" scaled="0"/>
              </a:gra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 rot="16200000" flipV="1">
            <a:off x="10963275" y="4705985"/>
            <a:ext cx="19361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>
                <a:gradFill>
                  <a:gsLst>
                    <a:gs pos="2000">
                      <a:srgbClr val="92AFD1"/>
                    </a:gs>
                    <a:gs pos="100000">
                      <a:schemeClr val="bg1">
                        <a:alpha val="100000"/>
                      </a:schemeClr>
                    </a:gs>
                  </a:gsLst>
                  <a:lin ang="16200000" scaled="0"/>
                </a:gradFill>
                <a:cs typeface="+mn-ea"/>
                <a:sym typeface="+mn-lt"/>
              </a:rPr>
              <a:t>///////////</a:t>
            </a:r>
            <a:endParaRPr lang="en-US" altLang="zh-CN" sz="1600">
              <a:gradFill>
                <a:gsLst>
                  <a:gs pos="2000">
                    <a:srgbClr val="92AFD1"/>
                  </a:gs>
                  <a:gs pos="100000">
                    <a:schemeClr val="bg1">
                      <a:alpha val="100000"/>
                    </a:schemeClr>
                  </a:gs>
                </a:gsLst>
                <a:lin ang="16200000" scaled="0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1800" y="341630"/>
            <a:ext cx="8057515" cy="670560"/>
            <a:chOff x="680" y="538"/>
            <a:chExt cx="12689" cy="1056"/>
          </a:xfrm>
        </p:grpSpPr>
        <p:sp>
          <p:nvSpPr>
            <p:cNvPr id="4" name="椭圆 3"/>
            <p:cNvSpPr/>
            <p:nvPr/>
          </p:nvSpPr>
          <p:spPr>
            <a:xfrm>
              <a:off x="680" y="538"/>
              <a:ext cx="1056" cy="1056"/>
            </a:xfrm>
            <a:prstGeom prst="ellipse">
              <a:avLst/>
            </a:prstGeom>
            <a:solidFill>
              <a:srgbClr val="0C09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>
                  <a:solidFill>
                    <a:schemeClr val="bg1"/>
                  </a:solidFill>
                  <a:latin typeface="华文楷体" panose="02010600040101010101" charset="-122"/>
                  <a:ea typeface="华文楷体" panose="02010600040101010101" charset="-122"/>
                  <a:cs typeface="+mn-ea"/>
                  <a:sym typeface="+mn-lt"/>
                </a:rPr>
                <a:t>二</a:t>
              </a:r>
              <a:endParaRPr lang="zh-CN" altLang="en-US" sz="32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36" y="607"/>
              <a:ext cx="1163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b="1" dirty="0">
                  <a:solidFill>
                    <a:srgbClr val="0C093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大模型微调实践</a:t>
              </a:r>
              <a:r>
                <a:rPr lang="en-US" altLang="zh-CN" sz="3200" b="1" dirty="0">
                  <a:solidFill>
                    <a:srgbClr val="0C093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-</a:t>
              </a:r>
              <a:r>
                <a:rPr lang="zh-CN" altLang="en-US" sz="3200" b="1" dirty="0">
                  <a:solidFill>
                    <a:srgbClr val="0C093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多轮会话模式微调</a:t>
              </a:r>
              <a:endParaRPr lang="zh-CN" altLang="en-US" sz="3200" b="1" dirty="0">
                <a:solidFill>
                  <a:srgbClr val="0C093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endParaRPr>
            </a:p>
          </p:txBody>
        </p:sp>
      </p:grpSp>
      <p:sp>
        <p:nvSpPr>
          <p:cNvPr id="8" name="流程图: 可选过程 7"/>
          <p:cNvSpPr/>
          <p:nvPr/>
        </p:nvSpPr>
        <p:spPr>
          <a:xfrm>
            <a:off x="1536700" y="2345055"/>
            <a:ext cx="1486535" cy="484505"/>
          </a:xfrm>
          <a:prstGeom prst="flowChartAlternate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预训练模型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497205" y="3362960"/>
            <a:ext cx="2441575" cy="1049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1200" b="1">
                <a:highlight>
                  <a:srgbClr val="FFFF00"/>
                </a:highlight>
              </a:rPr>
              <a:t>user:</a:t>
            </a:r>
            <a:r>
              <a:rPr lang="en-US" altLang="zh-CN" sz="1200">
                <a:highlight>
                  <a:srgbClr val="FFFF00"/>
                </a:highlight>
              </a:rPr>
              <a:t> What is your name? </a:t>
            </a:r>
            <a:endParaRPr lang="en-US" altLang="zh-CN" sz="1200">
              <a:highlight>
                <a:srgbClr val="FFFF00"/>
              </a:highlight>
            </a:endParaRPr>
          </a:p>
          <a:p>
            <a:pPr algn="l"/>
            <a:r>
              <a:rPr lang="en-US" altLang="zh-CN" sz="1200" b="1">
                <a:highlight>
                  <a:srgbClr val="FFFF00"/>
                </a:highlight>
              </a:rPr>
              <a:t>assistant:</a:t>
            </a:r>
            <a:r>
              <a:rPr lang="en-US" altLang="zh-CN" sz="1200">
                <a:highlight>
                  <a:srgbClr val="FFFF00"/>
                </a:highlight>
              </a:rPr>
              <a:t> My name is john. </a:t>
            </a:r>
            <a:endParaRPr lang="en-US" altLang="zh-CN" sz="1200">
              <a:highlight>
                <a:srgbClr val="FFFF00"/>
              </a:highlight>
            </a:endParaRPr>
          </a:p>
          <a:p>
            <a:pPr algn="l"/>
            <a:r>
              <a:rPr lang="en-US" altLang="zh-CN" sz="1200" b="1">
                <a:highlight>
                  <a:srgbClr val="FFFF00"/>
                </a:highlight>
                <a:sym typeface="+mn-ea"/>
              </a:rPr>
              <a:t>user:</a:t>
            </a:r>
            <a:r>
              <a:rPr lang="en-US" altLang="zh-CN" sz="1200">
                <a:highlight>
                  <a:srgbClr val="FFFF00"/>
                </a:highlight>
                <a:sym typeface="+mn-ea"/>
              </a:rPr>
              <a:t> How old are you? </a:t>
            </a:r>
            <a:endParaRPr lang="en-US" altLang="zh-CN" sz="1200">
              <a:highlight>
                <a:srgbClr val="FFFF00"/>
              </a:highlight>
              <a:sym typeface="+mn-ea"/>
            </a:endParaRPr>
          </a:p>
          <a:p>
            <a:pPr algn="l"/>
            <a:r>
              <a:rPr lang="en-US" altLang="zh-CN" sz="1200" b="1">
                <a:highlight>
                  <a:srgbClr val="FFFF00"/>
                </a:highlight>
                <a:sym typeface="+mn-ea"/>
              </a:rPr>
              <a:t>assistant:</a:t>
            </a:r>
            <a:r>
              <a:rPr lang="en-US" altLang="zh-CN" sz="1200">
                <a:highlight>
                  <a:srgbClr val="FFFF00"/>
                </a:highlight>
                <a:sym typeface="+mn-ea"/>
              </a:rPr>
              <a:t> I am</a:t>
            </a:r>
            <a:r>
              <a:rPr lang="en-US" altLang="zh-CN" sz="1200">
                <a:sym typeface="+mn-ea"/>
              </a:rPr>
              <a:t> six years old.</a:t>
            </a:r>
            <a:endParaRPr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1181100" y="916305"/>
            <a:ext cx="2653030" cy="341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sz="1200">
                <a:highlight>
                  <a:srgbClr val="C0C0C0"/>
                </a:highlight>
                <a:sym typeface="+mn-ea"/>
              </a:rPr>
              <a:t>I am </a:t>
            </a:r>
            <a:r>
              <a:rPr sz="1200">
                <a:highlight>
                  <a:srgbClr val="FFFF00"/>
                </a:highlight>
                <a:sym typeface="+mn-ea"/>
              </a:rPr>
              <a:t>six</a:t>
            </a:r>
            <a:r>
              <a:rPr sz="1200">
                <a:sym typeface="+mn-ea"/>
              </a:rPr>
              <a:t> years old.</a:t>
            </a:r>
            <a:r>
              <a:rPr lang="en-US" altLang="zh-CN" sz="1200">
                <a:sym typeface="+mn-ea"/>
              </a:rPr>
              <a:t>[end]</a:t>
            </a:r>
            <a:r>
              <a:rPr sz="1200">
                <a:sym typeface="+mn-ea"/>
              </a:rPr>
              <a:t> </a:t>
            </a:r>
            <a:endParaRPr sz="1200">
              <a:sym typeface="+mn-ea"/>
            </a:endParaRPr>
          </a:p>
        </p:txBody>
      </p:sp>
      <p:cxnSp>
        <p:nvCxnSpPr>
          <p:cNvPr id="16" name="肘形连接符 15"/>
          <p:cNvCxnSpPr>
            <a:stCxn id="8" idx="0"/>
          </p:cNvCxnSpPr>
          <p:nvPr/>
        </p:nvCxnSpPr>
        <p:spPr>
          <a:xfrm rot="16200000">
            <a:off x="2021205" y="1631315"/>
            <a:ext cx="972820" cy="454660"/>
          </a:xfrm>
          <a:prstGeom prst="bentConnector3">
            <a:avLst>
              <a:gd name="adj1" fmla="val 4993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矩形标注 16"/>
          <p:cNvSpPr/>
          <p:nvPr/>
        </p:nvSpPr>
        <p:spPr>
          <a:xfrm>
            <a:off x="431800" y="1257935"/>
            <a:ext cx="1260475" cy="922020"/>
          </a:xfrm>
          <a:prstGeom prst="wedgeRectCallout">
            <a:avLst>
              <a:gd name="adj1" fmla="val 55631"/>
              <a:gd name="adj2" fmla="val 51160"/>
            </a:avLst>
          </a:prstGeom>
          <a:noFill/>
          <a:ln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前面所有会话内容作为输入，预测当前</a:t>
            </a:r>
            <a:r>
              <a:rPr lang="en-US" altLang="zh-CN" sz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assistant</a:t>
            </a:r>
            <a:r>
              <a:rPr lang="zh-CN" altLang="en-US" sz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部分的每个字。</a:t>
            </a:r>
            <a:endParaRPr lang="zh-CN" altLang="en-US" sz="12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9755" y="1455420"/>
            <a:ext cx="7225030" cy="26847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755" y="4471670"/>
            <a:ext cx="7213600" cy="2132330"/>
          </a:xfrm>
          <a:prstGeom prst="rect">
            <a:avLst/>
          </a:prstGeom>
        </p:spPr>
      </p:pic>
      <p:cxnSp>
        <p:nvCxnSpPr>
          <p:cNvPr id="12" name="肘形连接符 11"/>
          <p:cNvCxnSpPr>
            <a:stCxn id="9" idx="0"/>
            <a:endCxn id="8" idx="2"/>
          </p:cNvCxnSpPr>
          <p:nvPr/>
        </p:nvCxnSpPr>
        <p:spPr>
          <a:xfrm rot="16200000">
            <a:off x="1732280" y="2815590"/>
            <a:ext cx="533400" cy="561975"/>
          </a:xfrm>
          <a:prstGeom prst="bentConnector3">
            <a:avLst>
              <a:gd name="adj1" fmla="val 500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4471670"/>
            <a:ext cx="3508375" cy="2132330"/>
          </a:xfrm>
          <a:prstGeom prst="rect">
            <a:avLst/>
          </a:prstGeom>
        </p:spPr>
      </p:pic>
      <p:sp>
        <p:nvSpPr>
          <p:cNvPr id="20" name="下箭头 19"/>
          <p:cNvSpPr/>
          <p:nvPr/>
        </p:nvSpPr>
        <p:spPr>
          <a:xfrm>
            <a:off x="7860030" y="4181475"/>
            <a:ext cx="285115" cy="30480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左箭头 20"/>
          <p:cNvSpPr/>
          <p:nvPr/>
        </p:nvSpPr>
        <p:spPr>
          <a:xfrm>
            <a:off x="3995420" y="5488305"/>
            <a:ext cx="338455" cy="22542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1800" y="341630"/>
            <a:ext cx="8057515" cy="670560"/>
            <a:chOff x="680" y="538"/>
            <a:chExt cx="12689" cy="1056"/>
          </a:xfrm>
        </p:grpSpPr>
        <p:sp>
          <p:nvSpPr>
            <p:cNvPr id="4" name="椭圆 3"/>
            <p:cNvSpPr/>
            <p:nvPr/>
          </p:nvSpPr>
          <p:spPr>
            <a:xfrm>
              <a:off x="680" y="538"/>
              <a:ext cx="1056" cy="1056"/>
            </a:xfrm>
            <a:prstGeom prst="ellipse">
              <a:avLst/>
            </a:prstGeom>
            <a:solidFill>
              <a:srgbClr val="0C09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>
                  <a:solidFill>
                    <a:schemeClr val="bg1"/>
                  </a:solidFill>
                  <a:latin typeface="华文楷体" panose="02010600040101010101" charset="-122"/>
                  <a:ea typeface="华文楷体" panose="02010600040101010101" charset="-122"/>
                  <a:cs typeface="+mn-ea"/>
                  <a:sym typeface="+mn-lt"/>
                </a:rPr>
                <a:t>二</a:t>
              </a:r>
              <a:endParaRPr lang="zh-CN" altLang="en-US" sz="32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36" y="607"/>
              <a:ext cx="1163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b="1" dirty="0">
                  <a:solidFill>
                    <a:srgbClr val="0C093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大模型微调实践</a:t>
              </a:r>
              <a:r>
                <a:rPr lang="en-US" altLang="zh-CN" sz="3200" b="1" dirty="0">
                  <a:solidFill>
                    <a:srgbClr val="0C093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-</a:t>
              </a:r>
              <a:r>
                <a:rPr lang="zh-CN" altLang="en-US" sz="3200" b="1" dirty="0">
                  <a:solidFill>
                    <a:srgbClr val="0C093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医疗机器人（一）</a:t>
              </a:r>
              <a:endParaRPr lang="zh-CN" altLang="en-US" sz="3200" b="1" dirty="0">
                <a:solidFill>
                  <a:srgbClr val="0C093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730" y="1148080"/>
            <a:ext cx="4405630" cy="238315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" y="3942080"/>
            <a:ext cx="4405630" cy="25076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040" y="1148080"/>
            <a:ext cx="4822190" cy="27940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040" y="3942080"/>
            <a:ext cx="4821555" cy="2507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1800" y="341630"/>
            <a:ext cx="8057515" cy="670560"/>
            <a:chOff x="680" y="538"/>
            <a:chExt cx="12689" cy="1056"/>
          </a:xfrm>
        </p:grpSpPr>
        <p:sp>
          <p:nvSpPr>
            <p:cNvPr id="4" name="椭圆 3"/>
            <p:cNvSpPr/>
            <p:nvPr/>
          </p:nvSpPr>
          <p:spPr>
            <a:xfrm>
              <a:off x="680" y="538"/>
              <a:ext cx="1056" cy="1056"/>
            </a:xfrm>
            <a:prstGeom prst="ellipse">
              <a:avLst/>
            </a:prstGeom>
            <a:solidFill>
              <a:srgbClr val="0C09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>
                  <a:solidFill>
                    <a:schemeClr val="bg1"/>
                  </a:solidFill>
                  <a:latin typeface="华文楷体" panose="02010600040101010101" charset="-122"/>
                  <a:ea typeface="华文楷体" panose="02010600040101010101" charset="-122"/>
                  <a:cs typeface="+mn-ea"/>
                  <a:sym typeface="+mn-lt"/>
                </a:rPr>
                <a:t>二</a:t>
              </a:r>
              <a:endParaRPr lang="zh-CN" altLang="en-US" sz="32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36" y="607"/>
              <a:ext cx="1163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b="1" dirty="0">
                  <a:solidFill>
                    <a:srgbClr val="0C093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大模型微调实践</a:t>
              </a:r>
              <a:r>
                <a:rPr lang="en-US" altLang="zh-CN" sz="3200" b="1" dirty="0">
                  <a:solidFill>
                    <a:srgbClr val="0C093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-</a:t>
              </a:r>
              <a:r>
                <a:rPr lang="zh-CN" altLang="en-US" sz="3200" b="1" dirty="0">
                  <a:solidFill>
                    <a:srgbClr val="0C093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医疗机器人（二）</a:t>
              </a:r>
              <a:endParaRPr lang="zh-CN" altLang="en-US" sz="3200" b="1" dirty="0">
                <a:solidFill>
                  <a:srgbClr val="0C093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6620" y="3977005"/>
            <a:ext cx="6182995" cy="26809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620" y="1143000"/>
            <a:ext cx="6183630" cy="266065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1551940" y="1594485"/>
            <a:ext cx="2341245" cy="13665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微调前效果</a:t>
            </a:r>
            <a:endParaRPr lang="zh-CN" altLang="en-US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551940" y="4507230"/>
            <a:ext cx="2341245" cy="13665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微调后效果</a:t>
            </a:r>
            <a:endParaRPr lang="zh-CN" altLang="en-US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lum bright="-6000" contrast="-6000"/>
          </a:blip>
          <a:stretch>
            <a:fillRect/>
          </a:stretch>
        </p:blipFill>
        <p:spPr>
          <a:xfrm>
            <a:off x="8527415" y="420370"/>
            <a:ext cx="3664585" cy="3066415"/>
          </a:xfrm>
          <a:prstGeom prst="rect">
            <a:avLst/>
          </a:prstGeom>
        </p:spPr>
      </p:pic>
      <p:pic>
        <p:nvPicPr>
          <p:cNvPr id="3" name="图片 2" descr="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lum bright="-6000" contrast="-6000"/>
          </a:blip>
          <a:stretch>
            <a:fillRect/>
          </a:stretch>
        </p:blipFill>
        <p:spPr>
          <a:xfrm>
            <a:off x="0" y="5007610"/>
            <a:ext cx="4229735" cy="18503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40255" y="2472055"/>
            <a:ext cx="80689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gradFill>
                  <a:gsLst>
                    <a:gs pos="2000">
                      <a:schemeClr val="bg1"/>
                    </a:gs>
                    <a:gs pos="100000">
                      <a:srgbClr val="92AFD1"/>
                    </a:gs>
                  </a:gsLst>
                  <a:lin ang="18900000" scaled="0"/>
                </a:gradFill>
                <a:latin typeface="华文楷体" panose="02010600040101010101" charset="-122"/>
                <a:ea typeface="华文楷体" panose="02010600040101010101" charset="-122"/>
                <a:cs typeface="+mn-ea"/>
                <a:sym typeface="+mn-lt"/>
              </a:rPr>
              <a:t>感谢您的观看</a:t>
            </a:r>
            <a:endParaRPr lang="zh-CN" altLang="en-US" sz="4000" dirty="0">
              <a:gradFill>
                <a:gsLst>
                  <a:gs pos="2000">
                    <a:schemeClr val="bg1"/>
                  </a:gs>
                  <a:gs pos="100000">
                    <a:srgbClr val="92AFD1"/>
                  </a:gs>
                </a:gsLst>
                <a:lin ang="18900000" scaled="0"/>
              </a:gradFill>
              <a:latin typeface="华文楷体" panose="02010600040101010101" charset="-122"/>
              <a:ea typeface="华文楷体" panose="02010600040101010101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 rot="16200000" flipV="1">
            <a:off x="-654050" y="1222375"/>
            <a:ext cx="19361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>
                <a:gradFill>
                  <a:gsLst>
                    <a:gs pos="2000">
                      <a:srgbClr val="92AFD1"/>
                    </a:gs>
                    <a:gs pos="100000">
                      <a:schemeClr val="bg1">
                        <a:alpha val="100000"/>
                      </a:schemeClr>
                    </a:gs>
                  </a:gsLst>
                  <a:lin ang="16200000" scaled="0"/>
                </a:gradFill>
                <a:cs typeface="+mn-ea"/>
                <a:sym typeface="+mn-lt"/>
              </a:rPr>
              <a:t>///////////</a:t>
            </a:r>
            <a:endParaRPr lang="en-US" altLang="zh-CN" sz="1600">
              <a:gradFill>
                <a:gsLst>
                  <a:gs pos="2000">
                    <a:srgbClr val="92AFD1"/>
                  </a:gs>
                  <a:gs pos="100000">
                    <a:schemeClr val="bg1">
                      <a:alpha val="100000"/>
                    </a:schemeClr>
                  </a:gs>
                </a:gsLst>
                <a:lin ang="16200000" scaled="0"/>
              </a:gra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 rot="16200000" flipV="1">
            <a:off x="10963275" y="4705985"/>
            <a:ext cx="19361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>
                <a:gradFill>
                  <a:gsLst>
                    <a:gs pos="2000">
                      <a:srgbClr val="92AFD1"/>
                    </a:gs>
                    <a:gs pos="100000">
                      <a:schemeClr val="bg1">
                        <a:alpha val="100000"/>
                      </a:schemeClr>
                    </a:gs>
                  </a:gsLst>
                  <a:lin ang="16200000" scaled="0"/>
                </a:gradFill>
                <a:cs typeface="+mn-ea"/>
                <a:sym typeface="+mn-lt"/>
              </a:rPr>
              <a:t>///////////</a:t>
            </a:r>
            <a:endParaRPr lang="en-US" altLang="zh-CN" sz="1600">
              <a:gradFill>
                <a:gsLst>
                  <a:gs pos="2000">
                    <a:srgbClr val="92AFD1"/>
                  </a:gs>
                  <a:gs pos="100000">
                    <a:schemeClr val="bg1">
                      <a:alpha val="100000"/>
                    </a:schemeClr>
                  </a:gs>
                </a:gsLst>
                <a:lin ang="16200000" scaled="0"/>
              </a:gra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116455" y="3343910"/>
            <a:ext cx="28067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lt"/>
              </a:rPr>
              <a:t>一</a:t>
            </a:r>
            <a:endParaRPr lang="zh-CN" altLang="en-US" sz="40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5144135" y="2580640"/>
            <a:ext cx="742315" cy="742315"/>
          </a:xfrm>
          <a:prstGeom prst="ellipse">
            <a:avLst/>
          </a:prstGeom>
          <a:gradFill>
            <a:gsLst>
              <a:gs pos="0">
                <a:schemeClr val="bg1"/>
              </a:gs>
              <a:gs pos="95000">
                <a:srgbClr val="92AFD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rgbClr val="0C0930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lt"/>
              </a:rPr>
              <a:t>1</a:t>
            </a:r>
            <a:endParaRPr lang="en-US" altLang="zh-CN" sz="3200">
              <a:solidFill>
                <a:srgbClr val="0C0930"/>
              </a:solidFill>
              <a:latin typeface="华文楷体" panose="02010600040101010101" charset="-122"/>
              <a:ea typeface="华文楷体" panose="02010600040101010101" charset="-122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000750" y="2689225"/>
            <a:ext cx="3456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gradFill>
                  <a:gsLst>
                    <a:gs pos="2000">
                      <a:schemeClr val="bg1"/>
                    </a:gs>
                    <a:gs pos="100000">
                      <a:srgbClr val="92AFD1"/>
                    </a:gs>
                  </a:gsLst>
                  <a:lin ang="18900000" scaled="0"/>
                </a:gra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rPr>
              <a:t>大模型微调基础</a:t>
            </a:r>
            <a:endParaRPr lang="zh-CN" altLang="en-US" sz="3200" dirty="0">
              <a:gradFill>
                <a:gsLst>
                  <a:gs pos="2000">
                    <a:schemeClr val="bg1"/>
                  </a:gs>
                  <a:gs pos="100000">
                    <a:srgbClr val="92AFD1"/>
                  </a:gs>
                </a:gsLst>
                <a:lin ang="18900000" scaled="0"/>
              </a:gra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lt"/>
            </a:endParaRPr>
          </a:p>
        </p:txBody>
      </p:sp>
      <p:sp>
        <p:nvSpPr>
          <p:cNvPr id="15" name="椭圆 14"/>
          <p:cNvSpPr/>
          <p:nvPr>
            <p:custDataLst>
              <p:tags r:id="rId4"/>
            </p:custDataLst>
          </p:nvPr>
        </p:nvSpPr>
        <p:spPr>
          <a:xfrm>
            <a:off x="5135245" y="3782695"/>
            <a:ext cx="742315" cy="742315"/>
          </a:xfrm>
          <a:prstGeom prst="ellipse">
            <a:avLst/>
          </a:prstGeom>
          <a:gradFill>
            <a:gsLst>
              <a:gs pos="0">
                <a:schemeClr val="bg1"/>
              </a:gs>
              <a:gs pos="95000">
                <a:srgbClr val="92AFD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solidFill>
                  <a:srgbClr val="0C0930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lt"/>
              </a:rPr>
              <a:t>2</a:t>
            </a:r>
            <a:endParaRPr lang="en-US" altLang="zh-CN" sz="3200">
              <a:solidFill>
                <a:srgbClr val="0C0930"/>
              </a:solidFill>
              <a:latin typeface="华文楷体" panose="02010600040101010101" charset="-122"/>
              <a:ea typeface="华文楷体" panose="02010600040101010101" charset="-122"/>
              <a:cs typeface="+mn-ea"/>
              <a:sym typeface="+mn-lt"/>
            </a:endParaRPr>
          </a:p>
        </p:txBody>
      </p:sp>
      <p:sp>
        <p:nvSpPr>
          <p:cNvPr id="24" name="任意多边形 23"/>
          <p:cNvSpPr/>
          <p:nvPr>
            <p:custDataLst>
              <p:tags r:id="rId5"/>
            </p:custDataLst>
          </p:nvPr>
        </p:nvSpPr>
        <p:spPr>
          <a:xfrm>
            <a:off x="2496185" y="2092325"/>
            <a:ext cx="2294890" cy="3088005"/>
          </a:xfrm>
          <a:custGeom>
            <a:avLst/>
            <a:gdLst>
              <a:gd name="adj" fmla="val 10998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537" h="7449">
                <a:moveTo>
                  <a:pt x="0" y="609"/>
                </a:moveTo>
                <a:lnTo>
                  <a:pt x="0" y="593"/>
                </a:lnTo>
                <a:cubicBezTo>
                  <a:pt x="-10" y="259"/>
                  <a:pt x="327" y="-8"/>
                  <a:pt x="595" y="0"/>
                </a:cubicBezTo>
                <a:lnTo>
                  <a:pt x="609" y="0"/>
                </a:lnTo>
                <a:lnTo>
                  <a:pt x="4928" y="0"/>
                </a:lnTo>
                <a:lnTo>
                  <a:pt x="4944" y="0"/>
                </a:lnTo>
                <a:cubicBezTo>
                  <a:pt x="5278" y="-10"/>
                  <a:pt x="5545" y="327"/>
                  <a:pt x="5537" y="595"/>
                </a:cubicBezTo>
                <a:lnTo>
                  <a:pt x="5537" y="609"/>
                </a:lnTo>
                <a:lnTo>
                  <a:pt x="5537" y="1770"/>
                </a:lnTo>
                <a:lnTo>
                  <a:pt x="5181" y="1770"/>
                </a:lnTo>
                <a:lnTo>
                  <a:pt x="5181" y="875"/>
                </a:lnTo>
                <a:lnTo>
                  <a:pt x="5181" y="863"/>
                </a:lnTo>
                <a:cubicBezTo>
                  <a:pt x="5190" y="600"/>
                  <a:pt x="4925" y="336"/>
                  <a:pt x="4664" y="345"/>
                </a:cubicBezTo>
                <a:lnTo>
                  <a:pt x="4650" y="345"/>
                </a:lnTo>
                <a:lnTo>
                  <a:pt x="887" y="345"/>
                </a:lnTo>
                <a:lnTo>
                  <a:pt x="874" y="345"/>
                </a:lnTo>
                <a:cubicBezTo>
                  <a:pt x="611" y="336"/>
                  <a:pt x="348" y="601"/>
                  <a:pt x="356" y="861"/>
                </a:cubicBezTo>
                <a:lnTo>
                  <a:pt x="356" y="875"/>
                </a:lnTo>
                <a:lnTo>
                  <a:pt x="356" y="1770"/>
                </a:lnTo>
                <a:lnTo>
                  <a:pt x="0" y="1770"/>
                </a:lnTo>
                <a:lnTo>
                  <a:pt x="0" y="609"/>
                </a:lnTo>
                <a:close/>
                <a:moveTo>
                  <a:pt x="5537" y="5681"/>
                </a:moveTo>
                <a:lnTo>
                  <a:pt x="5537" y="6840"/>
                </a:lnTo>
                <a:lnTo>
                  <a:pt x="5537" y="6856"/>
                </a:lnTo>
                <a:cubicBezTo>
                  <a:pt x="5547" y="7190"/>
                  <a:pt x="5210" y="7457"/>
                  <a:pt x="4942" y="7449"/>
                </a:cubicBezTo>
                <a:lnTo>
                  <a:pt x="4928" y="7449"/>
                </a:lnTo>
                <a:lnTo>
                  <a:pt x="609" y="7449"/>
                </a:lnTo>
                <a:lnTo>
                  <a:pt x="593" y="7449"/>
                </a:lnTo>
                <a:cubicBezTo>
                  <a:pt x="259" y="7459"/>
                  <a:pt x="-8" y="7122"/>
                  <a:pt x="0" y="6854"/>
                </a:cubicBezTo>
                <a:lnTo>
                  <a:pt x="0" y="6840"/>
                </a:lnTo>
                <a:lnTo>
                  <a:pt x="0" y="5681"/>
                </a:lnTo>
                <a:lnTo>
                  <a:pt x="356" y="5681"/>
                </a:lnTo>
                <a:lnTo>
                  <a:pt x="356" y="6574"/>
                </a:lnTo>
                <a:lnTo>
                  <a:pt x="356" y="6586"/>
                </a:lnTo>
                <a:cubicBezTo>
                  <a:pt x="347" y="6849"/>
                  <a:pt x="612" y="7113"/>
                  <a:pt x="873" y="7104"/>
                </a:cubicBezTo>
                <a:lnTo>
                  <a:pt x="887" y="7104"/>
                </a:lnTo>
                <a:lnTo>
                  <a:pt x="4650" y="7104"/>
                </a:lnTo>
                <a:lnTo>
                  <a:pt x="4663" y="7104"/>
                </a:lnTo>
                <a:cubicBezTo>
                  <a:pt x="4926" y="7113"/>
                  <a:pt x="5189" y="6848"/>
                  <a:pt x="5181" y="6588"/>
                </a:cubicBezTo>
                <a:lnTo>
                  <a:pt x="5181" y="6574"/>
                </a:lnTo>
                <a:lnTo>
                  <a:pt x="5181" y="5681"/>
                </a:lnTo>
                <a:lnTo>
                  <a:pt x="5537" y="5681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95000">
                <a:srgbClr val="92AFD1"/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sz="3200">
              <a:latin typeface="华文楷体" panose="02010600040101010101" charset="-122"/>
              <a:ea typeface="华文楷体" panose="02010600040101010101" charset="-122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>
            <p:custDataLst>
              <p:tags r:id="rId6"/>
            </p:custDataLst>
          </p:nvPr>
        </p:nvSpPr>
        <p:spPr>
          <a:xfrm>
            <a:off x="2439670" y="3272790"/>
            <a:ext cx="2418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 dirty="0">
                <a:solidFill>
                  <a:schemeClr val="bg1"/>
                </a:solidFill>
                <a:ea typeface="华文楷体" panose="02010600040101010101" charset="-122"/>
                <a:cs typeface="+mn-lt"/>
                <a:sym typeface="+mn-lt"/>
              </a:rPr>
              <a:t>CONTENTS</a:t>
            </a:r>
            <a:endParaRPr lang="zh-CN" altLang="en-US" sz="3200" b="1" dirty="0">
              <a:solidFill>
                <a:schemeClr val="bg1"/>
              </a:solidFill>
              <a:ea typeface="华文楷体" panose="02010600040101010101" charset="-122"/>
              <a:cs typeface="+mn-lt"/>
              <a:sym typeface="+mn-lt"/>
            </a:endParaRPr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6004560" y="3880485"/>
            <a:ext cx="4917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3200" dirty="0">
                <a:gradFill>
                  <a:gsLst>
                    <a:gs pos="2000">
                      <a:schemeClr val="bg1"/>
                    </a:gs>
                    <a:gs pos="100000">
                      <a:srgbClr val="92AFD1"/>
                    </a:gs>
                  </a:gsLst>
                  <a:lin ang="18900000" scaled="0"/>
                </a:gra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rPr>
              <a:t>大模型微调实践</a:t>
            </a:r>
            <a:endParaRPr lang="zh-CN" altLang="en-US" sz="3200" dirty="0">
              <a:gradFill>
                <a:gsLst>
                  <a:gs pos="2000">
                    <a:schemeClr val="bg1"/>
                  </a:gs>
                  <a:gs pos="100000">
                    <a:srgbClr val="92AFD1"/>
                  </a:gs>
                </a:gsLst>
                <a:lin ang="18900000" scaled="0"/>
              </a:gra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1800" y="341630"/>
            <a:ext cx="7904480" cy="670560"/>
            <a:chOff x="680" y="538"/>
            <a:chExt cx="12448" cy="1056"/>
          </a:xfrm>
        </p:grpSpPr>
        <p:sp>
          <p:nvSpPr>
            <p:cNvPr id="4" name="椭圆 3"/>
            <p:cNvSpPr/>
            <p:nvPr/>
          </p:nvSpPr>
          <p:spPr>
            <a:xfrm>
              <a:off x="680" y="538"/>
              <a:ext cx="1056" cy="1056"/>
            </a:xfrm>
            <a:prstGeom prst="ellipse">
              <a:avLst/>
            </a:prstGeom>
            <a:solidFill>
              <a:srgbClr val="0C09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>
                  <a:solidFill>
                    <a:schemeClr val="bg1"/>
                  </a:solidFill>
                  <a:latin typeface="华文楷体" panose="02010600040101010101" charset="-122"/>
                  <a:ea typeface="华文楷体" panose="02010600040101010101" charset="-122"/>
                  <a:cs typeface="+mn-ea"/>
                  <a:sym typeface="+mn-lt"/>
                </a:rPr>
                <a:t>一</a:t>
              </a:r>
              <a:endParaRPr lang="zh-CN" altLang="en-US" sz="32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36" y="607"/>
              <a:ext cx="1139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b="1" dirty="0">
                  <a:solidFill>
                    <a:srgbClr val="0C093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大模型微调基础</a:t>
              </a:r>
              <a:r>
                <a:rPr lang="en-US" altLang="zh-CN" sz="3200" b="1" dirty="0">
                  <a:solidFill>
                    <a:srgbClr val="0C093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-</a:t>
              </a:r>
              <a:r>
                <a:rPr lang="zh-CN" altLang="en-US" sz="3200" b="1" dirty="0">
                  <a:solidFill>
                    <a:srgbClr val="0C093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什么是微调</a:t>
              </a:r>
              <a:endParaRPr lang="zh-CN" altLang="en-US" sz="3200" b="1" dirty="0">
                <a:solidFill>
                  <a:srgbClr val="0C093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97610" y="1102360"/>
            <a:ext cx="9333230" cy="1185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 fontAlgn="auto">
              <a:lnSpc>
                <a:spcPct val="100000"/>
              </a:lnSpc>
              <a:spcBef>
                <a:spcPts val="500"/>
              </a:spcBef>
              <a:buClrTx/>
              <a:buSzTx/>
              <a:buFontTx/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预训练是用大量数据训练模型，使其具备广泛的知识；微调是用特定任务的数据进一步训练，优化模型表现。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 fontAlgn="auto">
              <a:lnSpc>
                <a:spcPct val="100000"/>
              </a:lnSpc>
              <a:spcBef>
                <a:spcPts val="500"/>
              </a:spcBef>
              <a:buClrTx/>
              <a:buSzTx/>
              <a:buFontTx/>
            </a:pP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06855" y="2778760"/>
            <a:ext cx="3274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107690" y="2739390"/>
            <a:ext cx="2193925" cy="302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692525" y="3071495"/>
            <a:ext cx="1054100" cy="4622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GPT-3</a:t>
            </a:r>
            <a:endParaRPr lang="en-US" altLang="zh-CN" sz="1200"/>
          </a:p>
        </p:txBody>
      </p:sp>
      <p:sp>
        <p:nvSpPr>
          <p:cNvPr id="15" name="矩形 14"/>
          <p:cNvSpPr/>
          <p:nvPr/>
        </p:nvSpPr>
        <p:spPr>
          <a:xfrm>
            <a:off x="3692525" y="3839845"/>
            <a:ext cx="1054100" cy="4622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GPT-4</a:t>
            </a:r>
            <a:endParaRPr lang="en-US" altLang="zh-CN" sz="1200"/>
          </a:p>
        </p:txBody>
      </p:sp>
      <p:sp>
        <p:nvSpPr>
          <p:cNvPr id="16" name="矩形 15"/>
          <p:cNvSpPr/>
          <p:nvPr/>
        </p:nvSpPr>
        <p:spPr>
          <a:xfrm>
            <a:off x="3692525" y="4720590"/>
            <a:ext cx="1054100" cy="4622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全科医生</a:t>
            </a:r>
            <a:endParaRPr lang="zh-CN" altLang="en-US" sz="1200"/>
          </a:p>
        </p:txBody>
      </p:sp>
      <p:sp>
        <p:nvSpPr>
          <p:cNvPr id="17" name="矩形 16"/>
          <p:cNvSpPr/>
          <p:nvPr/>
        </p:nvSpPr>
        <p:spPr>
          <a:xfrm>
            <a:off x="6690360" y="2739390"/>
            <a:ext cx="2193925" cy="302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275195" y="3071495"/>
            <a:ext cx="1299210" cy="4622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ChatGPT</a:t>
            </a:r>
            <a:endParaRPr lang="en-US" altLang="zh-CN" sz="1200"/>
          </a:p>
        </p:txBody>
      </p:sp>
      <p:sp>
        <p:nvSpPr>
          <p:cNvPr id="19" name="矩形 18"/>
          <p:cNvSpPr/>
          <p:nvPr/>
        </p:nvSpPr>
        <p:spPr>
          <a:xfrm>
            <a:off x="7275195" y="3839845"/>
            <a:ext cx="1298575" cy="4622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GitHub Cplilot</a:t>
            </a:r>
            <a:endParaRPr lang="en-US" altLang="zh-CN" sz="1200"/>
          </a:p>
        </p:txBody>
      </p:sp>
      <p:sp>
        <p:nvSpPr>
          <p:cNvPr id="20" name="矩形 19"/>
          <p:cNvSpPr/>
          <p:nvPr/>
        </p:nvSpPr>
        <p:spPr>
          <a:xfrm>
            <a:off x="6850380" y="4720590"/>
            <a:ext cx="1877060" cy="4622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心脏科医生</a:t>
            </a:r>
            <a:r>
              <a:rPr lang="en-US" altLang="zh-CN" sz="1200"/>
              <a:t> </a:t>
            </a:r>
            <a:r>
              <a:rPr lang="zh-CN" altLang="en-US" sz="1200"/>
              <a:t>皮肤科医生</a:t>
            </a:r>
            <a:endParaRPr lang="zh-CN" altLang="en-US" sz="1200"/>
          </a:p>
        </p:txBody>
      </p:sp>
      <p:sp>
        <p:nvSpPr>
          <p:cNvPr id="22" name="右箭头 21"/>
          <p:cNvSpPr/>
          <p:nvPr/>
        </p:nvSpPr>
        <p:spPr>
          <a:xfrm>
            <a:off x="5120640" y="3186430"/>
            <a:ext cx="1645920" cy="192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5120640" y="3975100"/>
            <a:ext cx="1645285" cy="192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5120640" y="4855845"/>
            <a:ext cx="1645285" cy="1924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标注 24"/>
          <p:cNvSpPr/>
          <p:nvPr/>
        </p:nvSpPr>
        <p:spPr>
          <a:xfrm>
            <a:off x="5495290" y="5076825"/>
            <a:ext cx="961390" cy="431165"/>
          </a:xfrm>
          <a:prstGeom prst="wedgeRectCallout">
            <a:avLst>
              <a:gd name="adj1" fmla="val -31265"/>
              <a:gd name="adj2" fmla="val -68223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比喻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1800" y="341630"/>
            <a:ext cx="8076565" cy="670560"/>
            <a:chOff x="680" y="538"/>
            <a:chExt cx="12719" cy="1056"/>
          </a:xfrm>
        </p:grpSpPr>
        <p:sp>
          <p:nvSpPr>
            <p:cNvPr id="4" name="椭圆 3"/>
            <p:cNvSpPr/>
            <p:nvPr/>
          </p:nvSpPr>
          <p:spPr>
            <a:xfrm>
              <a:off x="680" y="538"/>
              <a:ext cx="1056" cy="1056"/>
            </a:xfrm>
            <a:prstGeom prst="ellipse">
              <a:avLst/>
            </a:prstGeom>
            <a:solidFill>
              <a:srgbClr val="0C09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>
                  <a:solidFill>
                    <a:schemeClr val="bg1"/>
                  </a:solidFill>
                  <a:latin typeface="华文楷体" panose="02010600040101010101" charset="-122"/>
                  <a:ea typeface="华文楷体" panose="02010600040101010101" charset="-122"/>
                  <a:cs typeface="+mn-ea"/>
                  <a:sym typeface="+mn-lt"/>
                </a:rPr>
                <a:t>一</a:t>
              </a:r>
              <a:endParaRPr lang="zh-CN" altLang="en-US" sz="32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36" y="607"/>
              <a:ext cx="1166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b="1" dirty="0">
                  <a:solidFill>
                    <a:srgbClr val="0C093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大模型微调基础</a:t>
              </a:r>
              <a:r>
                <a:rPr lang="en-US" altLang="zh-CN" sz="3200" b="1" dirty="0">
                  <a:solidFill>
                    <a:srgbClr val="0C093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-</a:t>
              </a:r>
              <a:r>
                <a:rPr lang="zh-CN" altLang="en-US" sz="3200" b="1" dirty="0">
                  <a:solidFill>
                    <a:srgbClr val="0C093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微调的分类</a:t>
              </a:r>
              <a:endParaRPr lang="zh-CN" altLang="en-US" sz="3200" b="1" dirty="0">
                <a:solidFill>
                  <a:srgbClr val="0C093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97610" y="1102360"/>
            <a:ext cx="9333230" cy="1604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00000"/>
              </a:lnSpc>
              <a:spcBef>
                <a:spcPts val="500"/>
              </a:spcBef>
              <a:buClrTx/>
              <a:buSzTx/>
              <a:buFontTx/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自然语言处理领域的微调分为两大部分，一是非生成类微调，常见的以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BERT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为预训练模型进行分类、回归、命名实体识别（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NER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）任务的微调。二是生成类微调，常见以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GPT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等大语言模型为预训练模型进行自监督、问答、多轮会话等微调。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 fontAlgn="auto">
              <a:lnSpc>
                <a:spcPct val="100000"/>
              </a:lnSpc>
              <a:spcBef>
                <a:spcPts val="500"/>
              </a:spcBef>
              <a:buClrTx/>
              <a:buSzTx/>
              <a:buFontTx/>
            </a:pP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 fontAlgn="auto">
              <a:lnSpc>
                <a:spcPct val="100000"/>
              </a:lnSpc>
              <a:spcBef>
                <a:spcPts val="500"/>
              </a:spcBef>
              <a:buClrTx/>
              <a:buSzTx/>
              <a:buFontTx/>
            </a:pP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38300" y="2242820"/>
            <a:ext cx="3190875" cy="35223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p>
            <a:pPr algn="ctr" fontAlgn="auto">
              <a:lnSpc>
                <a:spcPct val="100000"/>
              </a:lnSpc>
              <a:spcBef>
                <a:spcPts val="500"/>
              </a:spcBef>
              <a:buClrTx/>
              <a:buSzTx/>
              <a:buFontTx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非生成类微调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 fontAlgn="auto">
              <a:lnSpc>
                <a:spcPct val="100000"/>
              </a:lnSpc>
              <a:spcBef>
                <a:spcPts val="500"/>
              </a:spcBef>
              <a:buClrTx/>
              <a:buSzTx/>
              <a:buFontTx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分类：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如情感分析、文本分类等。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ts val="500"/>
              </a:spcBef>
              <a:buClrTx/>
              <a:buSzTx/>
              <a:buFontTx/>
            </a:pP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 fontAlgn="auto">
              <a:lnSpc>
                <a:spcPct val="100000"/>
              </a:lnSpc>
              <a:spcBef>
                <a:spcPts val="500"/>
              </a:spcBef>
              <a:buClrTx/>
              <a:buSzTx/>
              <a:buFontTx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回归：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如预测数值、分数等。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ts val="500"/>
              </a:spcBef>
              <a:buClrTx/>
              <a:buSzTx/>
              <a:buFontTx/>
            </a:pP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ts val="500"/>
              </a:spcBef>
              <a:buClrTx/>
              <a:buSzTx/>
              <a:buFontTx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命名实体识别（NER）：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识别和分类文本中的实体。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851650" y="2242820"/>
            <a:ext cx="3256915" cy="34588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 fontAlgn="auto">
              <a:lnSpc>
                <a:spcPct val="100000"/>
              </a:lnSpc>
              <a:spcBef>
                <a:spcPts val="500"/>
              </a:spcBef>
              <a:buClrTx/>
              <a:buSzTx/>
              <a:buFontTx/>
            </a:pP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生成类微调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ts val="500"/>
              </a:spcBef>
              <a:buClrTx/>
              <a:buSzTx/>
              <a:buFontTx/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自监督：利用无标签数据进行模型训练，提升模型的泛化能力。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ts val="500"/>
              </a:spcBef>
              <a:buClrTx/>
              <a:buSzTx/>
              <a:buFontTx/>
            </a:pP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 fontAlgn="auto">
              <a:lnSpc>
                <a:spcPct val="100000"/>
              </a:lnSpc>
              <a:spcBef>
                <a:spcPts val="500"/>
              </a:spcBef>
              <a:buClrTx/>
              <a:buSzTx/>
              <a:buFontTx/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问答：如机器阅读理解、开放域问答等。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ts val="500"/>
              </a:spcBef>
              <a:buClrTx/>
              <a:buSzTx/>
              <a:buFontTx/>
            </a:pP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algn="l" fontAlgn="auto">
              <a:lnSpc>
                <a:spcPct val="100000"/>
              </a:lnSpc>
              <a:spcBef>
                <a:spcPts val="500"/>
              </a:spcBef>
              <a:buClrTx/>
              <a:buSzTx/>
              <a:buFontTx/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多轮会话：实现自然语言对话系统的连续对话能力。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en-US" altLang="zh-CN"/>
          </a:p>
        </p:txBody>
      </p:sp>
      <p:sp>
        <p:nvSpPr>
          <p:cNvPr id="9" name="矩形标注 8"/>
          <p:cNvSpPr/>
          <p:nvPr/>
        </p:nvSpPr>
        <p:spPr>
          <a:xfrm>
            <a:off x="2169160" y="5880100"/>
            <a:ext cx="1697990" cy="477520"/>
          </a:xfrm>
          <a:prstGeom prst="wedgeRectCallout">
            <a:avLst>
              <a:gd name="adj1" fmla="val -13799"/>
              <a:gd name="adj2" fmla="val -7220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前面已学过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7630795" y="5821045"/>
            <a:ext cx="1697990" cy="477520"/>
          </a:xfrm>
          <a:prstGeom prst="wedgeRectCallout">
            <a:avLst>
              <a:gd name="adj1" fmla="val -13799"/>
              <a:gd name="adj2" fmla="val -7220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重点学习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1800" y="341630"/>
            <a:ext cx="7978140" cy="670560"/>
            <a:chOff x="680" y="538"/>
            <a:chExt cx="12564" cy="1056"/>
          </a:xfrm>
        </p:grpSpPr>
        <p:sp>
          <p:nvSpPr>
            <p:cNvPr id="4" name="椭圆 3"/>
            <p:cNvSpPr/>
            <p:nvPr/>
          </p:nvSpPr>
          <p:spPr>
            <a:xfrm>
              <a:off x="680" y="538"/>
              <a:ext cx="1056" cy="1056"/>
            </a:xfrm>
            <a:prstGeom prst="ellipse">
              <a:avLst/>
            </a:prstGeom>
            <a:solidFill>
              <a:srgbClr val="0C09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>
                  <a:solidFill>
                    <a:schemeClr val="bg1"/>
                  </a:solidFill>
                  <a:latin typeface="华文楷体" panose="02010600040101010101" charset="-122"/>
                  <a:ea typeface="华文楷体" panose="02010600040101010101" charset="-122"/>
                  <a:cs typeface="+mn-ea"/>
                  <a:sym typeface="+mn-lt"/>
                </a:rPr>
                <a:t>一</a:t>
              </a:r>
              <a:endParaRPr lang="zh-CN" altLang="en-US" sz="32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36" y="607"/>
              <a:ext cx="1150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b="1" dirty="0">
                  <a:solidFill>
                    <a:srgbClr val="0C093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大模型微调基础</a:t>
              </a:r>
              <a:r>
                <a:rPr lang="en-US" altLang="zh-CN" sz="3200" b="1" dirty="0">
                  <a:solidFill>
                    <a:srgbClr val="0C093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-</a:t>
              </a:r>
              <a:r>
                <a:rPr lang="zh-CN" altLang="en-US" sz="3200" b="1" dirty="0">
                  <a:solidFill>
                    <a:srgbClr val="0C093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微调的作用</a:t>
              </a:r>
              <a:endParaRPr lang="zh-CN" altLang="en-US" sz="3200" b="1" dirty="0">
                <a:solidFill>
                  <a:srgbClr val="0C093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775585" y="1488440"/>
            <a:ext cx="6169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华文楷体" panose="02010600040101010101" charset="-122"/>
                <a:ea typeface="华文楷体" panose="02010600040101010101" charset="-122"/>
              </a:rPr>
              <a:t>Prompting              VS              Finetuning         </a:t>
            </a:r>
            <a:endParaRPr lang="en-US" altLang="zh-CN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2775585" y="2146300"/>
            <a:ext cx="3635375" cy="3694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直接使用，不用数据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前期成本低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不需要技术知识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使用检索增强（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RAG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lvl="0" algn="l">
              <a:buClrTx/>
              <a:buSzTx/>
              <a:buFontTx/>
            </a:pP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 algn="l">
              <a:buClrTx/>
              <a:buSzTx/>
              <a:buFontTx/>
            </a:pP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 algn="l">
              <a:buClrTx/>
              <a:buSzTx/>
              <a:buFontTx/>
            </a:pP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lvl="0" algn="l">
              <a:buClrTx/>
              <a:buSzTx/>
              <a:buFontTx/>
            </a:pP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可使用数据少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存在数据遗忘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存在幻觉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rag未检索到有用信息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lvl="0" algn="l">
              <a:buClrTx/>
              <a:buSzTx/>
              <a:buFontTx/>
            </a:pP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 algn="l">
              <a:buClrTx/>
              <a:buSzTx/>
              <a:buFontTx/>
            </a:pP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878330" y="2409813"/>
            <a:ext cx="78244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优势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1878380" y="4706454"/>
            <a:ext cx="78244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劣势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6410960" y="2146300"/>
            <a:ext cx="2637790" cy="36950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p>
            <a:pPr lvl="0" algn="l">
              <a:buClrTx/>
              <a:buSzTx/>
              <a:buFontTx/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可用数据不限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学习到新内容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减少幻觉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增加一致性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减少无用输出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小模型后期成本低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使用检索增强（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RAG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lvl="0" algn="l">
              <a:buClrTx/>
              <a:buSzTx/>
              <a:buFontTx/>
            </a:pP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lvl="0" algn="l">
              <a:buClrTx/>
              <a:buSzTx/>
              <a:buFontTx/>
            </a:pP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需要高质量数据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前期计算成本高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需要知识储备，尤其是领域数据背景知识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662170" y="1158875"/>
            <a:ext cx="7144385" cy="102171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662170" y="3670935"/>
            <a:ext cx="7144385" cy="126174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31800" y="341630"/>
            <a:ext cx="7967980" cy="670560"/>
            <a:chOff x="680" y="538"/>
            <a:chExt cx="12548" cy="1056"/>
          </a:xfrm>
        </p:grpSpPr>
        <p:sp>
          <p:nvSpPr>
            <p:cNvPr id="4" name="椭圆 3"/>
            <p:cNvSpPr/>
            <p:nvPr/>
          </p:nvSpPr>
          <p:spPr>
            <a:xfrm>
              <a:off x="680" y="538"/>
              <a:ext cx="1056" cy="1056"/>
            </a:xfrm>
            <a:prstGeom prst="ellipse">
              <a:avLst/>
            </a:prstGeom>
            <a:solidFill>
              <a:srgbClr val="0C09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>
                  <a:solidFill>
                    <a:schemeClr val="bg1"/>
                  </a:solidFill>
                  <a:latin typeface="华文楷体" panose="02010600040101010101" charset="-122"/>
                  <a:ea typeface="华文楷体" panose="02010600040101010101" charset="-122"/>
                  <a:cs typeface="+mn-ea"/>
                  <a:sym typeface="+mn-lt"/>
                </a:rPr>
                <a:t>一</a:t>
              </a:r>
              <a:endParaRPr lang="zh-CN" altLang="en-US" sz="32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36" y="607"/>
              <a:ext cx="1149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b="1" dirty="0">
                  <a:solidFill>
                    <a:srgbClr val="0C093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大模型微调基础</a:t>
              </a:r>
              <a:r>
                <a:rPr lang="en-US" altLang="zh-CN" sz="3200" b="1" dirty="0">
                  <a:solidFill>
                    <a:srgbClr val="0C093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-</a:t>
              </a:r>
              <a:r>
                <a:rPr lang="zh-CN" altLang="en-US" sz="3200" b="1" dirty="0">
                  <a:solidFill>
                    <a:srgbClr val="0C093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微调的过程</a:t>
              </a:r>
              <a:endParaRPr lang="en-US" altLang="zh-CN" sz="3200" b="1" dirty="0">
                <a:solidFill>
                  <a:srgbClr val="0C093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endParaRPr>
            </a:p>
          </p:txBody>
        </p:sp>
      </p:grpSp>
      <p:sp>
        <p:nvSpPr>
          <p:cNvPr id="3" name="流程图: 可选过程 2"/>
          <p:cNvSpPr/>
          <p:nvPr/>
        </p:nvSpPr>
        <p:spPr>
          <a:xfrm>
            <a:off x="1359535" y="1275715"/>
            <a:ext cx="2772410" cy="789305"/>
          </a:xfrm>
          <a:prstGeom prst="flowChartAlternate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准备高质量数据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流程图: 可选过程 6"/>
          <p:cNvSpPr/>
          <p:nvPr/>
        </p:nvSpPr>
        <p:spPr>
          <a:xfrm>
            <a:off x="1359535" y="2591435"/>
            <a:ext cx="2772410" cy="789305"/>
          </a:xfrm>
          <a:prstGeom prst="flowChartAlternate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加载合适的预训练模型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1359535" y="3907155"/>
            <a:ext cx="2772410" cy="789305"/>
          </a:xfrm>
          <a:prstGeom prst="flowChartAlternate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训练模型（调参）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流程图: 可选过程 8"/>
          <p:cNvSpPr/>
          <p:nvPr/>
        </p:nvSpPr>
        <p:spPr>
          <a:xfrm>
            <a:off x="1359535" y="5192395"/>
            <a:ext cx="2772410" cy="789305"/>
          </a:xfrm>
          <a:prstGeom prst="flowChartAlternate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评估模型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2626360" y="2080260"/>
            <a:ext cx="219075" cy="49593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2626360" y="3380740"/>
            <a:ext cx="219075" cy="49593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2626360" y="4681220"/>
            <a:ext cx="219075" cy="49593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肘形连接符 18"/>
          <p:cNvCxnSpPr>
            <a:stCxn id="9" idx="1"/>
            <a:endCxn id="3" idx="1"/>
          </p:cNvCxnSpPr>
          <p:nvPr/>
        </p:nvCxnSpPr>
        <p:spPr>
          <a:xfrm rot="10800000" flipH="1">
            <a:off x="1359535" y="1670685"/>
            <a:ext cx="3175" cy="3916680"/>
          </a:xfrm>
          <a:prstGeom prst="bentConnector3">
            <a:avLst>
              <a:gd name="adj1" fmla="val -7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9" idx="1"/>
            <a:endCxn id="7" idx="1"/>
          </p:cNvCxnSpPr>
          <p:nvPr/>
        </p:nvCxnSpPr>
        <p:spPr>
          <a:xfrm rot="10800000" flipH="1">
            <a:off x="1359535" y="2986405"/>
            <a:ext cx="3175" cy="2600960"/>
          </a:xfrm>
          <a:prstGeom prst="bentConnector3">
            <a:avLst>
              <a:gd name="adj1" fmla="val -7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9" idx="1"/>
            <a:endCxn id="8" idx="1"/>
          </p:cNvCxnSpPr>
          <p:nvPr/>
        </p:nvCxnSpPr>
        <p:spPr>
          <a:xfrm rot="10800000" flipH="1">
            <a:off x="1359535" y="4302125"/>
            <a:ext cx="3175" cy="1285240"/>
          </a:xfrm>
          <a:prstGeom prst="bentConnector3">
            <a:avLst>
              <a:gd name="adj1" fmla="val -75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403590" y="1251585"/>
            <a:ext cx="2287905" cy="78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自监督模式：一段文本。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问答模式：问答对。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多轮会话模式：多轮对话。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9975850" y="3758565"/>
            <a:ext cx="1459230" cy="10433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GPU</a:t>
            </a:r>
            <a:endParaRPr lang="en-US" alt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资源丰富</a:t>
            </a:r>
            <a:endParaRPr lang="zh-CN" altLang="en-US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900295" y="3789045"/>
            <a:ext cx="1459230" cy="10433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GPU</a:t>
            </a:r>
            <a:endParaRPr lang="en-US" altLang="zh-CN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资源紧张</a:t>
            </a:r>
            <a:endParaRPr lang="zh-CN" altLang="en-US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9" name="左右箭头 28"/>
          <p:cNvSpPr/>
          <p:nvPr/>
        </p:nvSpPr>
        <p:spPr>
          <a:xfrm>
            <a:off x="6678295" y="4600575"/>
            <a:ext cx="3044825" cy="231775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522335" y="3733165"/>
            <a:ext cx="10814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数据量大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模型参数多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正常精度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全量调参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24650" y="3758565"/>
            <a:ext cx="10814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数据量小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模型参数少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量化精度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</a:rPr>
              <a:t>LORA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调参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074285" y="1267460"/>
            <a:ext cx="2287905" cy="78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数据充足（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1000+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覆盖全面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内容准确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662170" y="2595245"/>
            <a:ext cx="7145020" cy="78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Llama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系列：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Llama3.1 405B, 70B &amp; 8B; Llama3.2 1B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3B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11B &amp; 90B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通义千问系列：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Qwen2.5 7B &amp; 72B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mistral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系列：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Mistrai 7B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8 X 7B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8 X 22B; Pixtral12B; Mathstral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；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Codestral Mamba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70095" y="5196205"/>
            <a:ext cx="7145020" cy="78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人工评估准确性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评估数据覆盖全面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避免与训练数据重复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1800" y="341630"/>
            <a:ext cx="7967980" cy="670560"/>
            <a:chOff x="680" y="538"/>
            <a:chExt cx="12548" cy="1056"/>
          </a:xfrm>
        </p:grpSpPr>
        <p:sp>
          <p:nvSpPr>
            <p:cNvPr id="4" name="椭圆 3"/>
            <p:cNvSpPr/>
            <p:nvPr/>
          </p:nvSpPr>
          <p:spPr>
            <a:xfrm>
              <a:off x="680" y="538"/>
              <a:ext cx="1056" cy="1056"/>
            </a:xfrm>
            <a:prstGeom prst="ellipse">
              <a:avLst/>
            </a:prstGeom>
            <a:solidFill>
              <a:srgbClr val="0C09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>
                  <a:solidFill>
                    <a:schemeClr val="bg1"/>
                  </a:solidFill>
                  <a:latin typeface="华文楷体" panose="02010600040101010101" charset="-122"/>
                  <a:ea typeface="华文楷体" panose="02010600040101010101" charset="-122"/>
                  <a:cs typeface="+mn-ea"/>
                  <a:sym typeface="+mn-lt"/>
                </a:rPr>
                <a:t>一</a:t>
              </a:r>
              <a:endParaRPr lang="zh-CN" altLang="en-US" sz="32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36" y="607"/>
              <a:ext cx="11492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b="1" dirty="0">
                  <a:solidFill>
                    <a:srgbClr val="0C093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大模型微调基础</a:t>
              </a:r>
              <a:r>
                <a:rPr lang="en-US" altLang="zh-CN" sz="3200" b="1" dirty="0">
                  <a:solidFill>
                    <a:srgbClr val="0C093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-</a:t>
              </a:r>
              <a:r>
                <a:rPr lang="zh-CN" altLang="en-US" sz="3200" b="1" dirty="0">
                  <a:solidFill>
                    <a:srgbClr val="0C093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量化与</a:t>
              </a:r>
              <a:r>
                <a:rPr lang="en-US" altLang="zh-CN" sz="3200" b="1" dirty="0">
                  <a:solidFill>
                    <a:srgbClr val="0C093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LORA</a:t>
              </a:r>
              <a:endParaRPr lang="en-US" altLang="zh-CN" sz="3200" b="1" dirty="0">
                <a:solidFill>
                  <a:srgbClr val="0C093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82015" y="1548130"/>
            <a:ext cx="4702175" cy="48926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什么是量化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量化是一种将模型从浮点数表示转换为整数表示的技术。这种技术可以显著减少模型的存储空间和计算资源需求，同时保持模型性能。量化的主要目的是在保证模型精度的同时，减少模型的体积和计算复杂度，使其更适合在资源受限的设备上运行，如移动设备和嵌入式系统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。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量化的分类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FP32 (32-bit Floating Point)：标准的浮点数表示方式，精度高，但存储和计算成本较大。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FP16 (16-bit Floating Point)：半精度浮点数，存储和计算成本比FP32低一半，适用于模型训练和推理时的计算加速，同时可以保持较高的精度。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INT8 (8-bit Integer)：8位整数表示，大大减少了存储和计算需求。适用于推理阶段，但可能会引入一定的量化误差，需要通过校准和优化技术来减小误差对模型性能的影响。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INT4 (4-bit Integer)：进一步降低存储和计算需求，适用于资源非常受限的设备，但量化误差可能更明显，需要谨慎应用。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</a:rPr>
              <a:t>BFloat16：与FP16类似，但在表达范围上与FP32更接近，适用于特定的深度学习任务，能在保持较好精度的同时提供加速效果。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9750" y="4215765"/>
            <a:ext cx="3282315" cy="228663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115" y="1488440"/>
            <a:ext cx="3282950" cy="245999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15" name="直接连接符 14"/>
          <p:cNvCxnSpPr/>
          <p:nvPr/>
        </p:nvCxnSpPr>
        <p:spPr>
          <a:xfrm>
            <a:off x="5956300" y="1176655"/>
            <a:ext cx="19685" cy="5247005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42340" y="997585"/>
            <a:ext cx="4641850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模型量化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03010" y="1012190"/>
            <a:ext cx="5139055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华文楷体" panose="02010600040101010101" charset="-122"/>
                <a:ea typeface="华文楷体" panose="02010600040101010101" charset="-122"/>
              </a:rPr>
              <a:t>LORA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</a:rPr>
              <a:t>微调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348095" y="1488440"/>
            <a:ext cx="1684020" cy="24688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noAutofit/>
          </a:bodyPr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LORA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微调是指将预训练模型参数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W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分解到低秩空间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，通过仅更新低秩空间的参数，在降低微调参数数量的情况，最大程度地接近全参数微调的效果。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12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参数分解方法为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:  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W</a:t>
            </a:r>
            <a:r>
              <a:rPr lang="en-US" altLang="zh-CN" sz="1200" baseline="30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(d x d)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=A</a:t>
            </a:r>
            <a:r>
              <a:rPr lang="en-US" altLang="zh-CN" sz="1200" baseline="30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(d x r)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X B</a:t>
            </a:r>
            <a:r>
              <a:rPr lang="en-US" altLang="zh-CN" sz="1200" baseline="30000">
                <a:solidFill>
                  <a:schemeClr val="tx1"/>
                </a:solidFill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(r x d)</a:t>
            </a:r>
            <a:endParaRPr lang="en-US" altLang="zh-CN" sz="1200" baseline="30000">
              <a:solidFill>
                <a:schemeClr val="tx1"/>
              </a:solidFill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其中r &lt;&lt; d。</a:t>
            </a:r>
            <a:endParaRPr lang="en-US" altLang="zh-CN" sz="12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48095" y="4215765"/>
            <a:ext cx="1684020" cy="2286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noAutofit/>
          </a:bodyPr>
          <a:p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右图为几种常见的微调方法对比，与全参数微调相比，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LORA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微调在参数量仅是后者</a:t>
            </a:r>
            <a:r>
              <a:rPr lang="en-US" altLang="zh-CN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60%</a:t>
            </a:r>
            <a:r>
              <a:rPr lang="zh-CN" altLang="en-US" sz="12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的情况下达到了和后者一样的结果。</a:t>
            </a:r>
            <a:endParaRPr lang="zh-CN" altLang="en-US" sz="12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1800" y="341630"/>
            <a:ext cx="7049770" cy="670560"/>
            <a:chOff x="680" y="538"/>
            <a:chExt cx="11102" cy="1056"/>
          </a:xfrm>
        </p:grpSpPr>
        <p:sp>
          <p:nvSpPr>
            <p:cNvPr id="4" name="椭圆 3"/>
            <p:cNvSpPr/>
            <p:nvPr/>
          </p:nvSpPr>
          <p:spPr>
            <a:xfrm>
              <a:off x="680" y="538"/>
              <a:ext cx="1056" cy="1056"/>
            </a:xfrm>
            <a:prstGeom prst="ellipse">
              <a:avLst/>
            </a:prstGeom>
            <a:solidFill>
              <a:srgbClr val="0C09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>
                  <a:solidFill>
                    <a:schemeClr val="bg1"/>
                  </a:solidFill>
                  <a:latin typeface="华文楷体" panose="02010600040101010101" charset="-122"/>
                  <a:ea typeface="华文楷体" panose="02010600040101010101" charset="-122"/>
                  <a:cs typeface="+mn-ea"/>
                  <a:sym typeface="+mn-lt"/>
                </a:rPr>
                <a:t>二</a:t>
              </a:r>
              <a:endParaRPr lang="zh-CN" altLang="en-US" sz="32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36" y="607"/>
              <a:ext cx="1004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b="1" dirty="0">
                  <a:solidFill>
                    <a:srgbClr val="0C093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大模型微调实践</a:t>
              </a:r>
              <a:r>
                <a:rPr lang="en-US" altLang="zh-CN" sz="3200" b="1" dirty="0">
                  <a:solidFill>
                    <a:srgbClr val="0C093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-</a:t>
              </a:r>
              <a:r>
                <a:rPr lang="zh-CN" altLang="en-US" sz="3200" b="1" dirty="0">
                  <a:solidFill>
                    <a:srgbClr val="0C093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自监督模式微调</a:t>
              </a:r>
              <a:endParaRPr lang="zh-CN" altLang="en-US" sz="3200" b="1" dirty="0">
                <a:solidFill>
                  <a:srgbClr val="0C093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5030" y="4104005"/>
            <a:ext cx="5136515" cy="2516505"/>
          </a:xfrm>
          <a:prstGeom prst="rect">
            <a:avLst/>
          </a:prstGeom>
        </p:spPr>
      </p:pic>
      <p:sp>
        <p:nvSpPr>
          <p:cNvPr id="8" name="流程图: 可选过程 7"/>
          <p:cNvSpPr/>
          <p:nvPr/>
        </p:nvSpPr>
        <p:spPr>
          <a:xfrm>
            <a:off x="2042160" y="2739390"/>
            <a:ext cx="1957070" cy="868680"/>
          </a:xfrm>
          <a:prstGeom prst="flowChartAlternate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预训练模型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5990" y="4712335"/>
            <a:ext cx="2925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highlight>
                  <a:srgbClr val="FFFF00"/>
                </a:highligh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[start]</a:t>
            </a:r>
            <a:r>
              <a:rPr lang="zh-CN" altLang="en-US">
                <a:highlight>
                  <a:srgbClr val="FFFF00"/>
                </a:highligh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大语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言模型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87395" y="1416050"/>
            <a:ext cx="2009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highlight>
                  <a:srgbClr val="C0C0C0"/>
                </a:highligh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大语</a:t>
            </a:r>
            <a:r>
              <a:rPr lang="zh-CN" altLang="en-US">
                <a:highlight>
                  <a:srgbClr val="FFFF00"/>
                </a:highligh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言</a:t>
            </a:r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模型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[end]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右大括号 12"/>
          <p:cNvSpPr/>
          <p:nvPr/>
        </p:nvSpPr>
        <p:spPr>
          <a:xfrm rot="16200000">
            <a:off x="2062480" y="4128135"/>
            <a:ext cx="154305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肘形连接符 14"/>
          <p:cNvCxnSpPr/>
          <p:nvPr/>
        </p:nvCxnSpPr>
        <p:spPr>
          <a:xfrm rot="5400000" flipH="1" flipV="1">
            <a:off x="2129790" y="3617595"/>
            <a:ext cx="900430" cy="880745"/>
          </a:xfrm>
          <a:prstGeom prst="bentConnector5">
            <a:avLst>
              <a:gd name="adj1" fmla="val 3631"/>
              <a:gd name="adj2" fmla="val -36"/>
              <a:gd name="adj3" fmla="val 5003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8" idx="0"/>
          </p:cNvCxnSpPr>
          <p:nvPr/>
        </p:nvCxnSpPr>
        <p:spPr>
          <a:xfrm rot="16200000">
            <a:off x="2950845" y="1830070"/>
            <a:ext cx="979170" cy="839470"/>
          </a:xfrm>
          <a:prstGeom prst="bentConnector3">
            <a:avLst>
              <a:gd name="adj1" fmla="val 4993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矩形标注 16"/>
          <p:cNvSpPr/>
          <p:nvPr/>
        </p:nvSpPr>
        <p:spPr>
          <a:xfrm>
            <a:off x="304800" y="2808605"/>
            <a:ext cx="1578610" cy="875665"/>
          </a:xfrm>
          <a:prstGeom prst="wedgeRectCallout">
            <a:avLst>
              <a:gd name="adj1" fmla="val 55631"/>
              <a:gd name="adj2" fmla="val 51160"/>
            </a:avLst>
          </a:prstGeom>
          <a:noFill/>
          <a:ln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与预训练过程类似，依次按前文的输入预测下一个字</a:t>
            </a:r>
            <a:endParaRPr lang="zh-CN" altLang="en-US" sz="12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30" y="1138555"/>
            <a:ext cx="5135880" cy="2882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31800" y="341630"/>
            <a:ext cx="7049770" cy="670560"/>
            <a:chOff x="680" y="538"/>
            <a:chExt cx="11102" cy="1056"/>
          </a:xfrm>
        </p:grpSpPr>
        <p:sp>
          <p:nvSpPr>
            <p:cNvPr id="4" name="椭圆 3"/>
            <p:cNvSpPr/>
            <p:nvPr/>
          </p:nvSpPr>
          <p:spPr>
            <a:xfrm>
              <a:off x="680" y="538"/>
              <a:ext cx="1056" cy="1056"/>
            </a:xfrm>
            <a:prstGeom prst="ellipse">
              <a:avLst/>
            </a:prstGeom>
            <a:solidFill>
              <a:srgbClr val="0C09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>
                  <a:solidFill>
                    <a:schemeClr val="bg1"/>
                  </a:solidFill>
                  <a:latin typeface="华文楷体" panose="02010600040101010101" charset="-122"/>
                  <a:ea typeface="华文楷体" panose="02010600040101010101" charset="-122"/>
                  <a:cs typeface="+mn-ea"/>
                  <a:sym typeface="+mn-lt"/>
                </a:rPr>
                <a:t>二</a:t>
              </a:r>
              <a:endParaRPr lang="zh-CN" altLang="en-US" sz="32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36" y="607"/>
              <a:ext cx="1004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b="1" dirty="0">
                  <a:solidFill>
                    <a:srgbClr val="0C093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大模型微调实践</a:t>
              </a:r>
              <a:r>
                <a:rPr lang="en-US" altLang="zh-CN" sz="3200" b="1" dirty="0">
                  <a:solidFill>
                    <a:srgbClr val="0C093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-</a:t>
              </a:r>
              <a:r>
                <a:rPr lang="zh-CN" altLang="en-US" sz="3200" b="1" dirty="0">
                  <a:solidFill>
                    <a:srgbClr val="0C093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lt"/>
                </a:rPr>
                <a:t>问答模式微调</a:t>
              </a:r>
              <a:endParaRPr lang="zh-CN" altLang="en-US" sz="3200" b="1" dirty="0">
                <a:solidFill>
                  <a:srgbClr val="0C093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lt"/>
              </a:endParaRPr>
            </a:p>
          </p:txBody>
        </p:sp>
      </p:grpSp>
      <p:sp>
        <p:nvSpPr>
          <p:cNvPr id="8" name="流程图: 可选过程 7"/>
          <p:cNvSpPr/>
          <p:nvPr/>
        </p:nvSpPr>
        <p:spPr>
          <a:xfrm>
            <a:off x="2042160" y="2739390"/>
            <a:ext cx="1957070" cy="868680"/>
          </a:xfrm>
          <a:prstGeom prst="flowChartAlternate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华文楷体" panose="02010600040101010101" charset="-122"/>
                <a:ea typeface="华文楷体" panose="02010600040101010101" charset="-122"/>
              </a:rPr>
              <a:t>预训练模型</a:t>
            </a:r>
            <a:endParaRPr lang="zh-CN" altLang="en-US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5990" y="4712335"/>
            <a:ext cx="29254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highlight>
                  <a:srgbClr val="FFFF00"/>
                </a:highligh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### question</a:t>
            </a:r>
            <a:r>
              <a:rPr lang="zh-CN" altLang="en-US">
                <a:highlight>
                  <a:srgbClr val="FFFF00"/>
                </a:highligh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</a:t>
            </a:r>
            <a:r>
              <a:rPr lang="en-US" altLang="zh-CN">
                <a:highlight>
                  <a:srgbClr val="FFFF00"/>
                </a:highligh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How old are you? [end] ### answer: I am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six years old.  </a:t>
            </a:r>
            <a:endParaRPr lang="zh-CN" altLang="en-US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44140" y="1416050"/>
            <a:ext cx="2653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>
                <a:highlight>
                  <a:srgbClr val="C0C0C0"/>
                </a:highlight>
                <a:latin typeface="华文楷体" panose="02010600040101010101" charset="-122"/>
                <a:ea typeface="华文楷体" panose="02010600040101010101" charset="-122"/>
                <a:sym typeface="+mn-ea"/>
              </a:rPr>
              <a:t>I am </a:t>
            </a:r>
            <a:r>
              <a:rPr>
                <a:highlight>
                  <a:srgbClr val="FFFF00"/>
                </a:highlight>
                <a:latin typeface="华文楷体" panose="02010600040101010101" charset="-122"/>
                <a:ea typeface="华文楷体" panose="02010600040101010101" charset="-122"/>
                <a:sym typeface="+mn-ea"/>
              </a:rPr>
              <a:t>six</a:t>
            </a:r>
            <a:r>
              <a:rPr>
                <a:latin typeface="华文楷体" panose="02010600040101010101" charset="-122"/>
                <a:ea typeface="华文楷体" panose="02010600040101010101" charset="-122"/>
                <a:sym typeface="+mn-ea"/>
              </a:rPr>
              <a:t> years old.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sym typeface="+mn-ea"/>
              </a:rPr>
              <a:t>[end]</a:t>
            </a:r>
            <a:r>
              <a:rPr>
                <a:latin typeface="华文楷体" panose="02010600040101010101" charset="-122"/>
                <a:ea typeface="华文楷体" panose="02010600040101010101" charset="-122"/>
                <a:sym typeface="+mn-ea"/>
              </a:rPr>
              <a:t> </a:t>
            </a:r>
            <a:endParaRPr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  <p:sp>
        <p:nvSpPr>
          <p:cNvPr id="13" name="右大括号 12"/>
          <p:cNvSpPr/>
          <p:nvPr/>
        </p:nvSpPr>
        <p:spPr>
          <a:xfrm rot="16200000">
            <a:off x="2062480" y="4128135"/>
            <a:ext cx="154305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肘形连接符 14"/>
          <p:cNvCxnSpPr/>
          <p:nvPr/>
        </p:nvCxnSpPr>
        <p:spPr>
          <a:xfrm rot="5400000" flipH="1" flipV="1">
            <a:off x="2129790" y="3617595"/>
            <a:ext cx="900430" cy="880745"/>
          </a:xfrm>
          <a:prstGeom prst="bentConnector5">
            <a:avLst>
              <a:gd name="adj1" fmla="val 3631"/>
              <a:gd name="adj2" fmla="val -36"/>
              <a:gd name="adj3" fmla="val 5003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8" idx="0"/>
          </p:cNvCxnSpPr>
          <p:nvPr/>
        </p:nvCxnSpPr>
        <p:spPr>
          <a:xfrm rot="16200000">
            <a:off x="2761615" y="2025650"/>
            <a:ext cx="972820" cy="454660"/>
          </a:xfrm>
          <a:prstGeom prst="bentConnector3">
            <a:avLst>
              <a:gd name="adj1" fmla="val 4993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矩形标注 16"/>
          <p:cNvSpPr/>
          <p:nvPr/>
        </p:nvSpPr>
        <p:spPr>
          <a:xfrm>
            <a:off x="304800" y="2808605"/>
            <a:ext cx="1578610" cy="875665"/>
          </a:xfrm>
          <a:prstGeom prst="wedgeRectCallout">
            <a:avLst>
              <a:gd name="adj1" fmla="val 55631"/>
              <a:gd name="adj2" fmla="val 51160"/>
            </a:avLst>
          </a:prstGeom>
          <a:noFill/>
          <a:ln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question</a:t>
            </a:r>
            <a:r>
              <a:rPr lang="zh-CN" altLang="en-US" sz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全部和</a:t>
            </a:r>
            <a:r>
              <a:rPr lang="en-US" altLang="zh-CN" sz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answer</a:t>
            </a:r>
            <a:r>
              <a:rPr lang="zh-CN" altLang="en-US" sz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的前文一起作为输入，预测</a:t>
            </a:r>
            <a:r>
              <a:rPr lang="en-US" altLang="zh-CN" sz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answer</a:t>
            </a:r>
            <a:r>
              <a:rPr lang="zh-CN" altLang="en-US" sz="120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的下一个字。</a:t>
            </a:r>
            <a:endParaRPr lang="zh-CN" altLang="en-US" sz="120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0095" y="969010"/>
            <a:ext cx="5503545" cy="27787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095" y="3844290"/>
            <a:ext cx="5504180" cy="2896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4829,&quot;width&quot;:5771}"/>
</p:tagLst>
</file>

<file path=ppt/tags/tag10.xml><?xml version="1.0" encoding="utf-8"?>
<p:tagLst xmlns:p="http://schemas.openxmlformats.org/presentationml/2006/main">
  <p:tag name="KSO_WM_DIAGRAM_VIRTUALLY_FRAME" val="{&quot;height&quot;:587.6482083487256,&quot;left&quot;:33.99334133727375,&quot;top&quot;:30.342524011821116,&quot;width&quot;:905.5707425193943}"/>
</p:tagLst>
</file>

<file path=ppt/tags/tag11.xml><?xml version="1.0" encoding="utf-8"?>
<p:tagLst xmlns:p="http://schemas.openxmlformats.org/presentationml/2006/main">
  <p:tag name="KSO_WM_DIAGRAM_VIRTUALLY_FRAME" val="{&quot;height&quot;:587.6482083487256,&quot;left&quot;:33.99334133727375,&quot;top&quot;:30.342524011821116,&quot;width&quot;:905.5707425193943}"/>
</p:tagLst>
</file>

<file path=ppt/tags/tag12.xml><?xml version="1.0" encoding="utf-8"?>
<p:tagLst xmlns:p="http://schemas.openxmlformats.org/presentationml/2006/main">
  <p:tag name="KSO_WM_DIAGRAM_VIRTUALLY_FRAME" val="{&quot;height&quot;:587.6482083487256,&quot;left&quot;:33.99334133727375,&quot;top&quot;:30.342524011821116,&quot;width&quot;:905.5707425193943}"/>
</p:tagLst>
</file>

<file path=ppt/tags/tag13.xml><?xml version="1.0" encoding="utf-8"?>
<p:tagLst xmlns:p="http://schemas.openxmlformats.org/presentationml/2006/main">
  <p:tag name="KSO_WM_DIAGRAM_VIRTUALLY_FRAME" val="{&quot;height&quot;:587.6482083487256,&quot;left&quot;:33.99334133727375,&quot;top&quot;:30.342524011821116,&quot;width&quot;:905.5707425193943}"/>
</p:tagLst>
</file>

<file path=ppt/tags/tag14.xml><?xml version="1.0" encoding="utf-8"?>
<p:tagLst xmlns:p="http://schemas.openxmlformats.org/presentationml/2006/main">
  <p:tag name="KSO_WM_UNIT_PLACING_PICTURE_USER_VIEWPORT" val="{&quot;height&quot;:4829,&quot;width&quot;:5771}"/>
</p:tagLst>
</file>

<file path=ppt/tags/tag15.xml><?xml version="1.0" encoding="utf-8"?>
<p:tagLst xmlns:p="http://schemas.openxmlformats.org/presentationml/2006/main">
  <p:tag name="KSO_WM_UNIT_PLACING_PICTURE_USER_VIEWPORT" val="{&quot;height&quot;:3126,&quot;width&quot;:7146}"/>
</p:tagLst>
</file>

<file path=ppt/tags/tag16.xml><?xml version="1.0" encoding="utf-8"?>
<p:tagLst xmlns:p="http://schemas.openxmlformats.org/presentationml/2006/main">
  <p:tag name="commondata" val="eyJoZGlkIjoiN2I2ZmY5MDcwYjhjY2Q1ZjM3NDZhMGU2YTI4ZTk2NDIifQ=="/>
</p:tagLst>
</file>

<file path=ppt/tags/tag2.xml><?xml version="1.0" encoding="utf-8"?>
<p:tagLst xmlns:p="http://schemas.openxmlformats.org/presentationml/2006/main">
  <p:tag name="KSO_WM_UNIT_PLACING_PICTURE_USER_VIEWPORT" val="{&quot;height&quot;:3126,&quot;width&quot;:7146}"/>
</p:tagLst>
</file>

<file path=ppt/tags/tag3.xml><?xml version="1.0" encoding="utf-8"?>
<p:tagLst xmlns:p="http://schemas.openxmlformats.org/presentationml/2006/main">
  <p:tag name="KSO_WM_DIAGRAM_VIRTUALLY_FRAME" val="{&quot;height&quot;:457.85,&quot;left&quot;:166.65,&quot;top&quot;:43.4,&quot;width&quot;:702.35}"/>
</p:tagLst>
</file>

<file path=ppt/tags/tag4.xml><?xml version="1.0" encoding="utf-8"?>
<p:tagLst xmlns:p="http://schemas.openxmlformats.org/presentationml/2006/main">
  <p:tag name="KSO_WM_DIAGRAM_VIRTUALLY_FRAME" val="{&quot;height&quot;:457.85,&quot;left&quot;:166.65,&quot;top&quot;:43.4,&quot;width&quot;:702.35}"/>
</p:tagLst>
</file>

<file path=ppt/tags/tag5.xml><?xml version="1.0" encoding="utf-8"?>
<p:tagLst xmlns:p="http://schemas.openxmlformats.org/presentationml/2006/main">
  <p:tag name="KSO_WM_DIAGRAM_VIRTUALLY_FRAME" val="{&quot;height&quot;:457.85,&quot;left&quot;:166.65,&quot;top&quot;:43.4,&quot;width&quot;:702.35}"/>
</p:tagLst>
</file>

<file path=ppt/tags/tag6.xml><?xml version="1.0" encoding="utf-8"?>
<p:tagLst xmlns:p="http://schemas.openxmlformats.org/presentationml/2006/main">
  <p:tag name="KSO_WM_DIAGRAM_VIRTUALLY_FRAME" val="{&quot;height&quot;:457.85,&quot;left&quot;:166.65,&quot;top&quot;:43.4,&quot;width&quot;:702.35}"/>
</p:tagLst>
</file>

<file path=ppt/tags/tag7.xml><?xml version="1.0" encoding="utf-8"?>
<p:tagLst xmlns:p="http://schemas.openxmlformats.org/presentationml/2006/main">
  <p:tag name="KSO_WM_DIAGRAM_VIRTUALLY_FRAME" val="{&quot;height&quot;:457.85,&quot;left&quot;:166.65,&quot;top&quot;:43.4,&quot;width&quot;:702.35}"/>
</p:tagLst>
</file>

<file path=ppt/tags/tag8.xml><?xml version="1.0" encoding="utf-8"?>
<p:tagLst xmlns:p="http://schemas.openxmlformats.org/presentationml/2006/main">
  <p:tag name="KSO_WM_DIAGRAM_VIRTUALLY_FRAME" val="{&quot;height&quot;:457.85,&quot;left&quot;:166.65,&quot;top&quot;:43.4,&quot;width&quot;:702.35}"/>
</p:tagLst>
</file>

<file path=ppt/tags/tag9.xml><?xml version="1.0" encoding="utf-8"?>
<p:tagLst xmlns:p="http://schemas.openxmlformats.org/presentationml/2006/main">
  <p:tag name="KSO_WM_DIAGRAM_VIRTUALLY_FRAME" val="{&quot;height&quot;:457.85,&quot;left&quot;:166.65,&quot;top&quot;:43.4,&quot;width&quot;:702.35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tfc0yx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tfc0yx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2139</Words>
  <Application>WPS 演示</Application>
  <PresentationFormat>宽屏</PresentationFormat>
  <Paragraphs>237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字魂105号-简雅黑</vt:lpstr>
      <vt:lpstr>黑体</vt:lpstr>
      <vt:lpstr>华文楷体</vt:lpstr>
      <vt:lpstr>Arial Unicode MS</vt:lpstr>
      <vt:lpstr>Calibri</vt:lpstr>
      <vt:lpstr>等线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商务科技</dc:title>
  <dc:creator>第一PPT</dc:creator>
  <cp:keywords>www.1ppt.com</cp:keywords>
  <dc:description>www.1ppt.com</dc:description>
  <cp:lastModifiedBy>李青锋</cp:lastModifiedBy>
  <cp:revision>829</cp:revision>
  <dcterms:created xsi:type="dcterms:W3CDTF">2022-07-08T19:42:00Z</dcterms:created>
  <dcterms:modified xsi:type="dcterms:W3CDTF">2024-11-09T09:06:43Z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84D1A4909F4442708B5E0D9399E3DEEE_13</vt:lpwstr>
  </property>
  <property fmtid="{D5CDD505-2E9C-101B-9397-08002B2CF9AE}" pid="3" name="KSOProductBuildVer">
    <vt:lpwstr>2052-12.1.0.18608</vt:lpwstr>
  </property>
</Properties>
</file>