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2"/>
    <p:sldId id="258" r:id="rId3"/>
    <p:sldId id="273" r:id="rId4"/>
    <p:sldId id="259" r:id="rId5"/>
    <p:sldId id="274" r:id="rId6"/>
    <p:sldId id="263" r:id="rId7"/>
    <p:sldId id="265" r:id="rId8"/>
    <p:sldId id="264" r:id="rId9"/>
    <p:sldId id="260" r:id="rId10"/>
    <p:sldId id="270" r:id="rId11"/>
    <p:sldId id="269" r:id="rId12"/>
    <p:sldId id="266" r:id="rId13"/>
    <p:sldId id="261" r:id="rId14"/>
    <p:sldId id="267" r:id="rId15"/>
    <p:sldId id="262" r:id="rId16"/>
    <p:sldId id="268"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136" autoAdjust="0"/>
  </p:normalViewPr>
  <p:slideViewPr>
    <p:cSldViewPr snapToGrid="0">
      <p:cViewPr>
        <p:scale>
          <a:sx n="100" d="100"/>
          <a:sy n="100"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Sheet1!$O$113</c:f>
              <c:strCache>
                <c:ptCount val="1"/>
                <c:pt idx="0">
                  <c:v>Global</c:v>
                </c:pt>
              </c:strCache>
            </c:strRef>
          </c:tx>
          <c:spPr>
            <a:solidFill>
              <a:schemeClr val="accent1"/>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Sheet1!$O$114:$O$128</c:f>
              <c:numCache>
                <c:formatCode>General</c:formatCode>
                <c:ptCount val="15"/>
                <c:pt idx="0">
                  <c:v>263</c:v>
                </c:pt>
                <c:pt idx="1">
                  <c:v>14</c:v>
                </c:pt>
                <c:pt idx="2">
                  <c:v>49</c:v>
                </c:pt>
                <c:pt idx="3">
                  <c:v>47</c:v>
                </c:pt>
                <c:pt idx="4">
                  <c:v>119</c:v>
                </c:pt>
                <c:pt idx="5">
                  <c:v>1</c:v>
                </c:pt>
                <c:pt idx="6">
                  <c:v>3</c:v>
                </c:pt>
                <c:pt idx="7">
                  <c:v>87</c:v>
                </c:pt>
                <c:pt idx="8">
                  <c:v>12</c:v>
                </c:pt>
                <c:pt idx="9">
                  <c:v>80</c:v>
                </c:pt>
                <c:pt idx="10">
                  <c:v>167</c:v>
                </c:pt>
                <c:pt idx="11">
                  <c:v>222</c:v>
                </c:pt>
                <c:pt idx="12">
                  <c:v>48</c:v>
                </c:pt>
                <c:pt idx="13">
                  <c:v>178</c:v>
                </c:pt>
                <c:pt idx="14">
                  <c:v>9</c:v>
                </c:pt>
              </c:numCache>
            </c:numRef>
          </c:val>
          <c:extLst>
            <c:ext xmlns:c16="http://schemas.microsoft.com/office/drawing/2014/chart" uri="{C3380CC4-5D6E-409C-BE32-E72D297353CC}">
              <c16:uniqueId val="{00000000-7575-4C09-AB5E-D7CFE11E0BDF}"/>
            </c:ext>
          </c:extLst>
        </c:ser>
        <c:ser>
          <c:idx val="1"/>
          <c:order val="1"/>
          <c:tx>
            <c:strRef>
              <c:f>Sheet1!$P$113</c:f>
              <c:strCache>
                <c:ptCount val="1"/>
                <c:pt idx="0">
                  <c:v>USA</c:v>
                </c:pt>
              </c:strCache>
            </c:strRef>
          </c:tx>
          <c:spPr>
            <a:solidFill>
              <a:schemeClr val="accent2"/>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Sheet1!$P$114:$P$128</c:f>
              <c:numCache>
                <c:formatCode>General</c:formatCode>
                <c:ptCount val="15"/>
                <c:pt idx="0">
                  <c:v>272</c:v>
                </c:pt>
                <c:pt idx="1">
                  <c:v>14</c:v>
                </c:pt>
                <c:pt idx="2">
                  <c:v>43</c:v>
                </c:pt>
                <c:pt idx="3">
                  <c:v>51</c:v>
                </c:pt>
                <c:pt idx="4">
                  <c:v>107</c:v>
                </c:pt>
                <c:pt idx="5">
                  <c:v>2</c:v>
                </c:pt>
                <c:pt idx="6">
                  <c:v>3</c:v>
                </c:pt>
                <c:pt idx="7">
                  <c:v>89</c:v>
                </c:pt>
                <c:pt idx="8">
                  <c:v>12</c:v>
                </c:pt>
                <c:pt idx="9">
                  <c:v>71</c:v>
                </c:pt>
                <c:pt idx="10">
                  <c:v>132</c:v>
                </c:pt>
                <c:pt idx="11">
                  <c:v>243</c:v>
                </c:pt>
                <c:pt idx="12">
                  <c:v>35</c:v>
                </c:pt>
                <c:pt idx="13">
                  <c:v>217</c:v>
                </c:pt>
                <c:pt idx="14">
                  <c:v>9</c:v>
                </c:pt>
              </c:numCache>
            </c:numRef>
          </c:val>
          <c:extLst>
            <c:ext xmlns:c16="http://schemas.microsoft.com/office/drawing/2014/chart" uri="{C3380CC4-5D6E-409C-BE32-E72D297353CC}">
              <c16:uniqueId val="{00000001-7575-4C09-AB5E-D7CFE11E0BDF}"/>
            </c:ext>
          </c:extLst>
        </c:ser>
        <c:ser>
          <c:idx val="2"/>
          <c:order val="2"/>
          <c:tx>
            <c:strRef>
              <c:f>Sheet1!$Q$113</c:f>
              <c:strCache>
                <c:ptCount val="1"/>
                <c:pt idx="0">
                  <c:v>Europe</c:v>
                </c:pt>
              </c:strCache>
            </c:strRef>
          </c:tx>
          <c:spPr>
            <a:solidFill>
              <a:schemeClr val="accent3"/>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Sheet1!$Q$114:$Q$128</c:f>
              <c:numCache>
                <c:formatCode>General</c:formatCode>
                <c:ptCount val="15"/>
                <c:pt idx="0">
                  <c:v>251</c:v>
                </c:pt>
                <c:pt idx="1">
                  <c:v>15</c:v>
                </c:pt>
                <c:pt idx="2">
                  <c:v>45</c:v>
                </c:pt>
                <c:pt idx="3">
                  <c:v>35</c:v>
                </c:pt>
                <c:pt idx="4">
                  <c:v>121</c:v>
                </c:pt>
                <c:pt idx="5">
                  <c:v>2</c:v>
                </c:pt>
                <c:pt idx="6">
                  <c:v>5</c:v>
                </c:pt>
                <c:pt idx="7">
                  <c:v>82</c:v>
                </c:pt>
                <c:pt idx="8">
                  <c:v>14</c:v>
                </c:pt>
                <c:pt idx="9">
                  <c:v>124</c:v>
                </c:pt>
                <c:pt idx="10">
                  <c:v>118</c:v>
                </c:pt>
                <c:pt idx="11">
                  <c:v>215</c:v>
                </c:pt>
                <c:pt idx="12">
                  <c:v>69</c:v>
                </c:pt>
                <c:pt idx="13">
                  <c:v>171</c:v>
                </c:pt>
                <c:pt idx="14">
                  <c:v>12</c:v>
                </c:pt>
              </c:numCache>
            </c:numRef>
          </c:val>
          <c:extLst>
            <c:ext xmlns:c16="http://schemas.microsoft.com/office/drawing/2014/chart" uri="{C3380CC4-5D6E-409C-BE32-E72D297353CC}">
              <c16:uniqueId val="{00000002-7575-4C09-AB5E-D7CFE11E0BDF}"/>
            </c:ext>
          </c:extLst>
        </c:ser>
        <c:ser>
          <c:idx val="3"/>
          <c:order val="3"/>
          <c:tx>
            <c:strRef>
              <c:f>Sheet1!$R$113</c:f>
              <c:strCache>
                <c:ptCount val="1"/>
                <c:pt idx="0">
                  <c:v>Japan</c:v>
                </c:pt>
              </c:strCache>
            </c:strRef>
          </c:tx>
          <c:spPr>
            <a:solidFill>
              <a:schemeClr val="accent4"/>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Sheet1!$R$114:$R$128</c:f>
              <c:numCache>
                <c:formatCode>General</c:formatCode>
                <c:ptCount val="15"/>
                <c:pt idx="0">
                  <c:v>278</c:v>
                </c:pt>
                <c:pt idx="1">
                  <c:v>13</c:v>
                </c:pt>
                <c:pt idx="2">
                  <c:v>73</c:v>
                </c:pt>
                <c:pt idx="3">
                  <c:v>61</c:v>
                </c:pt>
                <c:pt idx="4">
                  <c:v>145</c:v>
                </c:pt>
                <c:pt idx="5">
                  <c:v>1</c:v>
                </c:pt>
                <c:pt idx="6">
                  <c:v>6</c:v>
                </c:pt>
                <c:pt idx="7">
                  <c:v>65</c:v>
                </c:pt>
                <c:pt idx="8">
                  <c:v>27</c:v>
                </c:pt>
                <c:pt idx="9">
                  <c:v>33</c:v>
                </c:pt>
                <c:pt idx="10">
                  <c:v>343</c:v>
                </c:pt>
                <c:pt idx="11">
                  <c:v>48</c:v>
                </c:pt>
                <c:pt idx="12">
                  <c:v>46</c:v>
                </c:pt>
                <c:pt idx="13">
                  <c:v>123</c:v>
                </c:pt>
                <c:pt idx="14">
                  <c:v>36</c:v>
                </c:pt>
              </c:numCache>
            </c:numRef>
          </c:val>
          <c:extLst>
            <c:ext xmlns:c16="http://schemas.microsoft.com/office/drawing/2014/chart" uri="{C3380CC4-5D6E-409C-BE32-E72D297353CC}">
              <c16:uniqueId val="{00000003-7575-4C09-AB5E-D7CFE11E0BDF}"/>
            </c:ext>
          </c:extLst>
        </c:ser>
        <c:dLbls>
          <c:showLegendKey val="0"/>
          <c:showVal val="0"/>
          <c:showCatName val="0"/>
          <c:showSerName val="0"/>
          <c:showPercent val="0"/>
          <c:showBubbleSize val="0"/>
        </c:dLbls>
        <c:gapWidth val="182"/>
        <c:axId val="673634192"/>
        <c:axId val="673632272"/>
      </c:barChart>
      <c:catAx>
        <c:axId val="673634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632272"/>
        <c:crosses val="autoZero"/>
        <c:auto val="1"/>
        <c:lblAlgn val="ctr"/>
        <c:lblOffset val="100"/>
        <c:noMultiLvlLbl val="0"/>
      </c:catAx>
      <c:valAx>
        <c:axId val="6736322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634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EU Top 100 Genres</a:t>
            </a:r>
          </a:p>
          <a:p>
            <a:pPr>
              <a:defRPr sz="2000"/>
            </a:pPr>
            <a:r>
              <a:rPr lang="en-US" sz="1800" dirty="0"/>
              <a:t>[2006-2018]</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994867676718122E-2"/>
          <c:y val="6.372128375493194E-2"/>
          <c:w val="0.96581941569927454"/>
          <c:h val="0.6493350383631713"/>
        </c:manualLayout>
      </c:layout>
      <c:lineChart>
        <c:grouping val="standard"/>
        <c:varyColors val="0"/>
        <c:ser>
          <c:idx val="0"/>
          <c:order val="0"/>
          <c:tx>
            <c:strRef>
              <c:f>Sheet1!$B$51</c:f>
              <c:strCache>
                <c:ptCount val="1"/>
                <c:pt idx="0">
                  <c:v>Action</c:v>
                </c:pt>
              </c:strCache>
            </c:strRef>
          </c:tx>
          <c:spPr>
            <a:ln w="28575" cap="rnd">
              <a:solidFill>
                <a:schemeClr val="accent1"/>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Sheet1!$C$51:$N$51</c:f>
              <c:numCache>
                <c:formatCode>0%</c:formatCode>
                <c:ptCount val="12"/>
                <c:pt idx="0">
                  <c:v>0.1</c:v>
                </c:pt>
                <c:pt idx="1">
                  <c:v>9.0909000000000004E-2</c:v>
                </c:pt>
                <c:pt idx="2">
                  <c:v>0</c:v>
                </c:pt>
                <c:pt idx="3">
                  <c:v>0.5</c:v>
                </c:pt>
                <c:pt idx="4">
                  <c:v>0.111111</c:v>
                </c:pt>
                <c:pt idx="5">
                  <c:v>0.4</c:v>
                </c:pt>
                <c:pt idx="6">
                  <c:v>0.214286</c:v>
                </c:pt>
                <c:pt idx="7">
                  <c:v>-2.9412000000000001E-2</c:v>
                </c:pt>
                <c:pt idx="8">
                  <c:v>-0.30303000000000002</c:v>
                </c:pt>
                <c:pt idx="9">
                  <c:v>-0.130435</c:v>
                </c:pt>
                <c:pt idx="10">
                  <c:v>-0.25</c:v>
                </c:pt>
                <c:pt idx="11">
                  <c:v>0</c:v>
                </c:pt>
              </c:numCache>
            </c:numRef>
          </c:val>
          <c:smooth val="0"/>
          <c:extLst>
            <c:ext xmlns:c16="http://schemas.microsoft.com/office/drawing/2014/chart" uri="{C3380CC4-5D6E-409C-BE32-E72D297353CC}">
              <c16:uniqueId val="{00000000-2942-45F3-BAC0-D94430686915}"/>
            </c:ext>
          </c:extLst>
        </c:ser>
        <c:ser>
          <c:idx val="1"/>
          <c:order val="1"/>
          <c:tx>
            <c:strRef>
              <c:f>Sheet1!$B$52</c:f>
              <c:strCache>
                <c:ptCount val="1"/>
                <c:pt idx="0">
                  <c:v>Adventure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Sheet1!$C$52:$N$52</c:f>
              <c:numCache>
                <c:formatCode>0%</c:formatCode>
                <c:ptCount val="12"/>
                <c:pt idx="0">
                  <c:v>0</c:v>
                </c:pt>
                <c:pt idx="1">
                  <c:v>-0.25</c:v>
                </c:pt>
                <c:pt idx="2">
                  <c:v>2</c:v>
                </c:pt>
                <c:pt idx="3">
                  <c:v>-0.33333299999999999</c:v>
                </c:pt>
                <c:pt idx="4">
                  <c:v>-0.66666700000000001</c:v>
                </c:pt>
                <c:pt idx="5">
                  <c:v>-0.5</c:v>
                </c:pt>
                <c:pt idx="6">
                  <c:v>3</c:v>
                </c:pt>
                <c:pt idx="7">
                  <c:v>0</c:v>
                </c:pt>
                <c:pt idx="8">
                  <c:v>-0.5</c:v>
                </c:pt>
                <c:pt idx="9">
                  <c:v>0.5</c:v>
                </c:pt>
                <c:pt idx="10">
                  <c:v>-0.33333299999999999</c:v>
                </c:pt>
                <c:pt idx="11">
                  <c:v>-0.5</c:v>
                </c:pt>
              </c:numCache>
            </c:numRef>
          </c:val>
          <c:smooth val="0"/>
          <c:extLst>
            <c:ext xmlns:c16="http://schemas.microsoft.com/office/drawing/2014/chart" uri="{C3380CC4-5D6E-409C-BE32-E72D297353CC}">
              <c16:uniqueId val="{00000001-2942-45F3-BAC0-D94430686915}"/>
            </c:ext>
          </c:extLst>
        </c:ser>
        <c:ser>
          <c:idx val="2"/>
          <c:order val="2"/>
          <c:tx>
            <c:strRef>
              <c:f>Sheet1!$B$53</c:f>
              <c:strCache>
                <c:ptCount val="1"/>
                <c:pt idx="0">
                  <c:v>Fighting</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Sheet1!$C$53:$N$53</c:f>
              <c:numCache>
                <c:formatCode>0%</c:formatCode>
                <c:ptCount val="12"/>
                <c:pt idx="0">
                  <c:v>0.33333299999999999</c:v>
                </c:pt>
                <c:pt idx="1">
                  <c:v>-0.75</c:v>
                </c:pt>
                <c:pt idx="2">
                  <c:v>6</c:v>
                </c:pt>
                <c:pt idx="3">
                  <c:v>-0.85714299999999999</c:v>
                </c:pt>
                <c:pt idx="4">
                  <c:v>1</c:v>
                </c:pt>
                <c:pt idx="5">
                  <c:v>0</c:v>
                </c:pt>
                <c:pt idx="6">
                  <c:v>0</c:v>
                </c:pt>
                <c:pt idx="7">
                  <c:v>1</c:v>
                </c:pt>
                <c:pt idx="8">
                  <c:v>1</c:v>
                </c:pt>
                <c:pt idx="9">
                  <c:v>-0.25</c:v>
                </c:pt>
                <c:pt idx="10">
                  <c:v>0.33333299999999999</c:v>
                </c:pt>
                <c:pt idx="11">
                  <c:v>-0.25</c:v>
                </c:pt>
              </c:numCache>
            </c:numRef>
          </c:val>
          <c:smooth val="0"/>
          <c:extLst>
            <c:ext xmlns:c16="http://schemas.microsoft.com/office/drawing/2014/chart" uri="{C3380CC4-5D6E-409C-BE32-E72D297353CC}">
              <c16:uniqueId val="{00000002-2942-45F3-BAC0-D94430686915}"/>
            </c:ext>
          </c:extLst>
        </c:ser>
        <c:ser>
          <c:idx val="3"/>
          <c:order val="3"/>
          <c:tx>
            <c:strRef>
              <c:f>Sheet1!$B$54</c:f>
              <c:strCache>
                <c:ptCount val="1"/>
                <c:pt idx="0">
                  <c:v>Misc</c:v>
                </c:pt>
              </c:strCache>
            </c:strRef>
          </c:tx>
          <c:spPr>
            <a:ln w="28575" cap="rnd">
              <a:solidFill>
                <a:schemeClr val="accent4"/>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Sheet1!$C$54:$N$54</c:f>
              <c:numCache>
                <c:formatCode>0%</c:formatCode>
                <c:ptCount val="12"/>
                <c:pt idx="0">
                  <c:v>0.625</c:v>
                </c:pt>
                <c:pt idx="1">
                  <c:v>0.69230800000000003</c:v>
                </c:pt>
                <c:pt idx="2">
                  <c:v>-0.54545500000000002</c:v>
                </c:pt>
                <c:pt idx="3">
                  <c:v>0.1</c:v>
                </c:pt>
                <c:pt idx="4">
                  <c:v>0.45454499999999998</c:v>
                </c:pt>
                <c:pt idx="5">
                  <c:v>-0.625</c:v>
                </c:pt>
                <c:pt idx="6">
                  <c:v>-0.5</c:v>
                </c:pt>
                <c:pt idx="7">
                  <c:v>0.33333299999999999</c:v>
                </c:pt>
                <c:pt idx="8">
                  <c:v>1</c:v>
                </c:pt>
                <c:pt idx="9">
                  <c:v>0.375</c:v>
                </c:pt>
                <c:pt idx="10">
                  <c:v>-0.54545500000000002</c:v>
                </c:pt>
                <c:pt idx="11">
                  <c:v>-0.2</c:v>
                </c:pt>
              </c:numCache>
            </c:numRef>
          </c:val>
          <c:smooth val="0"/>
          <c:extLst>
            <c:ext xmlns:c16="http://schemas.microsoft.com/office/drawing/2014/chart" uri="{C3380CC4-5D6E-409C-BE32-E72D297353CC}">
              <c16:uniqueId val="{00000003-2942-45F3-BAC0-D94430686915}"/>
            </c:ext>
          </c:extLst>
        </c:ser>
        <c:ser>
          <c:idx val="4"/>
          <c:order val="4"/>
          <c:tx>
            <c:strRef>
              <c:f>Sheet1!$B$55</c:f>
              <c:strCache>
                <c:ptCount val="1"/>
                <c:pt idx="0">
                  <c:v>Platform</c:v>
                </c:pt>
              </c:strCache>
            </c:strRef>
          </c:tx>
          <c:spPr>
            <a:ln w="28575" cap="rnd">
              <a:solidFill>
                <a:schemeClr val="accent5"/>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Sheet1!$C$55:$N$55</c:f>
              <c:numCache>
                <c:formatCode>0%</c:formatCode>
                <c:ptCount val="12"/>
                <c:pt idx="0">
                  <c:v>1</c:v>
                </c:pt>
                <c:pt idx="1">
                  <c:v>-0.2</c:v>
                </c:pt>
                <c:pt idx="2">
                  <c:v>-0.375</c:v>
                </c:pt>
                <c:pt idx="3">
                  <c:v>0.6</c:v>
                </c:pt>
                <c:pt idx="4">
                  <c:v>-0.25</c:v>
                </c:pt>
                <c:pt idx="5">
                  <c:v>-0.33333299999999999</c:v>
                </c:pt>
                <c:pt idx="6">
                  <c:v>1</c:v>
                </c:pt>
                <c:pt idx="7">
                  <c:v>-0.25</c:v>
                </c:pt>
                <c:pt idx="8">
                  <c:v>-0.16666700000000001</c:v>
                </c:pt>
                <c:pt idx="9">
                  <c:v>-0.4</c:v>
                </c:pt>
                <c:pt idx="10">
                  <c:v>0.66666700000000001</c:v>
                </c:pt>
                <c:pt idx="11">
                  <c:v>0.8</c:v>
                </c:pt>
              </c:numCache>
            </c:numRef>
          </c:val>
          <c:smooth val="0"/>
          <c:extLst>
            <c:ext xmlns:c16="http://schemas.microsoft.com/office/drawing/2014/chart" uri="{C3380CC4-5D6E-409C-BE32-E72D297353CC}">
              <c16:uniqueId val="{00000004-2942-45F3-BAC0-D94430686915}"/>
            </c:ext>
          </c:extLst>
        </c:ser>
        <c:ser>
          <c:idx val="5"/>
          <c:order val="5"/>
          <c:tx>
            <c:strRef>
              <c:f>Sheet1!$B$56</c:f>
              <c:strCache>
                <c:ptCount val="1"/>
                <c:pt idx="0">
                  <c:v>Puzzle</c:v>
                </c:pt>
              </c:strCache>
            </c:strRef>
          </c:tx>
          <c:spPr>
            <a:ln w="28575" cap="rnd">
              <a:solidFill>
                <a:schemeClr val="accent6"/>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Sheet1!$C$56:$N$56</c:f>
              <c:numCache>
                <c:formatCode>0%</c:formatCode>
                <c:ptCount val="12"/>
                <c:pt idx="0">
                  <c:v>-0.4</c:v>
                </c:pt>
                <c:pt idx="1">
                  <c:v>-0.33333299999999999</c:v>
                </c:pt>
                <c:pt idx="2">
                  <c:v>-0.5</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5-2942-45F3-BAC0-D94430686915}"/>
            </c:ext>
          </c:extLst>
        </c:ser>
        <c:ser>
          <c:idx val="6"/>
          <c:order val="6"/>
          <c:tx>
            <c:strRef>
              <c:f>Sheet1!$B$57</c:f>
              <c:strCache>
                <c:ptCount val="1"/>
                <c:pt idx="0">
                  <c:v>Racing</c:v>
                </c:pt>
              </c:strCache>
            </c:strRef>
          </c:tx>
          <c:spPr>
            <a:ln w="28575" cap="rnd">
              <a:solidFill>
                <a:schemeClr val="accent1">
                  <a:lumMod val="60000"/>
                </a:schemeClr>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Sheet1!$C$57:$N$57</c:f>
              <c:numCache>
                <c:formatCode>0%</c:formatCode>
                <c:ptCount val="12"/>
                <c:pt idx="0">
                  <c:v>-0.214286</c:v>
                </c:pt>
                <c:pt idx="1">
                  <c:v>-0.36363600000000001</c:v>
                </c:pt>
                <c:pt idx="2">
                  <c:v>0.28571400000000002</c:v>
                </c:pt>
                <c:pt idx="3">
                  <c:v>0.111111</c:v>
                </c:pt>
                <c:pt idx="4">
                  <c:v>0.2</c:v>
                </c:pt>
                <c:pt idx="5">
                  <c:v>-0.33333299999999999</c:v>
                </c:pt>
                <c:pt idx="6">
                  <c:v>0.25</c:v>
                </c:pt>
                <c:pt idx="7">
                  <c:v>-0.2</c:v>
                </c:pt>
                <c:pt idx="8">
                  <c:v>0.25</c:v>
                </c:pt>
                <c:pt idx="9">
                  <c:v>-0.3</c:v>
                </c:pt>
                <c:pt idx="10">
                  <c:v>0.42857099999999998</c:v>
                </c:pt>
                <c:pt idx="11">
                  <c:v>-0.2</c:v>
                </c:pt>
              </c:numCache>
            </c:numRef>
          </c:val>
          <c:smooth val="0"/>
          <c:extLst>
            <c:ext xmlns:c16="http://schemas.microsoft.com/office/drawing/2014/chart" uri="{C3380CC4-5D6E-409C-BE32-E72D297353CC}">
              <c16:uniqueId val="{00000006-2942-45F3-BAC0-D94430686915}"/>
            </c:ext>
          </c:extLst>
        </c:ser>
        <c:ser>
          <c:idx val="7"/>
          <c:order val="7"/>
          <c:tx>
            <c:strRef>
              <c:f>Sheet1!$B$58</c:f>
              <c:strCache>
                <c:ptCount val="1"/>
                <c:pt idx="0">
                  <c:v>Role-Playing</c:v>
                </c:pt>
              </c:strCache>
            </c:strRef>
          </c:tx>
          <c:spPr>
            <a:ln w="28575" cap="rnd">
              <a:solidFill>
                <a:schemeClr val="accent2">
                  <a:lumMod val="60000"/>
                </a:schemeClr>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Sheet1!$C$58:$N$58</c:f>
              <c:numCache>
                <c:formatCode>0%</c:formatCode>
                <c:ptCount val="12"/>
                <c:pt idx="0">
                  <c:v>0.25</c:v>
                </c:pt>
                <c:pt idx="1">
                  <c:v>0.4</c:v>
                </c:pt>
                <c:pt idx="2">
                  <c:v>-0.42857099999999998</c:v>
                </c:pt>
                <c:pt idx="3">
                  <c:v>1.25</c:v>
                </c:pt>
                <c:pt idx="4">
                  <c:v>-0.33333299999999999</c:v>
                </c:pt>
                <c:pt idx="5">
                  <c:v>1.1666669999999999</c:v>
                </c:pt>
                <c:pt idx="6">
                  <c:v>-0.461538</c:v>
                </c:pt>
                <c:pt idx="7">
                  <c:v>0.14285700000000001</c:v>
                </c:pt>
                <c:pt idx="8">
                  <c:v>0.5</c:v>
                </c:pt>
                <c:pt idx="9">
                  <c:v>8.3333000000000004E-2</c:v>
                </c:pt>
                <c:pt idx="10">
                  <c:v>0.30769200000000002</c:v>
                </c:pt>
                <c:pt idx="11">
                  <c:v>-0.235294</c:v>
                </c:pt>
              </c:numCache>
            </c:numRef>
          </c:val>
          <c:smooth val="0"/>
          <c:extLst>
            <c:ext xmlns:c16="http://schemas.microsoft.com/office/drawing/2014/chart" uri="{C3380CC4-5D6E-409C-BE32-E72D297353CC}">
              <c16:uniqueId val="{00000007-2942-45F3-BAC0-D94430686915}"/>
            </c:ext>
          </c:extLst>
        </c:ser>
        <c:ser>
          <c:idx val="8"/>
          <c:order val="8"/>
          <c:tx>
            <c:strRef>
              <c:f>Sheet1!$B$59</c:f>
              <c:strCache>
                <c:ptCount val="1"/>
                <c:pt idx="0">
                  <c:v>Shooter</c:v>
                </c:pt>
              </c:strCache>
            </c:strRef>
          </c:tx>
          <c:spPr>
            <a:ln w="28575" cap="rnd">
              <a:solidFill>
                <a:schemeClr val="accent3">
                  <a:lumMod val="60000"/>
                </a:schemeClr>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Sheet1!$C$59:$N$59</c:f>
              <c:numCache>
                <c:formatCode>0%</c:formatCode>
                <c:ptCount val="12"/>
                <c:pt idx="0">
                  <c:v>1</c:v>
                </c:pt>
                <c:pt idx="1">
                  <c:v>-0.3125</c:v>
                </c:pt>
                <c:pt idx="2">
                  <c:v>0.18181800000000001</c:v>
                </c:pt>
                <c:pt idx="3">
                  <c:v>7.6923000000000005E-2</c:v>
                </c:pt>
                <c:pt idx="4">
                  <c:v>0</c:v>
                </c:pt>
                <c:pt idx="5">
                  <c:v>0.57142899999999996</c:v>
                </c:pt>
                <c:pt idx="6">
                  <c:v>0</c:v>
                </c:pt>
                <c:pt idx="7">
                  <c:v>-4.5455000000000002E-2</c:v>
                </c:pt>
                <c:pt idx="8">
                  <c:v>4.7619000000000002E-2</c:v>
                </c:pt>
                <c:pt idx="9">
                  <c:v>-0.13636400000000001</c:v>
                </c:pt>
                <c:pt idx="10">
                  <c:v>5.2631999999999998E-2</c:v>
                </c:pt>
                <c:pt idx="11">
                  <c:v>-0.35</c:v>
                </c:pt>
              </c:numCache>
            </c:numRef>
          </c:val>
          <c:smooth val="0"/>
          <c:extLst>
            <c:ext xmlns:c16="http://schemas.microsoft.com/office/drawing/2014/chart" uri="{C3380CC4-5D6E-409C-BE32-E72D297353CC}">
              <c16:uniqueId val="{00000008-2942-45F3-BAC0-D94430686915}"/>
            </c:ext>
          </c:extLst>
        </c:ser>
        <c:ser>
          <c:idx val="9"/>
          <c:order val="9"/>
          <c:tx>
            <c:strRef>
              <c:f>Sheet1!$B$60</c:f>
              <c:strCache>
                <c:ptCount val="1"/>
                <c:pt idx="0">
                  <c:v>Simulation</c:v>
                </c:pt>
              </c:strCache>
            </c:strRef>
          </c:tx>
          <c:spPr>
            <a:ln w="28575" cap="rnd">
              <a:solidFill>
                <a:schemeClr val="accent4">
                  <a:lumMod val="60000"/>
                </a:schemeClr>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Sheet1!$C$60:$N$60</c:f>
              <c:numCache>
                <c:formatCode>0%</c:formatCode>
                <c:ptCount val="12"/>
                <c:pt idx="0">
                  <c:v>0.42857099999999998</c:v>
                </c:pt>
                <c:pt idx="1">
                  <c:v>0.1</c:v>
                </c:pt>
                <c:pt idx="2">
                  <c:v>-0.36363600000000001</c:v>
                </c:pt>
                <c:pt idx="3">
                  <c:v>-0.42857099999999998</c:v>
                </c:pt>
                <c:pt idx="4">
                  <c:v>-0.25</c:v>
                </c:pt>
                <c:pt idx="5">
                  <c:v>0</c:v>
                </c:pt>
                <c:pt idx="6">
                  <c:v>-0.33333299999999999</c:v>
                </c:pt>
                <c:pt idx="7">
                  <c:v>1</c:v>
                </c:pt>
                <c:pt idx="8">
                  <c:v>0.25</c:v>
                </c:pt>
                <c:pt idx="9">
                  <c:v>0.2</c:v>
                </c:pt>
                <c:pt idx="10">
                  <c:v>-0.66666700000000001</c:v>
                </c:pt>
                <c:pt idx="11">
                  <c:v>1.5</c:v>
                </c:pt>
              </c:numCache>
            </c:numRef>
          </c:val>
          <c:smooth val="0"/>
          <c:extLst>
            <c:ext xmlns:c16="http://schemas.microsoft.com/office/drawing/2014/chart" uri="{C3380CC4-5D6E-409C-BE32-E72D297353CC}">
              <c16:uniqueId val="{00000009-2942-45F3-BAC0-D94430686915}"/>
            </c:ext>
          </c:extLst>
        </c:ser>
        <c:ser>
          <c:idx val="10"/>
          <c:order val="10"/>
          <c:tx>
            <c:strRef>
              <c:f>Sheet1!$B$61</c:f>
              <c:strCache>
                <c:ptCount val="1"/>
                <c:pt idx="0">
                  <c:v>Sports</c:v>
                </c:pt>
              </c:strCache>
            </c:strRef>
          </c:tx>
          <c:spPr>
            <a:ln w="28575" cap="rnd">
              <a:solidFill>
                <a:schemeClr val="accent5">
                  <a:lumMod val="60000"/>
                </a:schemeClr>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Sheet1!$C$61:$N$61</c:f>
              <c:numCache>
                <c:formatCode>0%</c:formatCode>
                <c:ptCount val="12"/>
                <c:pt idx="0">
                  <c:v>0.44444400000000001</c:v>
                </c:pt>
                <c:pt idx="1">
                  <c:v>0.15384600000000001</c:v>
                </c:pt>
                <c:pt idx="2">
                  <c:v>0.33333299999999999</c:v>
                </c:pt>
                <c:pt idx="3">
                  <c:v>-0.1</c:v>
                </c:pt>
                <c:pt idx="4">
                  <c:v>-5.5556000000000001E-2</c:v>
                </c:pt>
                <c:pt idx="5">
                  <c:v>-0.117647</c:v>
                </c:pt>
                <c:pt idx="6">
                  <c:v>-0.53333299999999995</c:v>
                </c:pt>
                <c:pt idx="7">
                  <c:v>0.42857099999999998</c:v>
                </c:pt>
                <c:pt idx="8">
                  <c:v>-0.1</c:v>
                </c:pt>
                <c:pt idx="9">
                  <c:v>0.66666700000000001</c:v>
                </c:pt>
                <c:pt idx="10">
                  <c:v>-0.2</c:v>
                </c:pt>
                <c:pt idx="11">
                  <c:v>-8.3333000000000004E-2</c:v>
                </c:pt>
              </c:numCache>
            </c:numRef>
          </c:val>
          <c:smooth val="0"/>
          <c:extLst>
            <c:ext xmlns:c16="http://schemas.microsoft.com/office/drawing/2014/chart" uri="{C3380CC4-5D6E-409C-BE32-E72D297353CC}">
              <c16:uniqueId val="{0000000A-2942-45F3-BAC0-D94430686915}"/>
            </c:ext>
          </c:extLst>
        </c:ser>
        <c:ser>
          <c:idx val="11"/>
          <c:order val="11"/>
          <c:tx>
            <c:strRef>
              <c:f>Sheet1!$B$62</c:f>
              <c:strCache>
                <c:ptCount val="1"/>
                <c:pt idx="0">
                  <c:v>Strategy</c:v>
                </c:pt>
              </c:strCache>
            </c:strRef>
          </c:tx>
          <c:spPr>
            <a:ln w="28575" cap="rnd">
              <a:solidFill>
                <a:schemeClr val="accent6">
                  <a:lumMod val="60000"/>
                </a:schemeClr>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Sheet1!$C$62:$N$62</c:f>
              <c:numCache>
                <c:formatCode>0%</c:formatCode>
                <c:ptCount val="12"/>
                <c:pt idx="0">
                  <c:v>0</c:v>
                </c:pt>
                <c:pt idx="1">
                  <c:v>0</c:v>
                </c:pt>
                <c:pt idx="2">
                  <c:v>2</c:v>
                </c:pt>
                <c:pt idx="3">
                  <c:v>-0.66666700000000001</c:v>
                </c:pt>
                <c:pt idx="4">
                  <c:v>1</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B-2942-45F3-BAC0-D94430686915}"/>
            </c:ext>
          </c:extLst>
        </c:ser>
        <c:ser>
          <c:idx val="12"/>
          <c:order val="12"/>
          <c:tx>
            <c:strRef>
              <c:f>Sheet1!$B$63</c:f>
              <c:strCache>
                <c:ptCount val="1"/>
                <c:pt idx="0">
                  <c:v>Action-Adventure</c:v>
                </c:pt>
              </c:strCache>
            </c:strRef>
          </c:tx>
          <c:spPr>
            <a:ln w="28575" cap="rnd">
              <a:solidFill>
                <a:schemeClr val="accent1">
                  <a:lumMod val="80000"/>
                  <a:lumOff val="20000"/>
                </a:schemeClr>
              </a:solidFill>
              <a:round/>
            </a:ln>
            <a:effectLst/>
          </c:spPr>
          <c:marker>
            <c:symbol val="none"/>
          </c:marker>
          <c:cat>
            <c:strRef>
              <c:f>Sheet1!$C$50:$N$50</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Sheet1!$C$63:$N$63</c:f>
              <c:numCache>
                <c:formatCode>0%</c:formatCode>
                <c:ptCount val="12"/>
                <c:pt idx="0">
                  <c:v>0</c:v>
                </c:pt>
                <c:pt idx="1">
                  <c:v>0</c:v>
                </c:pt>
                <c:pt idx="2">
                  <c:v>0</c:v>
                </c:pt>
                <c:pt idx="3">
                  <c:v>0</c:v>
                </c:pt>
                <c:pt idx="4">
                  <c:v>0</c:v>
                </c:pt>
                <c:pt idx="5">
                  <c:v>0</c:v>
                </c:pt>
                <c:pt idx="6">
                  <c:v>0</c:v>
                </c:pt>
                <c:pt idx="7">
                  <c:v>0</c:v>
                </c:pt>
                <c:pt idx="8">
                  <c:v>0</c:v>
                </c:pt>
                <c:pt idx="9">
                  <c:v>0</c:v>
                </c:pt>
                <c:pt idx="10">
                  <c:v>0</c:v>
                </c:pt>
                <c:pt idx="11">
                  <c:v>1.75</c:v>
                </c:pt>
              </c:numCache>
            </c:numRef>
          </c:val>
          <c:smooth val="0"/>
          <c:extLst>
            <c:ext xmlns:c16="http://schemas.microsoft.com/office/drawing/2014/chart" uri="{C3380CC4-5D6E-409C-BE32-E72D297353CC}">
              <c16:uniqueId val="{0000000C-2942-45F3-BAC0-D94430686915}"/>
            </c:ext>
          </c:extLst>
        </c:ser>
        <c:dLbls>
          <c:showLegendKey val="0"/>
          <c:showVal val="0"/>
          <c:showCatName val="0"/>
          <c:showSerName val="0"/>
          <c:showPercent val="0"/>
          <c:showBubbleSize val="0"/>
        </c:dLbls>
        <c:smooth val="0"/>
        <c:axId val="672800848"/>
        <c:axId val="672801168"/>
      </c:lineChart>
      <c:catAx>
        <c:axId val="67280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2801168"/>
        <c:crosses val="autoZero"/>
        <c:auto val="1"/>
        <c:lblAlgn val="ctr"/>
        <c:lblOffset val="950"/>
        <c:noMultiLvlLbl val="0"/>
      </c:catAx>
      <c:valAx>
        <c:axId val="672801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800848"/>
        <c:crosses val="autoZero"/>
        <c:crossBetween val="between"/>
      </c:valAx>
      <c:spPr>
        <a:noFill/>
        <a:ln>
          <a:noFill/>
        </a:ln>
        <a:effectLst/>
      </c:spPr>
    </c:plotArea>
    <c:legend>
      <c:legendPos val="b"/>
      <c:layout>
        <c:manualLayout>
          <c:xMode val="edge"/>
          <c:yMode val="edge"/>
          <c:x val="7.3822924618696315E-2"/>
          <c:y val="0.75868672665916759"/>
          <c:w val="0.88224186455887377"/>
          <c:h val="8.647584120062937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4D-40F5-BDCA-1D6FAA52628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4D-40F5-BDCA-1D6FAA52628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4D-40F5-BDCA-1D6FAA52628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4D-40F5-BDCA-1D6FAA52628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04D-40F5-BDCA-1D6FAA52628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04D-40F5-BDCA-1D6FAA52628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04D-40F5-BDCA-1D6FAA52628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04D-40F5-BDCA-1D6FAA52628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04D-40F5-BDCA-1D6FAA52628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04D-40F5-BDCA-1D6FAA52628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04D-40F5-BDCA-1D6FAA526283}"/>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C04D-40F5-BDCA-1D6FAA526283}"/>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C04D-40F5-BDCA-1D6FAA526283}"/>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C04D-40F5-BDCA-1D6FAA526283}"/>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C04D-40F5-BDCA-1D6FAA52628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Sheet1!$P$51:$P$65</c:f>
              <c:strCache>
                <c:ptCount val="15"/>
                <c:pt idx="0">
                  <c:v>Action</c:v>
                </c:pt>
                <c:pt idx="1">
                  <c:v>Shooter</c:v>
                </c:pt>
                <c:pt idx="2">
                  <c:v>Sports</c:v>
                </c:pt>
                <c:pt idx="3">
                  <c:v>Racing</c:v>
                </c:pt>
                <c:pt idx="4">
                  <c:v>Misc</c:v>
                </c:pt>
                <c:pt idx="5">
                  <c:v>Role-Playing</c:v>
                </c:pt>
                <c:pt idx="6">
                  <c:v>Platform</c:v>
                </c:pt>
                <c:pt idx="7">
                  <c:v>Simulation</c:v>
                </c:pt>
                <c:pt idx="8">
                  <c:v>Adventure</c:v>
                </c:pt>
                <c:pt idx="9">
                  <c:v>Fighting</c:v>
                </c:pt>
                <c:pt idx="10">
                  <c:v>Action-Adventure</c:v>
                </c:pt>
                <c:pt idx="11">
                  <c:v>Puzzle</c:v>
                </c:pt>
                <c:pt idx="12">
                  <c:v>Strategy</c:v>
                </c:pt>
                <c:pt idx="13">
                  <c:v>Party</c:v>
                </c:pt>
                <c:pt idx="14">
                  <c:v>Music</c:v>
                </c:pt>
              </c:strCache>
            </c:strRef>
          </c:cat>
          <c:val>
            <c:numRef>
              <c:f>Sheet1!$Q$51:$Q$65</c:f>
              <c:numCache>
                <c:formatCode>General</c:formatCode>
                <c:ptCount val="15"/>
                <c:pt idx="0">
                  <c:v>251</c:v>
                </c:pt>
                <c:pt idx="1">
                  <c:v>215</c:v>
                </c:pt>
                <c:pt idx="2">
                  <c:v>171</c:v>
                </c:pt>
                <c:pt idx="3">
                  <c:v>124</c:v>
                </c:pt>
                <c:pt idx="4">
                  <c:v>121</c:v>
                </c:pt>
                <c:pt idx="5">
                  <c:v>118</c:v>
                </c:pt>
                <c:pt idx="6">
                  <c:v>82</c:v>
                </c:pt>
                <c:pt idx="7">
                  <c:v>69</c:v>
                </c:pt>
                <c:pt idx="8">
                  <c:v>45</c:v>
                </c:pt>
                <c:pt idx="9">
                  <c:v>35</c:v>
                </c:pt>
                <c:pt idx="10">
                  <c:v>15</c:v>
                </c:pt>
                <c:pt idx="11">
                  <c:v>14</c:v>
                </c:pt>
                <c:pt idx="12">
                  <c:v>12</c:v>
                </c:pt>
                <c:pt idx="13">
                  <c:v>5</c:v>
                </c:pt>
                <c:pt idx="14">
                  <c:v>2</c:v>
                </c:pt>
              </c:numCache>
            </c:numRef>
          </c:val>
          <c:extLst>
            <c:ext xmlns:c16="http://schemas.microsoft.com/office/drawing/2014/chart" uri="{C3380CC4-5D6E-409C-BE32-E72D297353CC}">
              <c16:uniqueId val="{0000001E-C04D-40F5-BDCA-1D6FAA52628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Japan's Top 100 Genres</a:t>
            </a:r>
          </a:p>
          <a:p>
            <a:pPr>
              <a:defRPr sz="2000"/>
            </a:pPr>
            <a:r>
              <a:rPr lang="en-US" sz="1600" dirty="0"/>
              <a:t>[2006-2018]</a:t>
            </a:r>
            <a:endParaRPr lang="en-US" sz="2000" dirty="0"/>
          </a:p>
        </c:rich>
      </c:tx>
      <c:layout>
        <c:manualLayout>
          <c:xMode val="edge"/>
          <c:yMode val="edge"/>
          <c:x val="0.34750162641430971"/>
          <c:y val="1.419059420599156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Sheet1!$B$72</c:f>
              <c:strCache>
                <c:ptCount val="1"/>
                <c:pt idx="0">
                  <c:v>Action</c:v>
                </c:pt>
              </c:strCache>
            </c:strRef>
          </c:tx>
          <c:spPr>
            <a:ln w="28575" cap="rnd">
              <a:solidFill>
                <a:schemeClr val="accent1"/>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Sheet1!$C$72:$N$72</c:f>
              <c:numCache>
                <c:formatCode>0%</c:formatCode>
                <c:ptCount val="12"/>
                <c:pt idx="0">
                  <c:v>0.5</c:v>
                </c:pt>
                <c:pt idx="1">
                  <c:v>0</c:v>
                </c:pt>
                <c:pt idx="2">
                  <c:v>0.111111</c:v>
                </c:pt>
                <c:pt idx="3">
                  <c:v>0.2</c:v>
                </c:pt>
                <c:pt idx="4">
                  <c:v>0.5</c:v>
                </c:pt>
                <c:pt idx="5">
                  <c:v>-0.222222</c:v>
                </c:pt>
                <c:pt idx="6">
                  <c:v>1.428571</c:v>
                </c:pt>
                <c:pt idx="7">
                  <c:v>0.352941</c:v>
                </c:pt>
                <c:pt idx="8">
                  <c:v>0.19565199999999999</c:v>
                </c:pt>
                <c:pt idx="9">
                  <c:v>-0.49090899999999998</c:v>
                </c:pt>
                <c:pt idx="10">
                  <c:v>-0.32142900000000002</c:v>
                </c:pt>
                <c:pt idx="11">
                  <c:v>-5.2631999999999998E-2</c:v>
                </c:pt>
              </c:numCache>
            </c:numRef>
          </c:val>
          <c:smooth val="0"/>
          <c:extLst>
            <c:ext xmlns:c16="http://schemas.microsoft.com/office/drawing/2014/chart" uri="{C3380CC4-5D6E-409C-BE32-E72D297353CC}">
              <c16:uniqueId val="{00000000-9FB6-4328-B0C4-FBB1564825AE}"/>
            </c:ext>
          </c:extLst>
        </c:ser>
        <c:ser>
          <c:idx val="1"/>
          <c:order val="1"/>
          <c:tx>
            <c:strRef>
              <c:f>Sheet1!$B$73</c:f>
              <c:strCache>
                <c:ptCount val="1"/>
                <c:pt idx="0">
                  <c:v>Adventure</c:v>
                </c:pt>
              </c:strCache>
            </c:strRef>
          </c:tx>
          <c:spPr>
            <a:ln w="28575" cap="rnd">
              <a:solidFill>
                <a:schemeClr val="accent2"/>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Sheet1!$C$73:$N$73</c:f>
              <c:numCache>
                <c:formatCode>0%</c:formatCode>
                <c:ptCount val="12"/>
                <c:pt idx="0">
                  <c:v>0.83333299999999999</c:v>
                </c:pt>
                <c:pt idx="1">
                  <c:v>-0.36363600000000001</c:v>
                </c:pt>
                <c:pt idx="2">
                  <c:v>0.28571400000000002</c:v>
                </c:pt>
                <c:pt idx="3">
                  <c:v>-0.44444400000000001</c:v>
                </c:pt>
                <c:pt idx="4">
                  <c:v>0.8</c:v>
                </c:pt>
                <c:pt idx="5">
                  <c:v>-0.55555600000000005</c:v>
                </c:pt>
                <c:pt idx="6">
                  <c:v>0</c:v>
                </c:pt>
                <c:pt idx="7">
                  <c:v>-0.5</c:v>
                </c:pt>
                <c:pt idx="8">
                  <c:v>0</c:v>
                </c:pt>
                <c:pt idx="9">
                  <c:v>1.5</c:v>
                </c:pt>
                <c:pt idx="10">
                  <c:v>-0.2</c:v>
                </c:pt>
                <c:pt idx="11">
                  <c:v>0.25</c:v>
                </c:pt>
              </c:numCache>
            </c:numRef>
          </c:val>
          <c:smooth val="0"/>
          <c:extLst>
            <c:ext xmlns:c16="http://schemas.microsoft.com/office/drawing/2014/chart" uri="{C3380CC4-5D6E-409C-BE32-E72D297353CC}">
              <c16:uniqueId val="{00000001-9FB6-4328-B0C4-FBB1564825AE}"/>
            </c:ext>
          </c:extLst>
        </c:ser>
        <c:ser>
          <c:idx val="2"/>
          <c:order val="2"/>
          <c:tx>
            <c:strRef>
              <c:f>Sheet1!$B$74</c:f>
              <c:strCache>
                <c:ptCount val="1"/>
                <c:pt idx="0">
                  <c:v>Fighting</c:v>
                </c:pt>
              </c:strCache>
            </c:strRef>
          </c:tx>
          <c:spPr>
            <a:ln w="28575" cap="rnd">
              <a:solidFill>
                <a:schemeClr val="accent3"/>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Sheet1!$C$74:$N$74</c:f>
              <c:numCache>
                <c:formatCode>0%</c:formatCode>
                <c:ptCount val="12"/>
                <c:pt idx="0">
                  <c:v>-0.25</c:v>
                </c:pt>
                <c:pt idx="1">
                  <c:v>1</c:v>
                </c:pt>
                <c:pt idx="2">
                  <c:v>0.16666700000000001</c:v>
                </c:pt>
                <c:pt idx="3">
                  <c:v>-0.57142899999999996</c:v>
                </c:pt>
                <c:pt idx="4">
                  <c:v>0.33333299999999999</c:v>
                </c:pt>
                <c:pt idx="5">
                  <c:v>0</c:v>
                </c:pt>
                <c:pt idx="6">
                  <c:v>0</c:v>
                </c:pt>
                <c:pt idx="7">
                  <c:v>-0.25</c:v>
                </c:pt>
                <c:pt idx="8">
                  <c:v>0.33333299999999999</c:v>
                </c:pt>
                <c:pt idx="9">
                  <c:v>0</c:v>
                </c:pt>
                <c:pt idx="10">
                  <c:v>0.5</c:v>
                </c:pt>
                <c:pt idx="11">
                  <c:v>0.5</c:v>
                </c:pt>
              </c:numCache>
            </c:numRef>
          </c:val>
          <c:smooth val="0"/>
          <c:extLst>
            <c:ext xmlns:c16="http://schemas.microsoft.com/office/drawing/2014/chart" uri="{C3380CC4-5D6E-409C-BE32-E72D297353CC}">
              <c16:uniqueId val="{00000002-9FB6-4328-B0C4-FBB1564825AE}"/>
            </c:ext>
          </c:extLst>
        </c:ser>
        <c:ser>
          <c:idx val="3"/>
          <c:order val="3"/>
          <c:tx>
            <c:strRef>
              <c:f>Sheet1!$B$75</c:f>
              <c:strCache>
                <c:ptCount val="1"/>
                <c:pt idx="0">
                  <c:v>Misc</c:v>
                </c:pt>
              </c:strCache>
            </c:strRef>
          </c:tx>
          <c:spPr>
            <a:ln w="28575" cap="rnd">
              <a:solidFill>
                <a:schemeClr val="accent4"/>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Sheet1!$C$75:$N$75</c:f>
              <c:numCache>
                <c:formatCode>0%</c:formatCode>
                <c:ptCount val="12"/>
                <c:pt idx="0">
                  <c:v>0.16666700000000001</c:v>
                </c:pt>
                <c:pt idx="1">
                  <c:v>-9.5238000000000003E-2</c:v>
                </c:pt>
                <c:pt idx="2">
                  <c:v>-0.47368399999999999</c:v>
                </c:pt>
                <c:pt idx="3">
                  <c:v>0</c:v>
                </c:pt>
                <c:pt idx="4">
                  <c:v>0.1</c:v>
                </c:pt>
                <c:pt idx="5">
                  <c:v>0.54545500000000002</c:v>
                </c:pt>
                <c:pt idx="6">
                  <c:v>-0.47058800000000001</c:v>
                </c:pt>
                <c:pt idx="7">
                  <c:v>-0.33333299999999999</c:v>
                </c:pt>
                <c:pt idx="8">
                  <c:v>-0.33333299999999999</c:v>
                </c:pt>
                <c:pt idx="9">
                  <c:v>1.25</c:v>
                </c:pt>
                <c:pt idx="10">
                  <c:v>-0.33333299999999999</c:v>
                </c:pt>
                <c:pt idx="11">
                  <c:v>-0.16666700000000001</c:v>
                </c:pt>
              </c:numCache>
            </c:numRef>
          </c:val>
          <c:smooth val="0"/>
          <c:extLst>
            <c:ext xmlns:c16="http://schemas.microsoft.com/office/drawing/2014/chart" uri="{C3380CC4-5D6E-409C-BE32-E72D297353CC}">
              <c16:uniqueId val="{00000003-9FB6-4328-B0C4-FBB1564825AE}"/>
            </c:ext>
          </c:extLst>
        </c:ser>
        <c:ser>
          <c:idx val="4"/>
          <c:order val="4"/>
          <c:tx>
            <c:strRef>
              <c:f>Sheet1!$B$76</c:f>
              <c:strCache>
                <c:ptCount val="1"/>
                <c:pt idx="0">
                  <c:v>Platform</c:v>
                </c:pt>
              </c:strCache>
            </c:strRef>
          </c:tx>
          <c:spPr>
            <a:ln w="28575" cap="rnd">
              <a:solidFill>
                <a:schemeClr val="accent5"/>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Sheet1!$C$76:$N$76</c:f>
              <c:numCache>
                <c:formatCode>0%</c:formatCode>
                <c:ptCount val="12"/>
                <c:pt idx="0">
                  <c:v>0.16666700000000001</c:v>
                </c:pt>
                <c:pt idx="1">
                  <c:v>-0.42857099999999998</c:v>
                </c:pt>
                <c:pt idx="2">
                  <c:v>-0.25</c:v>
                </c:pt>
                <c:pt idx="3">
                  <c:v>1</c:v>
                </c:pt>
                <c:pt idx="4">
                  <c:v>0.16666700000000001</c:v>
                </c:pt>
                <c:pt idx="5">
                  <c:v>0</c:v>
                </c:pt>
                <c:pt idx="6">
                  <c:v>-0.28571400000000002</c:v>
                </c:pt>
                <c:pt idx="7">
                  <c:v>-0.2</c:v>
                </c:pt>
                <c:pt idx="8">
                  <c:v>0</c:v>
                </c:pt>
                <c:pt idx="9">
                  <c:v>-0.25</c:v>
                </c:pt>
                <c:pt idx="10">
                  <c:v>1</c:v>
                </c:pt>
                <c:pt idx="11">
                  <c:v>-0.5</c:v>
                </c:pt>
              </c:numCache>
            </c:numRef>
          </c:val>
          <c:smooth val="0"/>
          <c:extLst>
            <c:ext xmlns:c16="http://schemas.microsoft.com/office/drawing/2014/chart" uri="{C3380CC4-5D6E-409C-BE32-E72D297353CC}">
              <c16:uniqueId val="{00000004-9FB6-4328-B0C4-FBB1564825AE}"/>
            </c:ext>
          </c:extLst>
        </c:ser>
        <c:ser>
          <c:idx val="5"/>
          <c:order val="5"/>
          <c:tx>
            <c:strRef>
              <c:f>Sheet1!$B$77</c:f>
              <c:strCache>
                <c:ptCount val="1"/>
                <c:pt idx="0">
                  <c:v>Puzzle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Sheet1!$C$77:$N$77</c:f>
              <c:numCache>
                <c:formatCode>0%</c:formatCode>
                <c:ptCount val="12"/>
                <c:pt idx="0">
                  <c:v>0</c:v>
                </c:pt>
                <c:pt idx="1">
                  <c:v>0</c:v>
                </c:pt>
                <c:pt idx="2">
                  <c:v>0</c:v>
                </c:pt>
                <c:pt idx="3">
                  <c:v>-0.66666700000000001</c:v>
                </c:pt>
                <c:pt idx="4">
                  <c:v>0</c:v>
                </c:pt>
                <c:pt idx="5">
                  <c:v>0</c:v>
                </c:pt>
                <c:pt idx="6">
                  <c:v>0</c:v>
                </c:pt>
                <c:pt idx="7">
                  <c:v>0</c:v>
                </c:pt>
                <c:pt idx="8">
                  <c:v>0</c:v>
                </c:pt>
                <c:pt idx="9">
                  <c:v>0</c:v>
                </c:pt>
                <c:pt idx="10">
                  <c:v>3</c:v>
                </c:pt>
                <c:pt idx="11">
                  <c:v>0</c:v>
                </c:pt>
              </c:numCache>
            </c:numRef>
          </c:val>
          <c:smooth val="0"/>
          <c:extLst>
            <c:ext xmlns:c16="http://schemas.microsoft.com/office/drawing/2014/chart" uri="{C3380CC4-5D6E-409C-BE32-E72D297353CC}">
              <c16:uniqueId val="{00000005-9FB6-4328-B0C4-FBB1564825AE}"/>
            </c:ext>
          </c:extLst>
        </c:ser>
        <c:ser>
          <c:idx val="6"/>
          <c:order val="6"/>
          <c:tx>
            <c:strRef>
              <c:f>Sheet1!$B$78</c:f>
              <c:strCache>
                <c:ptCount val="1"/>
                <c:pt idx="0">
                  <c:v>Racing</c:v>
                </c:pt>
              </c:strCache>
            </c:strRef>
          </c:tx>
          <c:spPr>
            <a:ln w="28575" cap="rnd">
              <a:solidFill>
                <a:schemeClr val="accent1">
                  <a:lumMod val="6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Sheet1!$C$78:$N$78</c:f>
              <c:numCache>
                <c:formatCode>0%</c:formatCode>
                <c:ptCount val="12"/>
                <c:pt idx="0">
                  <c:v>0</c:v>
                </c:pt>
                <c:pt idx="1">
                  <c:v>2</c:v>
                </c:pt>
                <c:pt idx="2">
                  <c:v>0</c:v>
                </c:pt>
                <c:pt idx="3">
                  <c:v>0</c:v>
                </c:pt>
                <c:pt idx="4">
                  <c:v>0</c:v>
                </c:pt>
                <c:pt idx="5">
                  <c:v>0</c:v>
                </c:pt>
                <c:pt idx="6">
                  <c:v>0</c:v>
                </c:pt>
                <c:pt idx="7">
                  <c:v>-0.33333299999999999</c:v>
                </c:pt>
                <c:pt idx="8">
                  <c:v>0</c:v>
                </c:pt>
                <c:pt idx="9">
                  <c:v>0</c:v>
                </c:pt>
                <c:pt idx="10">
                  <c:v>1</c:v>
                </c:pt>
                <c:pt idx="11">
                  <c:v>-0.25</c:v>
                </c:pt>
              </c:numCache>
            </c:numRef>
          </c:val>
          <c:smooth val="0"/>
          <c:extLst>
            <c:ext xmlns:c16="http://schemas.microsoft.com/office/drawing/2014/chart" uri="{C3380CC4-5D6E-409C-BE32-E72D297353CC}">
              <c16:uniqueId val="{00000006-9FB6-4328-B0C4-FBB1564825AE}"/>
            </c:ext>
          </c:extLst>
        </c:ser>
        <c:ser>
          <c:idx val="7"/>
          <c:order val="7"/>
          <c:tx>
            <c:strRef>
              <c:f>Sheet1!$B$79</c:f>
              <c:strCache>
                <c:ptCount val="1"/>
                <c:pt idx="0">
                  <c:v>Role-Playing</c:v>
                </c:pt>
              </c:strCache>
            </c:strRef>
          </c:tx>
          <c:spPr>
            <a:ln w="28575" cap="rnd">
              <a:solidFill>
                <a:schemeClr val="accent2">
                  <a:lumMod val="6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Sheet1!$C$79:$N$79</c:f>
              <c:numCache>
                <c:formatCode>0%</c:formatCode>
                <c:ptCount val="12"/>
                <c:pt idx="0">
                  <c:v>-0.39393899999999998</c:v>
                </c:pt>
                <c:pt idx="1">
                  <c:v>0.25</c:v>
                </c:pt>
                <c:pt idx="2">
                  <c:v>0.16</c:v>
                </c:pt>
                <c:pt idx="3">
                  <c:v>0.137931</c:v>
                </c:pt>
                <c:pt idx="4">
                  <c:v>-0.15151500000000001</c:v>
                </c:pt>
                <c:pt idx="5">
                  <c:v>0</c:v>
                </c:pt>
                <c:pt idx="6">
                  <c:v>-7.1429000000000006E-2</c:v>
                </c:pt>
                <c:pt idx="7">
                  <c:v>-0.115385</c:v>
                </c:pt>
                <c:pt idx="8">
                  <c:v>-4.3478000000000003E-2</c:v>
                </c:pt>
                <c:pt idx="9">
                  <c:v>0.13636400000000001</c:v>
                </c:pt>
                <c:pt idx="10">
                  <c:v>0.2</c:v>
                </c:pt>
                <c:pt idx="11">
                  <c:v>-0.3</c:v>
                </c:pt>
              </c:numCache>
            </c:numRef>
          </c:val>
          <c:smooth val="0"/>
          <c:extLst>
            <c:ext xmlns:c16="http://schemas.microsoft.com/office/drawing/2014/chart" uri="{C3380CC4-5D6E-409C-BE32-E72D297353CC}">
              <c16:uniqueId val="{00000007-9FB6-4328-B0C4-FBB1564825AE}"/>
            </c:ext>
          </c:extLst>
        </c:ser>
        <c:ser>
          <c:idx val="8"/>
          <c:order val="8"/>
          <c:tx>
            <c:strRef>
              <c:f>Sheet1!$B$80</c:f>
              <c:strCache>
                <c:ptCount val="1"/>
                <c:pt idx="0">
                  <c:v>Shooter</c:v>
                </c:pt>
              </c:strCache>
            </c:strRef>
          </c:tx>
          <c:spPr>
            <a:ln w="28575" cap="rnd">
              <a:solidFill>
                <a:schemeClr val="accent3">
                  <a:lumMod val="6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Sheet1!$C$80:$N$80</c:f>
              <c:numCache>
                <c:formatCode>0%</c:formatCode>
                <c:ptCount val="12"/>
                <c:pt idx="0">
                  <c:v>-0.5</c:v>
                </c:pt>
                <c:pt idx="1">
                  <c:v>0</c:v>
                </c:pt>
                <c:pt idx="2">
                  <c:v>0</c:v>
                </c:pt>
                <c:pt idx="3">
                  <c:v>3</c:v>
                </c:pt>
                <c:pt idx="4">
                  <c:v>0</c:v>
                </c:pt>
                <c:pt idx="5">
                  <c:v>-0.25</c:v>
                </c:pt>
                <c:pt idx="6">
                  <c:v>0.33333299999999999</c:v>
                </c:pt>
                <c:pt idx="7">
                  <c:v>-0.25</c:v>
                </c:pt>
                <c:pt idx="8">
                  <c:v>0.66666700000000001</c:v>
                </c:pt>
                <c:pt idx="9">
                  <c:v>0.2</c:v>
                </c:pt>
                <c:pt idx="10">
                  <c:v>0.33333299999999999</c:v>
                </c:pt>
                <c:pt idx="11">
                  <c:v>-0.25</c:v>
                </c:pt>
              </c:numCache>
            </c:numRef>
          </c:val>
          <c:smooth val="0"/>
          <c:extLst>
            <c:ext xmlns:c16="http://schemas.microsoft.com/office/drawing/2014/chart" uri="{C3380CC4-5D6E-409C-BE32-E72D297353CC}">
              <c16:uniqueId val="{00000008-9FB6-4328-B0C4-FBB1564825AE}"/>
            </c:ext>
          </c:extLst>
        </c:ser>
        <c:ser>
          <c:idx val="9"/>
          <c:order val="9"/>
          <c:tx>
            <c:strRef>
              <c:f>Sheet1!$B$81</c:f>
              <c:strCache>
                <c:ptCount val="1"/>
                <c:pt idx="0">
                  <c:v>Simulation</c:v>
                </c:pt>
              </c:strCache>
            </c:strRef>
          </c:tx>
          <c:spPr>
            <a:ln w="28575" cap="rnd">
              <a:solidFill>
                <a:schemeClr val="accent4">
                  <a:lumMod val="6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Sheet1!$C$81:$N$81</c:f>
              <c:numCache>
                <c:formatCode>0%</c:formatCode>
                <c:ptCount val="12"/>
                <c:pt idx="0">
                  <c:v>-0.16666700000000001</c:v>
                </c:pt>
                <c:pt idx="1">
                  <c:v>0.2</c:v>
                </c:pt>
                <c:pt idx="2">
                  <c:v>-0.33333299999999999</c:v>
                </c:pt>
                <c:pt idx="3">
                  <c:v>0.5</c:v>
                </c:pt>
                <c:pt idx="4">
                  <c:v>-0.66666700000000001</c:v>
                </c:pt>
                <c:pt idx="5">
                  <c:v>1.5</c:v>
                </c:pt>
                <c:pt idx="6">
                  <c:v>-0.8</c:v>
                </c:pt>
                <c:pt idx="7">
                  <c:v>1</c:v>
                </c:pt>
                <c:pt idx="8">
                  <c:v>0</c:v>
                </c:pt>
                <c:pt idx="9">
                  <c:v>0</c:v>
                </c:pt>
                <c:pt idx="10">
                  <c:v>-0.66666700000000001</c:v>
                </c:pt>
                <c:pt idx="11">
                  <c:v>-0.5</c:v>
                </c:pt>
              </c:numCache>
            </c:numRef>
          </c:val>
          <c:smooth val="0"/>
          <c:extLst>
            <c:ext xmlns:c16="http://schemas.microsoft.com/office/drawing/2014/chart" uri="{C3380CC4-5D6E-409C-BE32-E72D297353CC}">
              <c16:uniqueId val="{00000009-9FB6-4328-B0C4-FBB1564825AE}"/>
            </c:ext>
          </c:extLst>
        </c:ser>
        <c:ser>
          <c:idx val="10"/>
          <c:order val="10"/>
          <c:tx>
            <c:strRef>
              <c:f>Sheet1!$B$82</c:f>
              <c:strCache>
                <c:ptCount val="1"/>
                <c:pt idx="0">
                  <c:v>Sports</c:v>
                </c:pt>
              </c:strCache>
            </c:strRef>
          </c:tx>
          <c:spPr>
            <a:ln w="28575" cap="rnd">
              <a:solidFill>
                <a:schemeClr val="accent5">
                  <a:lumMod val="6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Sheet1!$C$82:$N$82</c:f>
              <c:numCache>
                <c:formatCode>0%</c:formatCode>
                <c:ptCount val="12"/>
                <c:pt idx="0">
                  <c:v>-8.3333000000000004E-2</c:v>
                </c:pt>
                <c:pt idx="1">
                  <c:v>0.45454499999999998</c:v>
                </c:pt>
                <c:pt idx="2">
                  <c:v>6.25E-2</c:v>
                </c:pt>
                <c:pt idx="3">
                  <c:v>-0.235294</c:v>
                </c:pt>
                <c:pt idx="4">
                  <c:v>-7.6923000000000005E-2</c:v>
                </c:pt>
                <c:pt idx="5">
                  <c:v>-0.25</c:v>
                </c:pt>
                <c:pt idx="6">
                  <c:v>-0.33333299999999999</c:v>
                </c:pt>
                <c:pt idx="7">
                  <c:v>0</c:v>
                </c:pt>
                <c:pt idx="8">
                  <c:v>0</c:v>
                </c:pt>
                <c:pt idx="9">
                  <c:v>0</c:v>
                </c:pt>
                <c:pt idx="10">
                  <c:v>-0.28571400000000002</c:v>
                </c:pt>
                <c:pt idx="11">
                  <c:v>0.8</c:v>
                </c:pt>
              </c:numCache>
            </c:numRef>
          </c:val>
          <c:smooth val="0"/>
          <c:extLst>
            <c:ext xmlns:c16="http://schemas.microsoft.com/office/drawing/2014/chart" uri="{C3380CC4-5D6E-409C-BE32-E72D297353CC}">
              <c16:uniqueId val="{0000000A-9FB6-4328-B0C4-FBB1564825AE}"/>
            </c:ext>
          </c:extLst>
        </c:ser>
        <c:ser>
          <c:idx val="11"/>
          <c:order val="11"/>
          <c:tx>
            <c:strRef>
              <c:f>Sheet1!$B$83</c:f>
              <c:strCache>
                <c:ptCount val="1"/>
                <c:pt idx="0">
                  <c:v>Strategy</c:v>
                </c:pt>
              </c:strCache>
            </c:strRef>
          </c:tx>
          <c:spPr>
            <a:ln w="28575" cap="rnd">
              <a:solidFill>
                <a:schemeClr val="accent6">
                  <a:lumMod val="6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Sheet1!$C$83:$N$83</c:f>
              <c:numCache>
                <c:formatCode>0%</c:formatCode>
                <c:ptCount val="12"/>
                <c:pt idx="0">
                  <c:v>5</c:v>
                </c:pt>
                <c:pt idx="1">
                  <c:v>-0.33333299999999999</c:v>
                </c:pt>
                <c:pt idx="2">
                  <c:v>0</c:v>
                </c:pt>
                <c:pt idx="3">
                  <c:v>0</c:v>
                </c:pt>
                <c:pt idx="4">
                  <c:v>-0.5</c:v>
                </c:pt>
                <c:pt idx="5">
                  <c:v>2</c:v>
                </c:pt>
                <c:pt idx="6">
                  <c:v>-0.66666700000000001</c:v>
                </c:pt>
                <c:pt idx="7">
                  <c:v>-0.5</c:v>
                </c:pt>
                <c:pt idx="8">
                  <c:v>0</c:v>
                </c:pt>
                <c:pt idx="9">
                  <c:v>1</c:v>
                </c:pt>
                <c:pt idx="10">
                  <c:v>0</c:v>
                </c:pt>
                <c:pt idx="11">
                  <c:v>0</c:v>
                </c:pt>
              </c:numCache>
            </c:numRef>
          </c:val>
          <c:smooth val="0"/>
          <c:extLst>
            <c:ext xmlns:c16="http://schemas.microsoft.com/office/drawing/2014/chart" uri="{C3380CC4-5D6E-409C-BE32-E72D297353CC}">
              <c16:uniqueId val="{0000000B-9FB6-4328-B0C4-FBB1564825AE}"/>
            </c:ext>
          </c:extLst>
        </c:ser>
        <c:ser>
          <c:idx val="12"/>
          <c:order val="12"/>
          <c:tx>
            <c:strRef>
              <c:f>Sheet1!$B$84</c:f>
              <c:strCache>
                <c:ptCount val="1"/>
                <c:pt idx="0">
                  <c:v>Inc, Action</c:v>
                </c:pt>
              </c:strCache>
            </c:strRef>
          </c:tx>
          <c:spPr>
            <a:ln w="28575" cap="rnd">
              <a:solidFill>
                <a:schemeClr val="accent1">
                  <a:lumMod val="80000"/>
                  <a:lumOff val="2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Sheet1!$C$84:$N$84</c:f>
              <c:numCache>
                <c:formatCode>0%</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C-9FB6-4328-B0C4-FBB1564825AE}"/>
            </c:ext>
          </c:extLst>
        </c:ser>
        <c:ser>
          <c:idx val="13"/>
          <c:order val="13"/>
          <c:tx>
            <c:strRef>
              <c:f>Sheet1!$B$85</c:f>
              <c:strCache>
                <c:ptCount val="1"/>
                <c:pt idx="0">
                  <c:v>Party</c:v>
                </c:pt>
              </c:strCache>
            </c:strRef>
          </c:tx>
          <c:spPr>
            <a:ln w="28575" cap="rnd">
              <a:solidFill>
                <a:schemeClr val="accent2">
                  <a:lumMod val="80000"/>
                  <a:lumOff val="2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Sheet1!$C$85:$N$85</c:f>
              <c:numCache>
                <c:formatCode>0%</c:formatCode>
                <c:ptCount val="12"/>
                <c:pt idx="0">
                  <c:v>0</c:v>
                </c:pt>
                <c:pt idx="1">
                  <c:v>0</c:v>
                </c:pt>
                <c:pt idx="2">
                  <c:v>0</c:v>
                </c:pt>
                <c:pt idx="3">
                  <c:v>0</c:v>
                </c:pt>
                <c:pt idx="4">
                  <c:v>0</c:v>
                </c:pt>
                <c:pt idx="5">
                  <c:v>0</c:v>
                </c:pt>
                <c:pt idx="6">
                  <c:v>0</c:v>
                </c:pt>
                <c:pt idx="7">
                  <c:v>0</c:v>
                </c:pt>
                <c:pt idx="8">
                  <c:v>0</c:v>
                </c:pt>
                <c:pt idx="9">
                  <c:v>0</c:v>
                </c:pt>
                <c:pt idx="10">
                  <c:v>1</c:v>
                </c:pt>
                <c:pt idx="11">
                  <c:v>0.5</c:v>
                </c:pt>
              </c:numCache>
            </c:numRef>
          </c:val>
          <c:smooth val="0"/>
          <c:extLst>
            <c:ext xmlns:c16="http://schemas.microsoft.com/office/drawing/2014/chart" uri="{C3380CC4-5D6E-409C-BE32-E72D297353CC}">
              <c16:uniqueId val="{0000000D-9FB6-4328-B0C4-FBB1564825AE}"/>
            </c:ext>
          </c:extLst>
        </c:ser>
        <c:ser>
          <c:idx val="14"/>
          <c:order val="14"/>
          <c:tx>
            <c:strRef>
              <c:f>Sheet1!$B$86</c:f>
              <c:strCache>
                <c:ptCount val="1"/>
                <c:pt idx="0">
                  <c:v>Action-Adventure</c:v>
                </c:pt>
              </c:strCache>
            </c:strRef>
          </c:tx>
          <c:spPr>
            <a:ln w="28575" cap="rnd">
              <a:solidFill>
                <a:schemeClr val="accent3">
                  <a:lumMod val="80000"/>
                  <a:lumOff val="20000"/>
                </a:schemeClr>
              </a:solidFill>
              <a:round/>
            </a:ln>
            <a:effectLst/>
          </c:spPr>
          <c:marker>
            <c:symbol val="none"/>
          </c:marker>
          <c:cat>
            <c:strRef>
              <c:f>Sheet1!$C$71:$N$71</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Sheet1!$C$86:$N$86</c:f>
              <c:numCache>
                <c:formatCode>0%</c:formatCode>
                <c:ptCount val="12"/>
                <c:pt idx="0">
                  <c:v>0</c:v>
                </c:pt>
                <c:pt idx="1">
                  <c:v>0</c:v>
                </c:pt>
                <c:pt idx="2">
                  <c:v>0</c:v>
                </c:pt>
                <c:pt idx="3">
                  <c:v>0</c:v>
                </c:pt>
                <c:pt idx="4">
                  <c:v>0</c:v>
                </c:pt>
                <c:pt idx="5">
                  <c:v>0</c:v>
                </c:pt>
                <c:pt idx="6">
                  <c:v>0</c:v>
                </c:pt>
                <c:pt idx="7">
                  <c:v>0</c:v>
                </c:pt>
                <c:pt idx="8">
                  <c:v>0</c:v>
                </c:pt>
                <c:pt idx="9">
                  <c:v>0</c:v>
                </c:pt>
                <c:pt idx="10">
                  <c:v>0</c:v>
                </c:pt>
                <c:pt idx="11">
                  <c:v>1.25</c:v>
                </c:pt>
              </c:numCache>
            </c:numRef>
          </c:val>
          <c:smooth val="0"/>
          <c:extLst>
            <c:ext xmlns:c16="http://schemas.microsoft.com/office/drawing/2014/chart" uri="{C3380CC4-5D6E-409C-BE32-E72D297353CC}">
              <c16:uniqueId val="{0000000E-9FB6-4328-B0C4-FBB1564825AE}"/>
            </c:ext>
          </c:extLst>
        </c:ser>
        <c:dLbls>
          <c:showLegendKey val="0"/>
          <c:showVal val="0"/>
          <c:showCatName val="0"/>
          <c:showSerName val="0"/>
          <c:showPercent val="0"/>
          <c:showBubbleSize val="0"/>
        </c:dLbls>
        <c:smooth val="0"/>
        <c:axId val="672800848"/>
        <c:axId val="672801168"/>
      </c:lineChart>
      <c:catAx>
        <c:axId val="67280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72801168"/>
        <c:crosses val="autoZero"/>
        <c:auto val="1"/>
        <c:lblAlgn val="ctr"/>
        <c:lblOffset val="950"/>
        <c:noMultiLvlLbl val="0"/>
      </c:catAx>
      <c:valAx>
        <c:axId val="672801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800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C0-4417-AD30-72349361CE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C0-4417-AD30-72349361CE9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C0-4417-AD30-72349361CE9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BC0-4417-AD30-72349361CE9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BC0-4417-AD30-72349361CE9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BC0-4417-AD30-72349361CE9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BC0-4417-AD30-72349361CE9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BC0-4417-AD30-72349361CE9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BC0-4417-AD30-72349361CE9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BC0-4417-AD30-72349361CE9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9BC0-4417-AD30-72349361CE90}"/>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9BC0-4417-AD30-72349361CE90}"/>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9BC0-4417-AD30-72349361CE90}"/>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9BC0-4417-AD30-72349361CE90}"/>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9BC0-4417-AD30-72349361CE90}"/>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9BC0-4417-AD30-72349361CE9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Sheet1!$P$72:$P$87</c:f>
              <c:strCache>
                <c:ptCount val="16"/>
                <c:pt idx="0">
                  <c:v>Role-Playing</c:v>
                </c:pt>
                <c:pt idx="1">
                  <c:v>Action</c:v>
                </c:pt>
                <c:pt idx="2">
                  <c:v>Misc</c:v>
                </c:pt>
                <c:pt idx="3">
                  <c:v>Sports</c:v>
                </c:pt>
                <c:pt idx="4">
                  <c:v>Adventure</c:v>
                </c:pt>
                <c:pt idx="5">
                  <c:v>Platform</c:v>
                </c:pt>
                <c:pt idx="6">
                  <c:v>Fighting</c:v>
                </c:pt>
                <c:pt idx="7">
                  <c:v>Shooter</c:v>
                </c:pt>
                <c:pt idx="8">
                  <c:v>Simulation</c:v>
                </c:pt>
                <c:pt idx="9">
                  <c:v>Strategy</c:v>
                </c:pt>
                <c:pt idx="10">
                  <c:v>Racing</c:v>
                </c:pt>
                <c:pt idx="11">
                  <c:v>Puzzle</c:v>
                </c:pt>
                <c:pt idx="12">
                  <c:v>Action-Adventure</c:v>
                </c:pt>
                <c:pt idx="13">
                  <c:v>Party</c:v>
                </c:pt>
                <c:pt idx="14">
                  <c:v>Inc, Action</c:v>
                </c:pt>
                <c:pt idx="15">
                  <c:v>Music</c:v>
                </c:pt>
              </c:strCache>
            </c:strRef>
          </c:cat>
          <c:val>
            <c:numRef>
              <c:f>Sheet1!$Q$72:$Q$87</c:f>
              <c:numCache>
                <c:formatCode>General</c:formatCode>
                <c:ptCount val="16"/>
                <c:pt idx="0">
                  <c:v>343</c:v>
                </c:pt>
                <c:pt idx="1">
                  <c:v>278</c:v>
                </c:pt>
                <c:pt idx="2">
                  <c:v>145</c:v>
                </c:pt>
                <c:pt idx="3">
                  <c:v>123</c:v>
                </c:pt>
                <c:pt idx="4">
                  <c:v>73</c:v>
                </c:pt>
                <c:pt idx="5">
                  <c:v>65</c:v>
                </c:pt>
                <c:pt idx="6">
                  <c:v>61</c:v>
                </c:pt>
                <c:pt idx="7">
                  <c:v>48</c:v>
                </c:pt>
                <c:pt idx="8">
                  <c:v>46</c:v>
                </c:pt>
                <c:pt idx="9">
                  <c:v>36</c:v>
                </c:pt>
                <c:pt idx="10">
                  <c:v>33</c:v>
                </c:pt>
                <c:pt idx="11">
                  <c:v>27</c:v>
                </c:pt>
                <c:pt idx="12">
                  <c:v>13</c:v>
                </c:pt>
                <c:pt idx="13">
                  <c:v>6</c:v>
                </c:pt>
                <c:pt idx="14">
                  <c:v>2</c:v>
                </c:pt>
                <c:pt idx="15">
                  <c:v>1</c:v>
                </c:pt>
              </c:numCache>
            </c:numRef>
          </c:val>
          <c:extLst>
            <c:ext xmlns:c16="http://schemas.microsoft.com/office/drawing/2014/chart" uri="{C3380CC4-5D6E-409C-BE32-E72D297353CC}">
              <c16:uniqueId val="{00000020-9BC0-4417-AD30-72349361CE9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150481544818609"/>
          <c:y val="0.78668690923438489"/>
          <c:w val="0.5988140988225289"/>
          <c:h val="0.2133130782672307"/>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Sheet1!$O$113</c:f>
              <c:strCache>
                <c:ptCount val="1"/>
                <c:pt idx="0">
                  <c:v>Global</c:v>
                </c:pt>
              </c:strCache>
            </c:strRef>
          </c:tx>
          <c:spPr>
            <a:solidFill>
              <a:schemeClr val="accent1"/>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Sheet1!$O$114:$O$128</c:f>
              <c:numCache>
                <c:formatCode>General</c:formatCode>
                <c:ptCount val="15"/>
                <c:pt idx="0">
                  <c:v>263</c:v>
                </c:pt>
                <c:pt idx="1">
                  <c:v>14</c:v>
                </c:pt>
                <c:pt idx="2">
                  <c:v>49</c:v>
                </c:pt>
                <c:pt idx="3">
                  <c:v>47</c:v>
                </c:pt>
                <c:pt idx="4">
                  <c:v>119</c:v>
                </c:pt>
                <c:pt idx="5">
                  <c:v>1</c:v>
                </c:pt>
                <c:pt idx="6">
                  <c:v>3</c:v>
                </c:pt>
                <c:pt idx="7">
                  <c:v>87</c:v>
                </c:pt>
                <c:pt idx="8">
                  <c:v>12</c:v>
                </c:pt>
                <c:pt idx="9">
                  <c:v>80</c:v>
                </c:pt>
                <c:pt idx="10">
                  <c:v>167</c:v>
                </c:pt>
                <c:pt idx="11">
                  <c:v>222</c:v>
                </c:pt>
                <c:pt idx="12">
                  <c:v>48</c:v>
                </c:pt>
                <c:pt idx="13">
                  <c:v>178</c:v>
                </c:pt>
                <c:pt idx="14">
                  <c:v>9</c:v>
                </c:pt>
              </c:numCache>
            </c:numRef>
          </c:val>
          <c:extLst>
            <c:ext xmlns:c16="http://schemas.microsoft.com/office/drawing/2014/chart" uri="{C3380CC4-5D6E-409C-BE32-E72D297353CC}">
              <c16:uniqueId val="{00000000-7575-4C09-AB5E-D7CFE11E0BDF}"/>
            </c:ext>
          </c:extLst>
        </c:ser>
        <c:ser>
          <c:idx val="1"/>
          <c:order val="1"/>
          <c:tx>
            <c:strRef>
              <c:f>Sheet1!$P$113</c:f>
              <c:strCache>
                <c:ptCount val="1"/>
                <c:pt idx="0">
                  <c:v>USA</c:v>
                </c:pt>
              </c:strCache>
            </c:strRef>
          </c:tx>
          <c:spPr>
            <a:solidFill>
              <a:schemeClr val="accent2"/>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Sheet1!$P$114:$P$128</c:f>
              <c:numCache>
                <c:formatCode>General</c:formatCode>
                <c:ptCount val="15"/>
                <c:pt idx="0">
                  <c:v>272</c:v>
                </c:pt>
                <c:pt idx="1">
                  <c:v>14</c:v>
                </c:pt>
                <c:pt idx="2">
                  <c:v>43</c:v>
                </c:pt>
                <c:pt idx="3">
                  <c:v>51</c:v>
                </c:pt>
                <c:pt idx="4">
                  <c:v>107</c:v>
                </c:pt>
                <c:pt idx="5">
                  <c:v>2</c:v>
                </c:pt>
                <c:pt idx="6">
                  <c:v>3</c:v>
                </c:pt>
                <c:pt idx="7">
                  <c:v>89</c:v>
                </c:pt>
                <c:pt idx="8">
                  <c:v>12</c:v>
                </c:pt>
                <c:pt idx="9">
                  <c:v>71</c:v>
                </c:pt>
                <c:pt idx="10">
                  <c:v>132</c:v>
                </c:pt>
                <c:pt idx="11">
                  <c:v>243</c:v>
                </c:pt>
                <c:pt idx="12">
                  <c:v>35</c:v>
                </c:pt>
                <c:pt idx="13">
                  <c:v>217</c:v>
                </c:pt>
                <c:pt idx="14">
                  <c:v>9</c:v>
                </c:pt>
              </c:numCache>
            </c:numRef>
          </c:val>
          <c:extLst>
            <c:ext xmlns:c16="http://schemas.microsoft.com/office/drawing/2014/chart" uri="{C3380CC4-5D6E-409C-BE32-E72D297353CC}">
              <c16:uniqueId val="{00000001-7575-4C09-AB5E-D7CFE11E0BDF}"/>
            </c:ext>
          </c:extLst>
        </c:ser>
        <c:ser>
          <c:idx val="2"/>
          <c:order val="2"/>
          <c:tx>
            <c:strRef>
              <c:f>Sheet1!$Q$113</c:f>
              <c:strCache>
                <c:ptCount val="1"/>
                <c:pt idx="0">
                  <c:v>Europe</c:v>
                </c:pt>
              </c:strCache>
            </c:strRef>
          </c:tx>
          <c:spPr>
            <a:solidFill>
              <a:schemeClr val="accent3"/>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Sheet1!$Q$114:$Q$128</c:f>
              <c:numCache>
                <c:formatCode>General</c:formatCode>
                <c:ptCount val="15"/>
                <c:pt idx="0">
                  <c:v>251</c:v>
                </c:pt>
                <c:pt idx="1">
                  <c:v>15</c:v>
                </c:pt>
                <c:pt idx="2">
                  <c:v>45</c:v>
                </c:pt>
                <c:pt idx="3">
                  <c:v>35</c:v>
                </c:pt>
                <c:pt idx="4">
                  <c:v>121</c:v>
                </c:pt>
                <c:pt idx="5">
                  <c:v>2</c:v>
                </c:pt>
                <c:pt idx="6">
                  <c:v>5</c:v>
                </c:pt>
                <c:pt idx="7">
                  <c:v>82</c:v>
                </c:pt>
                <c:pt idx="8">
                  <c:v>14</c:v>
                </c:pt>
                <c:pt idx="9">
                  <c:v>124</c:v>
                </c:pt>
                <c:pt idx="10">
                  <c:v>118</c:v>
                </c:pt>
                <c:pt idx="11">
                  <c:v>215</c:v>
                </c:pt>
                <c:pt idx="12">
                  <c:v>69</c:v>
                </c:pt>
                <c:pt idx="13">
                  <c:v>171</c:v>
                </c:pt>
                <c:pt idx="14">
                  <c:v>12</c:v>
                </c:pt>
              </c:numCache>
            </c:numRef>
          </c:val>
          <c:extLst>
            <c:ext xmlns:c16="http://schemas.microsoft.com/office/drawing/2014/chart" uri="{C3380CC4-5D6E-409C-BE32-E72D297353CC}">
              <c16:uniqueId val="{00000002-7575-4C09-AB5E-D7CFE11E0BDF}"/>
            </c:ext>
          </c:extLst>
        </c:ser>
        <c:ser>
          <c:idx val="3"/>
          <c:order val="3"/>
          <c:tx>
            <c:strRef>
              <c:f>Sheet1!$R$113</c:f>
              <c:strCache>
                <c:ptCount val="1"/>
                <c:pt idx="0">
                  <c:v>Japan</c:v>
                </c:pt>
              </c:strCache>
            </c:strRef>
          </c:tx>
          <c:spPr>
            <a:solidFill>
              <a:schemeClr val="accent4"/>
            </a:solidFill>
            <a:ln>
              <a:noFill/>
            </a:ln>
            <a:effectLst/>
          </c:spPr>
          <c:invertIfNegative val="0"/>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Sheet1!$R$114:$R$128</c:f>
              <c:numCache>
                <c:formatCode>General</c:formatCode>
                <c:ptCount val="15"/>
                <c:pt idx="0">
                  <c:v>278</c:v>
                </c:pt>
                <c:pt idx="1">
                  <c:v>13</c:v>
                </c:pt>
                <c:pt idx="2">
                  <c:v>73</c:v>
                </c:pt>
                <c:pt idx="3">
                  <c:v>61</c:v>
                </c:pt>
                <c:pt idx="4">
                  <c:v>145</c:v>
                </c:pt>
                <c:pt idx="5">
                  <c:v>1</c:v>
                </c:pt>
                <c:pt idx="6">
                  <c:v>6</c:v>
                </c:pt>
                <c:pt idx="7">
                  <c:v>65</c:v>
                </c:pt>
                <c:pt idx="8">
                  <c:v>27</c:v>
                </c:pt>
                <c:pt idx="9">
                  <c:v>33</c:v>
                </c:pt>
                <c:pt idx="10">
                  <c:v>343</c:v>
                </c:pt>
                <c:pt idx="11">
                  <c:v>48</c:v>
                </c:pt>
                <c:pt idx="12">
                  <c:v>46</c:v>
                </c:pt>
                <c:pt idx="13">
                  <c:v>123</c:v>
                </c:pt>
                <c:pt idx="14">
                  <c:v>36</c:v>
                </c:pt>
              </c:numCache>
            </c:numRef>
          </c:val>
          <c:extLst>
            <c:ext xmlns:c16="http://schemas.microsoft.com/office/drawing/2014/chart" uri="{C3380CC4-5D6E-409C-BE32-E72D297353CC}">
              <c16:uniqueId val="{00000003-7575-4C09-AB5E-D7CFE11E0BDF}"/>
            </c:ext>
          </c:extLst>
        </c:ser>
        <c:dLbls>
          <c:showLegendKey val="0"/>
          <c:showVal val="0"/>
          <c:showCatName val="0"/>
          <c:showSerName val="0"/>
          <c:showPercent val="0"/>
          <c:showBubbleSize val="0"/>
        </c:dLbls>
        <c:gapWidth val="182"/>
        <c:axId val="673634192"/>
        <c:axId val="673632272"/>
      </c:barChart>
      <c:catAx>
        <c:axId val="673634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632272"/>
        <c:crosses val="autoZero"/>
        <c:auto val="1"/>
        <c:lblAlgn val="ctr"/>
        <c:lblOffset val="100"/>
        <c:noMultiLvlLbl val="0"/>
      </c:catAx>
      <c:valAx>
        <c:axId val="6736322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634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Video</a:t>
            </a:r>
            <a:r>
              <a:rPr lang="en-US" sz="1800" baseline="0" dirty="0"/>
              <a:t> Game Genre Distribution </a:t>
            </a:r>
          </a:p>
          <a:p>
            <a:pPr>
              <a:defRPr/>
            </a:pPr>
            <a:r>
              <a:rPr lang="en-US" sz="1800" baseline="0" dirty="0"/>
              <a:t>by Region</a:t>
            </a:r>
            <a:endParaRPr lang="en-US" sz="1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Sheet1!$O$113</c:f>
              <c:strCache>
                <c:ptCount val="1"/>
                <c:pt idx="0">
                  <c:v>Global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Sheet1!$O$114:$O$128</c:f>
              <c:numCache>
                <c:formatCode>General</c:formatCode>
                <c:ptCount val="15"/>
                <c:pt idx="0">
                  <c:v>263</c:v>
                </c:pt>
                <c:pt idx="1">
                  <c:v>14</c:v>
                </c:pt>
                <c:pt idx="2">
                  <c:v>49</c:v>
                </c:pt>
                <c:pt idx="3">
                  <c:v>47</c:v>
                </c:pt>
                <c:pt idx="4">
                  <c:v>119</c:v>
                </c:pt>
                <c:pt idx="5">
                  <c:v>1</c:v>
                </c:pt>
                <c:pt idx="6">
                  <c:v>3</c:v>
                </c:pt>
                <c:pt idx="7">
                  <c:v>87</c:v>
                </c:pt>
                <c:pt idx="8">
                  <c:v>12</c:v>
                </c:pt>
                <c:pt idx="9">
                  <c:v>80</c:v>
                </c:pt>
                <c:pt idx="10">
                  <c:v>167</c:v>
                </c:pt>
                <c:pt idx="11">
                  <c:v>222</c:v>
                </c:pt>
                <c:pt idx="12">
                  <c:v>48</c:v>
                </c:pt>
                <c:pt idx="13">
                  <c:v>178</c:v>
                </c:pt>
                <c:pt idx="14">
                  <c:v>9</c:v>
                </c:pt>
              </c:numCache>
            </c:numRef>
          </c:val>
          <c:extLst>
            <c:ext xmlns:c16="http://schemas.microsoft.com/office/drawing/2014/chart" uri="{C3380CC4-5D6E-409C-BE32-E72D297353CC}">
              <c16:uniqueId val="{00000000-0859-4491-B50B-DC370E624C37}"/>
            </c:ext>
          </c:extLst>
        </c:ser>
        <c:ser>
          <c:idx val="1"/>
          <c:order val="1"/>
          <c:tx>
            <c:strRef>
              <c:f>Sheet1!$P$113</c:f>
              <c:strCache>
                <c:ptCount val="1"/>
                <c:pt idx="0">
                  <c:v>USA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Sheet1!$P$114:$P$128</c:f>
              <c:numCache>
                <c:formatCode>General</c:formatCode>
                <c:ptCount val="15"/>
                <c:pt idx="0">
                  <c:v>272</c:v>
                </c:pt>
                <c:pt idx="1">
                  <c:v>14</c:v>
                </c:pt>
                <c:pt idx="2">
                  <c:v>43</c:v>
                </c:pt>
                <c:pt idx="3">
                  <c:v>51</c:v>
                </c:pt>
                <c:pt idx="4">
                  <c:v>107</c:v>
                </c:pt>
                <c:pt idx="5">
                  <c:v>2</c:v>
                </c:pt>
                <c:pt idx="6">
                  <c:v>3</c:v>
                </c:pt>
                <c:pt idx="7">
                  <c:v>89</c:v>
                </c:pt>
                <c:pt idx="8">
                  <c:v>12</c:v>
                </c:pt>
                <c:pt idx="9">
                  <c:v>71</c:v>
                </c:pt>
                <c:pt idx="10">
                  <c:v>132</c:v>
                </c:pt>
                <c:pt idx="11">
                  <c:v>243</c:v>
                </c:pt>
                <c:pt idx="12">
                  <c:v>35</c:v>
                </c:pt>
                <c:pt idx="13">
                  <c:v>217</c:v>
                </c:pt>
                <c:pt idx="14">
                  <c:v>9</c:v>
                </c:pt>
              </c:numCache>
            </c:numRef>
          </c:val>
          <c:extLst>
            <c:ext xmlns:c16="http://schemas.microsoft.com/office/drawing/2014/chart" uri="{C3380CC4-5D6E-409C-BE32-E72D297353CC}">
              <c16:uniqueId val="{00000001-0859-4491-B50B-DC370E624C37}"/>
            </c:ext>
          </c:extLst>
        </c:ser>
        <c:ser>
          <c:idx val="2"/>
          <c:order val="2"/>
          <c:tx>
            <c:strRef>
              <c:f>Sheet1!$Q$113</c:f>
              <c:strCache>
                <c:ptCount val="1"/>
                <c:pt idx="0">
                  <c:v>Europe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Sheet1!$Q$114:$Q$128</c:f>
              <c:numCache>
                <c:formatCode>General</c:formatCode>
                <c:ptCount val="15"/>
                <c:pt idx="0">
                  <c:v>251</c:v>
                </c:pt>
                <c:pt idx="1">
                  <c:v>15</c:v>
                </c:pt>
                <c:pt idx="2">
                  <c:v>45</c:v>
                </c:pt>
                <c:pt idx="3">
                  <c:v>35</c:v>
                </c:pt>
                <c:pt idx="4">
                  <c:v>121</c:v>
                </c:pt>
                <c:pt idx="5">
                  <c:v>2</c:v>
                </c:pt>
                <c:pt idx="6">
                  <c:v>5</c:v>
                </c:pt>
                <c:pt idx="7">
                  <c:v>82</c:v>
                </c:pt>
                <c:pt idx="8">
                  <c:v>14</c:v>
                </c:pt>
                <c:pt idx="9">
                  <c:v>124</c:v>
                </c:pt>
                <c:pt idx="10">
                  <c:v>118</c:v>
                </c:pt>
                <c:pt idx="11">
                  <c:v>215</c:v>
                </c:pt>
                <c:pt idx="12">
                  <c:v>69</c:v>
                </c:pt>
                <c:pt idx="13">
                  <c:v>171</c:v>
                </c:pt>
                <c:pt idx="14">
                  <c:v>12</c:v>
                </c:pt>
              </c:numCache>
            </c:numRef>
          </c:val>
          <c:extLst>
            <c:ext xmlns:c16="http://schemas.microsoft.com/office/drawing/2014/chart" uri="{C3380CC4-5D6E-409C-BE32-E72D297353CC}">
              <c16:uniqueId val="{00000002-0859-4491-B50B-DC370E624C37}"/>
            </c:ext>
          </c:extLst>
        </c:ser>
        <c:ser>
          <c:idx val="3"/>
          <c:order val="3"/>
          <c:tx>
            <c:strRef>
              <c:f>Sheet1!$R$113</c:f>
              <c:strCache>
                <c:ptCount val="1"/>
                <c:pt idx="0">
                  <c:v>Japan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Sheet1!$R$114:$R$128</c:f>
              <c:numCache>
                <c:formatCode>General</c:formatCode>
                <c:ptCount val="15"/>
                <c:pt idx="0">
                  <c:v>278</c:v>
                </c:pt>
                <c:pt idx="1">
                  <c:v>13</c:v>
                </c:pt>
                <c:pt idx="2">
                  <c:v>73</c:v>
                </c:pt>
                <c:pt idx="3">
                  <c:v>61</c:v>
                </c:pt>
                <c:pt idx="4">
                  <c:v>145</c:v>
                </c:pt>
                <c:pt idx="5">
                  <c:v>1</c:v>
                </c:pt>
                <c:pt idx="6">
                  <c:v>6</c:v>
                </c:pt>
                <c:pt idx="7">
                  <c:v>65</c:v>
                </c:pt>
                <c:pt idx="8">
                  <c:v>27</c:v>
                </c:pt>
                <c:pt idx="9">
                  <c:v>33</c:v>
                </c:pt>
                <c:pt idx="10">
                  <c:v>343</c:v>
                </c:pt>
                <c:pt idx="11">
                  <c:v>48</c:v>
                </c:pt>
                <c:pt idx="12">
                  <c:v>46</c:v>
                </c:pt>
                <c:pt idx="13">
                  <c:v>123</c:v>
                </c:pt>
                <c:pt idx="14">
                  <c:v>36</c:v>
                </c:pt>
              </c:numCache>
            </c:numRef>
          </c:val>
          <c:extLst>
            <c:ext xmlns:c16="http://schemas.microsoft.com/office/drawing/2014/chart" uri="{C3380CC4-5D6E-409C-BE32-E72D297353CC}">
              <c16:uniqueId val="{00000003-0859-4491-B50B-DC370E624C37}"/>
            </c:ext>
          </c:extLst>
        </c:ser>
        <c:dLbls>
          <c:showLegendKey val="0"/>
          <c:showVal val="0"/>
          <c:showCatName val="0"/>
          <c:showSerName val="0"/>
          <c:showPercent val="0"/>
          <c:showBubbleSize val="0"/>
        </c:dLbls>
        <c:gapWidth val="150"/>
        <c:overlap val="100"/>
        <c:axId val="768422032"/>
        <c:axId val="768422352"/>
      </c:barChart>
      <c:catAx>
        <c:axId val="768422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422352"/>
        <c:crosses val="autoZero"/>
        <c:auto val="1"/>
        <c:lblAlgn val="ctr"/>
        <c:lblOffset val="100"/>
        <c:noMultiLvlLbl val="0"/>
      </c:catAx>
      <c:valAx>
        <c:axId val="768422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42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4"/>
          <c:order val="0"/>
          <c:tx>
            <c:strRef>
              <c:f>Sheet1!$O$155</c:f>
              <c:strCache>
                <c:ptCount val="1"/>
                <c:pt idx="0">
                  <c:v>USA</c:v>
                </c:pt>
              </c:strCache>
            </c:strRef>
          </c:tx>
          <c:invertIfNegative val="0"/>
          <c:cat>
            <c:strRef>
              <c:f>Sheet1!$N$156:$N$170</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Sheet1!$O$156:$O$170</c:f>
              <c:numCache>
                <c:formatCode>General</c:formatCode>
                <c:ptCount val="15"/>
                <c:pt idx="0">
                  <c:v>272</c:v>
                </c:pt>
                <c:pt idx="1">
                  <c:v>14</c:v>
                </c:pt>
                <c:pt idx="2">
                  <c:v>43</c:v>
                </c:pt>
                <c:pt idx="3">
                  <c:v>51</c:v>
                </c:pt>
                <c:pt idx="4">
                  <c:v>107</c:v>
                </c:pt>
                <c:pt idx="5">
                  <c:v>2</c:v>
                </c:pt>
                <c:pt idx="6">
                  <c:v>3</c:v>
                </c:pt>
                <c:pt idx="7">
                  <c:v>89</c:v>
                </c:pt>
                <c:pt idx="8">
                  <c:v>12</c:v>
                </c:pt>
                <c:pt idx="9">
                  <c:v>71</c:v>
                </c:pt>
                <c:pt idx="10">
                  <c:v>132</c:v>
                </c:pt>
                <c:pt idx="11">
                  <c:v>243</c:v>
                </c:pt>
                <c:pt idx="12">
                  <c:v>35</c:v>
                </c:pt>
                <c:pt idx="13">
                  <c:v>217</c:v>
                </c:pt>
                <c:pt idx="14">
                  <c:v>9</c:v>
                </c:pt>
              </c:numCache>
            </c:numRef>
          </c:val>
          <c:extLst>
            <c:ext xmlns:c16="http://schemas.microsoft.com/office/drawing/2014/chart" uri="{C3380CC4-5D6E-409C-BE32-E72D297353CC}">
              <c16:uniqueId val="{00000000-1D3F-46A8-AE0F-21F55B3F572D}"/>
            </c:ext>
          </c:extLst>
        </c:ser>
        <c:ser>
          <c:idx val="5"/>
          <c:order val="1"/>
          <c:tx>
            <c:strRef>
              <c:f>Sheet1!$P$155</c:f>
              <c:strCache>
                <c:ptCount val="1"/>
                <c:pt idx="0">
                  <c:v>Europe</c:v>
                </c:pt>
              </c:strCache>
            </c:strRef>
          </c:tx>
          <c:invertIfNegative val="0"/>
          <c:cat>
            <c:strRef>
              <c:f>Sheet1!$N$156:$N$170</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Sheet1!$P$156:$P$170</c:f>
              <c:numCache>
                <c:formatCode>General</c:formatCode>
                <c:ptCount val="15"/>
                <c:pt idx="0">
                  <c:v>251</c:v>
                </c:pt>
                <c:pt idx="1">
                  <c:v>15</c:v>
                </c:pt>
                <c:pt idx="2">
                  <c:v>45</c:v>
                </c:pt>
                <c:pt idx="3">
                  <c:v>35</c:v>
                </c:pt>
                <c:pt idx="4">
                  <c:v>121</c:v>
                </c:pt>
                <c:pt idx="5">
                  <c:v>2</c:v>
                </c:pt>
                <c:pt idx="6">
                  <c:v>5</c:v>
                </c:pt>
                <c:pt idx="7">
                  <c:v>82</c:v>
                </c:pt>
                <c:pt idx="8">
                  <c:v>14</c:v>
                </c:pt>
                <c:pt idx="9">
                  <c:v>124</c:v>
                </c:pt>
                <c:pt idx="10">
                  <c:v>118</c:v>
                </c:pt>
                <c:pt idx="11">
                  <c:v>215</c:v>
                </c:pt>
                <c:pt idx="12">
                  <c:v>69</c:v>
                </c:pt>
                <c:pt idx="13">
                  <c:v>171</c:v>
                </c:pt>
                <c:pt idx="14">
                  <c:v>12</c:v>
                </c:pt>
              </c:numCache>
            </c:numRef>
          </c:val>
          <c:extLst>
            <c:ext xmlns:c16="http://schemas.microsoft.com/office/drawing/2014/chart" uri="{C3380CC4-5D6E-409C-BE32-E72D297353CC}">
              <c16:uniqueId val="{00000001-1D3F-46A8-AE0F-21F55B3F572D}"/>
            </c:ext>
          </c:extLst>
        </c:ser>
        <c:ser>
          <c:idx val="6"/>
          <c:order val="2"/>
          <c:tx>
            <c:strRef>
              <c:f>Sheet1!$Q$155</c:f>
              <c:strCache>
                <c:ptCount val="1"/>
                <c:pt idx="0">
                  <c:v>Japan</c:v>
                </c:pt>
              </c:strCache>
            </c:strRef>
          </c:tx>
          <c:invertIfNegative val="0"/>
          <c:cat>
            <c:strRef>
              <c:f>Sheet1!$N$156:$N$170</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Sheet1!$Q$156:$Q$170</c:f>
              <c:numCache>
                <c:formatCode>General</c:formatCode>
                <c:ptCount val="15"/>
                <c:pt idx="0">
                  <c:v>278</c:v>
                </c:pt>
                <c:pt idx="1">
                  <c:v>13</c:v>
                </c:pt>
                <c:pt idx="2">
                  <c:v>73</c:v>
                </c:pt>
                <c:pt idx="3">
                  <c:v>61</c:v>
                </c:pt>
                <c:pt idx="4">
                  <c:v>145</c:v>
                </c:pt>
                <c:pt idx="5">
                  <c:v>1</c:v>
                </c:pt>
                <c:pt idx="6">
                  <c:v>6</c:v>
                </c:pt>
                <c:pt idx="7">
                  <c:v>65</c:v>
                </c:pt>
                <c:pt idx="8">
                  <c:v>27</c:v>
                </c:pt>
                <c:pt idx="9">
                  <c:v>33</c:v>
                </c:pt>
                <c:pt idx="10">
                  <c:v>343</c:v>
                </c:pt>
                <c:pt idx="11">
                  <c:v>48</c:v>
                </c:pt>
                <c:pt idx="12">
                  <c:v>46</c:v>
                </c:pt>
                <c:pt idx="13">
                  <c:v>123</c:v>
                </c:pt>
                <c:pt idx="14">
                  <c:v>36</c:v>
                </c:pt>
              </c:numCache>
            </c:numRef>
          </c:val>
          <c:extLst>
            <c:ext xmlns:c16="http://schemas.microsoft.com/office/drawing/2014/chart" uri="{C3380CC4-5D6E-409C-BE32-E72D297353CC}">
              <c16:uniqueId val="{00000002-1D3F-46A8-AE0F-21F55B3F572D}"/>
            </c:ext>
          </c:extLst>
        </c:ser>
        <c:dLbls>
          <c:showLegendKey val="0"/>
          <c:showVal val="0"/>
          <c:showCatName val="0"/>
          <c:showSerName val="0"/>
          <c:showPercent val="0"/>
          <c:showBubbleSize val="0"/>
        </c:dLbls>
        <c:gapWidth val="182"/>
        <c:axId val="672826768"/>
        <c:axId val="672829328"/>
      </c:barChart>
      <c:catAx>
        <c:axId val="672826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829328"/>
        <c:crosses val="autoZero"/>
        <c:auto val="1"/>
        <c:lblAlgn val="ctr"/>
        <c:lblOffset val="100"/>
        <c:noMultiLvlLbl val="0"/>
      </c:catAx>
      <c:valAx>
        <c:axId val="6728293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826768"/>
        <c:crosses val="autoZero"/>
        <c:crossBetween val="between"/>
      </c:valAx>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Video</a:t>
            </a:r>
            <a:r>
              <a:rPr lang="en-US" sz="1600" baseline="0" dirty="0"/>
              <a:t> Game Genre Distribution </a:t>
            </a:r>
          </a:p>
          <a:p>
            <a:pPr>
              <a:defRPr/>
            </a:pPr>
            <a:r>
              <a:rPr lang="en-US" sz="1600" baseline="0" dirty="0"/>
              <a:t>by Region</a:t>
            </a:r>
            <a:endParaRPr lang="en-US"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Sheet1!$O$113</c:f>
              <c:strCache>
                <c:ptCount val="1"/>
                <c:pt idx="0">
                  <c:v>Global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Sheet1!$O$114:$O$128</c:f>
              <c:numCache>
                <c:formatCode>General</c:formatCode>
                <c:ptCount val="15"/>
                <c:pt idx="0">
                  <c:v>263</c:v>
                </c:pt>
                <c:pt idx="1">
                  <c:v>14</c:v>
                </c:pt>
                <c:pt idx="2">
                  <c:v>49</c:v>
                </c:pt>
                <c:pt idx="3">
                  <c:v>47</c:v>
                </c:pt>
                <c:pt idx="4">
                  <c:v>119</c:v>
                </c:pt>
                <c:pt idx="5">
                  <c:v>1</c:v>
                </c:pt>
                <c:pt idx="6">
                  <c:v>3</c:v>
                </c:pt>
                <c:pt idx="7">
                  <c:v>87</c:v>
                </c:pt>
                <c:pt idx="8">
                  <c:v>12</c:v>
                </c:pt>
                <c:pt idx="9">
                  <c:v>80</c:v>
                </c:pt>
                <c:pt idx="10">
                  <c:v>167</c:v>
                </c:pt>
                <c:pt idx="11">
                  <c:v>222</c:v>
                </c:pt>
                <c:pt idx="12">
                  <c:v>48</c:v>
                </c:pt>
                <c:pt idx="13">
                  <c:v>178</c:v>
                </c:pt>
                <c:pt idx="14">
                  <c:v>9</c:v>
                </c:pt>
              </c:numCache>
            </c:numRef>
          </c:val>
          <c:extLst>
            <c:ext xmlns:c16="http://schemas.microsoft.com/office/drawing/2014/chart" uri="{C3380CC4-5D6E-409C-BE32-E72D297353CC}">
              <c16:uniqueId val="{00000000-A10A-4C6E-B209-87B3E111DE1A}"/>
            </c:ext>
          </c:extLst>
        </c:ser>
        <c:ser>
          <c:idx val="1"/>
          <c:order val="1"/>
          <c:tx>
            <c:strRef>
              <c:f>Sheet1!$P$113</c:f>
              <c:strCache>
                <c:ptCount val="1"/>
                <c:pt idx="0">
                  <c:v>USA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Sheet1!$P$114:$P$128</c:f>
              <c:numCache>
                <c:formatCode>General</c:formatCode>
                <c:ptCount val="15"/>
                <c:pt idx="0">
                  <c:v>272</c:v>
                </c:pt>
                <c:pt idx="1">
                  <c:v>14</c:v>
                </c:pt>
                <c:pt idx="2">
                  <c:v>43</c:v>
                </c:pt>
                <c:pt idx="3">
                  <c:v>51</c:v>
                </c:pt>
                <c:pt idx="4">
                  <c:v>107</c:v>
                </c:pt>
                <c:pt idx="5">
                  <c:v>2</c:v>
                </c:pt>
                <c:pt idx="6">
                  <c:v>3</c:v>
                </c:pt>
                <c:pt idx="7">
                  <c:v>89</c:v>
                </c:pt>
                <c:pt idx="8">
                  <c:v>12</c:v>
                </c:pt>
                <c:pt idx="9">
                  <c:v>71</c:v>
                </c:pt>
                <c:pt idx="10">
                  <c:v>132</c:v>
                </c:pt>
                <c:pt idx="11">
                  <c:v>243</c:v>
                </c:pt>
                <c:pt idx="12">
                  <c:v>35</c:v>
                </c:pt>
                <c:pt idx="13">
                  <c:v>217</c:v>
                </c:pt>
                <c:pt idx="14">
                  <c:v>9</c:v>
                </c:pt>
              </c:numCache>
            </c:numRef>
          </c:val>
          <c:extLst>
            <c:ext xmlns:c16="http://schemas.microsoft.com/office/drawing/2014/chart" uri="{C3380CC4-5D6E-409C-BE32-E72D297353CC}">
              <c16:uniqueId val="{00000001-A10A-4C6E-B209-87B3E111DE1A}"/>
            </c:ext>
          </c:extLst>
        </c:ser>
        <c:ser>
          <c:idx val="2"/>
          <c:order val="2"/>
          <c:tx>
            <c:strRef>
              <c:f>Sheet1!$Q$113</c:f>
              <c:strCache>
                <c:ptCount val="1"/>
                <c:pt idx="0">
                  <c:v>Europe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Sheet1!$N$114:$N$128</c:f>
              <c:strCache>
                <c:ptCount val="15"/>
                <c:pt idx="0">
                  <c:v>Action</c:v>
                </c:pt>
                <c:pt idx="1">
                  <c:v>Action-Adventure</c:v>
                </c:pt>
                <c:pt idx="2">
                  <c:v>Adventure</c:v>
                </c:pt>
                <c:pt idx="3">
                  <c:v>Fighting</c:v>
                </c:pt>
                <c:pt idx="4">
                  <c:v>Misc</c:v>
                </c:pt>
                <c:pt idx="5">
                  <c:v>Music</c:v>
                </c:pt>
                <c:pt idx="6">
                  <c:v>Party</c:v>
                </c:pt>
                <c:pt idx="7">
                  <c:v>Platform</c:v>
                </c:pt>
                <c:pt idx="8">
                  <c:v>Puzzle</c:v>
                </c:pt>
                <c:pt idx="9">
                  <c:v>Racing</c:v>
                </c:pt>
                <c:pt idx="10">
                  <c:v>Role-Playing</c:v>
                </c:pt>
                <c:pt idx="11">
                  <c:v>Shooter</c:v>
                </c:pt>
                <c:pt idx="12">
                  <c:v>Simulation</c:v>
                </c:pt>
                <c:pt idx="13">
                  <c:v>Sports</c:v>
                </c:pt>
                <c:pt idx="14">
                  <c:v>Strategy</c:v>
                </c:pt>
              </c:strCache>
            </c:strRef>
          </c:cat>
          <c:val>
            <c:numRef>
              <c:f>Sheet1!$Q$114:$Q$128</c:f>
              <c:numCache>
                <c:formatCode>General</c:formatCode>
                <c:ptCount val="15"/>
                <c:pt idx="0">
                  <c:v>251</c:v>
                </c:pt>
                <c:pt idx="1">
                  <c:v>15</c:v>
                </c:pt>
                <c:pt idx="2">
                  <c:v>45</c:v>
                </c:pt>
                <c:pt idx="3">
                  <c:v>35</c:v>
                </c:pt>
                <c:pt idx="4">
                  <c:v>121</c:v>
                </c:pt>
                <c:pt idx="5">
                  <c:v>2</c:v>
                </c:pt>
                <c:pt idx="6">
                  <c:v>5</c:v>
                </c:pt>
                <c:pt idx="7">
                  <c:v>82</c:v>
                </c:pt>
                <c:pt idx="8">
                  <c:v>14</c:v>
                </c:pt>
                <c:pt idx="9">
                  <c:v>124</c:v>
                </c:pt>
                <c:pt idx="10">
                  <c:v>118</c:v>
                </c:pt>
                <c:pt idx="11">
                  <c:v>215</c:v>
                </c:pt>
                <c:pt idx="12">
                  <c:v>69</c:v>
                </c:pt>
                <c:pt idx="13">
                  <c:v>171</c:v>
                </c:pt>
                <c:pt idx="14">
                  <c:v>12</c:v>
                </c:pt>
              </c:numCache>
            </c:numRef>
          </c:val>
          <c:extLst>
            <c:ext xmlns:c16="http://schemas.microsoft.com/office/drawing/2014/chart" uri="{C3380CC4-5D6E-409C-BE32-E72D297353CC}">
              <c16:uniqueId val="{00000002-A10A-4C6E-B209-87B3E111DE1A}"/>
            </c:ext>
          </c:extLst>
        </c:ser>
        <c:dLbls>
          <c:showLegendKey val="0"/>
          <c:showVal val="0"/>
          <c:showCatName val="0"/>
          <c:showSerName val="0"/>
          <c:showPercent val="0"/>
          <c:showBubbleSize val="0"/>
        </c:dLbls>
        <c:gapWidth val="150"/>
        <c:overlap val="100"/>
        <c:axId val="768422032"/>
        <c:axId val="768422352"/>
      </c:barChart>
      <c:catAx>
        <c:axId val="768422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422352"/>
        <c:crosses val="autoZero"/>
        <c:auto val="1"/>
        <c:lblAlgn val="ctr"/>
        <c:lblOffset val="100"/>
        <c:noMultiLvlLbl val="0"/>
      </c:catAx>
      <c:valAx>
        <c:axId val="768422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42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err="1"/>
              <a:t>Global's</a:t>
            </a:r>
            <a:r>
              <a:rPr lang="en-US" sz="2000" dirty="0"/>
              <a:t> Top 100 Games</a:t>
            </a:r>
          </a:p>
          <a:p>
            <a:pPr>
              <a:defRPr sz="2000"/>
            </a:pPr>
            <a:r>
              <a:rPr lang="en-US" sz="1600" dirty="0"/>
              <a:t>[2006-2018]</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Sheet1!$B$93</c:f>
              <c:strCache>
                <c:ptCount val="1"/>
                <c:pt idx="0">
                  <c:v>Action</c:v>
                </c:pt>
              </c:strCache>
            </c:strRef>
          </c:tx>
          <c:spPr>
            <a:ln w="28575" cap="rnd">
              <a:solidFill>
                <a:schemeClr val="accent1"/>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Sheet1!$C$93:$N$93</c:f>
              <c:numCache>
                <c:formatCode>0%</c:formatCode>
                <c:ptCount val="12"/>
                <c:pt idx="0">
                  <c:v>-0.222222</c:v>
                </c:pt>
                <c:pt idx="1">
                  <c:v>1.142857</c:v>
                </c:pt>
                <c:pt idx="2">
                  <c:v>-0.13333300000000001</c:v>
                </c:pt>
                <c:pt idx="3">
                  <c:v>0.15384600000000001</c:v>
                </c:pt>
                <c:pt idx="4">
                  <c:v>0.26666699999999999</c:v>
                </c:pt>
                <c:pt idx="5">
                  <c:v>0.52631600000000001</c:v>
                </c:pt>
                <c:pt idx="6">
                  <c:v>0.17241400000000001</c:v>
                </c:pt>
                <c:pt idx="7">
                  <c:v>5.8824000000000001E-2</c:v>
                </c:pt>
                <c:pt idx="8">
                  <c:v>-0.25</c:v>
                </c:pt>
                <c:pt idx="9">
                  <c:v>-0.148148</c:v>
                </c:pt>
                <c:pt idx="10">
                  <c:v>-0.17391300000000001</c:v>
                </c:pt>
                <c:pt idx="11">
                  <c:v>-0.105263</c:v>
                </c:pt>
              </c:numCache>
            </c:numRef>
          </c:val>
          <c:smooth val="0"/>
          <c:extLst>
            <c:ext xmlns:c16="http://schemas.microsoft.com/office/drawing/2014/chart" uri="{C3380CC4-5D6E-409C-BE32-E72D297353CC}">
              <c16:uniqueId val="{00000000-3790-49EF-8D06-B2F2817C1E2C}"/>
            </c:ext>
          </c:extLst>
        </c:ser>
        <c:ser>
          <c:idx val="1"/>
          <c:order val="1"/>
          <c:tx>
            <c:strRef>
              <c:f>Sheet1!$B$94</c:f>
              <c:strCache>
                <c:ptCount val="1"/>
                <c:pt idx="0">
                  <c:v>Adventure</c:v>
                </c:pt>
              </c:strCache>
            </c:strRef>
          </c:tx>
          <c:spPr>
            <a:ln w="28575" cap="rnd">
              <a:solidFill>
                <a:schemeClr val="accent2"/>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Sheet1!$C$94:$N$94</c:f>
              <c:numCache>
                <c:formatCode>0%</c:formatCode>
                <c:ptCount val="12"/>
                <c:pt idx="0">
                  <c:v>1</c:v>
                </c:pt>
                <c:pt idx="1">
                  <c:v>0.16666700000000001</c:v>
                </c:pt>
                <c:pt idx="2">
                  <c:v>0</c:v>
                </c:pt>
                <c:pt idx="3">
                  <c:v>-0.14285700000000001</c:v>
                </c:pt>
                <c:pt idx="4">
                  <c:v>-0.5</c:v>
                </c:pt>
                <c:pt idx="5">
                  <c:v>-0.66666700000000001</c:v>
                </c:pt>
                <c:pt idx="6">
                  <c:v>3</c:v>
                </c:pt>
                <c:pt idx="7">
                  <c:v>0.25</c:v>
                </c:pt>
                <c:pt idx="8">
                  <c:v>-0.6</c:v>
                </c:pt>
                <c:pt idx="9">
                  <c:v>0.5</c:v>
                </c:pt>
                <c:pt idx="10">
                  <c:v>-0.66666700000000001</c:v>
                </c:pt>
                <c:pt idx="11">
                  <c:v>0</c:v>
                </c:pt>
              </c:numCache>
            </c:numRef>
          </c:val>
          <c:smooth val="0"/>
          <c:extLst>
            <c:ext xmlns:c16="http://schemas.microsoft.com/office/drawing/2014/chart" uri="{C3380CC4-5D6E-409C-BE32-E72D297353CC}">
              <c16:uniqueId val="{00000001-3790-49EF-8D06-B2F2817C1E2C}"/>
            </c:ext>
          </c:extLst>
        </c:ser>
        <c:ser>
          <c:idx val="2"/>
          <c:order val="2"/>
          <c:tx>
            <c:strRef>
              <c:f>Sheet1!$B$95</c:f>
              <c:strCache>
                <c:ptCount val="1"/>
                <c:pt idx="0">
                  <c:v>Fighting</c:v>
                </c:pt>
              </c:strCache>
            </c:strRef>
          </c:tx>
          <c:spPr>
            <a:ln w="28575" cap="rnd">
              <a:solidFill>
                <a:schemeClr val="accent3"/>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Sheet1!$C$95:$N$95</c:f>
              <c:numCache>
                <c:formatCode>0%</c:formatCode>
                <c:ptCount val="12"/>
                <c:pt idx="0">
                  <c:v>-0.5</c:v>
                </c:pt>
                <c:pt idx="1">
                  <c:v>-0.33333299999999999</c:v>
                </c:pt>
                <c:pt idx="2">
                  <c:v>3.5</c:v>
                </c:pt>
                <c:pt idx="3">
                  <c:v>-0.77777799999999997</c:v>
                </c:pt>
                <c:pt idx="4">
                  <c:v>0.5</c:v>
                </c:pt>
                <c:pt idx="5">
                  <c:v>0</c:v>
                </c:pt>
                <c:pt idx="6">
                  <c:v>0</c:v>
                </c:pt>
                <c:pt idx="7">
                  <c:v>0</c:v>
                </c:pt>
                <c:pt idx="8">
                  <c:v>1.5</c:v>
                </c:pt>
                <c:pt idx="9">
                  <c:v>-0.4</c:v>
                </c:pt>
                <c:pt idx="10">
                  <c:v>0.66666700000000001</c:v>
                </c:pt>
                <c:pt idx="11">
                  <c:v>0</c:v>
                </c:pt>
              </c:numCache>
            </c:numRef>
          </c:val>
          <c:smooth val="0"/>
          <c:extLst>
            <c:ext xmlns:c16="http://schemas.microsoft.com/office/drawing/2014/chart" uri="{C3380CC4-5D6E-409C-BE32-E72D297353CC}">
              <c16:uniqueId val="{00000002-3790-49EF-8D06-B2F2817C1E2C}"/>
            </c:ext>
          </c:extLst>
        </c:ser>
        <c:ser>
          <c:idx val="3"/>
          <c:order val="3"/>
          <c:tx>
            <c:strRef>
              <c:f>Sheet1!$B$96</c:f>
              <c:strCache>
                <c:ptCount val="1"/>
                <c:pt idx="0">
                  <c:v>Misc</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Sheet1!$C$96:$N$96</c:f>
              <c:numCache>
                <c:formatCode>0%</c:formatCode>
                <c:ptCount val="12"/>
                <c:pt idx="0">
                  <c:v>0.25</c:v>
                </c:pt>
                <c:pt idx="1">
                  <c:v>0.466667</c:v>
                </c:pt>
                <c:pt idx="2">
                  <c:v>-0.63636400000000004</c:v>
                </c:pt>
                <c:pt idx="3">
                  <c:v>0.5</c:v>
                </c:pt>
                <c:pt idx="4">
                  <c:v>0</c:v>
                </c:pt>
                <c:pt idx="5">
                  <c:v>-0.5</c:v>
                </c:pt>
                <c:pt idx="6">
                  <c:v>-0.33333299999999999</c:v>
                </c:pt>
                <c:pt idx="7">
                  <c:v>-0.75</c:v>
                </c:pt>
                <c:pt idx="8">
                  <c:v>6</c:v>
                </c:pt>
                <c:pt idx="9">
                  <c:v>0.71428599999999998</c:v>
                </c:pt>
                <c:pt idx="10">
                  <c:v>-0.66666700000000001</c:v>
                </c:pt>
                <c:pt idx="11">
                  <c:v>0</c:v>
                </c:pt>
              </c:numCache>
            </c:numRef>
          </c:val>
          <c:smooth val="0"/>
          <c:extLst>
            <c:ext xmlns:c16="http://schemas.microsoft.com/office/drawing/2014/chart" uri="{C3380CC4-5D6E-409C-BE32-E72D297353CC}">
              <c16:uniqueId val="{00000003-3790-49EF-8D06-B2F2817C1E2C}"/>
            </c:ext>
          </c:extLst>
        </c:ser>
        <c:ser>
          <c:idx val="4"/>
          <c:order val="4"/>
          <c:tx>
            <c:strRef>
              <c:f>Sheet1!$B$97</c:f>
              <c:strCache>
                <c:ptCount val="1"/>
                <c:pt idx="0">
                  <c:v>Platform</c:v>
                </c:pt>
              </c:strCache>
            </c:strRef>
          </c:tx>
          <c:spPr>
            <a:ln w="28575" cap="rnd">
              <a:solidFill>
                <a:schemeClr val="accent5"/>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Sheet1!$C$97:$N$97</c:f>
              <c:numCache>
                <c:formatCode>0%</c:formatCode>
                <c:ptCount val="12"/>
                <c:pt idx="0">
                  <c:v>0.57142899999999996</c:v>
                </c:pt>
                <c:pt idx="1">
                  <c:v>-0.18181800000000001</c:v>
                </c:pt>
                <c:pt idx="2">
                  <c:v>-0.44444400000000001</c:v>
                </c:pt>
                <c:pt idx="3">
                  <c:v>0.8</c:v>
                </c:pt>
                <c:pt idx="4">
                  <c:v>-0.222222</c:v>
                </c:pt>
                <c:pt idx="5">
                  <c:v>-0.42857099999999998</c:v>
                </c:pt>
                <c:pt idx="6">
                  <c:v>1</c:v>
                </c:pt>
                <c:pt idx="7">
                  <c:v>-0.125</c:v>
                </c:pt>
                <c:pt idx="8">
                  <c:v>-0.42857099999999998</c:v>
                </c:pt>
                <c:pt idx="9">
                  <c:v>-0.25</c:v>
                </c:pt>
                <c:pt idx="10">
                  <c:v>0.33333299999999999</c:v>
                </c:pt>
                <c:pt idx="11">
                  <c:v>1.25</c:v>
                </c:pt>
              </c:numCache>
            </c:numRef>
          </c:val>
          <c:smooth val="0"/>
          <c:extLst>
            <c:ext xmlns:c16="http://schemas.microsoft.com/office/drawing/2014/chart" uri="{C3380CC4-5D6E-409C-BE32-E72D297353CC}">
              <c16:uniqueId val="{00000004-3790-49EF-8D06-B2F2817C1E2C}"/>
            </c:ext>
          </c:extLst>
        </c:ser>
        <c:ser>
          <c:idx val="5"/>
          <c:order val="5"/>
          <c:tx>
            <c:strRef>
              <c:f>Sheet1!$B$98</c:f>
              <c:strCache>
                <c:ptCount val="1"/>
                <c:pt idx="0">
                  <c:v>Puzzle</c:v>
                </c:pt>
              </c:strCache>
            </c:strRef>
          </c:tx>
          <c:spPr>
            <a:ln w="28575" cap="rnd">
              <a:solidFill>
                <a:schemeClr val="accent6"/>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Sheet1!$C$98:$N$98</c:f>
              <c:numCache>
                <c:formatCode>0%</c:formatCode>
                <c:ptCount val="12"/>
                <c:pt idx="0">
                  <c:v>-0.5</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5-3790-49EF-8D06-B2F2817C1E2C}"/>
            </c:ext>
          </c:extLst>
        </c:ser>
        <c:ser>
          <c:idx val="6"/>
          <c:order val="6"/>
          <c:tx>
            <c:strRef>
              <c:f>Sheet1!$B$99</c:f>
              <c:strCache>
                <c:ptCount val="1"/>
                <c:pt idx="0">
                  <c:v>Racing</c:v>
                </c:pt>
              </c:strCache>
            </c:strRef>
          </c:tx>
          <c:spPr>
            <a:ln w="28575" cap="rnd">
              <a:solidFill>
                <a:schemeClr val="accent1">
                  <a:lumMod val="6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Sheet1!$C$99:$N$99</c:f>
              <c:numCache>
                <c:formatCode>0%</c:formatCode>
                <c:ptCount val="12"/>
                <c:pt idx="0">
                  <c:v>0</c:v>
                </c:pt>
                <c:pt idx="1">
                  <c:v>-0.625</c:v>
                </c:pt>
                <c:pt idx="2">
                  <c:v>1.3333330000000001</c:v>
                </c:pt>
                <c:pt idx="3">
                  <c:v>0.14285700000000001</c:v>
                </c:pt>
                <c:pt idx="4">
                  <c:v>-0.25</c:v>
                </c:pt>
                <c:pt idx="5">
                  <c:v>0.16666700000000001</c:v>
                </c:pt>
                <c:pt idx="6">
                  <c:v>-0.14285700000000001</c:v>
                </c:pt>
                <c:pt idx="7">
                  <c:v>0</c:v>
                </c:pt>
                <c:pt idx="8">
                  <c:v>-0.16666700000000001</c:v>
                </c:pt>
                <c:pt idx="9">
                  <c:v>-0.2</c:v>
                </c:pt>
                <c:pt idx="10">
                  <c:v>0.5</c:v>
                </c:pt>
                <c:pt idx="11">
                  <c:v>0</c:v>
                </c:pt>
              </c:numCache>
            </c:numRef>
          </c:val>
          <c:smooth val="0"/>
          <c:extLst>
            <c:ext xmlns:c16="http://schemas.microsoft.com/office/drawing/2014/chart" uri="{C3380CC4-5D6E-409C-BE32-E72D297353CC}">
              <c16:uniqueId val="{00000006-3790-49EF-8D06-B2F2817C1E2C}"/>
            </c:ext>
          </c:extLst>
        </c:ser>
        <c:ser>
          <c:idx val="7"/>
          <c:order val="7"/>
          <c:tx>
            <c:strRef>
              <c:f>Sheet1!$B$100</c:f>
              <c:strCache>
                <c:ptCount val="1"/>
                <c:pt idx="0">
                  <c:v>Role-Playing</c:v>
                </c:pt>
              </c:strCache>
            </c:strRef>
          </c:tx>
          <c:spPr>
            <a:ln w="28575" cap="rnd">
              <a:solidFill>
                <a:schemeClr val="accent2">
                  <a:lumMod val="6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Sheet1!$C$100:$N$100</c:f>
              <c:numCache>
                <c:formatCode>0%</c:formatCode>
                <c:ptCount val="12"/>
                <c:pt idx="0">
                  <c:v>0.16666700000000001</c:v>
                </c:pt>
                <c:pt idx="1">
                  <c:v>-0.28571400000000002</c:v>
                </c:pt>
                <c:pt idx="2">
                  <c:v>0.4</c:v>
                </c:pt>
                <c:pt idx="3">
                  <c:v>0.14285700000000001</c:v>
                </c:pt>
                <c:pt idx="4">
                  <c:v>-0.5</c:v>
                </c:pt>
                <c:pt idx="5">
                  <c:v>0.75</c:v>
                </c:pt>
                <c:pt idx="6">
                  <c:v>-0.28571400000000002</c:v>
                </c:pt>
                <c:pt idx="7">
                  <c:v>0.1</c:v>
                </c:pt>
                <c:pt idx="8">
                  <c:v>9.0909000000000004E-2</c:v>
                </c:pt>
                <c:pt idx="9">
                  <c:v>0.16666700000000001</c:v>
                </c:pt>
                <c:pt idx="10">
                  <c:v>0.42857099999999998</c:v>
                </c:pt>
                <c:pt idx="11">
                  <c:v>-0.4</c:v>
                </c:pt>
              </c:numCache>
            </c:numRef>
          </c:val>
          <c:smooth val="0"/>
          <c:extLst>
            <c:ext xmlns:c16="http://schemas.microsoft.com/office/drawing/2014/chart" uri="{C3380CC4-5D6E-409C-BE32-E72D297353CC}">
              <c16:uniqueId val="{00000007-3790-49EF-8D06-B2F2817C1E2C}"/>
            </c:ext>
          </c:extLst>
        </c:ser>
        <c:ser>
          <c:idx val="8"/>
          <c:order val="8"/>
          <c:tx>
            <c:strRef>
              <c:f>Sheet1!$B$101</c:f>
              <c:strCache>
                <c:ptCount val="1"/>
                <c:pt idx="0">
                  <c:v>Shooter</c:v>
                </c:pt>
              </c:strCache>
            </c:strRef>
          </c:tx>
          <c:spPr>
            <a:ln w="28575" cap="rnd">
              <a:solidFill>
                <a:schemeClr val="accent3">
                  <a:lumMod val="6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Sheet1!$C$101:$N$101</c:f>
              <c:numCache>
                <c:formatCode>0%</c:formatCode>
                <c:ptCount val="12"/>
                <c:pt idx="0">
                  <c:v>7.1429000000000006E-2</c:v>
                </c:pt>
                <c:pt idx="1">
                  <c:v>-0.13333300000000001</c:v>
                </c:pt>
                <c:pt idx="2">
                  <c:v>7.6923000000000005E-2</c:v>
                </c:pt>
                <c:pt idx="3">
                  <c:v>0</c:v>
                </c:pt>
                <c:pt idx="4">
                  <c:v>0.5</c:v>
                </c:pt>
                <c:pt idx="5">
                  <c:v>-0.14285700000000001</c:v>
                </c:pt>
                <c:pt idx="6">
                  <c:v>0</c:v>
                </c:pt>
                <c:pt idx="7">
                  <c:v>-5.5556000000000001E-2</c:v>
                </c:pt>
                <c:pt idx="8">
                  <c:v>0.29411799999999999</c:v>
                </c:pt>
                <c:pt idx="9">
                  <c:v>-4.5455000000000002E-2</c:v>
                </c:pt>
                <c:pt idx="10">
                  <c:v>4.7619000000000002E-2</c:v>
                </c:pt>
                <c:pt idx="11">
                  <c:v>-0.40909099999999998</c:v>
                </c:pt>
              </c:numCache>
            </c:numRef>
          </c:val>
          <c:smooth val="0"/>
          <c:extLst>
            <c:ext xmlns:c16="http://schemas.microsoft.com/office/drawing/2014/chart" uri="{C3380CC4-5D6E-409C-BE32-E72D297353CC}">
              <c16:uniqueId val="{00000008-3790-49EF-8D06-B2F2817C1E2C}"/>
            </c:ext>
          </c:extLst>
        </c:ser>
        <c:ser>
          <c:idx val="9"/>
          <c:order val="9"/>
          <c:tx>
            <c:strRef>
              <c:f>Sheet1!$B$102</c:f>
              <c:strCache>
                <c:ptCount val="1"/>
                <c:pt idx="0">
                  <c:v>Simulation</c:v>
                </c:pt>
              </c:strCache>
            </c:strRef>
          </c:tx>
          <c:spPr>
            <a:ln w="28575" cap="rnd">
              <a:solidFill>
                <a:schemeClr val="accent4">
                  <a:lumMod val="6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Sheet1!$C$102:$N$102</c:f>
              <c:numCache>
                <c:formatCode>0%</c:formatCode>
                <c:ptCount val="12"/>
                <c:pt idx="0">
                  <c:v>0</c:v>
                </c:pt>
                <c:pt idx="1">
                  <c:v>0</c:v>
                </c:pt>
                <c:pt idx="2">
                  <c:v>-0.5</c:v>
                </c:pt>
                <c:pt idx="3">
                  <c:v>0</c:v>
                </c:pt>
                <c:pt idx="4">
                  <c:v>0</c:v>
                </c:pt>
                <c:pt idx="5">
                  <c:v>0.5</c:v>
                </c:pt>
                <c:pt idx="6">
                  <c:v>-0.33333299999999999</c:v>
                </c:pt>
                <c:pt idx="7">
                  <c:v>-0.5</c:v>
                </c:pt>
                <c:pt idx="8">
                  <c:v>3</c:v>
                </c:pt>
                <c:pt idx="9">
                  <c:v>0</c:v>
                </c:pt>
                <c:pt idx="10">
                  <c:v>-0.5</c:v>
                </c:pt>
                <c:pt idx="11">
                  <c:v>0</c:v>
                </c:pt>
              </c:numCache>
            </c:numRef>
          </c:val>
          <c:smooth val="0"/>
          <c:extLst>
            <c:ext xmlns:c16="http://schemas.microsoft.com/office/drawing/2014/chart" uri="{C3380CC4-5D6E-409C-BE32-E72D297353CC}">
              <c16:uniqueId val="{00000009-3790-49EF-8D06-B2F2817C1E2C}"/>
            </c:ext>
          </c:extLst>
        </c:ser>
        <c:ser>
          <c:idx val="10"/>
          <c:order val="10"/>
          <c:tx>
            <c:strRef>
              <c:f>Sheet1!$B$103</c:f>
              <c:strCache>
                <c:ptCount val="1"/>
                <c:pt idx="0">
                  <c:v>Sports</c:v>
                </c:pt>
              </c:strCache>
            </c:strRef>
          </c:tx>
          <c:spPr>
            <a:ln w="28575" cap="rnd">
              <a:solidFill>
                <a:schemeClr val="accent5">
                  <a:lumMod val="6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Sheet1!$C$103:$N$103</c:f>
              <c:numCache>
                <c:formatCode>0%</c:formatCode>
                <c:ptCount val="12"/>
                <c:pt idx="0">
                  <c:v>-0.214286</c:v>
                </c:pt>
                <c:pt idx="1">
                  <c:v>0</c:v>
                </c:pt>
                <c:pt idx="2">
                  <c:v>0.54545500000000002</c:v>
                </c:pt>
                <c:pt idx="3">
                  <c:v>-5.8824000000000001E-2</c:v>
                </c:pt>
                <c:pt idx="4">
                  <c:v>0.125</c:v>
                </c:pt>
                <c:pt idx="5">
                  <c:v>-5.5556000000000001E-2</c:v>
                </c:pt>
                <c:pt idx="6">
                  <c:v>-0.41176499999999999</c:v>
                </c:pt>
                <c:pt idx="7">
                  <c:v>0.4</c:v>
                </c:pt>
                <c:pt idx="8">
                  <c:v>-0.14285700000000001</c:v>
                </c:pt>
                <c:pt idx="9">
                  <c:v>8.3333000000000004E-2</c:v>
                </c:pt>
                <c:pt idx="10">
                  <c:v>-7.6923000000000005E-2</c:v>
                </c:pt>
                <c:pt idx="11">
                  <c:v>8.3333000000000004E-2</c:v>
                </c:pt>
              </c:numCache>
            </c:numRef>
          </c:val>
          <c:smooth val="0"/>
          <c:extLst>
            <c:ext xmlns:c16="http://schemas.microsoft.com/office/drawing/2014/chart" uri="{C3380CC4-5D6E-409C-BE32-E72D297353CC}">
              <c16:uniqueId val="{0000000A-3790-49EF-8D06-B2F2817C1E2C}"/>
            </c:ext>
          </c:extLst>
        </c:ser>
        <c:ser>
          <c:idx val="11"/>
          <c:order val="11"/>
          <c:tx>
            <c:strRef>
              <c:f>Sheet1!$B$104</c:f>
              <c:strCache>
                <c:ptCount val="1"/>
                <c:pt idx="0">
                  <c:v>Strategy</c:v>
                </c:pt>
              </c:strCache>
            </c:strRef>
          </c:tx>
          <c:spPr>
            <a:ln w="28575" cap="rnd">
              <a:solidFill>
                <a:schemeClr val="accent6">
                  <a:lumMod val="6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Sheet1!$C$104:$N$104</c:f>
              <c:numCache>
                <c:formatCode>0%</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B-3790-49EF-8D06-B2F2817C1E2C}"/>
            </c:ext>
          </c:extLst>
        </c:ser>
        <c:ser>
          <c:idx val="12"/>
          <c:order val="12"/>
          <c:tx>
            <c:strRef>
              <c:f>Sheet1!$B$105</c:f>
              <c:strCache>
                <c:ptCount val="1"/>
                <c:pt idx="0">
                  <c:v>Action-Adventure</c:v>
                </c:pt>
              </c:strCache>
            </c:strRef>
          </c:tx>
          <c:spPr>
            <a:ln w="28575" cap="rnd">
              <a:solidFill>
                <a:schemeClr val="accent1">
                  <a:lumMod val="80000"/>
                  <a:lumOff val="2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Sheet1!$C$105:$N$105</c:f>
              <c:numCache>
                <c:formatCode>0%</c:formatCode>
                <c:ptCount val="12"/>
                <c:pt idx="0">
                  <c:v>0</c:v>
                </c:pt>
                <c:pt idx="1">
                  <c:v>0</c:v>
                </c:pt>
                <c:pt idx="2">
                  <c:v>0</c:v>
                </c:pt>
                <c:pt idx="3">
                  <c:v>0</c:v>
                </c:pt>
                <c:pt idx="4">
                  <c:v>0</c:v>
                </c:pt>
                <c:pt idx="5">
                  <c:v>0</c:v>
                </c:pt>
                <c:pt idx="6">
                  <c:v>0</c:v>
                </c:pt>
                <c:pt idx="7">
                  <c:v>0</c:v>
                </c:pt>
                <c:pt idx="8">
                  <c:v>0</c:v>
                </c:pt>
                <c:pt idx="9">
                  <c:v>0</c:v>
                </c:pt>
                <c:pt idx="10">
                  <c:v>0</c:v>
                </c:pt>
                <c:pt idx="11">
                  <c:v>5</c:v>
                </c:pt>
              </c:numCache>
            </c:numRef>
          </c:val>
          <c:smooth val="0"/>
          <c:extLst>
            <c:ext xmlns:c16="http://schemas.microsoft.com/office/drawing/2014/chart" uri="{C3380CC4-5D6E-409C-BE32-E72D297353CC}">
              <c16:uniqueId val="{0000000C-3790-49EF-8D06-B2F2817C1E2C}"/>
            </c:ext>
          </c:extLst>
        </c:ser>
        <c:ser>
          <c:idx val="13"/>
          <c:order val="13"/>
          <c:tx>
            <c:strRef>
              <c:f>Sheet1!$B$106</c:f>
              <c:strCache>
                <c:ptCount val="1"/>
                <c:pt idx="0">
                  <c:v>Party</c:v>
                </c:pt>
              </c:strCache>
            </c:strRef>
          </c:tx>
          <c:spPr>
            <a:ln w="28575" cap="rnd">
              <a:solidFill>
                <a:schemeClr val="accent2">
                  <a:lumMod val="80000"/>
                  <a:lumOff val="20000"/>
                </a:schemeClr>
              </a:solidFill>
              <a:round/>
            </a:ln>
            <a:effectLst/>
          </c:spPr>
          <c:marker>
            <c:symbol val="none"/>
          </c:marker>
          <c:cat>
            <c:strRef>
              <c:f>Sheet1!$C$92:$N$92</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Sheet1!$C$106:$N$106</c:f>
              <c:numCache>
                <c:formatCode>0%</c:formatCode>
                <c:ptCount val="12"/>
                <c:pt idx="0">
                  <c:v>0</c:v>
                </c:pt>
                <c:pt idx="1">
                  <c:v>0</c:v>
                </c:pt>
                <c:pt idx="2">
                  <c:v>0</c:v>
                </c:pt>
                <c:pt idx="3">
                  <c:v>0</c:v>
                </c:pt>
                <c:pt idx="4">
                  <c:v>0</c:v>
                </c:pt>
                <c:pt idx="5">
                  <c:v>0</c:v>
                </c:pt>
                <c:pt idx="6">
                  <c:v>0</c:v>
                </c:pt>
                <c:pt idx="7">
                  <c:v>0</c:v>
                </c:pt>
                <c:pt idx="8">
                  <c:v>0</c:v>
                </c:pt>
                <c:pt idx="9">
                  <c:v>0</c:v>
                </c:pt>
                <c:pt idx="10">
                  <c:v>0</c:v>
                </c:pt>
                <c:pt idx="11">
                  <c:v>1</c:v>
                </c:pt>
              </c:numCache>
            </c:numRef>
          </c:val>
          <c:smooth val="0"/>
          <c:extLst>
            <c:ext xmlns:c16="http://schemas.microsoft.com/office/drawing/2014/chart" uri="{C3380CC4-5D6E-409C-BE32-E72D297353CC}">
              <c16:uniqueId val="{0000000D-3790-49EF-8D06-B2F2817C1E2C}"/>
            </c:ext>
          </c:extLst>
        </c:ser>
        <c:dLbls>
          <c:showLegendKey val="0"/>
          <c:showVal val="0"/>
          <c:showCatName val="0"/>
          <c:showSerName val="0"/>
          <c:showPercent val="0"/>
          <c:showBubbleSize val="0"/>
        </c:dLbls>
        <c:smooth val="0"/>
        <c:axId val="672800848"/>
        <c:axId val="672801168"/>
      </c:lineChart>
      <c:catAx>
        <c:axId val="67280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2801168"/>
        <c:crosses val="autoZero"/>
        <c:auto val="1"/>
        <c:lblAlgn val="ctr"/>
        <c:lblOffset val="950"/>
        <c:noMultiLvlLbl val="0"/>
      </c:catAx>
      <c:valAx>
        <c:axId val="672801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800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Global Top 100 Genres</a:t>
            </a:r>
          </a:p>
          <a:p>
            <a:pPr>
              <a:defRPr/>
            </a:pPr>
            <a:r>
              <a:rPr lang="en-US"/>
              <a:t>[2006-2018]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94-43EF-BB36-99D7F1F697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94-43EF-BB36-99D7F1F6974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194-43EF-BB36-99D7F1F6974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194-43EF-BB36-99D7F1F6974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194-43EF-BB36-99D7F1F6974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194-43EF-BB36-99D7F1F6974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194-43EF-BB36-99D7F1F6974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194-43EF-BB36-99D7F1F6974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194-43EF-BB36-99D7F1F6974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194-43EF-BB36-99D7F1F6974F}"/>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194-43EF-BB36-99D7F1F6974F}"/>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194-43EF-BB36-99D7F1F6974F}"/>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194-43EF-BB36-99D7F1F6974F}"/>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B194-43EF-BB36-99D7F1F6974F}"/>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B194-43EF-BB36-99D7F1F6974F}"/>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B194-43EF-BB36-99D7F1F6974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Sheet1!$P$93:$P$108</c:f>
              <c:strCache>
                <c:ptCount val="16"/>
                <c:pt idx="0">
                  <c:v>Action</c:v>
                </c:pt>
                <c:pt idx="1">
                  <c:v>Shooter</c:v>
                </c:pt>
                <c:pt idx="2">
                  <c:v>Sports</c:v>
                </c:pt>
                <c:pt idx="3">
                  <c:v>Role-Playing</c:v>
                </c:pt>
                <c:pt idx="4">
                  <c:v>Misc</c:v>
                </c:pt>
                <c:pt idx="5">
                  <c:v>Platform</c:v>
                </c:pt>
                <c:pt idx="6">
                  <c:v>Racing</c:v>
                </c:pt>
                <c:pt idx="7">
                  <c:v>Adventure</c:v>
                </c:pt>
                <c:pt idx="8">
                  <c:v>Simulation</c:v>
                </c:pt>
                <c:pt idx="9">
                  <c:v>Fighting</c:v>
                </c:pt>
                <c:pt idx="10">
                  <c:v>Action-Adventure</c:v>
                </c:pt>
                <c:pt idx="11">
                  <c:v>Puzzle</c:v>
                </c:pt>
                <c:pt idx="12">
                  <c:v>Strategy</c:v>
                </c:pt>
                <c:pt idx="13">
                  <c:v>Party</c:v>
                </c:pt>
                <c:pt idx="14">
                  <c:v>Sandbox</c:v>
                </c:pt>
                <c:pt idx="15">
                  <c:v>Music</c:v>
                </c:pt>
              </c:strCache>
            </c:strRef>
          </c:cat>
          <c:val>
            <c:numRef>
              <c:f>Sheet1!$Q$93:$Q$108</c:f>
              <c:numCache>
                <c:formatCode>General</c:formatCode>
                <c:ptCount val="16"/>
                <c:pt idx="0">
                  <c:v>263</c:v>
                </c:pt>
                <c:pt idx="1">
                  <c:v>222</c:v>
                </c:pt>
                <c:pt idx="2">
                  <c:v>178</c:v>
                </c:pt>
                <c:pt idx="3">
                  <c:v>167</c:v>
                </c:pt>
                <c:pt idx="4">
                  <c:v>119</c:v>
                </c:pt>
                <c:pt idx="5">
                  <c:v>87</c:v>
                </c:pt>
                <c:pt idx="6">
                  <c:v>80</c:v>
                </c:pt>
                <c:pt idx="7">
                  <c:v>49</c:v>
                </c:pt>
                <c:pt idx="8">
                  <c:v>48</c:v>
                </c:pt>
                <c:pt idx="9">
                  <c:v>47</c:v>
                </c:pt>
                <c:pt idx="10">
                  <c:v>14</c:v>
                </c:pt>
                <c:pt idx="11">
                  <c:v>12</c:v>
                </c:pt>
                <c:pt idx="12">
                  <c:v>9</c:v>
                </c:pt>
                <c:pt idx="13">
                  <c:v>3</c:v>
                </c:pt>
                <c:pt idx="14">
                  <c:v>1</c:v>
                </c:pt>
                <c:pt idx="15">
                  <c:v>1</c:v>
                </c:pt>
              </c:numCache>
            </c:numRef>
          </c:val>
          <c:extLst>
            <c:ext xmlns:c16="http://schemas.microsoft.com/office/drawing/2014/chart" uri="{C3380CC4-5D6E-409C-BE32-E72D297353CC}">
              <c16:uniqueId val="{00000020-B194-43EF-BB36-99D7F1F6974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2000" dirty="0"/>
              <a:t>USA Top Genres</a:t>
            </a:r>
          </a:p>
          <a:p>
            <a:pPr>
              <a:defRPr sz="1600"/>
            </a:pPr>
            <a:r>
              <a:rPr lang="en-US" sz="1400" dirty="0"/>
              <a:t>[2006-2018]</a:t>
            </a:r>
          </a:p>
        </c:rich>
      </c:tx>
      <c:layout>
        <c:manualLayout>
          <c:xMode val="edge"/>
          <c:yMode val="edge"/>
          <c:x val="0.40777107522576628"/>
          <c:y val="2.954239936395163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Sheet1!$B$28</c:f>
              <c:strCache>
                <c:ptCount val="1"/>
                <c:pt idx="0">
                  <c:v>Action</c:v>
                </c:pt>
              </c:strCache>
            </c:strRef>
          </c:tx>
          <c:spPr>
            <a:ln w="28575" cap="rnd">
              <a:solidFill>
                <a:schemeClr val="accent1"/>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Sheet1!$C$28:$N$28</c:f>
              <c:numCache>
                <c:formatCode>0%</c:formatCode>
                <c:ptCount val="12"/>
                <c:pt idx="0">
                  <c:v>-0.18181800000000001</c:v>
                </c:pt>
                <c:pt idx="1">
                  <c:v>0.44444400000000001</c:v>
                </c:pt>
                <c:pt idx="2">
                  <c:v>0.30769200000000002</c:v>
                </c:pt>
                <c:pt idx="3">
                  <c:v>5.8824000000000001E-2</c:v>
                </c:pt>
                <c:pt idx="4">
                  <c:v>0</c:v>
                </c:pt>
                <c:pt idx="5">
                  <c:v>0.88888900000000004</c:v>
                </c:pt>
                <c:pt idx="6">
                  <c:v>2.9412000000000001E-2</c:v>
                </c:pt>
                <c:pt idx="7">
                  <c:v>5.7142999999999999E-2</c:v>
                </c:pt>
                <c:pt idx="8">
                  <c:v>-0.43243199999999998</c:v>
                </c:pt>
                <c:pt idx="9">
                  <c:v>0.238095</c:v>
                </c:pt>
                <c:pt idx="10">
                  <c:v>-0.38461499999999998</c:v>
                </c:pt>
                <c:pt idx="11">
                  <c:v>6.25E-2</c:v>
                </c:pt>
              </c:numCache>
            </c:numRef>
          </c:val>
          <c:smooth val="0"/>
          <c:extLst>
            <c:ext xmlns:c16="http://schemas.microsoft.com/office/drawing/2014/chart" uri="{C3380CC4-5D6E-409C-BE32-E72D297353CC}">
              <c16:uniqueId val="{00000000-27B0-4E36-8ABA-4B2F97BD49F6}"/>
            </c:ext>
          </c:extLst>
        </c:ser>
        <c:ser>
          <c:idx val="1"/>
          <c:order val="1"/>
          <c:tx>
            <c:strRef>
              <c:f>Sheet1!$B$29</c:f>
              <c:strCache>
                <c:ptCount val="1"/>
                <c:pt idx="0">
                  <c:v>Adventure</c:v>
                </c:pt>
              </c:strCache>
            </c:strRef>
          </c:tx>
          <c:spPr>
            <a:ln w="28575" cap="rnd">
              <a:solidFill>
                <a:schemeClr val="accent2"/>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Sheet1!$C$29:$N$29</c:f>
              <c:numCache>
                <c:formatCode>0%</c:formatCode>
                <c:ptCount val="12"/>
                <c:pt idx="0">
                  <c:v>0.66666700000000001</c:v>
                </c:pt>
                <c:pt idx="1">
                  <c:v>0.2</c:v>
                </c:pt>
                <c:pt idx="2">
                  <c:v>-0.16666700000000001</c:v>
                </c:pt>
                <c:pt idx="3">
                  <c:v>-0.2</c:v>
                </c:pt>
                <c:pt idx="4">
                  <c:v>-0.5</c:v>
                </c:pt>
                <c:pt idx="5">
                  <c:v>0</c:v>
                </c:pt>
                <c:pt idx="6">
                  <c:v>0</c:v>
                </c:pt>
                <c:pt idx="7">
                  <c:v>1</c:v>
                </c:pt>
                <c:pt idx="8">
                  <c:v>-0.5</c:v>
                </c:pt>
                <c:pt idx="9">
                  <c:v>0.33333299999999999</c:v>
                </c:pt>
                <c:pt idx="10">
                  <c:v>-0.75</c:v>
                </c:pt>
                <c:pt idx="11">
                  <c:v>0</c:v>
                </c:pt>
              </c:numCache>
            </c:numRef>
          </c:val>
          <c:smooth val="0"/>
          <c:extLst>
            <c:ext xmlns:c16="http://schemas.microsoft.com/office/drawing/2014/chart" uri="{C3380CC4-5D6E-409C-BE32-E72D297353CC}">
              <c16:uniqueId val="{00000001-27B0-4E36-8ABA-4B2F97BD49F6}"/>
            </c:ext>
          </c:extLst>
        </c:ser>
        <c:ser>
          <c:idx val="2"/>
          <c:order val="2"/>
          <c:tx>
            <c:strRef>
              <c:f>Sheet1!$B$30</c:f>
              <c:strCache>
                <c:ptCount val="1"/>
                <c:pt idx="0">
                  <c:v>Fighting</c:v>
                </c:pt>
              </c:strCache>
            </c:strRef>
          </c:tx>
          <c:spPr>
            <a:ln w="28575" cap="rnd">
              <a:solidFill>
                <a:schemeClr val="accent3"/>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Sheet1!$C$30:$N$30</c:f>
              <c:numCache>
                <c:formatCode>0%</c:formatCode>
                <c:ptCount val="12"/>
                <c:pt idx="0">
                  <c:v>-0.5</c:v>
                </c:pt>
                <c:pt idx="1">
                  <c:v>0</c:v>
                </c:pt>
                <c:pt idx="2">
                  <c:v>1.3333330000000001</c:v>
                </c:pt>
                <c:pt idx="3">
                  <c:v>-0.57142899999999996</c:v>
                </c:pt>
                <c:pt idx="4">
                  <c:v>0.33333299999999999</c:v>
                </c:pt>
                <c:pt idx="5">
                  <c:v>-0.75</c:v>
                </c:pt>
                <c:pt idx="6">
                  <c:v>0</c:v>
                </c:pt>
                <c:pt idx="7">
                  <c:v>1</c:v>
                </c:pt>
                <c:pt idx="8">
                  <c:v>1</c:v>
                </c:pt>
                <c:pt idx="9">
                  <c:v>0</c:v>
                </c:pt>
                <c:pt idx="10">
                  <c:v>0.5</c:v>
                </c:pt>
                <c:pt idx="11">
                  <c:v>0.16666700000000001</c:v>
                </c:pt>
              </c:numCache>
            </c:numRef>
          </c:val>
          <c:smooth val="0"/>
          <c:extLst>
            <c:ext xmlns:c16="http://schemas.microsoft.com/office/drawing/2014/chart" uri="{C3380CC4-5D6E-409C-BE32-E72D297353CC}">
              <c16:uniqueId val="{00000002-27B0-4E36-8ABA-4B2F97BD49F6}"/>
            </c:ext>
          </c:extLst>
        </c:ser>
        <c:ser>
          <c:idx val="3"/>
          <c:order val="3"/>
          <c:tx>
            <c:strRef>
              <c:f>Sheet1!$B$31</c:f>
              <c:strCache>
                <c:ptCount val="1"/>
                <c:pt idx="0">
                  <c:v>Misc</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Sheet1!$C$31:$N$31</c:f>
              <c:numCache>
                <c:formatCode>0%</c:formatCode>
                <c:ptCount val="12"/>
                <c:pt idx="0">
                  <c:v>3</c:v>
                </c:pt>
                <c:pt idx="1">
                  <c:v>0.3125</c:v>
                </c:pt>
                <c:pt idx="2">
                  <c:v>-0.42857099999999998</c:v>
                </c:pt>
                <c:pt idx="3">
                  <c:v>-0.16666700000000001</c:v>
                </c:pt>
                <c:pt idx="4">
                  <c:v>0</c:v>
                </c:pt>
                <c:pt idx="5">
                  <c:v>-0.3</c:v>
                </c:pt>
                <c:pt idx="6">
                  <c:v>-0.42857099999999998</c:v>
                </c:pt>
                <c:pt idx="7">
                  <c:v>-0.5</c:v>
                </c:pt>
                <c:pt idx="8">
                  <c:v>2.5</c:v>
                </c:pt>
                <c:pt idx="9">
                  <c:v>0.42857099999999998</c:v>
                </c:pt>
                <c:pt idx="10">
                  <c:v>-0.8</c:v>
                </c:pt>
                <c:pt idx="11">
                  <c:v>0</c:v>
                </c:pt>
              </c:numCache>
            </c:numRef>
          </c:val>
          <c:smooth val="0"/>
          <c:extLst>
            <c:ext xmlns:c16="http://schemas.microsoft.com/office/drawing/2014/chart" uri="{C3380CC4-5D6E-409C-BE32-E72D297353CC}">
              <c16:uniqueId val="{00000003-27B0-4E36-8ABA-4B2F97BD49F6}"/>
            </c:ext>
          </c:extLst>
        </c:ser>
        <c:ser>
          <c:idx val="4"/>
          <c:order val="4"/>
          <c:tx>
            <c:strRef>
              <c:f>Sheet1!$B$32</c:f>
              <c:strCache>
                <c:ptCount val="1"/>
                <c:pt idx="0">
                  <c:v>Platform</c:v>
                </c:pt>
              </c:strCache>
            </c:strRef>
          </c:tx>
          <c:spPr>
            <a:ln w="28575" cap="rnd">
              <a:solidFill>
                <a:schemeClr val="accent5"/>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Sheet1!$C$32:$N$32</c:f>
              <c:numCache>
                <c:formatCode>0%</c:formatCode>
                <c:ptCount val="12"/>
                <c:pt idx="0">
                  <c:v>0.33333299999999999</c:v>
                </c:pt>
                <c:pt idx="1">
                  <c:v>-0.33333299999999999</c:v>
                </c:pt>
                <c:pt idx="2">
                  <c:v>-0.375</c:v>
                </c:pt>
                <c:pt idx="3">
                  <c:v>0.8</c:v>
                </c:pt>
                <c:pt idx="4">
                  <c:v>-0.111111</c:v>
                </c:pt>
                <c:pt idx="5">
                  <c:v>-0.375</c:v>
                </c:pt>
                <c:pt idx="6">
                  <c:v>0.6</c:v>
                </c:pt>
                <c:pt idx="7">
                  <c:v>-0.125</c:v>
                </c:pt>
                <c:pt idx="8">
                  <c:v>-0.42857099999999998</c:v>
                </c:pt>
                <c:pt idx="9">
                  <c:v>-0.5</c:v>
                </c:pt>
                <c:pt idx="10">
                  <c:v>1</c:v>
                </c:pt>
                <c:pt idx="11">
                  <c:v>1</c:v>
                </c:pt>
              </c:numCache>
            </c:numRef>
          </c:val>
          <c:smooth val="0"/>
          <c:extLst>
            <c:ext xmlns:c16="http://schemas.microsoft.com/office/drawing/2014/chart" uri="{C3380CC4-5D6E-409C-BE32-E72D297353CC}">
              <c16:uniqueId val="{00000004-27B0-4E36-8ABA-4B2F97BD49F6}"/>
            </c:ext>
          </c:extLst>
        </c:ser>
        <c:ser>
          <c:idx val="5"/>
          <c:order val="5"/>
          <c:tx>
            <c:strRef>
              <c:f>Sheet1!$B$33</c:f>
              <c:strCache>
                <c:ptCount val="1"/>
                <c:pt idx="0">
                  <c:v>Puzzle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Sheet1!$C$33:$N$33</c:f>
              <c:numCache>
                <c:formatCode>0%</c:formatCode>
                <c:ptCount val="12"/>
                <c:pt idx="0">
                  <c:v>0</c:v>
                </c:pt>
                <c:pt idx="1">
                  <c:v>0</c:v>
                </c:pt>
                <c:pt idx="2">
                  <c:v>0</c:v>
                </c:pt>
                <c:pt idx="3">
                  <c:v>3</c:v>
                </c:pt>
                <c:pt idx="4">
                  <c:v>-0.75</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5-27B0-4E36-8ABA-4B2F97BD49F6}"/>
            </c:ext>
          </c:extLst>
        </c:ser>
        <c:ser>
          <c:idx val="6"/>
          <c:order val="6"/>
          <c:tx>
            <c:strRef>
              <c:f>Sheet1!$B$34</c:f>
              <c:strCache>
                <c:ptCount val="1"/>
                <c:pt idx="0">
                  <c:v>Racing</c:v>
                </c:pt>
              </c:strCache>
            </c:strRef>
          </c:tx>
          <c:spPr>
            <a:ln w="28575" cap="rnd">
              <a:solidFill>
                <a:schemeClr val="accent1">
                  <a:lumMod val="6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Sheet1!$C$34:$N$34</c:f>
              <c:numCache>
                <c:formatCode>0%</c:formatCode>
                <c:ptCount val="12"/>
                <c:pt idx="0">
                  <c:v>-0.41666700000000001</c:v>
                </c:pt>
                <c:pt idx="1">
                  <c:v>-0.42857099999999998</c:v>
                </c:pt>
                <c:pt idx="2">
                  <c:v>0</c:v>
                </c:pt>
                <c:pt idx="3">
                  <c:v>0.25</c:v>
                </c:pt>
                <c:pt idx="4">
                  <c:v>0</c:v>
                </c:pt>
                <c:pt idx="5">
                  <c:v>0.4</c:v>
                </c:pt>
                <c:pt idx="6">
                  <c:v>-0.42857099999999998</c:v>
                </c:pt>
                <c:pt idx="7">
                  <c:v>0</c:v>
                </c:pt>
                <c:pt idx="8">
                  <c:v>0</c:v>
                </c:pt>
                <c:pt idx="9">
                  <c:v>-0.25</c:v>
                </c:pt>
                <c:pt idx="10">
                  <c:v>1.3333330000000001</c:v>
                </c:pt>
                <c:pt idx="11">
                  <c:v>-0.28571400000000002</c:v>
                </c:pt>
              </c:numCache>
            </c:numRef>
          </c:val>
          <c:smooth val="0"/>
          <c:extLst>
            <c:ext xmlns:c16="http://schemas.microsoft.com/office/drawing/2014/chart" uri="{C3380CC4-5D6E-409C-BE32-E72D297353CC}">
              <c16:uniqueId val="{00000006-27B0-4E36-8ABA-4B2F97BD49F6}"/>
            </c:ext>
          </c:extLst>
        </c:ser>
        <c:ser>
          <c:idx val="7"/>
          <c:order val="7"/>
          <c:tx>
            <c:strRef>
              <c:f>Sheet1!$B$35</c:f>
              <c:strCache>
                <c:ptCount val="1"/>
                <c:pt idx="0">
                  <c:v>Role-Playing</c:v>
                </c:pt>
              </c:strCache>
            </c:strRef>
          </c:tx>
          <c:spPr>
            <a:ln w="28575" cap="rnd">
              <a:solidFill>
                <a:schemeClr val="accent2">
                  <a:lumMod val="6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Sheet1!$C$35:$N$35</c:f>
              <c:numCache>
                <c:formatCode>0%</c:formatCode>
                <c:ptCount val="12"/>
                <c:pt idx="0">
                  <c:v>0.33333299999999999</c:v>
                </c:pt>
                <c:pt idx="1">
                  <c:v>-0.25</c:v>
                </c:pt>
                <c:pt idx="2">
                  <c:v>0.5</c:v>
                </c:pt>
                <c:pt idx="3">
                  <c:v>0</c:v>
                </c:pt>
                <c:pt idx="4">
                  <c:v>0</c:v>
                </c:pt>
                <c:pt idx="5">
                  <c:v>0.55555600000000005</c:v>
                </c:pt>
                <c:pt idx="6">
                  <c:v>-0.35714299999999999</c:v>
                </c:pt>
                <c:pt idx="7">
                  <c:v>-0.111111</c:v>
                </c:pt>
                <c:pt idx="8">
                  <c:v>0.625</c:v>
                </c:pt>
                <c:pt idx="9">
                  <c:v>-7.6923000000000005E-2</c:v>
                </c:pt>
                <c:pt idx="10">
                  <c:v>0.58333299999999999</c:v>
                </c:pt>
                <c:pt idx="11">
                  <c:v>-0.47368399999999999</c:v>
                </c:pt>
              </c:numCache>
            </c:numRef>
          </c:val>
          <c:smooth val="0"/>
          <c:extLst>
            <c:ext xmlns:c16="http://schemas.microsoft.com/office/drawing/2014/chart" uri="{C3380CC4-5D6E-409C-BE32-E72D297353CC}">
              <c16:uniqueId val="{00000007-27B0-4E36-8ABA-4B2F97BD49F6}"/>
            </c:ext>
          </c:extLst>
        </c:ser>
        <c:ser>
          <c:idx val="8"/>
          <c:order val="8"/>
          <c:tx>
            <c:strRef>
              <c:f>Sheet1!$B$36</c:f>
              <c:strCache>
                <c:ptCount val="1"/>
                <c:pt idx="0">
                  <c:v>Shooter</c:v>
                </c:pt>
              </c:strCache>
            </c:strRef>
          </c:tx>
          <c:spPr>
            <a:ln w="28575" cap="rnd">
              <a:solidFill>
                <a:schemeClr val="accent3">
                  <a:lumMod val="6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Sheet1!$C$36:$N$36</c:f>
              <c:numCache>
                <c:formatCode>0%</c:formatCode>
                <c:ptCount val="12"/>
                <c:pt idx="0">
                  <c:v>-0.117647</c:v>
                </c:pt>
                <c:pt idx="1">
                  <c:v>0</c:v>
                </c:pt>
                <c:pt idx="2">
                  <c:v>0</c:v>
                </c:pt>
                <c:pt idx="3">
                  <c:v>0.13333300000000001</c:v>
                </c:pt>
                <c:pt idx="4">
                  <c:v>0.29411799999999999</c:v>
                </c:pt>
                <c:pt idx="5">
                  <c:v>-0.13636400000000001</c:v>
                </c:pt>
                <c:pt idx="6">
                  <c:v>0</c:v>
                </c:pt>
                <c:pt idx="7">
                  <c:v>0</c:v>
                </c:pt>
                <c:pt idx="8">
                  <c:v>0.31578899999999999</c:v>
                </c:pt>
                <c:pt idx="9">
                  <c:v>-0.12</c:v>
                </c:pt>
                <c:pt idx="10">
                  <c:v>-4.5455000000000002E-2</c:v>
                </c:pt>
                <c:pt idx="11">
                  <c:v>-0.19047600000000001</c:v>
                </c:pt>
              </c:numCache>
            </c:numRef>
          </c:val>
          <c:smooth val="0"/>
          <c:extLst>
            <c:ext xmlns:c16="http://schemas.microsoft.com/office/drawing/2014/chart" uri="{C3380CC4-5D6E-409C-BE32-E72D297353CC}">
              <c16:uniqueId val="{00000008-27B0-4E36-8ABA-4B2F97BD49F6}"/>
            </c:ext>
          </c:extLst>
        </c:ser>
        <c:ser>
          <c:idx val="9"/>
          <c:order val="9"/>
          <c:tx>
            <c:strRef>
              <c:f>Sheet1!$B$37</c:f>
              <c:strCache>
                <c:ptCount val="1"/>
                <c:pt idx="0">
                  <c:v>Simulation</c:v>
                </c:pt>
              </c:strCache>
            </c:strRef>
          </c:tx>
          <c:spPr>
            <a:ln w="28575" cap="rnd">
              <a:solidFill>
                <a:schemeClr val="accent4">
                  <a:lumMod val="6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Sheet1!$C$37:$N$37</c:f>
              <c:numCache>
                <c:formatCode>0%</c:formatCode>
                <c:ptCount val="12"/>
                <c:pt idx="0">
                  <c:v>0</c:v>
                </c:pt>
                <c:pt idx="1">
                  <c:v>0.28571400000000002</c:v>
                </c:pt>
                <c:pt idx="2">
                  <c:v>-0.66666700000000001</c:v>
                </c:pt>
                <c:pt idx="3">
                  <c:v>0</c:v>
                </c:pt>
                <c:pt idx="4">
                  <c:v>-0.66666700000000001</c:v>
                </c:pt>
                <c:pt idx="5">
                  <c:v>0</c:v>
                </c:pt>
                <c:pt idx="6">
                  <c:v>0</c:v>
                </c:pt>
                <c:pt idx="7">
                  <c:v>0</c:v>
                </c:pt>
                <c:pt idx="8">
                  <c:v>1</c:v>
                </c:pt>
                <c:pt idx="9">
                  <c:v>-0.5</c:v>
                </c:pt>
                <c:pt idx="10">
                  <c:v>0</c:v>
                </c:pt>
                <c:pt idx="11">
                  <c:v>0</c:v>
                </c:pt>
              </c:numCache>
            </c:numRef>
          </c:val>
          <c:smooth val="0"/>
          <c:extLst>
            <c:ext xmlns:c16="http://schemas.microsoft.com/office/drawing/2014/chart" uri="{C3380CC4-5D6E-409C-BE32-E72D297353CC}">
              <c16:uniqueId val="{00000009-27B0-4E36-8ABA-4B2F97BD49F6}"/>
            </c:ext>
          </c:extLst>
        </c:ser>
        <c:ser>
          <c:idx val="10"/>
          <c:order val="10"/>
          <c:tx>
            <c:strRef>
              <c:f>Sheet1!$B$38</c:f>
              <c:strCache>
                <c:ptCount val="1"/>
                <c:pt idx="0">
                  <c:v>Sports</c:v>
                </c:pt>
              </c:strCache>
            </c:strRef>
          </c:tx>
          <c:spPr>
            <a:ln w="28575" cap="rnd">
              <a:solidFill>
                <a:schemeClr val="accent5">
                  <a:lumMod val="6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Sheet1!$C$38:$N$38</c:f>
              <c:numCache>
                <c:formatCode>0%</c:formatCode>
                <c:ptCount val="12"/>
                <c:pt idx="0">
                  <c:v>-0.238095</c:v>
                </c:pt>
                <c:pt idx="1">
                  <c:v>-6.25E-2</c:v>
                </c:pt>
                <c:pt idx="2">
                  <c:v>0.4</c:v>
                </c:pt>
                <c:pt idx="3">
                  <c:v>-0.19047600000000001</c:v>
                </c:pt>
                <c:pt idx="4">
                  <c:v>0.17647099999999999</c:v>
                </c:pt>
                <c:pt idx="5">
                  <c:v>-0.35</c:v>
                </c:pt>
                <c:pt idx="6">
                  <c:v>0.15384600000000001</c:v>
                </c:pt>
                <c:pt idx="7">
                  <c:v>-6.6667000000000004E-2</c:v>
                </c:pt>
                <c:pt idx="8">
                  <c:v>0.214286</c:v>
                </c:pt>
                <c:pt idx="9">
                  <c:v>-5.8824000000000001E-2</c:v>
                </c:pt>
                <c:pt idx="10">
                  <c:v>0</c:v>
                </c:pt>
                <c:pt idx="11">
                  <c:v>0</c:v>
                </c:pt>
              </c:numCache>
            </c:numRef>
          </c:val>
          <c:smooth val="0"/>
          <c:extLst>
            <c:ext xmlns:c16="http://schemas.microsoft.com/office/drawing/2014/chart" uri="{C3380CC4-5D6E-409C-BE32-E72D297353CC}">
              <c16:uniqueId val="{0000000A-27B0-4E36-8ABA-4B2F97BD49F6}"/>
            </c:ext>
          </c:extLst>
        </c:ser>
        <c:ser>
          <c:idx val="11"/>
          <c:order val="11"/>
          <c:tx>
            <c:strRef>
              <c:f>Sheet1!$B$39</c:f>
              <c:strCache>
                <c:ptCount val="1"/>
                <c:pt idx="0">
                  <c:v>Strategy</c:v>
                </c:pt>
              </c:strCache>
            </c:strRef>
          </c:tx>
          <c:spPr>
            <a:ln w="28575" cap="rnd">
              <a:solidFill>
                <a:schemeClr val="accent6">
                  <a:lumMod val="6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Sheet1!$C$39:$N$39</c:f>
              <c:numCache>
                <c:formatCode>0%</c:formatCode>
                <c:ptCount val="12"/>
                <c:pt idx="0">
                  <c:v>0</c:v>
                </c:pt>
                <c:pt idx="1">
                  <c:v>0</c:v>
                </c:pt>
                <c:pt idx="2">
                  <c:v>0</c:v>
                </c:pt>
                <c:pt idx="3">
                  <c:v>0</c:v>
                </c:pt>
                <c:pt idx="4">
                  <c:v>0</c:v>
                </c:pt>
                <c:pt idx="5">
                  <c:v>0</c:v>
                </c:pt>
                <c:pt idx="6">
                  <c:v>0</c:v>
                </c:pt>
                <c:pt idx="7">
                  <c:v>0</c:v>
                </c:pt>
                <c:pt idx="8">
                  <c:v>0</c:v>
                </c:pt>
                <c:pt idx="9">
                  <c:v>0</c:v>
                </c:pt>
                <c:pt idx="10">
                  <c:v>0</c:v>
                </c:pt>
                <c:pt idx="11">
                  <c:v>-0.5</c:v>
                </c:pt>
              </c:numCache>
            </c:numRef>
          </c:val>
          <c:smooth val="0"/>
          <c:extLst>
            <c:ext xmlns:c16="http://schemas.microsoft.com/office/drawing/2014/chart" uri="{C3380CC4-5D6E-409C-BE32-E72D297353CC}">
              <c16:uniqueId val="{0000000B-27B0-4E36-8ABA-4B2F97BD49F6}"/>
            </c:ext>
          </c:extLst>
        </c:ser>
        <c:ser>
          <c:idx val="12"/>
          <c:order val="12"/>
          <c:tx>
            <c:strRef>
              <c:f>Sheet1!$B$40</c:f>
              <c:strCache>
                <c:ptCount val="1"/>
                <c:pt idx="0">
                  <c:v>Action-Adventure</c:v>
                </c:pt>
              </c:strCache>
            </c:strRef>
          </c:tx>
          <c:spPr>
            <a:ln w="28575" cap="rnd">
              <a:solidFill>
                <a:schemeClr val="accent1">
                  <a:lumMod val="80000"/>
                  <a:lumOff val="2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Sheet1!$C$40:$N$40</c:f>
              <c:numCache>
                <c:formatCode>0%</c:formatCode>
                <c:ptCount val="12"/>
                <c:pt idx="0">
                  <c:v>0</c:v>
                </c:pt>
                <c:pt idx="1">
                  <c:v>0</c:v>
                </c:pt>
                <c:pt idx="2">
                  <c:v>0</c:v>
                </c:pt>
                <c:pt idx="3">
                  <c:v>0</c:v>
                </c:pt>
                <c:pt idx="4">
                  <c:v>0</c:v>
                </c:pt>
                <c:pt idx="5">
                  <c:v>0</c:v>
                </c:pt>
                <c:pt idx="6">
                  <c:v>0</c:v>
                </c:pt>
                <c:pt idx="7">
                  <c:v>0</c:v>
                </c:pt>
                <c:pt idx="8">
                  <c:v>0</c:v>
                </c:pt>
                <c:pt idx="9">
                  <c:v>0</c:v>
                </c:pt>
                <c:pt idx="10">
                  <c:v>0</c:v>
                </c:pt>
                <c:pt idx="11">
                  <c:v>5</c:v>
                </c:pt>
              </c:numCache>
            </c:numRef>
          </c:val>
          <c:smooth val="0"/>
          <c:extLst>
            <c:ext xmlns:c16="http://schemas.microsoft.com/office/drawing/2014/chart" uri="{C3380CC4-5D6E-409C-BE32-E72D297353CC}">
              <c16:uniqueId val="{0000000C-27B0-4E36-8ABA-4B2F97BD49F6}"/>
            </c:ext>
          </c:extLst>
        </c:ser>
        <c:ser>
          <c:idx val="13"/>
          <c:order val="13"/>
          <c:tx>
            <c:strRef>
              <c:f>Sheet1!$B$41</c:f>
              <c:strCache>
                <c:ptCount val="1"/>
                <c:pt idx="0">
                  <c:v>Music</c:v>
                </c:pt>
              </c:strCache>
            </c:strRef>
          </c:tx>
          <c:spPr>
            <a:ln w="28575" cap="rnd">
              <a:solidFill>
                <a:schemeClr val="accent2">
                  <a:lumMod val="80000"/>
                  <a:lumOff val="2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Sheet1!$C$41:$N$41</c:f>
              <c:numCache>
                <c:formatCode>0%</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D-27B0-4E36-8ABA-4B2F97BD49F6}"/>
            </c:ext>
          </c:extLst>
        </c:ser>
        <c:ser>
          <c:idx val="14"/>
          <c:order val="14"/>
          <c:tx>
            <c:strRef>
              <c:f>Sheet1!$B$42</c:f>
              <c:strCache>
                <c:ptCount val="1"/>
                <c:pt idx="0">
                  <c:v>Party</c:v>
                </c:pt>
              </c:strCache>
            </c:strRef>
          </c:tx>
          <c:spPr>
            <a:ln w="28575" cap="rnd">
              <a:solidFill>
                <a:schemeClr val="accent3">
                  <a:lumMod val="80000"/>
                  <a:lumOff val="20000"/>
                </a:schemeClr>
              </a:solidFill>
              <a:round/>
            </a:ln>
            <a:effectLst/>
          </c:spPr>
          <c:marker>
            <c:symbol val="none"/>
          </c:marker>
          <c:cat>
            <c:strRef>
              <c:f>Sheet1!$C$27:$N$27</c:f>
              <c:strCache>
                <c:ptCount val="12"/>
                <c:pt idx="0">
                  <c:v>2007-2006</c:v>
                </c:pt>
                <c:pt idx="1">
                  <c:v>2008-2007</c:v>
                </c:pt>
                <c:pt idx="2">
                  <c:v>2009-2008</c:v>
                </c:pt>
                <c:pt idx="3">
                  <c:v>2010-2009</c:v>
                </c:pt>
                <c:pt idx="4">
                  <c:v>2011-2010</c:v>
                </c:pt>
                <c:pt idx="5">
                  <c:v>2012-2011</c:v>
                </c:pt>
                <c:pt idx="6">
                  <c:v>2013-2012</c:v>
                </c:pt>
                <c:pt idx="7">
                  <c:v>2014-2013</c:v>
                </c:pt>
                <c:pt idx="8">
                  <c:v>2015-2014</c:v>
                </c:pt>
                <c:pt idx="9">
                  <c:v>2016-2015</c:v>
                </c:pt>
                <c:pt idx="10">
                  <c:v>2017-2016</c:v>
                </c:pt>
                <c:pt idx="11">
                  <c:v>2018-2017</c:v>
                </c:pt>
              </c:strCache>
            </c:strRef>
          </c:cat>
          <c:val>
            <c:numRef>
              <c:f>Sheet1!$C$42:$N$42</c:f>
              <c:numCache>
                <c:formatCode>0%</c:formatCode>
                <c:ptCount val="12"/>
                <c:pt idx="0">
                  <c:v>0</c:v>
                </c:pt>
                <c:pt idx="1">
                  <c:v>0</c:v>
                </c:pt>
                <c:pt idx="2">
                  <c:v>0</c:v>
                </c:pt>
                <c:pt idx="3">
                  <c:v>0</c:v>
                </c:pt>
                <c:pt idx="4">
                  <c:v>0</c:v>
                </c:pt>
                <c:pt idx="5">
                  <c:v>0</c:v>
                </c:pt>
                <c:pt idx="6">
                  <c:v>0</c:v>
                </c:pt>
                <c:pt idx="7">
                  <c:v>0</c:v>
                </c:pt>
                <c:pt idx="8">
                  <c:v>0</c:v>
                </c:pt>
                <c:pt idx="9">
                  <c:v>0</c:v>
                </c:pt>
                <c:pt idx="10">
                  <c:v>0</c:v>
                </c:pt>
                <c:pt idx="11">
                  <c:v>1</c:v>
                </c:pt>
              </c:numCache>
            </c:numRef>
          </c:val>
          <c:smooth val="0"/>
          <c:extLst>
            <c:ext xmlns:c16="http://schemas.microsoft.com/office/drawing/2014/chart" uri="{C3380CC4-5D6E-409C-BE32-E72D297353CC}">
              <c16:uniqueId val="{0000000E-27B0-4E36-8ABA-4B2F97BD49F6}"/>
            </c:ext>
          </c:extLst>
        </c:ser>
        <c:dLbls>
          <c:showLegendKey val="0"/>
          <c:showVal val="0"/>
          <c:showCatName val="0"/>
          <c:showSerName val="0"/>
          <c:showPercent val="0"/>
          <c:showBubbleSize val="0"/>
        </c:dLbls>
        <c:smooth val="0"/>
        <c:axId val="672800848"/>
        <c:axId val="672801168"/>
      </c:lineChart>
      <c:catAx>
        <c:axId val="67280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2801168"/>
        <c:crosses val="autoZero"/>
        <c:auto val="1"/>
        <c:lblAlgn val="ctr"/>
        <c:lblOffset val="950"/>
        <c:noMultiLvlLbl val="0"/>
      </c:catAx>
      <c:valAx>
        <c:axId val="672801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800848"/>
        <c:crosses val="autoZero"/>
        <c:crossBetween val="between"/>
      </c:valAx>
      <c:spPr>
        <a:noFill/>
        <a:ln>
          <a:noFill/>
        </a:ln>
        <a:effectLst/>
      </c:spPr>
    </c:plotArea>
    <c:legend>
      <c:legendPos val="b"/>
      <c:layout>
        <c:manualLayout>
          <c:xMode val="edge"/>
          <c:yMode val="edge"/>
          <c:x val="5.8529471951599278E-2"/>
          <c:y val="0.84720132205696508"/>
          <c:w val="0.89424049112505"/>
          <c:h val="7.647993495762524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BC-46DD-9D1B-75A47B43AE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BC-46DD-9D1B-75A47B43AE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BC-46DD-9D1B-75A47B43AE9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BC-46DD-9D1B-75A47B43AE9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BC-46DD-9D1B-75A47B43AE9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BC-46DD-9D1B-75A47B43AE9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4BC-46DD-9D1B-75A47B43AE9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4BC-46DD-9D1B-75A47B43AE9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4BC-46DD-9D1B-75A47B43AE9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4BC-46DD-9D1B-75A47B43AE9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4BC-46DD-9D1B-75A47B43AE9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4BC-46DD-9D1B-75A47B43AE9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4BC-46DD-9D1B-75A47B43AE94}"/>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B4BC-46DD-9D1B-75A47B43AE94}"/>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B4BC-46DD-9D1B-75A47B43AE9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Sheet1!$P$29:$P$43</c:f>
              <c:strCache>
                <c:ptCount val="15"/>
                <c:pt idx="0">
                  <c:v>Action</c:v>
                </c:pt>
                <c:pt idx="1">
                  <c:v>Shooter</c:v>
                </c:pt>
                <c:pt idx="2">
                  <c:v>Sports</c:v>
                </c:pt>
                <c:pt idx="3">
                  <c:v>Role-Playing</c:v>
                </c:pt>
                <c:pt idx="4">
                  <c:v>Misc</c:v>
                </c:pt>
                <c:pt idx="5">
                  <c:v>Platform</c:v>
                </c:pt>
                <c:pt idx="6">
                  <c:v>Racing</c:v>
                </c:pt>
                <c:pt idx="7">
                  <c:v>Fighting</c:v>
                </c:pt>
                <c:pt idx="8">
                  <c:v>Adventure</c:v>
                </c:pt>
                <c:pt idx="9">
                  <c:v>Simulation</c:v>
                </c:pt>
                <c:pt idx="10">
                  <c:v>Action-Adventure</c:v>
                </c:pt>
                <c:pt idx="11">
                  <c:v>Puzzle</c:v>
                </c:pt>
                <c:pt idx="12">
                  <c:v>Strategy</c:v>
                </c:pt>
                <c:pt idx="13">
                  <c:v>Party</c:v>
                </c:pt>
                <c:pt idx="14">
                  <c:v>Music</c:v>
                </c:pt>
              </c:strCache>
            </c:strRef>
          </c:cat>
          <c:val>
            <c:numRef>
              <c:f>Sheet1!$Q$29:$Q$43</c:f>
              <c:numCache>
                <c:formatCode>General</c:formatCode>
                <c:ptCount val="15"/>
                <c:pt idx="0">
                  <c:v>272</c:v>
                </c:pt>
                <c:pt idx="1">
                  <c:v>243</c:v>
                </c:pt>
                <c:pt idx="2">
                  <c:v>217</c:v>
                </c:pt>
                <c:pt idx="3">
                  <c:v>132</c:v>
                </c:pt>
                <c:pt idx="4">
                  <c:v>107</c:v>
                </c:pt>
                <c:pt idx="5">
                  <c:v>89</c:v>
                </c:pt>
                <c:pt idx="6">
                  <c:v>71</c:v>
                </c:pt>
                <c:pt idx="7">
                  <c:v>51</c:v>
                </c:pt>
                <c:pt idx="8">
                  <c:v>43</c:v>
                </c:pt>
                <c:pt idx="9">
                  <c:v>35</c:v>
                </c:pt>
                <c:pt idx="10">
                  <c:v>14</c:v>
                </c:pt>
                <c:pt idx="11">
                  <c:v>12</c:v>
                </c:pt>
                <c:pt idx="12">
                  <c:v>9</c:v>
                </c:pt>
                <c:pt idx="13">
                  <c:v>3</c:v>
                </c:pt>
                <c:pt idx="14">
                  <c:v>2</c:v>
                </c:pt>
              </c:numCache>
            </c:numRef>
          </c:val>
          <c:extLst>
            <c:ext xmlns:c16="http://schemas.microsoft.com/office/drawing/2014/chart" uri="{C3380CC4-5D6E-409C-BE32-E72D297353CC}">
              <c16:uniqueId val="{0000001E-B4BC-46DD-9D1B-75A47B43AE9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0804779625980211"/>
          <c:y val="0.7749988050623452"/>
          <c:w val="0.75071576572035392"/>
          <c:h val="0.1587055085645087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F7D53-07E4-4427-8041-8A9CE0714105}"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5CBEF-B84B-4724-B46C-6A5C153E032A}" type="slidenum">
              <a:rPr lang="en-US" smtClean="0"/>
              <a:t>‹#›</a:t>
            </a:fld>
            <a:endParaRPr lang="en-US"/>
          </a:p>
        </p:txBody>
      </p:sp>
    </p:spTree>
    <p:extLst>
      <p:ext uri="{BB962C8B-B14F-4D97-AF65-F5344CB8AC3E}">
        <p14:creationId xmlns:p14="http://schemas.microsoft.com/office/powerpoint/2010/main" val="402112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gathered from the websites ranged from yearly sales per video game to other metrics such as its genre. </a:t>
            </a:r>
          </a:p>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2</a:t>
            </a:fld>
            <a:endParaRPr lang="en-US"/>
          </a:p>
        </p:txBody>
      </p:sp>
    </p:spTree>
    <p:extLst>
      <p:ext uri="{BB962C8B-B14F-4D97-AF65-F5344CB8AC3E}">
        <p14:creationId xmlns:p14="http://schemas.microsoft.com/office/powerpoint/2010/main" val="280784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Japan : Action, Fighting, </a:t>
            </a:r>
            <a:r>
              <a:rPr lang="en-US" dirty="0" err="1"/>
              <a:t>Misc</a:t>
            </a:r>
            <a:r>
              <a:rPr lang="en-US" dirty="0"/>
              <a:t>, Role-playing, Strategy</a:t>
            </a:r>
          </a:p>
          <a:p>
            <a:r>
              <a:rPr lang="en-US" dirty="0"/>
              <a:t>Europe: Action-adventure, racing</a:t>
            </a:r>
          </a:p>
          <a:p>
            <a:r>
              <a:rPr lang="en-US" dirty="0"/>
              <a:t>USA: Platform, Shooter, Sports</a:t>
            </a:r>
          </a:p>
          <a:p>
            <a:r>
              <a:rPr lang="en-US" dirty="0"/>
              <a:t>Global: Adventure</a:t>
            </a:r>
          </a:p>
          <a:p>
            <a:endParaRPr lang="en-US" dirty="0"/>
          </a:p>
          <a:p>
            <a:r>
              <a:rPr lang="en-US" dirty="0"/>
              <a:t>Popular genre based on region</a:t>
            </a:r>
          </a:p>
          <a:p>
            <a:r>
              <a:rPr lang="en-US" sz="1200" b="1" i="0" u="none" strike="noStrike" kern="1200" dirty="0">
                <a:solidFill>
                  <a:schemeClr val="tx1"/>
                </a:solidFill>
                <a:effectLst/>
                <a:latin typeface="+mn-lt"/>
                <a:ea typeface="+mn-ea"/>
                <a:cs typeface="+mn-cs"/>
              </a:rPr>
              <a:t>Global</a:t>
            </a:r>
            <a:r>
              <a:rPr lang="en-US" dirty="0"/>
              <a:t> </a:t>
            </a:r>
          </a:p>
          <a:p>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a:solidFill>
                  <a:schemeClr val="tx1"/>
                </a:solidFill>
                <a:effectLst/>
                <a:latin typeface="+mn-lt"/>
                <a:ea typeface="+mn-ea"/>
                <a:cs typeface="+mn-cs"/>
              </a:rPr>
              <a:t>Shooter</a:t>
            </a:r>
            <a:r>
              <a:rPr lang="en-US" dirty="0"/>
              <a:t> </a:t>
            </a:r>
            <a:r>
              <a:rPr lang="en-US" sz="1200" b="0" i="0" u="none" strike="noStrike" kern="1200" dirty="0">
                <a:solidFill>
                  <a:schemeClr val="tx1"/>
                </a:solidFill>
                <a:effectLst/>
                <a:latin typeface="+mn-lt"/>
                <a:ea typeface="+mn-ea"/>
                <a:cs typeface="+mn-cs"/>
              </a:rPr>
              <a:t>Sports</a:t>
            </a:r>
            <a:r>
              <a:rPr lang="en-US" dirty="0"/>
              <a:t> </a:t>
            </a: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USA</a:t>
            </a:r>
            <a:r>
              <a:rPr lang="en-US" dirty="0"/>
              <a:t> </a:t>
            </a:r>
          </a:p>
          <a:p>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a:solidFill>
                  <a:schemeClr val="tx1"/>
                </a:solidFill>
                <a:effectLst/>
                <a:latin typeface="+mn-lt"/>
                <a:ea typeface="+mn-ea"/>
                <a:cs typeface="+mn-cs"/>
              </a:rPr>
              <a:t>Shooter</a:t>
            </a:r>
            <a:r>
              <a:rPr lang="en-US" dirty="0"/>
              <a:t> </a:t>
            </a:r>
            <a:r>
              <a:rPr lang="en-US" sz="1200" b="0" i="0" u="none" strike="noStrike" kern="1200" dirty="0">
                <a:solidFill>
                  <a:schemeClr val="tx1"/>
                </a:solidFill>
                <a:effectLst/>
                <a:latin typeface="+mn-lt"/>
                <a:ea typeface="+mn-ea"/>
                <a:cs typeface="+mn-cs"/>
              </a:rPr>
              <a:t>Sports</a:t>
            </a:r>
            <a:r>
              <a:rPr lang="en-US" dirty="0"/>
              <a:t> </a:t>
            </a: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Europe</a:t>
            </a:r>
            <a:r>
              <a:rPr lang="en-US" dirty="0"/>
              <a:t> </a:t>
            </a:r>
          </a:p>
          <a:p>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a:solidFill>
                  <a:schemeClr val="tx1"/>
                </a:solidFill>
                <a:effectLst/>
                <a:latin typeface="+mn-lt"/>
                <a:ea typeface="+mn-ea"/>
                <a:cs typeface="+mn-cs"/>
              </a:rPr>
              <a:t>Shooter</a:t>
            </a:r>
            <a:r>
              <a:rPr lang="en-US" dirty="0"/>
              <a:t> </a:t>
            </a:r>
            <a:r>
              <a:rPr lang="en-US" sz="1200" b="0" i="0" u="none" strike="noStrike" kern="1200" dirty="0">
                <a:solidFill>
                  <a:schemeClr val="tx1"/>
                </a:solidFill>
                <a:effectLst/>
                <a:latin typeface="+mn-lt"/>
                <a:ea typeface="+mn-ea"/>
                <a:cs typeface="+mn-cs"/>
              </a:rPr>
              <a:t>Sports</a:t>
            </a:r>
            <a:r>
              <a:rPr lang="en-US" dirty="0"/>
              <a:t> </a:t>
            </a: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Japan</a:t>
            </a:r>
            <a:r>
              <a:rPr lang="en-US" dirty="0"/>
              <a:t> </a:t>
            </a:r>
          </a:p>
          <a:p>
            <a:r>
              <a:rPr lang="en-US" sz="1200" b="0" i="0" u="none" strike="noStrike" kern="1200" dirty="0">
                <a:solidFill>
                  <a:schemeClr val="tx1"/>
                </a:solidFill>
                <a:effectLst/>
                <a:latin typeface="+mn-lt"/>
                <a:ea typeface="+mn-ea"/>
                <a:cs typeface="+mn-cs"/>
              </a:rPr>
              <a:t>Role-playing</a:t>
            </a:r>
            <a:r>
              <a:rPr lang="en-US" dirty="0"/>
              <a:t> </a:t>
            </a:r>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err="1">
                <a:solidFill>
                  <a:schemeClr val="tx1"/>
                </a:solidFill>
                <a:effectLst/>
                <a:latin typeface="+mn-lt"/>
                <a:ea typeface="+mn-ea"/>
                <a:cs typeface="+mn-cs"/>
              </a:rPr>
              <a:t>Misc</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17</a:t>
            </a:fld>
            <a:endParaRPr lang="en-US"/>
          </a:p>
        </p:txBody>
      </p:sp>
    </p:spTree>
    <p:extLst>
      <p:ext uri="{BB962C8B-B14F-4D97-AF65-F5344CB8AC3E}">
        <p14:creationId xmlns:p14="http://schemas.microsoft.com/office/powerpoint/2010/main" val="394400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Global</a:t>
            </a:r>
            <a:r>
              <a:rPr lang="en-US" dirty="0"/>
              <a:t> </a:t>
            </a:r>
          </a:p>
          <a:p>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a:solidFill>
                  <a:schemeClr val="tx1"/>
                </a:solidFill>
                <a:effectLst/>
                <a:latin typeface="+mn-lt"/>
                <a:ea typeface="+mn-ea"/>
                <a:cs typeface="+mn-cs"/>
              </a:rPr>
              <a:t>Shooter</a:t>
            </a:r>
            <a:r>
              <a:rPr lang="en-US" dirty="0"/>
              <a:t> </a:t>
            </a:r>
            <a:r>
              <a:rPr lang="en-US" sz="1200" b="0" i="0" u="none" strike="noStrike" kern="1200" dirty="0">
                <a:solidFill>
                  <a:schemeClr val="tx1"/>
                </a:solidFill>
                <a:effectLst/>
                <a:latin typeface="+mn-lt"/>
                <a:ea typeface="+mn-ea"/>
                <a:cs typeface="+mn-cs"/>
              </a:rPr>
              <a:t>Sports</a:t>
            </a:r>
            <a:r>
              <a:rPr lang="en-US" dirty="0"/>
              <a:t> </a:t>
            </a: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USA</a:t>
            </a:r>
            <a:r>
              <a:rPr lang="en-US" dirty="0"/>
              <a:t> </a:t>
            </a:r>
          </a:p>
          <a:p>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a:solidFill>
                  <a:schemeClr val="tx1"/>
                </a:solidFill>
                <a:effectLst/>
                <a:latin typeface="+mn-lt"/>
                <a:ea typeface="+mn-ea"/>
                <a:cs typeface="+mn-cs"/>
              </a:rPr>
              <a:t>Shooter</a:t>
            </a:r>
            <a:r>
              <a:rPr lang="en-US" dirty="0"/>
              <a:t> </a:t>
            </a:r>
            <a:r>
              <a:rPr lang="en-US" sz="1200" b="0" i="0" u="none" strike="noStrike" kern="1200" dirty="0">
                <a:solidFill>
                  <a:schemeClr val="tx1"/>
                </a:solidFill>
                <a:effectLst/>
                <a:latin typeface="+mn-lt"/>
                <a:ea typeface="+mn-ea"/>
                <a:cs typeface="+mn-cs"/>
              </a:rPr>
              <a:t>Sports</a:t>
            </a:r>
            <a:r>
              <a:rPr lang="en-US" dirty="0"/>
              <a:t> </a:t>
            </a: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Europe</a:t>
            </a:r>
            <a:r>
              <a:rPr lang="en-US" dirty="0"/>
              <a:t> </a:t>
            </a:r>
          </a:p>
          <a:p>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a:solidFill>
                  <a:schemeClr val="tx1"/>
                </a:solidFill>
                <a:effectLst/>
                <a:latin typeface="+mn-lt"/>
                <a:ea typeface="+mn-ea"/>
                <a:cs typeface="+mn-cs"/>
              </a:rPr>
              <a:t>Shooter</a:t>
            </a:r>
            <a:r>
              <a:rPr lang="en-US" dirty="0"/>
              <a:t> </a:t>
            </a:r>
            <a:r>
              <a:rPr lang="en-US" sz="1200" b="0" i="0" u="none" strike="noStrike" kern="1200" dirty="0">
                <a:solidFill>
                  <a:schemeClr val="tx1"/>
                </a:solidFill>
                <a:effectLst/>
                <a:latin typeface="+mn-lt"/>
                <a:ea typeface="+mn-ea"/>
                <a:cs typeface="+mn-cs"/>
              </a:rPr>
              <a:t>Sports</a:t>
            </a:r>
            <a:r>
              <a:rPr lang="en-US" dirty="0"/>
              <a:t> </a:t>
            </a: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Japan</a:t>
            </a:r>
            <a:r>
              <a:rPr lang="en-US" dirty="0"/>
              <a:t> </a:t>
            </a:r>
          </a:p>
          <a:p>
            <a:r>
              <a:rPr lang="en-US" sz="1200" b="0" i="0" u="none" strike="noStrike" kern="1200" dirty="0">
                <a:solidFill>
                  <a:schemeClr val="tx1"/>
                </a:solidFill>
                <a:effectLst/>
                <a:latin typeface="+mn-lt"/>
                <a:ea typeface="+mn-ea"/>
                <a:cs typeface="+mn-cs"/>
              </a:rPr>
              <a:t>Role-playing</a:t>
            </a:r>
            <a:r>
              <a:rPr lang="en-US" dirty="0"/>
              <a:t> </a:t>
            </a:r>
            <a:r>
              <a:rPr lang="en-US" sz="1200" b="0" i="0" u="none" strike="noStrike" kern="1200" dirty="0">
                <a:solidFill>
                  <a:schemeClr val="tx1"/>
                </a:solidFill>
                <a:effectLst/>
                <a:latin typeface="+mn-lt"/>
                <a:ea typeface="+mn-ea"/>
                <a:cs typeface="+mn-cs"/>
              </a:rPr>
              <a:t>Action</a:t>
            </a:r>
            <a:r>
              <a:rPr lang="en-US" dirty="0"/>
              <a:t> </a:t>
            </a:r>
            <a:r>
              <a:rPr lang="en-US" sz="1200" b="0" i="0" u="none" strike="noStrike" kern="1200" dirty="0" err="1">
                <a:solidFill>
                  <a:schemeClr val="tx1"/>
                </a:solidFill>
                <a:effectLst/>
                <a:latin typeface="+mn-lt"/>
                <a:ea typeface="+mn-ea"/>
                <a:cs typeface="+mn-cs"/>
              </a:rPr>
              <a:t>Misc</a:t>
            </a:r>
            <a:r>
              <a:rPr lang="en-US" dirty="0"/>
              <a:t> </a:t>
            </a:r>
          </a:p>
        </p:txBody>
      </p:sp>
      <p:sp>
        <p:nvSpPr>
          <p:cNvPr id="4" name="Slide Number Placeholder 3"/>
          <p:cNvSpPr>
            <a:spLocks noGrp="1"/>
          </p:cNvSpPr>
          <p:nvPr>
            <p:ph type="sldNum" sz="quarter" idx="5"/>
          </p:nvPr>
        </p:nvSpPr>
        <p:spPr/>
        <p:txBody>
          <a:bodyPr/>
          <a:lstStyle/>
          <a:p>
            <a:fld id="{5515CBEF-B84B-4724-B46C-6A5C153E032A}" type="slidenum">
              <a:rPr lang="en-US" smtClean="0"/>
              <a:t>18</a:t>
            </a:fld>
            <a:endParaRPr lang="en-US"/>
          </a:p>
        </p:txBody>
      </p:sp>
    </p:spTree>
    <p:extLst>
      <p:ext uri="{BB962C8B-B14F-4D97-AF65-F5344CB8AC3E}">
        <p14:creationId xmlns:p14="http://schemas.microsoft.com/office/powerpoint/2010/main" val="13771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bars each representing a group (global, us, </a:t>
            </a:r>
            <a:r>
              <a:rPr lang="en-US" dirty="0" err="1"/>
              <a:t>eu</a:t>
            </a:r>
            <a:r>
              <a:rPr lang="en-US" dirty="0"/>
              <a:t>, japan) and one could assume that the global population would heavily influence which genre is most popular. </a:t>
            </a:r>
          </a:p>
        </p:txBody>
      </p:sp>
      <p:sp>
        <p:nvSpPr>
          <p:cNvPr id="4" name="Slide Number Placeholder 3"/>
          <p:cNvSpPr>
            <a:spLocks noGrp="1"/>
          </p:cNvSpPr>
          <p:nvPr>
            <p:ph type="sldNum" sz="quarter" idx="5"/>
          </p:nvPr>
        </p:nvSpPr>
        <p:spPr/>
        <p:txBody>
          <a:bodyPr/>
          <a:lstStyle/>
          <a:p>
            <a:fld id="{5515CBEF-B84B-4724-B46C-6A5C153E032A}" type="slidenum">
              <a:rPr lang="en-US" smtClean="0"/>
              <a:t>4</a:t>
            </a:fld>
            <a:endParaRPr lang="en-US"/>
          </a:p>
        </p:txBody>
      </p:sp>
    </p:spTree>
    <p:extLst>
      <p:ext uri="{BB962C8B-B14F-4D97-AF65-F5344CB8AC3E}">
        <p14:creationId xmlns:p14="http://schemas.microsoft.com/office/powerpoint/2010/main" val="364819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instances Japan </a:t>
            </a:r>
          </a:p>
        </p:txBody>
      </p:sp>
      <p:sp>
        <p:nvSpPr>
          <p:cNvPr id="4" name="Slide Number Placeholder 3"/>
          <p:cNvSpPr>
            <a:spLocks noGrp="1"/>
          </p:cNvSpPr>
          <p:nvPr>
            <p:ph type="sldNum" sz="quarter" idx="5"/>
          </p:nvPr>
        </p:nvSpPr>
        <p:spPr/>
        <p:txBody>
          <a:bodyPr/>
          <a:lstStyle/>
          <a:p>
            <a:fld id="{5515CBEF-B84B-4724-B46C-6A5C153E032A}" type="slidenum">
              <a:rPr lang="en-US" smtClean="0"/>
              <a:t>5</a:t>
            </a:fld>
            <a:endParaRPr lang="en-US"/>
          </a:p>
        </p:txBody>
      </p:sp>
    </p:spTree>
    <p:extLst>
      <p:ext uri="{BB962C8B-B14F-4D97-AF65-F5344CB8AC3E}">
        <p14:creationId xmlns:p14="http://schemas.microsoft.com/office/powerpoint/2010/main" val="2289476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clustered bar graph represents the popularity for each genre based on region and for the genre to be popular it must be on the yearly top 100 list for units sold. </a:t>
            </a:r>
          </a:p>
          <a:p>
            <a:endParaRPr lang="en-US" dirty="0"/>
          </a:p>
          <a:p>
            <a:r>
              <a:rPr lang="en-US" dirty="0"/>
              <a:t>Some of the top performing genres in the US are RPG and Adventure games, and for Europe is sports, platform, shooter, action and fighting games</a:t>
            </a:r>
          </a:p>
          <a:p>
            <a:endParaRPr lang="en-US" dirty="0"/>
          </a:p>
          <a:p>
            <a:endParaRPr lang="en-US" dirty="0"/>
          </a:p>
          <a:p>
            <a:r>
              <a:rPr lang="en-US" dirty="0"/>
              <a:t>USA: Sports, Platform, Shooter, Action, Fighting</a:t>
            </a:r>
          </a:p>
          <a:p>
            <a:endParaRPr lang="en-US" dirty="0"/>
          </a:p>
          <a:p>
            <a:r>
              <a:rPr lang="en-US" dirty="0"/>
              <a:t>Japan: Simulation, </a:t>
            </a:r>
            <a:r>
              <a:rPr lang="en-US" dirty="0" err="1"/>
              <a:t>Misc</a:t>
            </a:r>
            <a:r>
              <a:rPr lang="en-US" dirty="0"/>
              <a:t>, Action, Adventure, Party, Puzzle, Strategy , fighting, role-playing</a:t>
            </a:r>
          </a:p>
          <a:p>
            <a:endParaRPr lang="en-US" dirty="0"/>
          </a:p>
          <a:p>
            <a:r>
              <a:rPr lang="en-US" dirty="0"/>
              <a:t>Europe: RPG, Action-Adventure, racing</a:t>
            </a:r>
          </a:p>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7</a:t>
            </a:fld>
            <a:endParaRPr lang="en-US"/>
          </a:p>
        </p:txBody>
      </p:sp>
    </p:spTree>
    <p:extLst>
      <p:ext uri="{BB962C8B-B14F-4D97-AF65-F5344CB8AC3E}">
        <p14:creationId xmlns:p14="http://schemas.microsoft.com/office/powerpoint/2010/main" val="68040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8</a:t>
            </a:fld>
            <a:endParaRPr lang="en-US"/>
          </a:p>
        </p:txBody>
      </p:sp>
    </p:spTree>
    <p:extLst>
      <p:ext uri="{BB962C8B-B14F-4D97-AF65-F5344CB8AC3E}">
        <p14:creationId xmlns:p14="http://schemas.microsoft.com/office/powerpoint/2010/main" val="326131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9</a:t>
            </a:fld>
            <a:endParaRPr lang="en-US"/>
          </a:p>
        </p:txBody>
      </p:sp>
    </p:spTree>
    <p:extLst>
      <p:ext uri="{BB962C8B-B14F-4D97-AF65-F5344CB8AC3E}">
        <p14:creationId xmlns:p14="http://schemas.microsoft.com/office/powerpoint/2010/main" val="304459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10</a:t>
            </a:fld>
            <a:endParaRPr lang="en-US"/>
          </a:p>
        </p:txBody>
      </p:sp>
    </p:spTree>
    <p:extLst>
      <p:ext uri="{BB962C8B-B14F-4D97-AF65-F5344CB8AC3E}">
        <p14:creationId xmlns:p14="http://schemas.microsoft.com/office/powerpoint/2010/main" val="2757587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11</a:t>
            </a:fld>
            <a:endParaRPr lang="en-US"/>
          </a:p>
        </p:txBody>
      </p:sp>
    </p:spTree>
    <p:extLst>
      <p:ext uri="{BB962C8B-B14F-4D97-AF65-F5344CB8AC3E}">
        <p14:creationId xmlns:p14="http://schemas.microsoft.com/office/powerpoint/2010/main" val="2739865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5CBEF-B84B-4724-B46C-6A5C153E032A}" type="slidenum">
              <a:rPr lang="en-US" smtClean="0"/>
              <a:t>12</a:t>
            </a:fld>
            <a:endParaRPr lang="en-US"/>
          </a:p>
        </p:txBody>
      </p:sp>
    </p:spTree>
    <p:extLst>
      <p:ext uri="{BB962C8B-B14F-4D97-AF65-F5344CB8AC3E}">
        <p14:creationId xmlns:p14="http://schemas.microsoft.com/office/powerpoint/2010/main" val="73642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vgchartz.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81A2D39-C3AF-4FE8-BEC7-7A8ED6DA8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690" y="2051698"/>
            <a:ext cx="6656620" cy="432940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FFBBD676-BE40-4E2A-94F3-DBC16F19DA2D}"/>
              </a:ext>
            </a:extLst>
          </p:cNvPr>
          <p:cNvCxnSpPr>
            <a:cxnSpLocks/>
          </p:cNvCxnSpPr>
          <p:nvPr/>
        </p:nvCxnSpPr>
        <p:spPr>
          <a:xfrm>
            <a:off x="5209563" y="4503723"/>
            <a:ext cx="610213" cy="398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0BD27D-C226-4DF1-B54F-327DA41469DE}"/>
              </a:ext>
            </a:extLst>
          </p:cNvPr>
          <p:cNvCxnSpPr>
            <a:cxnSpLocks/>
          </p:cNvCxnSpPr>
          <p:nvPr/>
        </p:nvCxnSpPr>
        <p:spPr>
          <a:xfrm flipH="1">
            <a:off x="4533900" y="4503723"/>
            <a:ext cx="675663" cy="5889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0015E1-ADCD-4F55-9AF1-039B4E448CE7}"/>
              </a:ext>
            </a:extLst>
          </p:cNvPr>
          <p:cNvCxnSpPr>
            <a:cxnSpLocks/>
          </p:cNvCxnSpPr>
          <p:nvPr/>
        </p:nvCxnSpPr>
        <p:spPr>
          <a:xfrm flipV="1">
            <a:off x="5819776" y="4065574"/>
            <a:ext cx="552449" cy="8366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0E9F64-EC6A-4F0D-8926-5EE6B58AF902}"/>
              </a:ext>
            </a:extLst>
          </p:cNvPr>
          <p:cNvCxnSpPr>
            <a:cxnSpLocks/>
          </p:cNvCxnSpPr>
          <p:nvPr/>
        </p:nvCxnSpPr>
        <p:spPr>
          <a:xfrm>
            <a:off x="6372225" y="4065574"/>
            <a:ext cx="600075" cy="6366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74FA71-7C8E-4A84-9EC6-31BB1CE0A4BB}"/>
              </a:ext>
            </a:extLst>
          </p:cNvPr>
          <p:cNvCxnSpPr>
            <a:cxnSpLocks/>
          </p:cNvCxnSpPr>
          <p:nvPr/>
        </p:nvCxnSpPr>
        <p:spPr>
          <a:xfrm flipH="1">
            <a:off x="6934813" y="4065574"/>
            <a:ext cx="589936" cy="6366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C5AD82F7-1B11-4728-9E8C-4FE7C7A0C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943" y="3002238"/>
            <a:ext cx="904576" cy="105951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C9F5FB94-166B-48A2-BEFB-E9F3302B0E59}"/>
              </a:ext>
            </a:extLst>
          </p:cNvPr>
          <p:cNvSpPr txBox="1"/>
          <p:nvPr/>
        </p:nvSpPr>
        <p:spPr>
          <a:xfrm>
            <a:off x="3953425" y="3244334"/>
            <a:ext cx="317716" cy="400110"/>
          </a:xfrm>
          <a:prstGeom prst="rect">
            <a:avLst/>
          </a:prstGeom>
          <a:noFill/>
        </p:spPr>
        <p:txBody>
          <a:bodyPr wrap="none" rtlCol="0">
            <a:spAutoFit/>
          </a:bodyPr>
          <a:lstStyle/>
          <a:p>
            <a:r>
              <a:rPr lang="en-US" sz="2000" dirty="0"/>
              <a:t>o</a:t>
            </a:r>
          </a:p>
        </p:txBody>
      </p:sp>
      <p:sp>
        <p:nvSpPr>
          <p:cNvPr id="35" name="Rectangle: Rounded Corners 34">
            <a:extLst>
              <a:ext uri="{FF2B5EF4-FFF2-40B4-BE49-F238E27FC236}">
                <a16:creationId xmlns:a16="http://schemas.microsoft.com/office/drawing/2014/main" id="{5E493F4D-5363-42C1-947D-E8B4C811109A}"/>
              </a:ext>
            </a:extLst>
          </p:cNvPr>
          <p:cNvSpPr/>
          <p:nvPr/>
        </p:nvSpPr>
        <p:spPr>
          <a:xfrm>
            <a:off x="1588274" y="300033"/>
            <a:ext cx="9239250" cy="14225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90D0F4-4697-4541-943C-BF404E7B1F6F}"/>
              </a:ext>
            </a:extLst>
          </p:cNvPr>
          <p:cNvSpPr txBox="1"/>
          <p:nvPr/>
        </p:nvSpPr>
        <p:spPr>
          <a:xfrm>
            <a:off x="10827524" y="6057935"/>
            <a:ext cx="1364476" cy="646331"/>
          </a:xfrm>
          <a:prstGeom prst="rect">
            <a:avLst/>
          </a:prstGeom>
          <a:noFill/>
        </p:spPr>
        <p:txBody>
          <a:bodyPr wrap="none" rtlCol="0">
            <a:spAutoFit/>
          </a:bodyPr>
          <a:lstStyle/>
          <a:p>
            <a:pPr algn="r"/>
            <a:r>
              <a:rPr lang="en-US" dirty="0"/>
              <a:t>Michael Lim</a:t>
            </a:r>
          </a:p>
          <a:p>
            <a:pPr algn="r"/>
            <a:r>
              <a:rPr lang="en-US" dirty="0"/>
              <a:t>1.27.2020</a:t>
            </a:r>
          </a:p>
        </p:txBody>
      </p:sp>
      <p:pic>
        <p:nvPicPr>
          <p:cNvPr id="2058" name="Picture 10">
            <a:extLst>
              <a:ext uri="{FF2B5EF4-FFF2-40B4-BE49-F238E27FC236}">
                <a16:creationId xmlns:a16="http://schemas.microsoft.com/office/drawing/2014/main" id="{02A6401B-FC0D-44E0-A053-1E47FA98C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8351" y="620898"/>
            <a:ext cx="871537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7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28663E78-3702-44EB-B5CA-4F6BB83D6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323850"/>
            <a:ext cx="4781550" cy="49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B78E2BFC-6192-4312-AB31-1D49EB8C5347}"/>
              </a:ext>
            </a:extLst>
          </p:cNvPr>
          <p:cNvGraphicFramePr>
            <a:graphicFrameLocks/>
          </p:cNvGraphicFramePr>
          <p:nvPr>
            <p:extLst>
              <p:ext uri="{D42A27DB-BD31-4B8C-83A1-F6EECF244321}">
                <p14:modId xmlns:p14="http://schemas.microsoft.com/office/powerpoint/2010/main" val="2921985792"/>
              </p:ext>
            </p:extLst>
          </p:nvPr>
        </p:nvGraphicFramePr>
        <p:xfrm>
          <a:off x="3607594" y="1158399"/>
          <a:ext cx="8584406" cy="48530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able 1">
            <a:extLst>
              <a:ext uri="{FF2B5EF4-FFF2-40B4-BE49-F238E27FC236}">
                <a16:creationId xmlns:a16="http://schemas.microsoft.com/office/drawing/2014/main" id="{5AE8B1EF-4AD3-4591-9DE5-D0DB3482BA78}"/>
              </a:ext>
            </a:extLst>
          </p:cNvPr>
          <p:cNvGraphicFramePr>
            <a:graphicFrameLocks noGrp="1"/>
          </p:cNvGraphicFramePr>
          <p:nvPr>
            <p:extLst>
              <p:ext uri="{D42A27DB-BD31-4B8C-83A1-F6EECF244321}">
                <p14:modId xmlns:p14="http://schemas.microsoft.com/office/powerpoint/2010/main" val="2589343345"/>
              </p:ext>
            </p:extLst>
          </p:nvPr>
        </p:nvGraphicFramePr>
        <p:xfrm>
          <a:off x="1344613" y="1158399"/>
          <a:ext cx="2872581" cy="5343136"/>
        </p:xfrm>
        <a:graphic>
          <a:graphicData uri="http://schemas.openxmlformats.org/drawingml/2006/table">
            <a:tbl>
              <a:tblPr>
                <a:tableStyleId>{5C22544A-7EE6-4342-B048-85BDC9FD1C3A}</a:tableStyleId>
              </a:tblPr>
              <a:tblGrid>
                <a:gridCol w="957527">
                  <a:extLst>
                    <a:ext uri="{9D8B030D-6E8A-4147-A177-3AD203B41FA5}">
                      <a16:colId xmlns:a16="http://schemas.microsoft.com/office/drawing/2014/main" val="3091626248"/>
                    </a:ext>
                  </a:extLst>
                </a:gridCol>
                <a:gridCol w="957527">
                  <a:extLst>
                    <a:ext uri="{9D8B030D-6E8A-4147-A177-3AD203B41FA5}">
                      <a16:colId xmlns:a16="http://schemas.microsoft.com/office/drawing/2014/main" val="4079826496"/>
                    </a:ext>
                  </a:extLst>
                </a:gridCol>
                <a:gridCol w="957527">
                  <a:extLst>
                    <a:ext uri="{9D8B030D-6E8A-4147-A177-3AD203B41FA5}">
                      <a16:colId xmlns:a16="http://schemas.microsoft.com/office/drawing/2014/main" val="1334343552"/>
                    </a:ext>
                  </a:extLst>
                </a:gridCol>
              </a:tblGrid>
              <a:tr h="186531">
                <a:tc gridSpan="3">
                  <a:txBody>
                    <a:bodyPr/>
                    <a:lstStyle/>
                    <a:p>
                      <a:pPr algn="ctr" fontAlgn="ctr"/>
                      <a:r>
                        <a:rPr lang="en-US" sz="1600" b="0" i="0" u="none" strike="noStrike" dirty="0">
                          <a:solidFill>
                            <a:srgbClr val="000000"/>
                          </a:solidFill>
                          <a:effectLst/>
                          <a:latin typeface="Arial" panose="020B0604020202020204" pitchFamily="34" charset="0"/>
                        </a:rPr>
                        <a:t>Global Genres All Time</a:t>
                      </a:r>
                    </a:p>
                  </a:txBody>
                  <a:tcPr marL="9327" marR="9327" marT="9327" marB="0" anchor="ctr">
                    <a:solidFill>
                      <a:srgbClr val="EFEDE3"/>
                    </a:solidFill>
                  </a:tcPr>
                </a:tc>
                <a:tc hMerge="1">
                  <a:txBody>
                    <a:bodyPr/>
                    <a:lstStyle/>
                    <a:p>
                      <a:pPr algn="r" fontAlgn="ctr"/>
                      <a:endParaRPr lang="en-US" sz="1600" b="1" i="0" u="sng" strike="noStrike" dirty="0">
                        <a:solidFill>
                          <a:srgbClr val="000000"/>
                        </a:solidFill>
                        <a:effectLst/>
                        <a:latin typeface="Arial" panose="020B0604020202020204" pitchFamily="34" charset="0"/>
                      </a:endParaRPr>
                    </a:p>
                  </a:txBody>
                  <a:tcPr marL="9327" marR="9327" marT="9327" marB="0" anchor="ctr">
                    <a:solidFill>
                      <a:srgbClr val="EFEDE3"/>
                    </a:solidFill>
                  </a:tcPr>
                </a:tc>
                <a:tc hMerge="1">
                  <a:txBody>
                    <a:bodyPr/>
                    <a:lstStyle/>
                    <a:p>
                      <a:pPr algn="r" fontAlgn="b"/>
                      <a:endParaRPr lang="en-US" sz="1600" b="1" i="0" u="sng"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3456592027"/>
                  </a:ext>
                </a:extLst>
              </a:tr>
              <a:tr h="186531">
                <a:tc>
                  <a:txBody>
                    <a:bodyPr/>
                    <a:lstStyle/>
                    <a:p>
                      <a:pPr algn="r" fontAlgn="ctr"/>
                      <a:r>
                        <a:rPr lang="en-US" sz="1600" u="sng" strike="noStrike" dirty="0">
                          <a:effectLst/>
                        </a:rPr>
                        <a:t>Genre</a:t>
                      </a:r>
                      <a:endParaRPr lang="en-US" sz="1600" b="1" i="0" u="sng"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sng" strike="noStrike">
                          <a:effectLst/>
                        </a:rPr>
                        <a:t>#</a:t>
                      </a:r>
                      <a:endParaRPr lang="en-US" sz="1600" b="1" i="0" u="sng"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sng" strike="noStrike">
                          <a:effectLst/>
                        </a:rPr>
                        <a:t>%</a:t>
                      </a:r>
                      <a:endParaRPr lang="en-US" sz="1600" b="1" i="0" u="sng"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1237463767"/>
                  </a:ext>
                </a:extLst>
              </a:tr>
              <a:tr h="186531">
                <a:tc>
                  <a:txBody>
                    <a:bodyPr/>
                    <a:lstStyle/>
                    <a:p>
                      <a:pPr algn="r" fontAlgn="ctr"/>
                      <a:r>
                        <a:rPr lang="en-US" sz="1600" u="none" strike="noStrike" dirty="0">
                          <a:effectLst/>
                        </a:rPr>
                        <a:t>Action</a:t>
                      </a:r>
                      <a:endParaRPr lang="en-US" sz="1600" b="1" i="0" u="none"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263</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468543465"/>
                  </a:ext>
                </a:extLst>
              </a:tr>
              <a:tr h="186531">
                <a:tc>
                  <a:txBody>
                    <a:bodyPr/>
                    <a:lstStyle/>
                    <a:p>
                      <a:pPr algn="r" fontAlgn="ctr"/>
                      <a:r>
                        <a:rPr lang="en-US" sz="1600" u="none" strike="noStrike" dirty="0">
                          <a:effectLst/>
                        </a:rPr>
                        <a:t>Shooter</a:t>
                      </a:r>
                      <a:endParaRPr lang="en-US" sz="1600" b="1" i="0" u="none"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222</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769181579"/>
                  </a:ext>
                </a:extLst>
              </a:tr>
              <a:tr h="186531">
                <a:tc>
                  <a:txBody>
                    <a:bodyPr/>
                    <a:lstStyle/>
                    <a:p>
                      <a:pPr algn="r" fontAlgn="ctr"/>
                      <a:r>
                        <a:rPr lang="en-US" sz="1600" u="none" strike="noStrike">
                          <a:effectLst/>
                        </a:rPr>
                        <a:t>Sports</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178</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487244169"/>
                  </a:ext>
                </a:extLst>
              </a:tr>
              <a:tr h="186531">
                <a:tc>
                  <a:txBody>
                    <a:bodyPr/>
                    <a:lstStyle/>
                    <a:p>
                      <a:pPr algn="r" fontAlgn="ctr"/>
                      <a:r>
                        <a:rPr lang="en-US" sz="1600" u="none" strike="noStrike">
                          <a:effectLst/>
                        </a:rPr>
                        <a:t>Role-Playing</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167</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1077607058"/>
                  </a:ext>
                </a:extLst>
              </a:tr>
              <a:tr h="186531">
                <a:tc>
                  <a:txBody>
                    <a:bodyPr/>
                    <a:lstStyle/>
                    <a:p>
                      <a:pPr algn="r" fontAlgn="ctr"/>
                      <a:r>
                        <a:rPr lang="en-US" sz="1600" u="none" strike="noStrike">
                          <a:effectLst/>
                        </a:rPr>
                        <a:t>Misc</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119</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1362056112"/>
                  </a:ext>
                </a:extLst>
              </a:tr>
              <a:tr h="186531">
                <a:tc>
                  <a:txBody>
                    <a:bodyPr/>
                    <a:lstStyle/>
                    <a:p>
                      <a:pPr algn="r" fontAlgn="ctr"/>
                      <a:r>
                        <a:rPr lang="en-US" sz="1600" u="none" strike="noStrike">
                          <a:effectLst/>
                        </a:rPr>
                        <a:t>Platform</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87</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140873338"/>
                  </a:ext>
                </a:extLst>
              </a:tr>
              <a:tr h="186531">
                <a:tc>
                  <a:txBody>
                    <a:bodyPr/>
                    <a:lstStyle/>
                    <a:p>
                      <a:pPr algn="r" fontAlgn="ctr"/>
                      <a:r>
                        <a:rPr lang="en-US" sz="1600" u="none" strike="noStrike">
                          <a:effectLst/>
                        </a:rPr>
                        <a:t>Racing</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80</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972681622"/>
                  </a:ext>
                </a:extLst>
              </a:tr>
              <a:tr h="186531">
                <a:tc>
                  <a:txBody>
                    <a:bodyPr/>
                    <a:lstStyle/>
                    <a:p>
                      <a:pPr algn="r" fontAlgn="ctr"/>
                      <a:r>
                        <a:rPr lang="en-US" sz="1600" u="none" strike="noStrike">
                          <a:effectLst/>
                        </a:rPr>
                        <a:t>Adventure</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49</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148137563"/>
                  </a:ext>
                </a:extLst>
              </a:tr>
              <a:tr h="186531">
                <a:tc>
                  <a:txBody>
                    <a:bodyPr/>
                    <a:lstStyle/>
                    <a:p>
                      <a:pPr algn="r" fontAlgn="ctr"/>
                      <a:r>
                        <a:rPr lang="en-US" sz="1600" u="none" strike="noStrike">
                          <a:effectLst/>
                        </a:rPr>
                        <a:t>Simulation</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48</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3407073556"/>
                  </a:ext>
                </a:extLst>
              </a:tr>
              <a:tr h="186531">
                <a:tc>
                  <a:txBody>
                    <a:bodyPr/>
                    <a:lstStyle/>
                    <a:p>
                      <a:pPr algn="r" fontAlgn="ctr"/>
                      <a:r>
                        <a:rPr lang="en-US" sz="1600" u="none" strike="noStrike">
                          <a:effectLst/>
                        </a:rPr>
                        <a:t>Fighting</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47</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605488081"/>
                  </a:ext>
                </a:extLst>
              </a:tr>
              <a:tr h="298450">
                <a:tc>
                  <a:txBody>
                    <a:bodyPr/>
                    <a:lstStyle/>
                    <a:p>
                      <a:pPr algn="r" fontAlgn="ctr"/>
                      <a:r>
                        <a:rPr lang="en-US" sz="1600" u="none" strike="noStrike">
                          <a:effectLst/>
                        </a:rPr>
                        <a:t>Action-Adventure</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357020980"/>
                  </a:ext>
                </a:extLst>
              </a:tr>
              <a:tr h="186531">
                <a:tc>
                  <a:txBody>
                    <a:bodyPr/>
                    <a:lstStyle/>
                    <a:p>
                      <a:pPr algn="r" fontAlgn="ctr"/>
                      <a:r>
                        <a:rPr lang="en-US" sz="1600" u="none" strike="noStrike">
                          <a:effectLst/>
                        </a:rPr>
                        <a:t>Puzzle</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12</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570762391"/>
                  </a:ext>
                </a:extLst>
              </a:tr>
              <a:tr h="298450">
                <a:tc>
                  <a:txBody>
                    <a:bodyPr/>
                    <a:lstStyle/>
                    <a:p>
                      <a:pPr algn="r" fontAlgn="ctr"/>
                      <a:r>
                        <a:rPr lang="en-US" sz="1600" u="none" strike="noStrike">
                          <a:effectLst/>
                        </a:rPr>
                        <a:t>Strategy</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4134487319"/>
                  </a:ext>
                </a:extLst>
              </a:tr>
              <a:tr h="186531">
                <a:tc>
                  <a:txBody>
                    <a:bodyPr/>
                    <a:lstStyle/>
                    <a:p>
                      <a:pPr algn="r" fontAlgn="ctr"/>
                      <a:r>
                        <a:rPr lang="en-US" sz="1600" u="none" strike="noStrike">
                          <a:effectLst/>
                        </a:rPr>
                        <a:t>Party</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3</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4100160980"/>
                  </a:ext>
                </a:extLst>
              </a:tr>
              <a:tr h="186531">
                <a:tc>
                  <a:txBody>
                    <a:bodyPr/>
                    <a:lstStyle/>
                    <a:p>
                      <a:pPr algn="r" fontAlgn="ctr"/>
                      <a:r>
                        <a:rPr lang="en-US" sz="1600" u="none" strike="noStrike">
                          <a:effectLst/>
                        </a:rPr>
                        <a:t>Sandbox</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3611989977"/>
                  </a:ext>
                </a:extLst>
              </a:tr>
              <a:tr h="186531">
                <a:tc>
                  <a:txBody>
                    <a:bodyPr/>
                    <a:lstStyle/>
                    <a:p>
                      <a:pPr algn="r" fontAlgn="ctr"/>
                      <a:r>
                        <a:rPr lang="en-US" sz="1600" u="none" strike="noStrike">
                          <a:effectLst/>
                        </a:rPr>
                        <a:t>Music</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3669961763"/>
                  </a:ext>
                </a:extLst>
              </a:tr>
              <a:tr h="186531">
                <a:tc>
                  <a:txBody>
                    <a:bodyPr/>
                    <a:lstStyle/>
                    <a:p>
                      <a:pPr algn="r" fontAlgn="ctr"/>
                      <a:r>
                        <a:rPr lang="en-US" sz="1600" u="none" strike="noStrike">
                          <a:effectLst/>
                        </a:rPr>
                        <a:t>Sum:</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1300</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100%</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2417686838"/>
                  </a:ext>
                </a:extLst>
              </a:tr>
            </a:tbl>
          </a:graphicData>
        </a:graphic>
      </p:graphicFrame>
    </p:spTree>
    <p:extLst>
      <p:ext uri="{BB962C8B-B14F-4D97-AF65-F5344CB8AC3E}">
        <p14:creationId xmlns:p14="http://schemas.microsoft.com/office/powerpoint/2010/main" val="252172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FF72738-5DD6-4837-83C7-078468A5DC43}"/>
              </a:ext>
            </a:extLst>
          </p:cNvPr>
          <p:cNvGraphicFramePr>
            <a:graphicFrameLocks noGrp="1"/>
          </p:cNvGraphicFramePr>
          <p:nvPr>
            <p:ph idx="1"/>
            <p:extLst>
              <p:ext uri="{D42A27DB-BD31-4B8C-83A1-F6EECF244321}">
                <p14:modId xmlns:p14="http://schemas.microsoft.com/office/powerpoint/2010/main" val="495849830"/>
              </p:ext>
            </p:extLst>
          </p:nvPr>
        </p:nvGraphicFramePr>
        <p:xfrm>
          <a:off x="736600" y="1066800"/>
          <a:ext cx="11455399" cy="5657850"/>
        </p:xfrm>
        <a:graphic>
          <a:graphicData uri="http://schemas.openxmlformats.org/drawingml/2006/chart">
            <c:chart xmlns:c="http://schemas.openxmlformats.org/drawingml/2006/chart" xmlns:r="http://schemas.openxmlformats.org/officeDocument/2006/relationships" r:id="rId3"/>
          </a:graphicData>
        </a:graphic>
      </p:graphicFrame>
      <p:pic>
        <p:nvPicPr>
          <p:cNvPr id="5122" name="Picture 2">
            <a:extLst>
              <a:ext uri="{FF2B5EF4-FFF2-40B4-BE49-F238E27FC236}">
                <a16:creationId xmlns:a16="http://schemas.microsoft.com/office/drawing/2014/main" id="{52462F0F-6E8E-4483-A439-973A0480A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381000"/>
            <a:ext cx="363855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7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2462F0F-6E8E-4483-A439-973A0480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381000"/>
            <a:ext cx="3638550" cy="49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75C7B974-63C2-4ACA-A61C-4107E5487BCA}"/>
              </a:ext>
            </a:extLst>
          </p:cNvPr>
          <p:cNvGraphicFramePr>
            <a:graphicFrameLocks/>
          </p:cNvGraphicFramePr>
          <p:nvPr>
            <p:extLst>
              <p:ext uri="{D42A27DB-BD31-4B8C-83A1-F6EECF244321}">
                <p14:modId xmlns:p14="http://schemas.microsoft.com/office/powerpoint/2010/main" val="1674414464"/>
              </p:ext>
            </p:extLst>
          </p:nvPr>
        </p:nvGraphicFramePr>
        <p:xfrm>
          <a:off x="4133850" y="876300"/>
          <a:ext cx="7939366" cy="56007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a:extLst>
              <a:ext uri="{FF2B5EF4-FFF2-40B4-BE49-F238E27FC236}">
                <a16:creationId xmlns:a16="http://schemas.microsoft.com/office/drawing/2014/main" id="{18B687E4-7E1B-4DF9-ACED-7989A0A9950F}"/>
              </a:ext>
            </a:extLst>
          </p:cNvPr>
          <p:cNvGraphicFramePr>
            <a:graphicFrameLocks noGrp="1"/>
          </p:cNvGraphicFramePr>
          <p:nvPr>
            <p:extLst>
              <p:ext uri="{D42A27DB-BD31-4B8C-83A1-F6EECF244321}">
                <p14:modId xmlns:p14="http://schemas.microsoft.com/office/powerpoint/2010/main" val="1979820724"/>
              </p:ext>
            </p:extLst>
          </p:nvPr>
        </p:nvGraphicFramePr>
        <p:xfrm>
          <a:off x="1133600" y="1256754"/>
          <a:ext cx="3101850" cy="5220246"/>
        </p:xfrm>
        <a:graphic>
          <a:graphicData uri="http://schemas.openxmlformats.org/drawingml/2006/table">
            <a:tbl>
              <a:tblPr>
                <a:tableStyleId>{5C22544A-7EE6-4342-B048-85BDC9FD1C3A}</a:tableStyleId>
              </a:tblPr>
              <a:tblGrid>
                <a:gridCol w="1033950">
                  <a:extLst>
                    <a:ext uri="{9D8B030D-6E8A-4147-A177-3AD203B41FA5}">
                      <a16:colId xmlns:a16="http://schemas.microsoft.com/office/drawing/2014/main" val="3185644583"/>
                    </a:ext>
                  </a:extLst>
                </a:gridCol>
                <a:gridCol w="1033950">
                  <a:extLst>
                    <a:ext uri="{9D8B030D-6E8A-4147-A177-3AD203B41FA5}">
                      <a16:colId xmlns:a16="http://schemas.microsoft.com/office/drawing/2014/main" val="2115878161"/>
                    </a:ext>
                  </a:extLst>
                </a:gridCol>
                <a:gridCol w="1033950">
                  <a:extLst>
                    <a:ext uri="{9D8B030D-6E8A-4147-A177-3AD203B41FA5}">
                      <a16:colId xmlns:a16="http://schemas.microsoft.com/office/drawing/2014/main" val="1251741236"/>
                    </a:ext>
                  </a:extLst>
                </a:gridCol>
              </a:tblGrid>
              <a:tr h="201419">
                <a:tc gridSpan="3">
                  <a:txBody>
                    <a:bodyPr/>
                    <a:lstStyle/>
                    <a:p>
                      <a:pPr algn="ctr" fontAlgn="ctr"/>
                      <a:r>
                        <a:rPr lang="en-US" sz="1600" u="none" strike="noStrike" dirty="0">
                          <a:effectLst/>
                        </a:rPr>
                        <a:t>USA Genres All Time</a:t>
                      </a:r>
                      <a:endParaRPr lang="en-US" sz="1600" b="1" i="0" u="none" strike="noStrike" dirty="0">
                        <a:solidFill>
                          <a:srgbClr val="000000"/>
                        </a:solidFill>
                        <a:effectLst/>
                        <a:latin typeface="Calibri" panose="020F0502020204030204" pitchFamily="34" charset="0"/>
                      </a:endParaRPr>
                    </a:p>
                  </a:txBody>
                  <a:tcPr marL="103881" marR="103881" marT="51940" marB="51940" anchor="ctr">
                    <a:solidFill>
                      <a:srgbClr val="EFEDE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0895"/>
                  </a:ext>
                </a:extLst>
              </a:tr>
              <a:tr h="201419">
                <a:tc>
                  <a:txBody>
                    <a:bodyPr/>
                    <a:lstStyle/>
                    <a:p>
                      <a:pPr algn="r" fontAlgn="ctr"/>
                      <a:r>
                        <a:rPr lang="en-US" sz="1600" u="sng" strike="noStrike">
                          <a:effectLst/>
                        </a:rPr>
                        <a:t>Genre</a:t>
                      </a:r>
                      <a:endParaRPr lang="en-US" sz="1600" b="1" i="0" u="sng"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sng" strike="noStrike" dirty="0">
                          <a:effectLst/>
                        </a:rPr>
                        <a:t>#</a:t>
                      </a:r>
                      <a:endParaRPr lang="en-US" sz="1600" b="1" i="0" u="sng" strike="noStrike" dirty="0">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sng" strike="noStrike">
                          <a:effectLst/>
                        </a:rPr>
                        <a:t>%</a:t>
                      </a:r>
                      <a:endParaRPr lang="en-US" sz="1600" b="1" i="0" u="sng" strike="noStrike">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1138294126"/>
                  </a:ext>
                </a:extLst>
              </a:tr>
              <a:tr h="201419">
                <a:tc>
                  <a:txBody>
                    <a:bodyPr/>
                    <a:lstStyle/>
                    <a:p>
                      <a:pPr algn="r" fontAlgn="ctr"/>
                      <a:r>
                        <a:rPr lang="en-US" sz="1600" u="none" strike="noStrike">
                          <a:effectLst/>
                        </a:rPr>
                        <a:t>Action</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dirty="0">
                          <a:effectLst/>
                        </a:rPr>
                        <a:t>272</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21%</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1923396254"/>
                  </a:ext>
                </a:extLst>
              </a:tr>
              <a:tr h="201419">
                <a:tc>
                  <a:txBody>
                    <a:bodyPr/>
                    <a:lstStyle/>
                    <a:p>
                      <a:pPr algn="r" fontAlgn="ctr"/>
                      <a:r>
                        <a:rPr lang="en-US" sz="1600" u="none" strike="noStrike">
                          <a:effectLst/>
                        </a:rPr>
                        <a:t>Shooter</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dirty="0">
                          <a:effectLst/>
                        </a:rPr>
                        <a:t>243</a:t>
                      </a:r>
                      <a:endParaRPr lang="en-US" sz="1600" b="0" i="0" u="none" strike="noStrike" dirty="0">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a:effectLst/>
                        </a:rPr>
                        <a:t>19%</a:t>
                      </a:r>
                      <a:endParaRPr lang="en-US" sz="1600" b="0" i="0" u="none" strike="noStrike">
                        <a:solidFill>
                          <a:srgbClr val="000000"/>
                        </a:solidFill>
                        <a:effectLst/>
                        <a:latin typeface="Arial" panose="020B0604020202020204" pitchFamily="34" charset="0"/>
                      </a:endParaRPr>
                    </a:p>
                  </a:txBody>
                  <a:tcPr marL="10071" marR="10071" marT="10071" marB="0" anchor="ctr">
                    <a:solidFill>
                      <a:srgbClr val="EFEDE3"/>
                    </a:solidFill>
                  </a:tcPr>
                </a:tc>
                <a:extLst>
                  <a:ext uri="{0D108BD9-81ED-4DB2-BD59-A6C34878D82A}">
                    <a16:rowId xmlns:a16="http://schemas.microsoft.com/office/drawing/2014/main" val="2497006338"/>
                  </a:ext>
                </a:extLst>
              </a:tr>
              <a:tr h="201419">
                <a:tc>
                  <a:txBody>
                    <a:bodyPr/>
                    <a:lstStyle/>
                    <a:p>
                      <a:pPr algn="r" fontAlgn="ctr"/>
                      <a:r>
                        <a:rPr lang="en-US" sz="1600" u="none" strike="noStrike">
                          <a:effectLst/>
                        </a:rPr>
                        <a:t>Sports</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217</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17%</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3246287962"/>
                  </a:ext>
                </a:extLst>
              </a:tr>
              <a:tr h="201419">
                <a:tc>
                  <a:txBody>
                    <a:bodyPr/>
                    <a:lstStyle/>
                    <a:p>
                      <a:pPr algn="r" fontAlgn="ctr"/>
                      <a:r>
                        <a:rPr lang="en-US" sz="1600" u="none" strike="noStrike">
                          <a:effectLst/>
                        </a:rPr>
                        <a:t>Role-Playing</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a:effectLst/>
                        </a:rPr>
                        <a:t>132</a:t>
                      </a:r>
                      <a:endParaRPr lang="en-US" sz="1600" b="0"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dirty="0">
                          <a:effectLst/>
                        </a:rPr>
                        <a:t>10%</a:t>
                      </a:r>
                      <a:endParaRPr lang="en-US" sz="1600" b="0" i="0" u="none" strike="noStrike" dirty="0">
                        <a:solidFill>
                          <a:srgbClr val="000000"/>
                        </a:solidFill>
                        <a:effectLst/>
                        <a:latin typeface="Arial" panose="020B0604020202020204" pitchFamily="34" charset="0"/>
                      </a:endParaRPr>
                    </a:p>
                  </a:txBody>
                  <a:tcPr marL="10071" marR="10071" marT="10071" marB="0" anchor="ctr">
                    <a:solidFill>
                      <a:srgbClr val="EFEDE3"/>
                    </a:solidFill>
                  </a:tcPr>
                </a:tc>
                <a:extLst>
                  <a:ext uri="{0D108BD9-81ED-4DB2-BD59-A6C34878D82A}">
                    <a16:rowId xmlns:a16="http://schemas.microsoft.com/office/drawing/2014/main" val="19086245"/>
                  </a:ext>
                </a:extLst>
              </a:tr>
              <a:tr h="201419">
                <a:tc>
                  <a:txBody>
                    <a:bodyPr/>
                    <a:lstStyle/>
                    <a:p>
                      <a:pPr algn="r" fontAlgn="ctr"/>
                      <a:r>
                        <a:rPr lang="en-US" sz="1600" u="none" strike="noStrike">
                          <a:effectLst/>
                        </a:rPr>
                        <a:t>Misc</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107</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8%</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3377454034"/>
                  </a:ext>
                </a:extLst>
              </a:tr>
              <a:tr h="201419">
                <a:tc>
                  <a:txBody>
                    <a:bodyPr/>
                    <a:lstStyle/>
                    <a:p>
                      <a:pPr algn="r" fontAlgn="ctr"/>
                      <a:r>
                        <a:rPr lang="en-US" sz="1600" u="none" strike="noStrike">
                          <a:effectLst/>
                        </a:rPr>
                        <a:t>Platform</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a:effectLst/>
                        </a:rPr>
                        <a:t>89</a:t>
                      </a:r>
                      <a:endParaRPr lang="en-US" sz="1600" b="0"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dirty="0">
                          <a:effectLst/>
                        </a:rPr>
                        <a:t>7%</a:t>
                      </a:r>
                      <a:endParaRPr lang="en-US" sz="1600" b="0" i="0" u="none" strike="noStrike" dirty="0">
                        <a:solidFill>
                          <a:srgbClr val="000000"/>
                        </a:solidFill>
                        <a:effectLst/>
                        <a:latin typeface="Arial" panose="020B0604020202020204" pitchFamily="34" charset="0"/>
                      </a:endParaRPr>
                    </a:p>
                  </a:txBody>
                  <a:tcPr marL="10071" marR="10071" marT="10071" marB="0" anchor="ctr">
                    <a:solidFill>
                      <a:srgbClr val="EFEDE3"/>
                    </a:solidFill>
                  </a:tcPr>
                </a:tc>
                <a:extLst>
                  <a:ext uri="{0D108BD9-81ED-4DB2-BD59-A6C34878D82A}">
                    <a16:rowId xmlns:a16="http://schemas.microsoft.com/office/drawing/2014/main" val="87941421"/>
                  </a:ext>
                </a:extLst>
              </a:tr>
              <a:tr h="201419">
                <a:tc>
                  <a:txBody>
                    <a:bodyPr/>
                    <a:lstStyle/>
                    <a:p>
                      <a:pPr algn="r" fontAlgn="ctr"/>
                      <a:r>
                        <a:rPr lang="en-US" sz="1600" u="none" strike="noStrike">
                          <a:effectLst/>
                        </a:rPr>
                        <a:t>Racing</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71</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1347001055"/>
                  </a:ext>
                </a:extLst>
              </a:tr>
              <a:tr h="201419">
                <a:tc>
                  <a:txBody>
                    <a:bodyPr/>
                    <a:lstStyle/>
                    <a:p>
                      <a:pPr algn="r" fontAlgn="ctr"/>
                      <a:r>
                        <a:rPr lang="en-US" sz="1600" u="none" strike="noStrike">
                          <a:effectLst/>
                        </a:rPr>
                        <a:t>Fighting</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a:effectLst/>
                        </a:rPr>
                        <a:t>51</a:t>
                      </a:r>
                      <a:endParaRPr lang="en-US" sz="1600" b="0"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dirty="0">
                          <a:effectLst/>
                        </a:rPr>
                        <a:t>4%</a:t>
                      </a:r>
                      <a:endParaRPr lang="en-US" sz="1600" b="0" i="0" u="none" strike="noStrike" dirty="0">
                        <a:solidFill>
                          <a:srgbClr val="000000"/>
                        </a:solidFill>
                        <a:effectLst/>
                        <a:latin typeface="Arial" panose="020B0604020202020204" pitchFamily="34" charset="0"/>
                      </a:endParaRPr>
                    </a:p>
                  </a:txBody>
                  <a:tcPr marL="10071" marR="10071" marT="10071" marB="0" anchor="ctr">
                    <a:solidFill>
                      <a:srgbClr val="EFEDE3"/>
                    </a:solidFill>
                  </a:tcPr>
                </a:tc>
                <a:extLst>
                  <a:ext uri="{0D108BD9-81ED-4DB2-BD59-A6C34878D82A}">
                    <a16:rowId xmlns:a16="http://schemas.microsoft.com/office/drawing/2014/main" val="2646206559"/>
                  </a:ext>
                </a:extLst>
              </a:tr>
              <a:tr h="201419">
                <a:tc>
                  <a:txBody>
                    <a:bodyPr/>
                    <a:lstStyle/>
                    <a:p>
                      <a:pPr algn="r" fontAlgn="ctr"/>
                      <a:r>
                        <a:rPr lang="en-US" sz="1600" u="none" strike="noStrike">
                          <a:effectLst/>
                        </a:rPr>
                        <a:t>Adventure</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43</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2906885118"/>
                  </a:ext>
                </a:extLst>
              </a:tr>
              <a:tr h="201419">
                <a:tc>
                  <a:txBody>
                    <a:bodyPr/>
                    <a:lstStyle/>
                    <a:p>
                      <a:pPr algn="r" fontAlgn="ctr"/>
                      <a:r>
                        <a:rPr lang="en-US" sz="1600" u="none" strike="noStrike">
                          <a:effectLst/>
                        </a:rPr>
                        <a:t>Simulation</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a:effectLst/>
                        </a:rPr>
                        <a:t>35</a:t>
                      </a:r>
                      <a:endParaRPr lang="en-US" sz="1600" b="0"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dirty="0">
                          <a:effectLst/>
                        </a:rPr>
                        <a:t>3%</a:t>
                      </a:r>
                      <a:endParaRPr lang="en-US" sz="1600" b="0" i="0" u="none" strike="noStrike" dirty="0">
                        <a:solidFill>
                          <a:srgbClr val="000000"/>
                        </a:solidFill>
                        <a:effectLst/>
                        <a:latin typeface="Arial" panose="020B0604020202020204" pitchFamily="34" charset="0"/>
                      </a:endParaRPr>
                    </a:p>
                  </a:txBody>
                  <a:tcPr marL="10071" marR="10071" marT="10071" marB="0" anchor="ctr">
                    <a:solidFill>
                      <a:srgbClr val="EFEDE3"/>
                    </a:solidFill>
                  </a:tcPr>
                </a:tc>
                <a:extLst>
                  <a:ext uri="{0D108BD9-81ED-4DB2-BD59-A6C34878D82A}">
                    <a16:rowId xmlns:a16="http://schemas.microsoft.com/office/drawing/2014/main" val="3664116019"/>
                  </a:ext>
                </a:extLst>
              </a:tr>
              <a:tr h="322270">
                <a:tc>
                  <a:txBody>
                    <a:bodyPr/>
                    <a:lstStyle/>
                    <a:p>
                      <a:pPr algn="r" fontAlgn="ctr"/>
                      <a:r>
                        <a:rPr lang="en-US" sz="1600" u="none" strike="noStrike">
                          <a:effectLst/>
                        </a:rPr>
                        <a:t>Action-Adventure</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1863337684"/>
                  </a:ext>
                </a:extLst>
              </a:tr>
              <a:tr h="322270">
                <a:tc>
                  <a:txBody>
                    <a:bodyPr/>
                    <a:lstStyle/>
                    <a:p>
                      <a:pPr algn="r" fontAlgn="ctr"/>
                      <a:r>
                        <a:rPr lang="en-US" sz="1600" u="none" strike="noStrike">
                          <a:effectLst/>
                        </a:rPr>
                        <a:t>Puzzle</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a:effectLst/>
                        </a:rPr>
                        <a:t>12</a:t>
                      </a:r>
                      <a:endParaRPr lang="en-US" sz="1600" b="0"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10071" marR="10071" marT="10071" marB="0" anchor="ctr">
                    <a:solidFill>
                      <a:srgbClr val="EFEDE3"/>
                    </a:solidFill>
                  </a:tcPr>
                </a:tc>
                <a:extLst>
                  <a:ext uri="{0D108BD9-81ED-4DB2-BD59-A6C34878D82A}">
                    <a16:rowId xmlns:a16="http://schemas.microsoft.com/office/drawing/2014/main" val="1508629852"/>
                  </a:ext>
                </a:extLst>
              </a:tr>
              <a:tr h="201419">
                <a:tc>
                  <a:txBody>
                    <a:bodyPr/>
                    <a:lstStyle/>
                    <a:p>
                      <a:pPr algn="r" fontAlgn="ctr"/>
                      <a:r>
                        <a:rPr lang="en-US" sz="1600" u="none" strike="noStrike">
                          <a:effectLst/>
                        </a:rPr>
                        <a:t>Strategy</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3737389880"/>
                  </a:ext>
                </a:extLst>
              </a:tr>
              <a:tr h="201419">
                <a:tc>
                  <a:txBody>
                    <a:bodyPr/>
                    <a:lstStyle/>
                    <a:p>
                      <a:pPr algn="r" fontAlgn="ctr"/>
                      <a:r>
                        <a:rPr lang="en-US" sz="1600" u="none" strike="noStrike">
                          <a:effectLst/>
                        </a:rPr>
                        <a:t>Party</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a:effectLst/>
                        </a:rPr>
                        <a:t>3</a:t>
                      </a:r>
                      <a:endParaRPr lang="en-US" sz="1600" b="0"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ctr"/>
                      <a:r>
                        <a:rPr lang="en-US" sz="1600" u="none" strike="noStrike" dirty="0">
                          <a:effectLst/>
                        </a:rPr>
                        <a:t>0%</a:t>
                      </a:r>
                      <a:endParaRPr lang="en-US" sz="1600" b="0" i="0" u="none" strike="noStrike" dirty="0">
                        <a:solidFill>
                          <a:srgbClr val="000000"/>
                        </a:solidFill>
                        <a:effectLst/>
                        <a:latin typeface="Arial" panose="020B0604020202020204" pitchFamily="34" charset="0"/>
                      </a:endParaRPr>
                    </a:p>
                  </a:txBody>
                  <a:tcPr marL="10071" marR="10071" marT="10071" marB="0" anchor="ctr">
                    <a:solidFill>
                      <a:srgbClr val="EFEDE3"/>
                    </a:solidFill>
                  </a:tcPr>
                </a:tc>
                <a:extLst>
                  <a:ext uri="{0D108BD9-81ED-4DB2-BD59-A6C34878D82A}">
                    <a16:rowId xmlns:a16="http://schemas.microsoft.com/office/drawing/2014/main" val="3884736487"/>
                  </a:ext>
                </a:extLst>
              </a:tr>
              <a:tr h="201419">
                <a:tc>
                  <a:txBody>
                    <a:bodyPr/>
                    <a:lstStyle/>
                    <a:p>
                      <a:pPr algn="r" fontAlgn="ctr"/>
                      <a:r>
                        <a:rPr lang="en-US" sz="1600" u="none" strike="noStrike">
                          <a:effectLst/>
                        </a:rPr>
                        <a:t>Music</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2379738675"/>
                  </a:ext>
                </a:extLst>
              </a:tr>
              <a:tr h="201419">
                <a:tc>
                  <a:txBody>
                    <a:bodyPr/>
                    <a:lstStyle/>
                    <a:p>
                      <a:pPr algn="r" fontAlgn="ctr"/>
                      <a:r>
                        <a:rPr lang="en-US" sz="1600" u="none" strike="noStrike">
                          <a:effectLst/>
                        </a:rPr>
                        <a:t>Sum:</a:t>
                      </a:r>
                      <a:endParaRPr lang="en-US" sz="1600" b="1" i="0" u="none" strike="noStrike">
                        <a:solidFill>
                          <a:srgbClr val="000000"/>
                        </a:solidFill>
                        <a:effectLst/>
                        <a:latin typeface="Arial" panose="020B0604020202020204" pitchFamily="34" charset="0"/>
                      </a:endParaRPr>
                    </a:p>
                  </a:txBody>
                  <a:tcPr marL="10071" marR="10071" marT="10071" marB="0" anchor="ctr">
                    <a:solidFill>
                      <a:srgbClr val="EFEDE3"/>
                    </a:solidFill>
                  </a:tcPr>
                </a:tc>
                <a:tc>
                  <a:txBody>
                    <a:bodyPr/>
                    <a:lstStyle/>
                    <a:p>
                      <a:pPr algn="r" fontAlgn="b"/>
                      <a:r>
                        <a:rPr lang="en-US" sz="1600" u="none" strike="noStrike">
                          <a:effectLst/>
                        </a:rPr>
                        <a:t>1300</a:t>
                      </a:r>
                      <a:endParaRPr lang="en-US" sz="1600" b="0" i="0" u="none" strike="noStrike">
                        <a:solidFill>
                          <a:srgbClr val="000000"/>
                        </a:solidFill>
                        <a:effectLst/>
                        <a:latin typeface="Calibri" panose="020F0502020204030204" pitchFamily="34" charset="0"/>
                      </a:endParaRPr>
                    </a:p>
                  </a:txBody>
                  <a:tcPr marL="10071" marR="10071" marT="10071" marB="0" anchor="b">
                    <a:solidFill>
                      <a:srgbClr val="EFEDE3"/>
                    </a:solidFill>
                  </a:tcPr>
                </a:tc>
                <a:tc>
                  <a:txBody>
                    <a:bodyPr/>
                    <a:lstStyle/>
                    <a:p>
                      <a:pPr algn="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10071" marR="10071" marT="10071" marB="0" anchor="b">
                    <a:solidFill>
                      <a:srgbClr val="EFEDE3"/>
                    </a:solidFill>
                  </a:tcPr>
                </a:tc>
                <a:extLst>
                  <a:ext uri="{0D108BD9-81ED-4DB2-BD59-A6C34878D82A}">
                    <a16:rowId xmlns:a16="http://schemas.microsoft.com/office/drawing/2014/main" val="83208332"/>
                  </a:ext>
                </a:extLst>
              </a:tr>
            </a:tbl>
          </a:graphicData>
        </a:graphic>
      </p:graphicFrame>
    </p:spTree>
    <p:extLst>
      <p:ext uri="{BB962C8B-B14F-4D97-AF65-F5344CB8AC3E}">
        <p14:creationId xmlns:p14="http://schemas.microsoft.com/office/powerpoint/2010/main" val="209602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CA6F089-BA17-4B31-9DBF-9421AD8536E0}"/>
              </a:ext>
            </a:extLst>
          </p:cNvPr>
          <p:cNvGraphicFramePr>
            <a:graphicFrameLocks/>
          </p:cNvGraphicFramePr>
          <p:nvPr>
            <p:extLst>
              <p:ext uri="{D42A27DB-BD31-4B8C-83A1-F6EECF244321}">
                <p14:modId xmlns:p14="http://schemas.microsoft.com/office/powerpoint/2010/main" val="798702581"/>
              </p:ext>
            </p:extLst>
          </p:nvPr>
        </p:nvGraphicFramePr>
        <p:xfrm>
          <a:off x="826331" y="1400175"/>
          <a:ext cx="11048018" cy="5334000"/>
        </p:xfrm>
        <a:graphic>
          <a:graphicData uri="http://schemas.openxmlformats.org/drawingml/2006/chart">
            <c:chart xmlns:c="http://schemas.openxmlformats.org/drawingml/2006/chart" xmlns:r="http://schemas.openxmlformats.org/officeDocument/2006/relationships" r:id="rId2"/>
          </a:graphicData>
        </a:graphic>
      </p:graphicFrame>
      <p:pic>
        <p:nvPicPr>
          <p:cNvPr id="6146" name="Picture 2">
            <a:extLst>
              <a:ext uri="{FF2B5EF4-FFF2-40B4-BE49-F238E27FC236}">
                <a16:creationId xmlns:a16="http://schemas.microsoft.com/office/drawing/2014/main" id="{EAA72B5E-23A7-4F99-ABA3-F9BCD1D9E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465" y="400509"/>
            <a:ext cx="3095625"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13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77C2127-1CE5-45DE-A7EF-7358FAC9E891}"/>
              </a:ext>
            </a:extLst>
          </p:cNvPr>
          <p:cNvGraphicFramePr>
            <a:graphicFrameLocks/>
          </p:cNvGraphicFramePr>
          <p:nvPr>
            <p:extLst>
              <p:ext uri="{D42A27DB-BD31-4B8C-83A1-F6EECF244321}">
                <p14:modId xmlns:p14="http://schemas.microsoft.com/office/powerpoint/2010/main" val="264583808"/>
              </p:ext>
            </p:extLst>
          </p:nvPr>
        </p:nvGraphicFramePr>
        <p:xfrm>
          <a:off x="4179037" y="895808"/>
          <a:ext cx="8012963" cy="5283821"/>
        </p:xfrm>
        <a:graphic>
          <a:graphicData uri="http://schemas.openxmlformats.org/drawingml/2006/chart">
            <c:chart xmlns:c="http://schemas.openxmlformats.org/drawingml/2006/chart" xmlns:r="http://schemas.openxmlformats.org/officeDocument/2006/relationships" r:id="rId2"/>
          </a:graphicData>
        </a:graphic>
      </p:graphicFrame>
      <p:pic>
        <p:nvPicPr>
          <p:cNvPr id="6146" name="Picture 2">
            <a:extLst>
              <a:ext uri="{FF2B5EF4-FFF2-40B4-BE49-F238E27FC236}">
                <a16:creationId xmlns:a16="http://schemas.microsoft.com/office/drawing/2014/main" id="{EAA72B5E-23A7-4F99-ABA3-F9BCD1D9E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465" y="400509"/>
            <a:ext cx="3095625" cy="49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6C9D8752-71BB-43F1-9250-0334A8B5BC83}"/>
              </a:ext>
            </a:extLst>
          </p:cNvPr>
          <p:cNvGraphicFramePr>
            <a:graphicFrameLocks noGrp="1"/>
          </p:cNvGraphicFramePr>
          <p:nvPr>
            <p:extLst>
              <p:ext uri="{D42A27DB-BD31-4B8C-83A1-F6EECF244321}">
                <p14:modId xmlns:p14="http://schemas.microsoft.com/office/powerpoint/2010/main" val="989997800"/>
              </p:ext>
            </p:extLst>
          </p:nvPr>
        </p:nvGraphicFramePr>
        <p:xfrm>
          <a:off x="1306456" y="1333500"/>
          <a:ext cx="3217920" cy="4846129"/>
        </p:xfrm>
        <a:graphic>
          <a:graphicData uri="http://schemas.openxmlformats.org/drawingml/2006/table">
            <a:tbl>
              <a:tblPr>
                <a:tableStyleId>{5C22544A-7EE6-4342-B048-85BDC9FD1C3A}</a:tableStyleId>
              </a:tblPr>
              <a:tblGrid>
                <a:gridCol w="1072640">
                  <a:extLst>
                    <a:ext uri="{9D8B030D-6E8A-4147-A177-3AD203B41FA5}">
                      <a16:colId xmlns:a16="http://schemas.microsoft.com/office/drawing/2014/main" val="526779310"/>
                    </a:ext>
                  </a:extLst>
                </a:gridCol>
                <a:gridCol w="1072640">
                  <a:extLst>
                    <a:ext uri="{9D8B030D-6E8A-4147-A177-3AD203B41FA5}">
                      <a16:colId xmlns:a16="http://schemas.microsoft.com/office/drawing/2014/main" val="3164613175"/>
                    </a:ext>
                  </a:extLst>
                </a:gridCol>
                <a:gridCol w="1072640">
                  <a:extLst>
                    <a:ext uri="{9D8B030D-6E8A-4147-A177-3AD203B41FA5}">
                      <a16:colId xmlns:a16="http://schemas.microsoft.com/office/drawing/2014/main" val="2749203079"/>
                    </a:ext>
                  </a:extLst>
                </a:gridCol>
              </a:tblGrid>
              <a:tr h="186531">
                <a:tc gridSpan="3">
                  <a:txBody>
                    <a:bodyPr/>
                    <a:lstStyle/>
                    <a:p>
                      <a:pPr algn="ctr" fontAlgn="ctr"/>
                      <a:r>
                        <a:rPr lang="en-US" sz="1600" u="none" strike="noStrike" dirty="0">
                          <a:effectLst/>
                        </a:rPr>
                        <a:t>European Top 100 Genres All Time</a:t>
                      </a:r>
                      <a:endParaRPr lang="en-US" sz="1600" b="1" i="0" u="none" strike="noStrike" dirty="0">
                        <a:solidFill>
                          <a:srgbClr val="000000"/>
                        </a:solidFill>
                        <a:effectLst/>
                        <a:latin typeface="Calibri" panose="020F0502020204030204" pitchFamily="34" charset="0"/>
                      </a:endParaRPr>
                    </a:p>
                  </a:txBody>
                  <a:tcPr marL="9327" marR="9327" marT="9327" marB="0" anchor="ctr">
                    <a:solidFill>
                      <a:srgbClr val="EFEDE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56770667"/>
                  </a:ext>
                </a:extLst>
              </a:tr>
              <a:tr h="186531">
                <a:tc>
                  <a:txBody>
                    <a:bodyPr/>
                    <a:lstStyle/>
                    <a:p>
                      <a:pPr algn="r" fontAlgn="ctr"/>
                      <a:r>
                        <a:rPr lang="en-US" sz="1600" u="sng" strike="noStrike">
                          <a:effectLst/>
                        </a:rPr>
                        <a:t>Genre</a:t>
                      </a:r>
                      <a:endParaRPr lang="en-US" sz="1600" b="1" i="0" u="sng"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sng" strike="noStrike">
                          <a:effectLst/>
                        </a:rPr>
                        <a:t>#</a:t>
                      </a:r>
                      <a:endParaRPr lang="en-US" sz="1600" b="1" i="0" u="sng"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sng" strike="noStrike">
                          <a:effectLst/>
                        </a:rPr>
                        <a:t>%</a:t>
                      </a:r>
                      <a:endParaRPr lang="en-US" sz="1600" b="1" i="0" u="sng"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789189327"/>
                  </a:ext>
                </a:extLst>
              </a:tr>
              <a:tr h="186531">
                <a:tc>
                  <a:txBody>
                    <a:bodyPr/>
                    <a:lstStyle/>
                    <a:p>
                      <a:pPr algn="r" fontAlgn="ctr"/>
                      <a:r>
                        <a:rPr lang="en-US" sz="1600" u="none" strike="noStrike">
                          <a:effectLst/>
                        </a:rPr>
                        <a:t>Action</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251</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1635894184"/>
                  </a:ext>
                </a:extLst>
              </a:tr>
              <a:tr h="186531">
                <a:tc>
                  <a:txBody>
                    <a:bodyPr/>
                    <a:lstStyle/>
                    <a:p>
                      <a:pPr algn="r" fontAlgn="ctr"/>
                      <a:r>
                        <a:rPr lang="en-US" sz="1600" u="none" strike="noStrike">
                          <a:effectLst/>
                        </a:rPr>
                        <a:t>Shooter</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215</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17%</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3119441935"/>
                  </a:ext>
                </a:extLst>
              </a:tr>
              <a:tr h="186531">
                <a:tc>
                  <a:txBody>
                    <a:bodyPr/>
                    <a:lstStyle/>
                    <a:p>
                      <a:pPr algn="r" fontAlgn="ctr"/>
                      <a:r>
                        <a:rPr lang="en-US" sz="1600" u="none" strike="noStrike">
                          <a:effectLst/>
                        </a:rPr>
                        <a:t>Sports</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171</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454806722"/>
                  </a:ext>
                </a:extLst>
              </a:tr>
              <a:tr h="186531">
                <a:tc>
                  <a:txBody>
                    <a:bodyPr/>
                    <a:lstStyle/>
                    <a:p>
                      <a:pPr algn="r" fontAlgn="ctr"/>
                      <a:r>
                        <a:rPr lang="en-US" sz="1600" u="none" strike="noStrike">
                          <a:effectLst/>
                        </a:rPr>
                        <a:t>Racing</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124</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10%</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3136142883"/>
                  </a:ext>
                </a:extLst>
              </a:tr>
              <a:tr h="186531">
                <a:tc>
                  <a:txBody>
                    <a:bodyPr/>
                    <a:lstStyle/>
                    <a:p>
                      <a:pPr algn="r" fontAlgn="ctr"/>
                      <a:r>
                        <a:rPr lang="en-US" sz="1600" u="none" strike="noStrike">
                          <a:effectLst/>
                        </a:rPr>
                        <a:t>Misc</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121</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3175752907"/>
                  </a:ext>
                </a:extLst>
              </a:tr>
              <a:tr h="186531">
                <a:tc>
                  <a:txBody>
                    <a:bodyPr/>
                    <a:lstStyle/>
                    <a:p>
                      <a:pPr algn="r" fontAlgn="ctr"/>
                      <a:r>
                        <a:rPr lang="en-US" sz="1600" u="none" strike="noStrike">
                          <a:effectLst/>
                        </a:rPr>
                        <a:t>Role-Playing</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118</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9%</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2701497892"/>
                  </a:ext>
                </a:extLst>
              </a:tr>
              <a:tr h="186531">
                <a:tc>
                  <a:txBody>
                    <a:bodyPr/>
                    <a:lstStyle/>
                    <a:p>
                      <a:pPr algn="r" fontAlgn="ctr"/>
                      <a:r>
                        <a:rPr lang="en-US" sz="1600" u="none" strike="noStrike">
                          <a:effectLst/>
                        </a:rPr>
                        <a:t>Platform</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82</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469118201"/>
                  </a:ext>
                </a:extLst>
              </a:tr>
              <a:tr h="186531">
                <a:tc>
                  <a:txBody>
                    <a:bodyPr/>
                    <a:lstStyle/>
                    <a:p>
                      <a:pPr algn="r" fontAlgn="ctr"/>
                      <a:r>
                        <a:rPr lang="en-US" sz="1600" u="none" strike="noStrike">
                          <a:effectLst/>
                        </a:rPr>
                        <a:t>Simulation</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69</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5%</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3555426338"/>
                  </a:ext>
                </a:extLst>
              </a:tr>
              <a:tr h="186531">
                <a:tc>
                  <a:txBody>
                    <a:bodyPr/>
                    <a:lstStyle/>
                    <a:p>
                      <a:pPr algn="r" fontAlgn="ctr"/>
                      <a:r>
                        <a:rPr lang="en-US" sz="1600" u="none" strike="noStrike">
                          <a:effectLst/>
                        </a:rPr>
                        <a:t>Adventure</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45</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165171697"/>
                  </a:ext>
                </a:extLst>
              </a:tr>
              <a:tr h="186531">
                <a:tc>
                  <a:txBody>
                    <a:bodyPr/>
                    <a:lstStyle/>
                    <a:p>
                      <a:pPr algn="r" fontAlgn="ctr"/>
                      <a:r>
                        <a:rPr lang="en-US" sz="1600" u="none" strike="noStrike">
                          <a:effectLst/>
                        </a:rPr>
                        <a:t>Fighting</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35</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3%</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809812643"/>
                  </a:ext>
                </a:extLst>
              </a:tr>
              <a:tr h="298450">
                <a:tc>
                  <a:txBody>
                    <a:bodyPr/>
                    <a:lstStyle/>
                    <a:p>
                      <a:pPr algn="r" fontAlgn="ctr"/>
                      <a:r>
                        <a:rPr lang="en-US" sz="1600" u="none" strike="noStrike">
                          <a:effectLst/>
                        </a:rPr>
                        <a:t>Action-Adventure</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815855836"/>
                  </a:ext>
                </a:extLst>
              </a:tr>
              <a:tr h="186531">
                <a:tc>
                  <a:txBody>
                    <a:bodyPr/>
                    <a:lstStyle/>
                    <a:p>
                      <a:pPr algn="r" fontAlgn="ctr"/>
                      <a:r>
                        <a:rPr lang="en-US" sz="1600" u="none" strike="noStrike">
                          <a:effectLst/>
                        </a:rPr>
                        <a:t>Puzzle</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14</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1947260650"/>
                  </a:ext>
                </a:extLst>
              </a:tr>
              <a:tr h="298450">
                <a:tc>
                  <a:txBody>
                    <a:bodyPr/>
                    <a:lstStyle/>
                    <a:p>
                      <a:pPr algn="r" fontAlgn="ctr"/>
                      <a:r>
                        <a:rPr lang="en-US" sz="1600" u="none" strike="noStrike">
                          <a:effectLst/>
                        </a:rPr>
                        <a:t>Strategy</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2176678471"/>
                  </a:ext>
                </a:extLst>
              </a:tr>
              <a:tr h="186531">
                <a:tc>
                  <a:txBody>
                    <a:bodyPr/>
                    <a:lstStyle/>
                    <a:p>
                      <a:pPr algn="r" fontAlgn="ctr"/>
                      <a:r>
                        <a:rPr lang="en-US" sz="1600" u="none" strike="noStrike">
                          <a:effectLst/>
                        </a:rPr>
                        <a:t>Party</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5</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0%</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2393202924"/>
                  </a:ext>
                </a:extLst>
              </a:tr>
              <a:tr h="186531">
                <a:tc>
                  <a:txBody>
                    <a:bodyPr/>
                    <a:lstStyle/>
                    <a:p>
                      <a:pPr algn="r" fontAlgn="ctr"/>
                      <a:r>
                        <a:rPr lang="en-US" sz="1600" u="none" strike="noStrike">
                          <a:effectLst/>
                        </a:rPr>
                        <a:t>Music</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327" marR="9327" marT="9327" marB="0" anchor="b">
                    <a:solidFill>
                      <a:srgbClr val="EFEDE3"/>
                    </a:solidFill>
                  </a:tcP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327" marR="9327" marT="9327" marB="0" anchor="b">
                    <a:solidFill>
                      <a:srgbClr val="EFEDE3"/>
                    </a:solidFill>
                  </a:tcPr>
                </a:tc>
                <a:extLst>
                  <a:ext uri="{0D108BD9-81ED-4DB2-BD59-A6C34878D82A}">
                    <a16:rowId xmlns:a16="http://schemas.microsoft.com/office/drawing/2014/main" val="4067182610"/>
                  </a:ext>
                </a:extLst>
              </a:tr>
              <a:tr h="186531">
                <a:tc>
                  <a:txBody>
                    <a:bodyPr/>
                    <a:lstStyle/>
                    <a:p>
                      <a:pPr algn="r" fontAlgn="ctr"/>
                      <a:r>
                        <a:rPr lang="en-US" sz="1600" u="none" strike="noStrike">
                          <a:effectLst/>
                        </a:rPr>
                        <a:t>Sum:</a:t>
                      </a:r>
                      <a:endParaRPr lang="en-US" sz="1600" b="1"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a:effectLst/>
                        </a:rPr>
                        <a:t>1279</a:t>
                      </a:r>
                      <a:endParaRPr lang="en-US" sz="1600" b="0" i="0" u="none" strike="noStrike">
                        <a:solidFill>
                          <a:srgbClr val="000000"/>
                        </a:solidFill>
                        <a:effectLst/>
                        <a:latin typeface="Arial" panose="020B0604020202020204" pitchFamily="34" charset="0"/>
                      </a:endParaRPr>
                    </a:p>
                  </a:txBody>
                  <a:tcPr marL="9327" marR="9327" marT="9327" marB="0" anchor="ctr">
                    <a:solidFill>
                      <a:srgbClr val="EFEDE3"/>
                    </a:solidFill>
                  </a:tcPr>
                </a:tc>
                <a:tc>
                  <a:txBody>
                    <a:bodyPr/>
                    <a:lstStyle/>
                    <a:p>
                      <a:pPr algn="r" fontAlgn="ctr"/>
                      <a:r>
                        <a:rPr lang="en-US" sz="1600" u="none" strike="noStrike" dirty="0">
                          <a:effectLst/>
                        </a:rPr>
                        <a:t>100%</a:t>
                      </a:r>
                      <a:endParaRPr lang="en-US" sz="1600" b="0" i="0" u="none" strike="noStrike" dirty="0">
                        <a:solidFill>
                          <a:srgbClr val="000000"/>
                        </a:solidFill>
                        <a:effectLst/>
                        <a:latin typeface="Arial" panose="020B0604020202020204" pitchFamily="34" charset="0"/>
                      </a:endParaRPr>
                    </a:p>
                  </a:txBody>
                  <a:tcPr marL="9327" marR="9327" marT="9327" marB="0" anchor="ctr">
                    <a:solidFill>
                      <a:srgbClr val="EFEDE3"/>
                    </a:solidFill>
                  </a:tcPr>
                </a:tc>
                <a:extLst>
                  <a:ext uri="{0D108BD9-81ED-4DB2-BD59-A6C34878D82A}">
                    <a16:rowId xmlns:a16="http://schemas.microsoft.com/office/drawing/2014/main" val="1418713883"/>
                  </a:ext>
                </a:extLst>
              </a:tr>
            </a:tbl>
          </a:graphicData>
        </a:graphic>
      </p:graphicFrame>
    </p:spTree>
    <p:extLst>
      <p:ext uri="{BB962C8B-B14F-4D97-AF65-F5344CB8AC3E}">
        <p14:creationId xmlns:p14="http://schemas.microsoft.com/office/powerpoint/2010/main" val="239680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FA6F563-86F2-47A0-AD39-0D14882A44F2}"/>
              </a:ext>
            </a:extLst>
          </p:cNvPr>
          <p:cNvGraphicFramePr>
            <a:graphicFrameLocks/>
          </p:cNvGraphicFramePr>
          <p:nvPr>
            <p:extLst>
              <p:ext uri="{D42A27DB-BD31-4B8C-83A1-F6EECF244321}">
                <p14:modId xmlns:p14="http://schemas.microsoft.com/office/powerpoint/2010/main" val="3497370571"/>
              </p:ext>
            </p:extLst>
          </p:nvPr>
        </p:nvGraphicFramePr>
        <p:xfrm>
          <a:off x="894302" y="1333500"/>
          <a:ext cx="11182575" cy="5369754"/>
        </p:xfrm>
        <a:graphic>
          <a:graphicData uri="http://schemas.openxmlformats.org/drawingml/2006/chart">
            <c:chart xmlns:c="http://schemas.openxmlformats.org/drawingml/2006/chart" xmlns:r="http://schemas.openxmlformats.org/officeDocument/2006/relationships" r:id="rId2"/>
          </a:graphicData>
        </a:graphic>
      </p:graphicFrame>
      <p:pic>
        <p:nvPicPr>
          <p:cNvPr id="7170" name="Picture 2">
            <a:extLst>
              <a:ext uri="{FF2B5EF4-FFF2-40B4-BE49-F238E27FC236}">
                <a16:creationId xmlns:a16="http://schemas.microsoft.com/office/drawing/2014/main" id="{BD94EC91-C00D-45B9-91C0-B367B3339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02" y="401965"/>
            <a:ext cx="441960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3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D94EC91-C00D-45B9-91C0-B367B3339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302" y="401965"/>
            <a:ext cx="4419600" cy="50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Chart 15">
            <a:extLst>
              <a:ext uri="{FF2B5EF4-FFF2-40B4-BE49-F238E27FC236}">
                <a16:creationId xmlns:a16="http://schemas.microsoft.com/office/drawing/2014/main" id="{B56E7AD8-2D13-4CE3-B06B-D091E4759B11}"/>
              </a:ext>
            </a:extLst>
          </p:cNvPr>
          <p:cNvGraphicFramePr>
            <a:graphicFrameLocks/>
          </p:cNvGraphicFramePr>
          <p:nvPr>
            <p:extLst>
              <p:ext uri="{D42A27DB-BD31-4B8C-83A1-F6EECF244321}">
                <p14:modId xmlns:p14="http://schemas.microsoft.com/office/powerpoint/2010/main" val="315415942"/>
              </p:ext>
            </p:extLst>
          </p:nvPr>
        </p:nvGraphicFramePr>
        <p:xfrm>
          <a:off x="3624676" y="762001"/>
          <a:ext cx="8567323" cy="5829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a:extLst>
              <a:ext uri="{FF2B5EF4-FFF2-40B4-BE49-F238E27FC236}">
                <a16:creationId xmlns:a16="http://schemas.microsoft.com/office/drawing/2014/main" id="{3184BFE4-10C9-49A5-8454-A0CE958F5F7D}"/>
              </a:ext>
            </a:extLst>
          </p:cNvPr>
          <p:cNvGraphicFramePr>
            <a:graphicFrameLocks noGrp="1"/>
          </p:cNvGraphicFramePr>
          <p:nvPr>
            <p:extLst>
              <p:ext uri="{D42A27DB-BD31-4B8C-83A1-F6EECF244321}">
                <p14:modId xmlns:p14="http://schemas.microsoft.com/office/powerpoint/2010/main" val="1823809952"/>
              </p:ext>
            </p:extLst>
          </p:nvPr>
        </p:nvGraphicFramePr>
        <p:xfrm>
          <a:off x="1173702" y="1266826"/>
          <a:ext cx="3249072" cy="5076205"/>
        </p:xfrm>
        <a:graphic>
          <a:graphicData uri="http://schemas.openxmlformats.org/drawingml/2006/table">
            <a:tbl>
              <a:tblPr>
                <a:tableStyleId>{5C22544A-7EE6-4342-B048-85BDC9FD1C3A}</a:tableStyleId>
              </a:tblPr>
              <a:tblGrid>
                <a:gridCol w="1083024">
                  <a:extLst>
                    <a:ext uri="{9D8B030D-6E8A-4147-A177-3AD203B41FA5}">
                      <a16:colId xmlns:a16="http://schemas.microsoft.com/office/drawing/2014/main" val="3503260762"/>
                    </a:ext>
                  </a:extLst>
                </a:gridCol>
                <a:gridCol w="1083024">
                  <a:extLst>
                    <a:ext uri="{9D8B030D-6E8A-4147-A177-3AD203B41FA5}">
                      <a16:colId xmlns:a16="http://schemas.microsoft.com/office/drawing/2014/main" val="904515136"/>
                    </a:ext>
                  </a:extLst>
                </a:gridCol>
                <a:gridCol w="1083024">
                  <a:extLst>
                    <a:ext uri="{9D8B030D-6E8A-4147-A177-3AD203B41FA5}">
                      <a16:colId xmlns:a16="http://schemas.microsoft.com/office/drawing/2014/main" val="2037483737"/>
                    </a:ext>
                  </a:extLst>
                </a:gridCol>
              </a:tblGrid>
              <a:tr h="177297">
                <a:tc gridSpan="3">
                  <a:txBody>
                    <a:bodyPr/>
                    <a:lstStyle/>
                    <a:p>
                      <a:pPr algn="ctr" fontAlgn="ctr"/>
                      <a:r>
                        <a:rPr lang="en-US" sz="1600" u="none" strike="noStrike" dirty="0">
                          <a:effectLst/>
                        </a:rPr>
                        <a:t>Japanese Top 100 Genres All Time</a:t>
                      </a:r>
                      <a:endParaRPr lang="en-US" sz="1600" b="1" i="0" u="none" strike="noStrike" dirty="0">
                        <a:solidFill>
                          <a:srgbClr val="000000"/>
                        </a:solidFill>
                        <a:effectLst/>
                        <a:latin typeface="Calibri" panose="020F0502020204030204" pitchFamily="34" charset="0"/>
                      </a:endParaRPr>
                    </a:p>
                  </a:txBody>
                  <a:tcPr marL="8865" marR="8865" marT="8865" marB="0" anchor="ctr">
                    <a:solidFill>
                      <a:srgbClr val="EFEDE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9193794"/>
                  </a:ext>
                </a:extLst>
              </a:tr>
              <a:tr h="177297">
                <a:tc>
                  <a:txBody>
                    <a:bodyPr/>
                    <a:lstStyle/>
                    <a:p>
                      <a:pPr algn="r" fontAlgn="ctr"/>
                      <a:r>
                        <a:rPr lang="en-US" sz="1600" u="sng" strike="noStrike" dirty="0">
                          <a:effectLst/>
                        </a:rPr>
                        <a:t>Genre</a:t>
                      </a:r>
                      <a:endParaRPr lang="en-US" sz="1600" b="1" i="0" u="sng" strike="noStrike" dirty="0">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sng" strike="noStrike" dirty="0">
                          <a:effectLst/>
                        </a:rPr>
                        <a:t>#</a:t>
                      </a:r>
                      <a:endParaRPr lang="en-US" sz="1600" b="1" i="0" u="sng" strike="noStrike" dirty="0">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sng" strike="noStrike">
                          <a:effectLst/>
                        </a:rPr>
                        <a:t>%</a:t>
                      </a:r>
                      <a:endParaRPr lang="en-US" sz="1600" b="1" i="0" u="sng" strike="noStrike">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2290319865"/>
                  </a:ext>
                </a:extLst>
              </a:tr>
              <a:tr h="177297">
                <a:tc>
                  <a:txBody>
                    <a:bodyPr/>
                    <a:lstStyle/>
                    <a:p>
                      <a:pPr algn="r" fontAlgn="ctr"/>
                      <a:r>
                        <a:rPr lang="en-US" sz="1600" u="none" strike="noStrike">
                          <a:effectLst/>
                        </a:rPr>
                        <a:t>Role-Playing</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343</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26%</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3604483789"/>
                  </a:ext>
                </a:extLst>
              </a:tr>
              <a:tr h="177297">
                <a:tc>
                  <a:txBody>
                    <a:bodyPr/>
                    <a:lstStyle/>
                    <a:p>
                      <a:pPr algn="r" fontAlgn="ctr"/>
                      <a:r>
                        <a:rPr lang="en-US" sz="1600" u="none" strike="noStrike">
                          <a:effectLst/>
                        </a:rPr>
                        <a:t>Action</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dirty="0">
                          <a:effectLst/>
                        </a:rPr>
                        <a:t>278</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r" fontAlgn="b"/>
                      <a:r>
                        <a:rPr lang="en-US" sz="1600" u="none" strike="noStrike">
                          <a:effectLst/>
                        </a:rPr>
                        <a:t>22%</a:t>
                      </a:r>
                      <a:endParaRPr lang="en-US" sz="1600" b="0" i="0" u="none" strike="noStrike">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1703375176"/>
                  </a:ext>
                </a:extLst>
              </a:tr>
              <a:tr h="177297">
                <a:tc>
                  <a:txBody>
                    <a:bodyPr/>
                    <a:lstStyle/>
                    <a:p>
                      <a:pPr algn="r" fontAlgn="ctr"/>
                      <a:r>
                        <a:rPr lang="en-US" sz="1600" u="none" strike="noStrike">
                          <a:effectLst/>
                        </a:rPr>
                        <a:t>Misc</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145</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11%</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2079771630"/>
                  </a:ext>
                </a:extLst>
              </a:tr>
              <a:tr h="177297">
                <a:tc>
                  <a:txBody>
                    <a:bodyPr/>
                    <a:lstStyle/>
                    <a:p>
                      <a:pPr algn="r" fontAlgn="ctr"/>
                      <a:r>
                        <a:rPr lang="en-US" sz="1600" u="none" strike="noStrike">
                          <a:effectLst/>
                        </a:rPr>
                        <a:t>Sports</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dirty="0">
                          <a:effectLst/>
                        </a:rPr>
                        <a:t>123</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r" fontAlgn="b"/>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2987296836"/>
                  </a:ext>
                </a:extLst>
              </a:tr>
              <a:tr h="177297">
                <a:tc>
                  <a:txBody>
                    <a:bodyPr/>
                    <a:lstStyle/>
                    <a:p>
                      <a:pPr algn="r" fontAlgn="ctr"/>
                      <a:r>
                        <a:rPr lang="en-US" sz="1600" u="none" strike="noStrike">
                          <a:effectLst/>
                        </a:rPr>
                        <a:t>Adventure</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73</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6%</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430432968"/>
                  </a:ext>
                </a:extLst>
              </a:tr>
              <a:tr h="177297">
                <a:tc>
                  <a:txBody>
                    <a:bodyPr/>
                    <a:lstStyle/>
                    <a:p>
                      <a:pPr algn="r" fontAlgn="ctr"/>
                      <a:r>
                        <a:rPr lang="en-US" sz="1600" u="none" strike="noStrike">
                          <a:effectLst/>
                        </a:rPr>
                        <a:t>Platform</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240650095"/>
                  </a:ext>
                </a:extLst>
              </a:tr>
              <a:tr h="177297">
                <a:tc>
                  <a:txBody>
                    <a:bodyPr/>
                    <a:lstStyle/>
                    <a:p>
                      <a:pPr algn="r" fontAlgn="ctr"/>
                      <a:r>
                        <a:rPr lang="en-US" sz="1600" u="none" strike="noStrike">
                          <a:effectLst/>
                        </a:rPr>
                        <a:t>Fighting</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61</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5%</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2074465471"/>
                  </a:ext>
                </a:extLst>
              </a:tr>
              <a:tr h="177297">
                <a:tc>
                  <a:txBody>
                    <a:bodyPr/>
                    <a:lstStyle/>
                    <a:p>
                      <a:pPr algn="r" fontAlgn="ctr"/>
                      <a:r>
                        <a:rPr lang="en-US" sz="1600" u="none" strike="noStrike">
                          <a:effectLst/>
                        </a:rPr>
                        <a:t>Shooter</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a:effectLst/>
                        </a:rPr>
                        <a:t>48</a:t>
                      </a:r>
                      <a:endParaRPr lang="en-US" sz="1600" b="0" i="0" u="none" strike="noStrike">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2498063548"/>
                  </a:ext>
                </a:extLst>
              </a:tr>
              <a:tr h="177297">
                <a:tc>
                  <a:txBody>
                    <a:bodyPr/>
                    <a:lstStyle/>
                    <a:p>
                      <a:pPr algn="r" fontAlgn="ctr"/>
                      <a:r>
                        <a:rPr lang="en-US" sz="1600" u="none" strike="noStrike">
                          <a:effectLst/>
                        </a:rPr>
                        <a:t>Simulation</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46</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4%</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1744721019"/>
                  </a:ext>
                </a:extLst>
              </a:tr>
              <a:tr h="177297">
                <a:tc>
                  <a:txBody>
                    <a:bodyPr/>
                    <a:lstStyle/>
                    <a:p>
                      <a:pPr algn="r" fontAlgn="ctr"/>
                      <a:r>
                        <a:rPr lang="en-US" sz="1600" u="none" strike="noStrike">
                          <a:effectLst/>
                        </a:rPr>
                        <a:t>Strategy</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a:effectLst/>
                        </a:rPr>
                        <a:t>36</a:t>
                      </a:r>
                      <a:endParaRPr lang="en-US" sz="1600" b="0" i="0" u="none" strike="noStrike">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1157920558"/>
                  </a:ext>
                </a:extLst>
              </a:tr>
              <a:tr h="177297">
                <a:tc>
                  <a:txBody>
                    <a:bodyPr/>
                    <a:lstStyle/>
                    <a:p>
                      <a:pPr algn="r" fontAlgn="ctr"/>
                      <a:r>
                        <a:rPr lang="en-US" sz="1600" u="none" strike="noStrike">
                          <a:effectLst/>
                        </a:rPr>
                        <a:t>Racing</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33</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3%</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1652051459"/>
                  </a:ext>
                </a:extLst>
              </a:tr>
              <a:tr h="177297">
                <a:tc>
                  <a:txBody>
                    <a:bodyPr/>
                    <a:lstStyle/>
                    <a:p>
                      <a:pPr algn="r" fontAlgn="ctr"/>
                      <a:r>
                        <a:rPr lang="en-US" sz="1600" u="none" strike="noStrike">
                          <a:effectLst/>
                        </a:rPr>
                        <a:t>Puzzle</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a:effectLst/>
                        </a:rPr>
                        <a:t>27</a:t>
                      </a:r>
                      <a:endParaRPr lang="en-US" sz="1600" b="0" i="0" u="none" strike="noStrike">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3657131014"/>
                  </a:ext>
                </a:extLst>
              </a:tr>
              <a:tr h="283675">
                <a:tc>
                  <a:txBody>
                    <a:bodyPr/>
                    <a:lstStyle/>
                    <a:p>
                      <a:pPr algn="r" fontAlgn="ctr"/>
                      <a:r>
                        <a:rPr lang="en-US" sz="1600" u="none" strike="noStrike">
                          <a:effectLst/>
                        </a:rPr>
                        <a:t>Action-Adventure</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13</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317242497"/>
                  </a:ext>
                </a:extLst>
              </a:tr>
              <a:tr h="177297">
                <a:tc>
                  <a:txBody>
                    <a:bodyPr/>
                    <a:lstStyle/>
                    <a:p>
                      <a:pPr algn="r" fontAlgn="ctr"/>
                      <a:r>
                        <a:rPr lang="en-US" sz="1600" u="none" strike="noStrike">
                          <a:effectLst/>
                        </a:rPr>
                        <a:t>Party</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3372955308"/>
                  </a:ext>
                </a:extLst>
              </a:tr>
              <a:tr h="283675">
                <a:tc>
                  <a:txBody>
                    <a:bodyPr/>
                    <a:lstStyle/>
                    <a:p>
                      <a:pPr algn="r" fontAlgn="ctr"/>
                      <a:r>
                        <a:rPr lang="en-US" sz="1600" u="none" strike="noStrike">
                          <a:effectLst/>
                        </a:rPr>
                        <a:t>Inc, Action</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2</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0%</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2883681507"/>
                  </a:ext>
                </a:extLst>
              </a:tr>
              <a:tr h="177297">
                <a:tc>
                  <a:txBody>
                    <a:bodyPr/>
                    <a:lstStyle/>
                    <a:p>
                      <a:pPr algn="r" fontAlgn="ctr"/>
                      <a:r>
                        <a:rPr lang="en-US" sz="1600" u="none" strike="noStrike">
                          <a:effectLst/>
                        </a:rPr>
                        <a:t>Music</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8865" marR="8865" marT="8865" marB="0" anchor="b">
                    <a:solidFill>
                      <a:srgbClr val="EFEDE3"/>
                    </a:solidFill>
                  </a:tcPr>
                </a:tc>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8865" marR="8865" marT="8865" marB="0" anchor="b">
                    <a:solidFill>
                      <a:srgbClr val="EFEDE3"/>
                    </a:solidFill>
                  </a:tcPr>
                </a:tc>
                <a:extLst>
                  <a:ext uri="{0D108BD9-81ED-4DB2-BD59-A6C34878D82A}">
                    <a16:rowId xmlns:a16="http://schemas.microsoft.com/office/drawing/2014/main" val="1486090348"/>
                  </a:ext>
                </a:extLst>
              </a:tr>
              <a:tr h="177297">
                <a:tc>
                  <a:txBody>
                    <a:bodyPr/>
                    <a:lstStyle/>
                    <a:p>
                      <a:pPr algn="r" fontAlgn="ctr"/>
                      <a:r>
                        <a:rPr lang="en-US" sz="1600" u="none" strike="noStrike">
                          <a:effectLst/>
                        </a:rPr>
                        <a:t>Sum:</a:t>
                      </a:r>
                      <a:endParaRPr lang="en-US" sz="1600" b="1"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a:effectLst/>
                        </a:rPr>
                        <a:t>1300</a:t>
                      </a:r>
                      <a:endParaRPr lang="en-US" sz="1600" b="0" i="0" u="none" strike="noStrike">
                        <a:solidFill>
                          <a:srgbClr val="000000"/>
                        </a:solidFill>
                        <a:effectLst/>
                        <a:latin typeface="Arial" panose="020B0604020202020204" pitchFamily="34" charset="0"/>
                      </a:endParaRPr>
                    </a:p>
                  </a:txBody>
                  <a:tcPr marL="8865" marR="8865" marT="8865" marB="0" anchor="ctr">
                    <a:solidFill>
                      <a:srgbClr val="EFEDE3"/>
                    </a:solidFill>
                  </a:tcPr>
                </a:tc>
                <a:tc>
                  <a:txBody>
                    <a:bodyPr/>
                    <a:lstStyle/>
                    <a:p>
                      <a:pPr algn="r" fontAlgn="ctr"/>
                      <a:r>
                        <a:rPr lang="en-US" sz="1600" u="none" strike="noStrike" dirty="0">
                          <a:effectLst/>
                        </a:rPr>
                        <a:t>101%</a:t>
                      </a:r>
                      <a:endParaRPr lang="en-US" sz="1600" b="0" i="0" u="none" strike="noStrike" dirty="0">
                        <a:solidFill>
                          <a:srgbClr val="000000"/>
                        </a:solidFill>
                        <a:effectLst/>
                        <a:latin typeface="Arial" panose="020B0604020202020204" pitchFamily="34" charset="0"/>
                      </a:endParaRPr>
                    </a:p>
                  </a:txBody>
                  <a:tcPr marL="8865" marR="8865" marT="8865" marB="0" anchor="ctr">
                    <a:solidFill>
                      <a:srgbClr val="EFEDE3"/>
                    </a:solidFill>
                  </a:tcPr>
                </a:tc>
                <a:extLst>
                  <a:ext uri="{0D108BD9-81ED-4DB2-BD59-A6C34878D82A}">
                    <a16:rowId xmlns:a16="http://schemas.microsoft.com/office/drawing/2014/main" val="1810655394"/>
                  </a:ext>
                </a:extLst>
              </a:tr>
            </a:tbl>
          </a:graphicData>
        </a:graphic>
      </p:graphicFrame>
    </p:spTree>
    <p:extLst>
      <p:ext uri="{BB962C8B-B14F-4D97-AF65-F5344CB8AC3E}">
        <p14:creationId xmlns:p14="http://schemas.microsoft.com/office/powerpoint/2010/main" val="54514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DA153D84-ED8B-48B2-ABBA-84E092382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348976"/>
            <a:ext cx="5553075" cy="50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6CE0BAD1-79A3-4266-9DCF-EC9777339042}"/>
              </a:ext>
            </a:extLst>
          </p:cNvPr>
          <p:cNvGraphicFramePr>
            <a:graphicFrameLocks noGrp="1"/>
          </p:cNvGraphicFramePr>
          <p:nvPr>
            <p:extLst>
              <p:ext uri="{D42A27DB-BD31-4B8C-83A1-F6EECF244321}">
                <p14:modId xmlns:p14="http://schemas.microsoft.com/office/powerpoint/2010/main" val="2900575191"/>
              </p:ext>
            </p:extLst>
          </p:nvPr>
        </p:nvGraphicFramePr>
        <p:xfrm>
          <a:off x="1084263" y="1181100"/>
          <a:ext cx="7402512" cy="5203613"/>
        </p:xfrm>
        <a:graphic>
          <a:graphicData uri="http://schemas.openxmlformats.org/drawingml/2006/table">
            <a:tbl>
              <a:tblPr>
                <a:tableStyleId>{5C22544A-7EE6-4342-B048-85BDC9FD1C3A}</a:tableStyleId>
              </a:tblPr>
              <a:tblGrid>
                <a:gridCol w="1233752">
                  <a:extLst>
                    <a:ext uri="{9D8B030D-6E8A-4147-A177-3AD203B41FA5}">
                      <a16:colId xmlns:a16="http://schemas.microsoft.com/office/drawing/2014/main" val="2988666830"/>
                    </a:ext>
                  </a:extLst>
                </a:gridCol>
                <a:gridCol w="1233752">
                  <a:extLst>
                    <a:ext uri="{9D8B030D-6E8A-4147-A177-3AD203B41FA5}">
                      <a16:colId xmlns:a16="http://schemas.microsoft.com/office/drawing/2014/main" val="2010784551"/>
                    </a:ext>
                  </a:extLst>
                </a:gridCol>
                <a:gridCol w="1233752">
                  <a:extLst>
                    <a:ext uri="{9D8B030D-6E8A-4147-A177-3AD203B41FA5}">
                      <a16:colId xmlns:a16="http://schemas.microsoft.com/office/drawing/2014/main" val="1172443386"/>
                    </a:ext>
                  </a:extLst>
                </a:gridCol>
                <a:gridCol w="1233752">
                  <a:extLst>
                    <a:ext uri="{9D8B030D-6E8A-4147-A177-3AD203B41FA5}">
                      <a16:colId xmlns:a16="http://schemas.microsoft.com/office/drawing/2014/main" val="2702431682"/>
                    </a:ext>
                  </a:extLst>
                </a:gridCol>
                <a:gridCol w="1233752">
                  <a:extLst>
                    <a:ext uri="{9D8B030D-6E8A-4147-A177-3AD203B41FA5}">
                      <a16:colId xmlns:a16="http://schemas.microsoft.com/office/drawing/2014/main" val="1606254040"/>
                    </a:ext>
                  </a:extLst>
                </a:gridCol>
                <a:gridCol w="1233752">
                  <a:extLst>
                    <a:ext uri="{9D8B030D-6E8A-4147-A177-3AD203B41FA5}">
                      <a16:colId xmlns:a16="http://schemas.microsoft.com/office/drawing/2014/main" val="3895615749"/>
                    </a:ext>
                  </a:extLst>
                </a:gridCol>
              </a:tblGrid>
              <a:tr h="384546">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2017" marR="12017" marT="12017" marB="0" anchor="b">
                    <a:solidFill>
                      <a:srgbClr val="EFEDE3"/>
                    </a:solidFill>
                  </a:tcPr>
                </a:tc>
                <a:tc>
                  <a:txBody>
                    <a:bodyPr/>
                    <a:lstStyle/>
                    <a:p>
                      <a:pPr algn="ctr" fontAlgn="ctr"/>
                      <a:r>
                        <a:rPr lang="en-US" sz="1400" b="1" u="none" strike="noStrike" dirty="0">
                          <a:effectLst/>
                        </a:rPr>
                        <a:t>Global</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1" u="none" strike="noStrike" dirty="0">
                          <a:effectLst/>
                        </a:rPr>
                        <a:t>USA</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1" u="none" strike="noStrike">
                          <a:effectLst/>
                        </a:rPr>
                        <a:t>Europe</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1" u="none" strike="noStrike" dirty="0">
                          <a:effectLst/>
                        </a:rPr>
                        <a:t>Japan</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b="1" u="none" strike="noStrike" dirty="0">
                          <a:effectLst/>
                        </a:rPr>
                        <a:t>Which country more popular?</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1280166835"/>
                  </a:ext>
                </a:extLst>
              </a:tr>
              <a:tr h="240341">
                <a:tc>
                  <a:txBody>
                    <a:bodyPr/>
                    <a:lstStyle/>
                    <a:p>
                      <a:pPr algn="r" fontAlgn="ctr"/>
                      <a:r>
                        <a:rPr lang="en-US" sz="1400" b="1" u="none" strike="noStrike" dirty="0">
                          <a:effectLst/>
                        </a:rPr>
                        <a:t>Action</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263</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272</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251</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278</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Japan</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558256325"/>
                  </a:ext>
                </a:extLst>
              </a:tr>
              <a:tr h="384546">
                <a:tc>
                  <a:txBody>
                    <a:bodyPr/>
                    <a:lstStyle/>
                    <a:p>
                      <a:pPr algn="r" fontAlgn="ctr"/>
                      <a:r>
                        <a:rPr lang="en-US" sz="1400" b="1" u="none" strike="noStrike" dirty="0">
                          <a:effectLst/>
                        </a:rPr>
                        <a:t>Action-Adventure</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14</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14</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15</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a:effectLst/>
                        </a:rPr>
                        <a:t>13</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a:effectLst/>
                        </a:rPr>
                        <a:t>Europe</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2565813553"/>
                  </a:ext>
                </a:extLst>
              </a:tr>
              <a:tr h="240341">
                <a:tc>
                  <a:txBody>
                    <a:bodyPr/>
                    <a:lstStyle/>
                    <a:p>
                      <a:pPr algn="r" fontAlgn="ctr"/>
                      <a:r>
                        <a:rPr lang="en-US" sz="1400" b="1" u="none" strike="noStrike">
                          <a:effectLst/>
                        </a:rPr>
                        <a:t>Adventure</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49</a:t>
                      </a:r>
                      <a:endParaRPr lang="en-US" sz="1400" b="0" i="0" u="none" strike="noStrike" dirty="0">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43</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45</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73</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a:effectLst/>
                        </a:rPr>
                        <a:t>Global</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225460189"/>
                  </a:ext>
                </a:extLst>
              </a:tr>
              <a:tr h="240341">
                <a:tc>
                  <a:txBody>
                    <a:bodyPr/>
                    <a:lstStyle/>
                    <a:p>
                      <a:pPr algn="r" fontAlgn="ctr"/>
                      <a:r>
                        <a:rPr lang="en-US" sz="1400" b="1" u="none" strike="noStrike">
                          <a:effectLst/>
                        </a:rPr>
                        <a:t>Fighting</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47</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51</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35</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61</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a:effectLst/>
                        </a:rPr>
                        <a:t>Japan</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1906899948"/>
                  </a:ext>
                </a:extLst>
              </a:tr>
              <a:tr h="240341">
                <a:tc>
                  <a:txBody>
                    <a:bodyPr/>
                    <a:lstStyle/>
                    <a:p>
                      <a:pPr algn="r" fontAlgn="ctr"/>
                      <a:r>
                        <a:rPr lang="en-US" sz="1400" b="1" u="none" strike="noStrike">
                          <a:effectLst/>
                        </a:rPr>
                        <a:t>Inc, Action</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0</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0</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0</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Japan</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1361134121"/>
                  </a:ext>
                </a:extLst>
              </a:tr>
              <a:tr h="240341">
                <a:tc>
                  <a:txBody>
                    <a:bodyPr/>
                    <a:lstStyle/>
                    <a:p>
                      <a:pPr algn="r" fontAlgn="ctr"/>
                      <a:r>
                        <a:rPr lang="en-US" sz="1400" b="1" u="none" strike="noStrike">
                          <a:effectLst/>
                        </a:rPr>
                        <a:t>Misc</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119</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107</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121</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145</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Japan</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3186316185"/>
                  </a:ext>
                </a:extLst>
              </a:tr>
              <a:tr h="240341">
                <a:tc>
                  <a:txBody>
                    <a:bodyPr/>
                    <a:lstStyle/>
                    <a:p>
                      <a:pPr algn="r" fontAlgn="ctr"/>
                      <a:r>
                        <a:rPr lang="en-US" sz="1400" b="1" u="none" strike="noStrike">
                          <a:effectLst/>
                        </a:rPr>
                        <a:t>Music</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2</a:t>
                      </a:r>
                      <a:endParaRPr lang="en-US" sz="1400" b="0" i="0" u="none" strike="noStrike" dirty="0">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a:effectLst/>
                        </a:rPr>
                        <a:t>1</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USA,EU</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4081585962"/>
                  </a:ext>
                </a:extLst>
              </a:tr>
              <a:tr h="240341">
                <a:tc>
                  <a:txBody>
                    <a:bodyPr/>
                    <a:lstStyle/>
                    <a:p>
                      <a:pPr algn="r" fontAlgn="ctr"/>
                      <a:r>
                        <a:rPr lang="en-US" sz="1400" b="1" u="none" strike="noStrike">
                          <a:effectLst/>
                        </a:rPr>
                        <a:t>Party</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3</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3</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5</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6</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Japan</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2694004346"/>
                  </a:ext>
                </a:extLst>
              </a:tr>
              <a:tr h="240341">
                <a:tc>
                  <a:txBody>
                    <a:bodyPr/>
                    <a:lstStyle/>
                    <a:p>
                      <a:pPr algn="r" fontAlgn="ctr"/>
                      <a:r>
                        <a:rPr lang="en-US" sz="1400" b="1" u="none" strike="noStrike">
                          <a:effectLst/>
                        </a:rPr>
                        <a:t>Platform</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87</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89</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82</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65</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USA</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3687114271"/>
                  </a:ext>
                </a:extLst>
              </a:tr>
              <a:tr h="240341">
                <a:tc>
                  <a:txBody>
                    <a:bodyPr/>
                    <a:lstStyle/>
                    <a:p>
                      <a:pPr algn="r" fontAlgn="ctr"/>
                      <a:r>
                        <a:rPr lang="en-US" sz="1400" b="1" u="none" strike="noStrike">
                          <a:effectLst/>
                        </a:rPr>
                        <a:t>Puzzle</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12</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12</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14</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27</a:t>
                      </a:r>
                      <a:endParaRPr lang="en-US" sz="1400" b="0" i="0" u="none" strike="noStrike" dirty="0">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Japan</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2100126889"/>
                  </a:ext>
                </a:extLst>
              </a:tr>
              <a:tr h="240341">
                <a:tc>
                  <a:txBody>
                    <a:bodyPr/>
                    <a:lstStyle/>
                    <a:p>
                      <a:pPr algn="r" fontAlgn="ctr"/>
                      <a:r>
                        <a:rPr lang="en-US" sz="1400" b="1" u="none" strike="noStrike">
                          <a:effectLst/>
                        </a:rPr>
                        <a:t>Racing</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80</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71</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124</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33</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Europe</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490133102"/>
                  </a:ext>
                </a:extLst>
              </a:tr>
              <a:tr h="240341">
                <a:tc>
                  <a:txBody>
                    <a:bodyPr/>
                    <a:lstStyle/>
                    <a:p>
                      <a:pPr algn="r" fontAlgn="ctr"/>
                      <a:r>
                        <a:rPr lang="en-US" sz="1400" b="1" u="none" strike="noStrike">
                          <a:effectLst/>
                        </a:rPr>
                        <a:t>Role-Playing</a:t>
                      </a:r>
                      <a:endParaRPr lang="en-US" sz="1400" b="1"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167</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132</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118</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343</a:t>
                      </a:r>
                      <a:endParaRPr lang="en-US" sz="1400" b="0" i="0" u="none" strike="noStrike" dirty="0">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Japan</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1888826044"/>
                  </a:ext>
                </a:extLst>
              </a:tr>
              <a:tr h="240341">
                <a:tc>
                  <a:txBody>
                    <a:bodyPr/>
                    <a:lstStyle/>
                    <a:p>
                      <a:pPr algn="r" fontAlgn="ctr"/>
                      <a:r>
                        <a:rPr lang="en-US" sz="1400" b="1" u="none" strike="noStrike" dirty="0">
                          <a:effectLst/>
                        </a:rPr>
                        <a:t>Sandbox</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1</a:t>
                      </a:r>
                      <a:endParaRPr lang="en-US" sz="1400" b="0" i="0" u="none" strike="noStrike" dirty="0">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a:effectLst/>
                        </a:rPr>
                        <a:t>0</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0</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0</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Global</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3189518964"/>
                  </a:ext>
                </a:extLst>
              </a:tr>
              <a:tr h="240341">
                <a:tc>
                  <a:txBody>
                    <a:bodyPr/>
                    <a:lstStyle/>
                    <a:p>
                      <a:pPr algn="r" fontAlgn="ctr"/>
                      <a:r>
                        <a:rPr lang="en-US" sz="1400" b="1" u="none" strike="noStrike" dirty="0">
                          <a:effectLst/>
                        </a:rPr>
                        <a:t>Shooter</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222</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243</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a:effectLst/>
                        </a:rPr>
                        <a:t>215</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48</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USA</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3532232870"/>
                  </a:ext>
                </a:extLst>
              </a:tr>
              <a:tr h="240341">
                <a:tc>
                  <a:txBody>
                    <a:bodyPr/>
                    <a:lstStyle/>
                    <a:p>
                      <a:pPr algn="r" fontAlgn="ctr"/>
                      <a:r>
                        <a:rPr lang="en-US" sz="1400" b="1" u="none" strike="noStrike" dirty="0">
                          <a:effectLst/>
                        </a:rPr>
                        <a:t>Simulation</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48</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35</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69</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46</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Europe</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1717585699"/>
                  </a:ext>
                </a:extLst>
              </a:tr>
              <a:tr h="240341">
                <a:tc>
                  <a:txBody>
                    <a:bodyPr/>
                    <a:lstStyle/>
                    <a:p>
                      <a:pPr algn="r" fontAlgn="ctr"/>
                      <a:r>
                        <a:rPr lang="en-US" sz="1400" b="1" u="none" strike="noStrike" dirty="0">
                          <a:effectLst/>
                        </a:rPr>
                        <a:t>Sports</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178</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217</a:t>
                      </a:r>
                      <a:endParaRPr lang="en-US" sz="1400" b="0" i="0" u="none" strike="noStrike">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r" fontAlgn="ctr"/>
                      <a:r>
                        <a:rPr lang="en-US" sz="1400" u="none" strike="noStrike">
                          <a:effectLst/>
                        </a:rPr>
                        <a:t>171</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123</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USA</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1594117777"/>
                  </a:ext>
                </a:extLst>
              </a:tr>
              <a:tr h="240341">
                <a:tc>
                  <a:txBody>
                    <a:bodyPr/>
                    <a:lstStyle/>
                    <a:p>
                      <a:pPr algn="r" fontAlgn="ctr"/>
                      <a:r>
                        <a:rPr lang="en-US" sz="1400" b="1" u="none" strike="noStrike" dirty="0">
                          <a:effectLst/>
                        </a:rPr>
                        <a:t>Strategy</a:t>
                      </a:r>
                      <a:endParaRPr lang="en-US" sz="1400" b="1"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9</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9</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a:effectLst/>
                        </a:rPr>
                        <a:t>12</a:t>
                      </a:r>
                      <a:endParaRPr lang="en-US" sz="1400" b="0" i="0" u="none" strike="noStrike">
                        <a:solidFill>
                          <a:srgbClr val="000000"/>
                        </a:solidFill>
                        <a:effectLst/>
                        <a:latin typeface="Arial" panose="020B0604020202020204" pitchFamily="34" charset="0"/>
                      </a:endParaRPr>
                    </a:p>
                  </a:txBody>
                  <a:tcPr marL="12017" marR="12017" marT="12017" marB="0" anchor="ctr">
                    <a:solidFill>
                      <a:srgbClr val="EFEDE3"/>
                    </a:solidFill>
                  </a:tcPr>
                </a:tc>
                <a:tc>
                  <a:txBody>
                    <a:bodyPr/>
                    <a:lstStyle/>
                    <a:p>
                      <a:pPr algn="r" fontAlgn="ctr"/>
                      <a:r>
                        <a:rPr lang="en-US" sz="1400" u="none" strike="noStrike" dirty="0">
                          <a:effectLst/>
                        </a:rPr>
                        <a:t>36</a:t>
                      </a:r>
                      <a:endParaRPr lang="en-US" sz="1400" b="0" i="0" u="none" strike="noStrike" dirty="0">
                        <a:solidFill>
                          <a:srgbClr val="006100"/>
                        </a:solidFill>
                        <a:effectLst/>
                        <a:latin typeface="Calibri" panose="020F0502020204030204" pitchFamily="34" charset="0"/>
                      </a:endParaRPr>
                    </a:p>
                  </a:txBody>
                  <a:tcPr marL="12017" marR="12017" marT="12017" marB="0" anchor="ctr">
                    <a:solidFill>
                      <a:srgbClr val="EFEDE3"/>
                    </a:solidFill>
                  </a:tcPr>
                </a:tc>
                <a:tc>
                  <a:txBody>
                    <a:bodyPr/>
                    <a:lstStyle/>
                    <a:p>
                      <a:pPr algn="ctr" fontAlgn="ctr"/>
                      <a:r>
                        <a:rPr lang="en-US" sz="1400" b="0" u="none" strike="noStrike" dirty="0">
                          <a:effectLst/>
                        </a:rPr>
                        <a:t>Japan</a:t>
                      </a:r>
                      <a:endParaRPr lang="en-US" sz="1400" b="0" i="0" u="none" strike="noStrike" dirty="0">
                        <a:solidFill>
                          <a:srgbClr val="000000"/>
                        </a:solidFill>
                        <a:effectLst/>
                        <a:latin typeface="Arial" panose="020B0604020202020204" pitchFamily="34" charset="0"/>
                      </a:endParaRPr>
                    </a:p>
                  </a:txBody>
                  <a:tcPr marL="12017" marR="12017" marT="12017" marB="0" anchor="ctr">
                    <a:solidFill>
                      <a:srgbClr val="EFEDE3"/>
                    </a:solidFill>
                  </a:tcPr>
                </a:tc>
                <a:extLst>
                  <a:ext uri="{0D108BD9-81ED-4DB2-BD59-A6C34878D82A}">
                    <a16:rowId xmlns:a16="http://schemas.microsoft.com/office/drawing/2014/main" val="3283014913"/>
                  </a:ext>
                </a:extLst>
              </a:tr>
              <a:tr h="480683">
                <a:tc>
                  <a:txBody>
                    <a:bodyPr/>
                    <a:lstStyle/>
                    <a:p>
                      <a:pPr algn="l" fontAlgn="b"/>
                      <a:r>
                        <a:rPr lang="en-US" sz="1400" b="1" u="none" strike="noStrike" dirty="0">
                          <a:effectLst/>
                        </a:rPr>
                        <a:t>Which genre more popular?</a:t>
                      </a:r>
                      <a:endParaRPr lang="en-US" sz="1400" b="1" i="0" u="none" strike="noStrike" dirty="0">
                        <a:solidFill>
                          <a:srgbClr val="000000"/>
                        </a:solidFill>
                        <a:effectLst/>
                        <a:latin typeface="Calibri" panose="020F0502020204030204" pitchFamily="34" charset="0"/>
                      </a:endParaRPr>
                    </a:p>
                  </a:txBody>
                  <a:tcPr marL="12017" marR="12017" marT="12017" marB="0" anchor="b">
                    <a:solidFill>
                      <a:srgbClr val="EFEDE3"/>
                    </a:solidFill>
                  </a:tcPr>
                </a:tc>
                <a:tc>
                  <a:txBody>
                    <a:bodyPr/>
                    <a:lstStyle/>
                    <a:p>
                      <a:pPr algn="ctr" fontAlgn="b"/>
                      <a:r>
                        <a:rPr lang="en-US" sz="1400" b="0" u="none" strike="noStrike" dirty="0">
                          <a:effectLst/>
                        </a:rPr>
                        <a:t>Action</a:t>
                      </a:r>
                      <a:endParaRPr lang="en-US" sz="1400" b="0" i="0" u="none" strike="noStrike" dirty="0">
                        <a:solidFill>
                          <a:srgbClr val="000000"/>
                        </a:solidFill>
                        <a:effectLst/>
                        <a:latin typeface="Calibri" panose="020F0502020204030204" pitchFamily="34" charset="0"/>
                      </a:endParaRPr>
                    </a:p>
                  </a:txBody>
                  <a:tcPr marL="12017" marR="12017" marT="12017" marB="0" anchor="b">
                    <a:solidFill>
                      <a:srgbClr val="EFEDE3"/>
                    </a:solidFill>
                  </a:tcPr>
                </a:tc>
                <a:tc>
                  <a:txBody>
                    <a:bodyPr/>
                    <a:lstStyle/>
                    <a:p>
                      <a:pPr algn="ctr" fontAlgn="b"/>
                      <a:r>
                        <a:rPr lang="en-US" sz="1400" b="0" u="none" strike="noStrike" dirty="0">
                          <a:effectLst/>
                        </a:rPr>
                        <a:t>Action</a:t>
                      </a:r>
                      <a:endParaRPr lang="en-US" sz="1400" b="0" i="0" u="none" strike="noStrike" dirty="0">
                        <a:solidFill>
                          <a:srgbClr val="000000"/>
                        </a:solidFill>
                        <a:effectLst/>
                        <a:latin typeface="Calibri" panose="020F0502020204030204" pitchFamily="34" charset="0"/>
                      </a:endParaRPr>
                    </a:p>
                  </a:txBody>
                  <a:tcPr marL="12017" marR="12017" marT="12017" marB="0" anchor="b">
                    <a:solidFill>
                      <a:srgbClr val="EFEDE3"/>
                    </a:solidFill>
                  </a:tcPr>
                </a:tc>
                <a:tc>
                  <a:txBody>
                    <a:bodyPr/>
                    <a:lstStyle/>
                    <a:p>
                      <a:pPr algn="ctr" fontAlgn="b"/>
                      <a:r>
                        <a:rPr lang="en-US" sz="1400" b="0" u="none" strike="noStrike" dirty="0">
                          <a:effectLst/>
                        </a:rPr>
                        <a:t>Action</a:t>
                      </a:r>
                      <a:endParaRPr lang="en-US" sz="1400" b="0" i="0" u="none" strike="noStrike" dirty="0">
                        <a:solidFill>
                          <a:srgbClr val="000000"/>
                        </a:solidFill>
                        <a:effectLst/>
                        <a:latin typeface="Calibri" panose="020F0502020204030204" pitchFamily="34" charset="0"/>
                      </a:endParaRPr>
                    </a:p>
                  </a:txBody>
                  <a:tcPr marL="12017" marR="12017" marT="12017" marB="0" anchor="b">
                    <a:solidFill>
                      <a:srgbClr val="EFEDE3"/>
                    </a:solidFill>
                  </a:tcPr>
                </a:tc>
                <a:tc>
                  <a:txBody>
                    <a:bodyPr/>
                    <a:lstStyle/>
                    <a:p>
                      <a:pPr algn="ctr" fontAlgn="b"/>
                      <a:r>
                        <a:rPr lang="en-US" sz="1400" b="0" u="none" strike="noStrike" dirty="0">
                          <a:effectLst/>
                        </a:rPr>
                        <a:t>Role-playing</a:t>
                      </a:r>
                      <a:endParaRPr lang="en-US" sz="1400" b="0" i="0" u="none" strike="noStrike" dirty="0">
                        <a:solidFill>
                          <a:srgbClr val="000000"/>
                        </a:solidFill>
                        <a:effectLst/>
                        <a:latin typeface="Calibri" panose="020F0502020204030204" pitchFamily="34" charset="0"/>
                      </a:endParaRPr>
                    </a:p>
                  </a:txBody>
                  <a:tcPr marL="12017" marR="12017" marT="12017" marB="0" anchor="b">
                    <a:solidFill>
                      <a:srgbClr val="EFEDE3"/>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2017" marR="12017" marT="12017" marB="0" anchor="b">
                    <a:solidFill>
                      <a:srgbClr val="EFEDE3"/>
                    </a:solidFill>
                  </a:tcPr>
                </a:tc>
                <a:extLst>
                  <a:ext uri="{0D108BD9-81ED-4DB2-BD59-A6C34878D82A}">
                    <a16:rowId xmlns:a16="http://schemas.microsoft.com/office/drawing/2014/main" val="2794929118"/>
                  </a:ext>
                </a:extLst>
              </a:tr>
            </a:tbl>
          </a:graphicData>
        </a:graphic>
      </p:graphicFrame>
    </p:spTree>
    <p:extLst>
      <p:ext uri="{BB962C8B-B14F-4D97-AF65-F5344CB8AC3E}">
        <p14:creationId xmlns:p14="http://schemas.microsoft.com/office/powerpoint/2010/main" val="398293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3292060E-3CA5-4007-B296-973676AF1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425450"/>
            <a:ext cx="4124325" cy="495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27F166-1E69-4E5F-8123-118F3567F267}"/>
              </a:ext>
            </a:extLst>
          </p:cNvPr>
          <p:cNvSpPr txBox="1"/>
          <p:nvPr/>
        </p:nvSpPr>
        <p:spPr>
          <a:xfrm>
            <a:off x="1023938" y="1393735"/>
            <a:ext cx="10388600" cy="1569660"/>
          </a:xfrm>
          <a:prstGeom prst="rect">
            <a:avLst/>
          </a:prstGeom>
          <a:noFill/>
        </p:spPr>
        <p:txBody>
          <a:bodyPr wrap="square" rtlCol="0">
            <a:spAutoFit/>
          </a:bodyPr>
          <a:lstStyle/>
          <a:p>
            <a:r>
              <a:rPr lang="en-US" sz="2400" dirty="0"/>
              <a:t>Although Global, USA, and Europe share the same top three video game genres - action, shooter, sports - Japan’s top three video game genres are role-playing, action, and miscellaneous genres. This disparity is most likely influenced by culture or other multi-variate factors. </a:t>
            </a:r>
          </a:p>
        </p:txBody>
      </p:sp>
    </p:spTree>
    <p:extLst>
      <p:ext uri="{BB962C8B-B14F-4D97-AF65-F5344CB8AC3E}">
        <p14:creationId xmlns:p14="http://schemas.microsoft.com/office/powerpoint/2010/main" val="9111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B3A6D-C1E6-4981-9EA3-890B1039DFCE}"/>
              </a:ext>
            </a:extLst>
          </p:cNvPr>
          <p:cNvSpPr>
            <a:spLocks noGrp="1"/>
          </p:cNvSpPr>
          <p:nvPr>
            <p:ph idx="1"/>
          </p:nvPr>
        </p:nvSpPr>
        <p:spPr>
          <a:xfrm>
            <a:off x="1295399" y="1083366"/>
            <a:ext cx="10800523" cy="5476460"/>
          </a:xfrm>
        </p:spPr>
        <p:txBody>
          <a:bodyPr>
            <a:normAutofit/>
          </a:bodyPr>
          <a:lstStyle/>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Video Games are played by millions of people worldwide &amp; some regions in the world have different videogame tastes which is reflected by historical sales number. </a:t>
            </a:r>
          </a:p>
          <a:p>
            <a:pPr marL="0" indent="0">
              <a:buNone/>
            </a:pPr>
            <a:endParaRPr lang="en-US" dirty="0">
              <a:latin typeface="Comic Sans MS" panose="030F0702030302020204" pitchFamily="66" charset="0"/>
            </a:endParaRPr>
          </a:p>
          <a:p>
            <a:pPr marL="0" indent="0">
              <a:buNone/>
            </a:pPr>
            <a:endParaRPr lang="en-US" dirty="0">
              <a:latin typeface="Comic Sans MS" panose="030F0702030302020204" pitchFamily="66" charset="0"/>
            </a:endParaRPr>
          </a:p>
          <a:p>
            <a:pPr marL="0" indent="0">
              <a:buNone/>
            </a:pPr>
            <a:endParaRPr lang="en-US" dirty="0">
              <a:latin typeface="Comic Sans MS" panose="030F0702030302020204" pitchFamily="66" charset="0"/>
            </a:endParaRPr>
          </a:p>
          <a:p>
            <a:r>
              <a:rPr lang="en-US" dirty="0">
                <a:latin typeface="Comic Sans MS" panose="030F0702030302020204" pitchFamily="66" charset="0"/>
              </a:rPr>
              <a:t>The data gathered is from 2006 – 2018 from </a:t>
            </a:r>
            <a:r>
              <a:rPr lang="en-US" dirty="0">
                <a:latin typeface="Comic Sans MS" panose="030F0702030302020204" pitchFamily="66" charset="0"/>
                <a:hlinkClick r:id="rId3"/>
              </a:rPr>
              <a:t>www.vgchartz.com</a:t>
            </a:r>
            <a:r>
              <a:rPr lang="en-US" dirty="0">
                <a:latin typeface="Comic Sans MS" panose="030F0702030302020204" pitchFamily="66" charset="0"/>
              </a:rPr>
              <a:t>. </a:t>
            </a:r>
          </a:p>
          <a:p>
            <a:r>
              <a:rPr lang="en-US" dirty="0">
                <a:latin typeface="Comic Sans MS" panose="030F0702030302020204" pitchFamily="66" charset="0"/>
              </a:rPr>
              <a:t>4 different samples set: USA, Europe, Japan and Global. </a:t>
            </a:r>
          </a:p>
          <a:p>
            <a:r>
              <a:rPr lang="en-US" dirty="0">
                <a:latin typeface="Comic Sans MS" panose="030F0702030302020204" pitchFamily="66" charset="0"/>
              </a:rPr>
              <a:t>Assume that there are1300 video games per region: USA, Europe, Japan. </a:t>
            </a:r>
          </a:p>
          <a:p>
            <a:r>
              <a:rPr lang="en-US" dirty="0">
                <a:latin typeface="Comic Sans MS" panose="030F0702030302020204" pitchFamily="66" charset="0"/>
              </a:rPr>
              <a:t>Based on high-performing console video games excluding PC &amp; Mobile games. </a:t>
            </a:r>
          </a:p>
          <a:p>
            <a:pPr marL="0" indent="0">
              <a:buNone/>
            </a:pPr>
            <a:endParaRPr lang="en-US" dirty="0">
              <a:latin typeface="Comic Sans MS" panose="030F0702030302020204" pitchFamily="66" charset="0"/>
            </a:endParaRPr>
          </a:p>
        </p:txBody>
      </p:sp>
      <p:pic>
        <p:nvPicPr>
          <p:cNvPr id="3078" name="Picture 6">
            <a:extLst>
              <a:ext uri="{FF2B5EF4-FFF2-40B4-BE49-F238E27FC236}">
                <a16:creationId xmlns:a16="http://schemas.microsoft.com/office/drawing/2014/main" id="{0CF85896-38BF-4B77-B909-031C90393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00050"/>
            <a:ext cx="48863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FE4BBF7C-C6A1-41D2-9443-C294D3CA5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788" y="2832100"/>
            <a:ext cx="2867025"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0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B3A6D-C1E6-4981-9EA3-890B1039DFCE}"/>
              </a:ext>
            </a:extLst>
          </p:cNvPr>
          <p:cNvSpPr>
            <a:spLocks noGrp="1"/>
          </p:cNvSpPr>
          <p:nvPr>
            <p:ph idx="1"/>
          </p:nvPr>
        </p:nvSpPr>
        <p:spPr>
          <a:xfrm>
            <a:off x="1295399" y="1083366"/>
            <a:ext cx="10800523" cy="5476460"/>
          </a:xfrm>
        </p:spPr>
        <p:txBody>
          <a:bodyPr>
            <a:normAutofit/>
          </a:bodyPr>
          <a:lstStyle/>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Video Games are played by millions of people worldwide &amp; some regions in the world ha</a:t>
            </a:r>
          </a:p>
          <a:p>
            <a:pPr marL="0" indent="0">
              <a:buNone/>
            </a:pPr>
            <a:endParaRPr lang="en-US" dirty="0">
              <a:latin typeface="Comic Sans MS" panose="030F0702030302020204" pitchFamily="66" charset="0"/>
            </a:endParaRPr>
          </a:p>
          <a:p>
            <a:pPr marL="0" indent="0">
              <a:buNone/>
            </a:pPr>
            <a:endParaRPr lang="en-US" dirty="0">
              <a:latin typeface="Comic Sans MS" panose="030F0702030302020204" pitchFamily="66" charset="0"/>
            </a:endParaRPr>
          </a:p>
          <a:p>
            <a:r>
              <a:rPr lang="en-US" dirty="0">
                <a:latin typeface="Comic Sans MS" panose="030F0702030302020204" pitchFamily="66" charset="0"/>
              </a:rPr>
              <a:t>The data gathered is from 2006 – 2018. </a:t>
            </a:r>
          </a:p>
          <a:p>
            <a:r>
              <a:rPr lang="en-US" dirty="0">
                <a:latin typeface="Comic Sans MS" panose="030F0702030302020204" pitchFamily="66" charset="0"/>
              </a:rPr>
              <a:t>Global data includes USA, Europe, Japan and rest of the world. </a:t>
            </a:r>
          </a:p>
          <a:p>
            <a:r>
              <a:rPr lang="en-US" dirty="0">
                <a:latin typeface="Comic Sans MS" panose="030F0702030302020204" pitchFamily="66" charset="0"/>
              </a:rPr>
              <a:t>1300 Video Games per region: USA, Europe, Japan. </a:t>
            </a:r>
          </a:p>
          <a:p>
            <a:r>
              <a:rPr lang="en-US" dirty="0">
                <a:latin typeface="Comic Sans MS" panose="030F0702030302020204" pitchFamily="66" charset="0"/>
              </a:rPr>
              <a:t>Based on high-performing console video games excluding PC &amp; Mobile games. </a:t>
            </a:r>
          </a:p>
          <a:p>
            <a:pPr marL="0" indent="0">
              <a:buNone/>
            </a:pPr>
            <a:endParaRPr lang="en-US" dirty="0">
              <a:latin typeface="Comic Sans MS" panose="030F0702030302020204" pitchFamily="66" charset="0"/>
            </a:endParaRPr>
          </a:p>
        </p:txBody>
      </p:sp>
      <p:pic>
        <p:nvPicPr>
          <p:cNvPr id="2" name="Picture 1">
            <a:extLst>
              <a:ext uri="{FF2B5EF4-FFF2-40B4-BE49-F238E27FC236}">
                <a16:creationId xmlns:a16="http://schemas.microsoft.com/office/drawing/2014/main" id="{57A6125B-8317-48A6-B35D-645BD3005452}"/>
              </a:ext>
            </a:extLst>
          </p:cNvPr>
          <p:cNvPicPr>
            <a:picLocks noChangeAspect="1"/>
          </p:cNvPicPr>
          <p:nvPr/>
        </p:nvPicPr>
        <p:blipFill>
          <a:blip r:embed="rId2"/>
          <a:stretch>
            <a:fillRect/>
          </a:stretch>
        </p:blipFill>
        <p:spPr>
          <a:xfrm>
            <a:off x="5184316" y="2730500"/>
            <a:ext cx="5331284" cy="4084637"/>
          </a:xfrm>
          <a:prstGeom prst="rect">
            <a:avLst/>
          </a:prstGeom>
        </p:spPr>
      </p:pic>
      <p:pic>
        <p:nvPicPr>
          <p:cNvPr id="6" name="Picture 10">
            <a:extLst>
              <a:ext uri="{FF2B5EF4-FFF2-40B4-BE49-F238E27FC236}">
                <a16:creationId xmlns:a16="http://schemas.microsoft.com/office/drawing/2014/main" id="{F860C985-0DDD-42A0-8E24-3B4F71A6E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482600"/>
            <a:ext cx="2867025"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3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5B4E8A0-AA00-4B75-802A-C7EDAA841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32" y="389282"/>
            <a:ext cx="4591050" cy="49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hart 13">
            <a:extLst>
              <a:ext uri="{FF2B5EF4-FFF2-40B4-BE49-F238E27FC236}">
                <a16:creationId xmlns:a16="http://schemas.microsoft.com/office/drawing/2014/main" id="{DE563FC2-0C90-4CD8-99D6-58D814F16377}"/>
              </a:ext>
            </a:extLst>
          </p:cNvPr>
          <p:cNvGraphicFramePr>
            <a:graphicFrameLocks/>
          </p:cNvGraphicFramePr>
          <p:nvPr>
            <p:extLst>
              <p:ext uri="{D42A27DB-BD31-4B8C-83A1-F6EECF244321}">
                <p14:modId xmlns:p14="http://schemas.microsoft.com/office/powerpoint/2010/main" val="3217019243"/>
              </p:ext>
            </p:extLst>
          </p:nvPr>
        </p:nvGraphicFramePr>
        <p:xfrm>
          <a:off x="785234" y="1480930"/>
          <a:ext cx="11118490" cy="537707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B0C01905-5C42-44E9-8E37-C7C35520A126}"/>
              </a:ext>
            </a:extLst>
          </p:cNvPr>
          <p:cNvSpPr txBox="1"/>
          <p:nvPr/>
        </p:nvSpPr>
        <p:spPr>
          <a:xfrm>
            <a:off x="4689188" y="992328"/>
            <a:ext cx="3493457" cy="707886"/>
          </a:xfrm>
          <a:prstGeom prst="rect">
            <a:avLst/>
          </a:prstGeom>
          <a:noFill/>
        </p:spPr>
        <p:txBody>
          <a:bodyPr wrap="none" rtlCol="0">
            <a:spAutoFit/>
          </a:bodyPr>
          <a:lstStyle/>
          <a:p>
            <a:pPr algn="ctr"/>
            <a:r>
              <a:rPr lang="en-US" sz="2000" dirty="0"/>
              <a:t>Video Game Genres</a:t>
            </a:r>
          </a:p>
          <a:p>
            <a:pPr algn="ctr"/>
            <a:r>
              <a:rPr lang="en-US" sz="2000" dirty="0"/>
              <a:t>Global | Japan | Europe | USA</a:t>
            </a:r>
          </a:p>
        </p:txBody>
      </p:sp>
    </p:spTree>
    <p:extLst>
      <p:ext uri="{BB962C8B-B14F-4D97-AF65-F5344CB8AC3E}">
        <p14:creationId xmlns:p14="http://schemas.microsoft.com/office/powerpoint/2010/main" val="390460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5B4E8A0-AA00-4B75-802A-C7EDAA841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32" y="389282"/>
            <a:ext cx="4591050" cy="49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hart 13">
            <a:extLst>
              <a:ext uri="{FF2B5EF4-FFF2-40B4-BE49-F238E27FC236}">
                <a16:creationId xmlns:a16="http://schemas.microsoft.com/office/drawing/2014/main" id="{DE563FC2-0C90-4CD8-99D6-58D814F16377}"/>
              </a:ext>
            </a:extLst>
          </p:cNvPr>
          <p:cNvGraphicFramePr>
            <a:graphicFrameLocks/>
          </p:cNvGraphicFramePr>
          <p:nvPr>
            <p:extLst>
              <p:ext uri="{D42A27DB-BD31-4B8C-83A1-F6EECF244321}">
                <p14:modId xmlns:p14="http://schemas.microsoft.com/office/powerpoint/2010/main" val="3126183606"/>
              </p:ext>
            </p:extLst>
          </p:nvPr>
        </p:nvGraphicFramePr>
        <p:xfrm>
          <a:off x="785234" y="1480930"/>
          <a:ext cx="11118490" cy="537707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B0C01905-5C42-44E9-8E37-C7C35520A126}"/>
              </a:ext>
            </a:extLst>
          </p:cNvPr>
          <p:cNvSpPr txBox="1"/>
          <p:nvPr/>
        </p:nvSpPr>
        <p:spPr>
          <a:xfrm>
            <a:off x="4689188" y="992328"/>
            <a:ext cx="3493457" cy="707886"/>
          </a:xfrm>
          <a:prstGeom prst="rect">
            <a:avLst/>
          </a:prstGeom>
          <a:noFill/>
        </p:spPr>
        <p:txBody>
          <a:bodyPr wrap="none" rtlCol="0">
            <a:spAutoFit/>
          </a:bodyPr>
          <a:lstStyle/>
          <a:p>
            <a:pPr algn="ctr"/>
            <a:r>
              <a:rPr lang="en-US" sz="2000" dirty="0"/>
              <a:t>Video Game Genres</a:t>
            </a:r>
          </a:p>
          <a:p>
            <a:pPr algn="ctr"/>
            <a:r>
              <a:rPr lang="en-US" sz="2000" dirty="0"/>
              <a:t>Global | Japan | Europe | USA</a:t>
            </a:r>
          </a:p>
        </p:txBody>
      </p:sp>
    </p:spTree>
    <p:extLst>
      <p:ext uri="{BB962C8B-B14F-4D97-AF65-F5344CB8AC3E}">
        <p14:creationId xmlns:p14="http://schemas.microsoft.com/office/powerpoint/2010/main" val="307177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5B4E8A0-AA00-4B75-802A-C7EDAA841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432" y="389282"/>
            <a:ext cx="4591050" cy="49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268B8674-B0E7-4200-835E-1DA76F56B63A}"/>
              </a:ext>
            </a:extLst>
          </p:cNvPr>
          <p:cNvGraphicFramePr>
            <a:graphicFrameLocks/>
          </p:cNvGraphicFramePr>
          <p:nvPr>
            <p:extLst>
              <p:ext uri="{D42A27DB-BD31-4B8C-83A1-F6EECF244321}">
                <p14:modId xmlns:p14="http://schemas.microsoft.com/office/powerpoint/2010/main" val="1567870618"/>
              </p:ext>
            </p:extLst>
          </p:nvPr>
        </p:nvGraphicFramePr>
        <p:xfrm>
          <a:off x="679349" y="902156"/>
          <a:ext cx="11226511" cy="5845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179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5B4E8A0-AA00-4B75-802A-C7EDAA841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32" y="389282"/>
            <a:ext cx="4591050" cy="495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631151-56BA-49D3-8837-761949096DB7}"/>
              </a:ext>
            </a:extLst>
          </p:cNvPr>
          <p:cNvSpPr txBox="1"/>
          <p:nvPr/>
        </p:nvSpPr>
        <p:spPr>
          <a:xfrm>
            <a:off x="5351280" y="884582"/>
            <a:ext cx="2544479" cy="707886"/>
          </a:xfrm>
          <a:prstGeom prst="rect">
            <a:avLst/>
          </a:prstGeom>
          <a:noFill/>
        </p:spPr>
        <p:txBody>
          <a:bodyPr wrap="none" rtlCol="0">
            <a:spAutoFit/>
          </a:bodyPr>
          <a:lstStyle/>
          <a:p>
            <a:pPr algn="ctr"/>
            <a:r>
              <a:rPr lang="en-US" sz="2000" dirty="0"/>
              <a:t>Video Game Genre</a:t>
            </a:r>
          </a:p>
          <a:p>
            <a:pPr algn="ctr"/>
            <a:r>
              <a:rPr lang="en-US" sz="2000" dirty="0"/>
              <a:t>Japan | Europe | USA</a:t>
            </a:r>
          </a:p>
        </p:txBody>
      </p:sp>
      <p:graphicFrame>
        <p:nvGraphicFramePr>
          <p:cNvPr id="6" name="Chart 5">
            <a:extLst>
              <a:ext uri="{FF2B5EF4-FFF2-40B4-BE49-F238E27FC236}">
                <a16:creationId xmlns:a16="http://schemas.microsoft.com/office/drawing/2014/main" id="{9293D821-D138-4D15-AE2F-B772169E50D7}"/>
              </a:ext>
            </a:extLst>
          </p:cNvPr>
          <p:cNvGraphicFramePr>
            <a:graphicFrameLocks/>
          </p:cNvGraphicFramePr>
          <p:nvPr>
            <p:extLst>
              <p:ext uri="{D42A27DB-BD31-4B8C-83A1-F6EECF244321}">
                <p14:modId xmlns:p14="http://schemas.microsoft.com/office/powerpoint/2010/main" val="423047078"/>
              </p:ext>
            </p:extLst>
          </p:nvPr>
        </p:nvGraphicFramePr>
        <p:xfrm>
          <a:off x="699420" y="1016001"/>
          <a:ext cx="11377359" cy="58419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41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D61749-64FB-4304-800D-AA5424D7A02E}"/>
              </a:ext>
            </a:extLst>
          </p:cNvPr>
          <p:cNvGraphicFramePr>
            <a:graphicFrameLocks/>
          </p:cNvGraphicFramePr>
          <p:nvPr>
            <p:extLst>
              <p:ext uri="{D42A27DB-BD31-4B8C-83A1-F6EECF244321}">
                <p14:modId xmlns:p14="http://schemas.microsoft.com/office/powerpoint/2010/main" val="2995686786"/>
              </p:ext>
            </p:extLst>
          </p:nvPr>
        </p:nvGraphicFramePr>
        <p:xfrm>
          <a:off x="762295" y="1183601"/>
          <a:ext cx="11181349" cy="5565926"/>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2">
            <a:extLst>
              <a:ext uri="{FF2B5EF4-FFF2-40B4-BE49-F238E27FC236}">
                <a16:creationId xmlns:a16="http://schemas.microsoft.com/office/drawing/2014/main" id="{C3692DF1-271A-4A32-9B4B-0FB76024C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432" y="389282"/>
            <a:ext cx="459105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9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28663E78-3702-44EB-B5CA-4F6BB83D6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323850"/>
            <a:ext cx="4781550" cy="495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hart 11">
            <a:extLst>
              <a:ext uri="{FF2B5EF4-FFF2-40B4-BE49-F238E27FC236}">
                <a16:creationId xmlns:a16="http://schemas.microsoft.com/office/drawing/2014/main" id="{40B9AB68-6A7A-4B25-86AD-9189844BA20B}"/>
              </a:ext>
            </a:extLst>
          </p:cNvPr>
          <p:cNvGraphicFramePr>
            <a:graphicFrameLocks/>
          </p:cNvGraphicFramePr>
          <p:nvPr>
            <p:extLst>
              <p:ext uri="{D42A27DB-BD31-4B8C-83A1-F6EECF244321}">
                <p14:modId xmlns:p14="http://schemas.microsoft.com/office/powerpoint/2010/main" val="1239361085"/>
              </p:ext>
            </p:extLst>
          </p:nvPr>
        </p:nvGraphicFramePr>
        <p:xfrm>
          <a:off x="714533" y="1424405"/>
          <a:ext cx="11477467" cy="49032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911465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{C13D85BA-39A4-4718-9CCD-3F24FA3016B0}tf10001105</Template>
  <TotalTime>408</TotalTime>
  <Words>933</Words>
  <Application>Microsoft Office PowerPoint</Application>
  <PresentationFormat>Widescreen</PresentationFormat>
  <Paragraphs>416</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Comic Sans MS</vt:lpstr>
      <vt:lpstr>Franklin Gothic Book</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lim</dc:creator>
  <cp:lastModifiedBy>mike lim</cp:lastModifiedBy>
  <cp:revision>25</cp:revision>
  <dcterms:created xsi:type="dcterms:W3CDTF">2020-01-27T06:05:10Z</dcterms:created>
  <dcterms:modified xsi:type="dcterms:W3CDTF">2020-01-27T12:56:35Z</dcterms:modified>
</cp:coreProperties>
</file>