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2" r:id="rId2"/>
    <p:sldId id="261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CC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34" autoAdjust="0"/>
  </p:normalViewPr>
  <p:slideViewPr>
    <p:cSldViewPr snapToGrid="0">
      <p:cViewPr>
        <p:scale>
          <a:sx n="66" d="100"/>
          <a:sy n="66" d="100"/>
        </p:scale>
        <p:origin x="1506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794213A9-8CCF-402A-8C9C-6DB6871EFA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9887D7B-5DD7-40F4-8915-814961CC184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49688" y="0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230B7C-3E05-4296-9398-BE15FC2BAEF6}" type="datetime1"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rPr>
              <a:pPr marL="0" marR="0" lvl="0" indent="0" algn="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14.02.2020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2745CBD4-2B39-4F25-AC85-B2A6455CB66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428158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F8546FE4-B12D-4857-AC83-B3BAC11C18D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49688" y="9428158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69CCD4-D5E1-4B79-9C91-77B648C0910B}" type="slidenum">
              <a:t>‹Nº›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2132180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625DAD97-1EC0-4EC1-99DE-528E76A30AA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CA06088-0512-49E9-8795-BAFC9ACAAC4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49688" y="0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6FC1DFDF-6816-40C9-8011-530715886C5A}" type="datetime1">
              <a:rPr lang="de-DE"/>
              <a:pPr lvl="0"/>
              <a:t>14.02.2020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xmlns="" id="{258DCC03-EE56-417B-B81D-BAE214379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2" y="744541"/>
            <a:ext cx="4962521" cy="372268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  <a:miter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xmlns="" id="{34BDBFCF-B1B4-4A41-8434-528E2A152CE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9454" y="4714875"/>
            <a:ext cx="5438778" cy="44672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79500B9-4BA1-4FE3-BCE5-8D96D0C0F70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28158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ED0A750-0CF2-4F7A-80E7-BDCC87081C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49688" y="9428158"/>
            <a:ext cx="2946397" cy="4968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44299014-7BE2-4630-8917-6B77C3B0C412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19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4572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/>
        <a:ea typeface="Geneva"/>
      </a:defRPr>
    </a:lvl1pPr>
    <a:lvl2pPr marL="457200" marR="0" lvl="1" indent="0" algn="l" defTabSz="4572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/>
        <a:ea typeface="Geneva"/>
      </a:defRPr>
    </a:lvl2pPr>
    <a:lvl3pPr marL="914400" marR="0" lvl="2" indent="0" algn="l" defTabSz="4572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/>
        <a:ea typeface="Geneva"/>
      </a:defRPr>
    </a:lvl3pPr>
    <a:lvl4pPr marL="1371600" marR="0" lvl="3" indent="0" algn="l" defTabSz="4572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/>
        <a:ea typeface="Geneva"/>
      </a:defRPr>
    </a:lvl4pPr>
    <a:lvl5pPr marL="1828800" marR="0" lvl="4" indent="0" algn="l" defTabSz="4572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/>
        <a:ea typeface="Genev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Tuning </a:t>
            </a:r>
            <a:r>
              <a:rPr lang="de-DE" dirty="0" err="1"/>
              <a:t>for</a:t>
            </a:r>
            <a:r>
              <a:rPr lang="de-DE" dirty="0"/>
              <a:t> optimal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:  </a:t>
            </a:r>
            <a:r>
              <a:rPr lang="de-DE" dirty="0" err="1"/>
              <a:t>Suppose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like a NN,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!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Hyperparameters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NN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model</a:t>
            </a:r>
            <a:r>
              <a:rPr lang="de-DE" dirty="0"/>
              <a:t> on different </a:t>
            </a:r>
            <a:r>
              <a:rPr lang="de-DE" dirty="0" err="1"/>
              <a:t>datasets</a:t>
            </a:r>
            <a:r>
              <a:rPr lang="de-DE" dirty="0"/>
              <a:t> 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4299014-7BE2-4630-8917-6B77C3B0C4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63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Tuning </a:t>
            </a:r>
            <a:r>
              <a:rPr lang="de-DE" dirty="0" err="1"/>
              <a:t>for</a:t>
            </a:r>
            <a:r>
              <a:rPr lang="de-DE" dirty="0"/>
              <a:t> optimal </a:t>
            </a:r>
            <a:r>
              <a:rPr lang="de-DE" dirty="0" err="1"/>
              <a:t>performance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:  </a:t>
            </a:r>
            <a:r>
              <a:rPr lang="de-DE" dirty="0" err="1"/>
              <a:t>Suppose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like a NN,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!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Hyperparameters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NN </a:t>
            </a:r>
            <a:r>
              <a:rPr lang="de-DE" dirty="0" err="1"/>
              <a:t>that</a:t>
            </a:r>
            <a:r>
              <a:rPr lang="de-DE" dirty="0"/>
              <a:t> fit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model</a:t>
            </a:r>
            <a:r>
              <a:rPr lang="de-DE" dirty="0"/>
              <a:t> on different </a:t>
            </a:r>
            <a:r>
              <a:rPr lang="de-DE" dirty="0" err="1"/>
              <a:t>datasets</a:t>
            </a:r>
            <a:r>
              <a:rPr lang="de-DE" dirty="0"/>
              <a:t> 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4299014-7BE2-4630-8917-6B77C3B0C4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70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8">
            <a:extLst>
              <a:ext uri="{FF2B5EF4-FFF2-40B4-BE49-F238E27FC236}">
                <a16:creationId xmlns:a16="http://schemas.microsoft.com/office/drawing/2014/main" xmlns="" id="{9EDFD7D2-1BB8-4896-A1E0-A9B6DC64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3625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C275C583-D254-48EB-8779-172161FD8228}"/>
              </a:ext>
            </a:extLst>
          </p:cNvPr>
          <p:cNvSpPr/>
          <p:nvPr/>
        </p:nvSpPr>
        <p:spPr>
          <a:xfrm>
            <a:off x="11109" y="4872042"/>
            <a:ext cx="8069259" cy="1997077"/>
          </a:xfrm>
          <a:prstGeom prst="rect">
            <a:avLst/>
          </a:prstGeom>
          <a:solidFill>
            <a:srgbClr val="ECECED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4" name="Textfeld 5">
            <a:extLst>
              <a:ext uri="{FF2B5EF4-FFF2-40B4-BE49-F238E27FC236}">
                <a16:creationId xmlns:a16="http://schemas.microsoft.com/office/drawing/2014/main" xmlns="" id="{B3921A7E-C035-47AB-A4DD-25AC8E2E7589}"/>
              </a:ext>
            </a:extLst>
          </p:cNvPr>
          <p:cNvSpPr txBox="1"/>
          <p:nvPr/>
        </p:nvSpPr>
        <p:spPr>
          <a:xfrm>
            <a:off x="381003" y="4564063"/>
            <a:ext cx="2808286" cy="2460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0" i="0" u="none" strike="noStrike" kern="1200" cap="none" spc="0" baseline="0">
                <a:solidFill>
                  <a:srgbClr val="FFFFFF"/>
                </a:solidFill>
                <a:uFillTx/>
                <a:latin typeface="Times New Roman" pitchFamily="18"/>
                <a:ea typeface="Geneva"/>
              </a:rPr>
              <a:t>Albert-Ludwigs-Universität Freiburg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xmlns="" id="{7A7CCD1E-7C4D-49B7-A143-439CE1319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6728" y="2060572"/>
            <a:ext cx="7058025" cy="2160590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itelplatzhalter 6">
            <a:extLst>
              <a:ext uri="{FF2B5EF4-FFF2-40B4-BE49-F238E27FC236}">
                <a16:creationId xmlns:a16="http://schemas.microsoft.com/office/drawing/2014/main" xmlns="" id="{15E4F060-CB06-43A1-BBD3-4D5E4791EA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66728" y="304796"/>
            <a:ext cx="7418390" cy="1470026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128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F6A8F00-B498-44C2-9DF9-B558B7D9CC8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A8893DE-2621-49EE-B740-BBF8364FC9B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18A1B85-CA09-48B3-92CC-4E59A29665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116F56-DCAE-459B-BEA0-CD0BA1022DCA}" type="datetime1">
              <a:rPr lang="de-DE" smtClean="0"/>
              <a:t>14.02.2020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6BFDBEC-2263-4C92-BE63-72350089BC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9404CFE-3DC6-489B-B2F0-B9EE6AA04F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0FBDC-04BB-4C3F-BA2F-9666496C3A57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1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EE9C43-D8AD-4AEF-BD62-842D8177BD8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85CDF66-4ACD-4686-AFE9-29E1166C6A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6107" y="1484308"/>
            <a:ext cx="3775072" cy="47513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6BDFB95-63D5-4A19-8390-8D44D9C43F0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293583" y="1484308"/>
            <a:ext cx="3776664" cy="47513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xmlns="" id="{227976FF-7535-42E0-9527-0FC0A2E351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3D0C0-1EA6-4DA4-9D27-9EEA2D83E7B2}" type="datetime1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5921CF65-38A1-4F08-8AD8-67925AD315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xmlns="" id="{4464361B-F749-4E5D-81AA-40E8AB55D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C6A942-37B9-4A25-AAF6-8F4F78668373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20BFF6-9E54-46EB-9B59-26AABF9328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xmlns="" id="{531CB7C8-ECCD-4528-ACB8-E9E1A4B377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F8FD9F-717C-49AD-A8F6-0598647F2062}" type="datetime1">
              <a:rPr lang="de-DE" smtClean="0"/>
              <a:t>14.02.2020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xmlns="" id="{8DD8A3DF-2B8A-4386-9671-64DE73EA54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xmlns="" id="{32BD96D6-E860-422A-AAC9-DCB71BBF0E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A334AA-E4A9-49D8-807D-0675243B18D6}" type="slidenum"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88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xmlns="" id="{2973642C-5A53-4EA6-836B-8E88C29165B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9144000" cy="181292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F807A0F0-D608-48D1-9175-7A8C3765BFE0}"/>
              </a:ext>
            </a:extLst>
          </p:cNvPr>
          <p:cNvSpPr/>
          <p:nvPr/>
        </p:nvSpPr>
        <p:spPr>
          <a:xfrm>
            <a:off x="0" y="6453185"/>
            <a:ext cx="8077196" cy="403222"/>
          </a:xfrm>
          <a:prstGeom prst="rect">
            <a:avLst/>
          </a:prstGeom>
          <a:solidFill>
            <a:srgbClr val="ECECED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Geneva" pitchFamily="50"/>
            </a:endParaRP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xmlns="" id="{0EE2A177-0736-472F-9BE8-131B97855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7838" y="1484308"/>
            <a:ext cx="7591421" cy="47513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</a:t>
            </a:r>
          </a:p>
          <a:p>
            <a:pPr lvl="2"/>
            <a:r>
              <a:rPr lang="de-DE"/>
              <a:t> 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xmlns="" id="{18226985-170F-4AF9-89D9-7E15C6C13EC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309" y="6551611"/>
            <a:ext cx="790571" cy="234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8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34A7BD18-CA98-4F0C-A607-1B4ACE82AC7E}" type="datetime1">
              <a:rPr lang="de-DE" smtClean="0"/>
              <a:t>14.02.2020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xmlns="" id="{FBA5D0A6-E24F-4D15-916E-9BE3854803D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403347" y="6551611"/>
            <a:ext cx="5976939" cy="234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8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ea typeface="Geneva"/>
                <a:cs typeface="Arial"/>
              </a:defRPr>
            </a:lvl1pPr>
          </a:lstStyle>
          <a:p>
            <a:pPr lv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xmlns="" id="{A3B3249A-D16F-4864-B6CF-F2D080CB88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24753" y="6551611"/>
            <a:ext cx="420688" cy="2349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8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ea typeface="Geneva" pitchFamily="50"/>
              </a:defRPr>
            </a:lvl1pPr>
          </a:lstStyle>
          <a:p>
            <a:pPr lvl="0"/>
            <a:fld id="{5F1CA1E3-8184-46AF-AA02-89776F3AF119}" type="slidenum">
              <a:t>‹Nº›</a:t>
            </a:fld>
            <a:endParaRPr lang="de-DE"/>
          </a:p>
        </p:txBody>
      </p:sp>
      <p:sp>
        <p:nvSpPr>
          <p:cNvPr id="8" name="Titelplatzhalter 6">
            <a:extLst>
              <a:ext uri="{FF2B5EF4-FFF2-40B4-BE49-F238E27FC236}">
                <a16:creationId xmlns:a16="http://schemas.microsoft.com/office/drawing/2014/main" xmlns="" id="{EFE79E5C-CC99-48BB-B2B2-16ECD80D4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09" y="304796"/>
            <a:ext cx="7056433" cy="720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9144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600" b="0" i="0" u="none" strike="noStrike" kern="0" cap="none" spc="0" baseline="0">
          <a:solidFill>
            <a:srgbClr val="FFFFFF"/>
          </a:solidFill>
          <a:uFillTx/>
          <a:latin typeface="Times New Roman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Clr>
          <a:srgbClr val="CCCCCC"/>
        </a:buClr>
        <a:buSzPct val="100000"/>
        <a:buFont typeface="Wingdings" pitchFamily="2"/>
        <a:buChar char="§"/>
        <a:tabLst/>
        <a:defRPr lang="de-DE" sz="28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Char char="-"/>
        <a:tabLst/>
        <a:defRPr lang="de-DE" sz="24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Clr>
          <a:srgbClr val="CCCCCC"/>
        </a:buClr>
        <a:buSzPct val="100000"/>
        <a:buChar char="•"/>
        <a:tabLst/>
        <a:defRPr lang="de-DE" sz="22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Char char="-"/>
        <a:tabLst/>
        <a:defRPr lang="de-DE" sz="20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SzPct val="100000"/>
        <a:buChar char="-"/>
        <a:tabLst/>
        <a:defRPr lang="de-DE" sz="1800" b="0" i="0" u="none" strike="noStrike" kern="0" cap="none" spc="0" baseline="0">
          <a:solidFill>
            <a:srgbClr val="000000"/>
          </a:solidFill>
          <a:uFillTx/>
          <a:latin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EE735-2AA4-4EC4-BD3A-8490F24D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Swing-up Pendulum </a:t>
            </a:r>
            <a:r>
              <a:rPr lang="de-DE" dirty="0"/>
              <a:t>Cart Pole </a:t>
            </a:r>
            <a:endParaRPr lang="en-CA" dirty="0"/>
          </a:p>
        </p:txBody>
      </p:sp>
      <p:sp>
        <p:nvSpPr>
          <p:cNvPr id="3" name="CuadroTexto 2"/>
          <p:cNvSpPr txBox="1"/>
          <p:nvPr/>
        </p:nvSpPr>
        <p:spPr>
          <a:xfrm>
            <a:off x="1156028" y="1368166"/>
            <a:ext cx="128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Enviroment</a:t>
            </a:r>
            <a:endParaRPr lang="es-ES" sz="2000" b="1" dirty="0" smtClean="0"/>
          </a:p>
        </p:txBody>
      </p:sp>
      <p:grpSp>
        <p:nvGrpSpPr>
          <p:cNvPr id="17" name="Grupo 16"/>
          <p:cNvGrpSpPr/>
          <p:nvPr/>
        </p:nvGrpSpPr>
        <p:grpSpPr>
          <a:xfrm>
            <a:off x="318051" y="1737498"/>
            <a:ext cx="3265446" cy="986218"/>
            <a:chOff x="318307" y="1957555"/>
            <a:chExt cx="3265446" cy="986218"/>
          </a:xfrm>
        </p:grpSpPr>
        <p:sp>
          <p:nvSpPr>
            <p:cNvPr id="11" name="Rectángulo 10"/>
            <p:cNvSpPr/>
            <p:nvPr/>
          </p:nvSpPr>
          <p:spPr>
            <a:xfrm>
              <a:off x="318307" y="1957555"/>
              <a:ext cx="3265446" cy="9862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681644" y="2072866"/>
              <a:ext cx="1131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State</a:t>
              </a:r>
              <a:r>
                <a:rPr lang="es-ES" sz="1600" dirty="0" smtClean="0"/>
                <a:t> </a:t>
              </a:r>
              <a:r>
                <a:rPr lang="es-ES" sz="1600" dirty="0" err="1" smtClean="0"/>
                <a:t>space</a:t>
              </a:r>
              <a:endParaRPr lang="es-ES" sz="1600" dirty="0"/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573730" y="2504086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err="1" smtClean="0"/>
                <a:t>Action</a:t>
              </a:r>
              <a:r>
                <a:rPr lang="es-ES" sz="1600" dirty="0" smtClean="0"/>
                <a:t> </a:t>
              </a:r>
              <a:r>
                <a:rPr lang="es-ES" sz="1600" dirty="0" err="1" smtClean="0"/>
                <a:t>space</a:t>
              </a:r>
              <a:endParaRPr lang="es-ES" sz="1600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277688" y="2265998"/>
              <a:ext cx="1120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i="1" dirty="0" err="1" smtClean="0"/>
                <a:t>Continuous</a:t>
              </a:r>
              <a:endParaRPr lang="es-ES" i="1" dirty="0"/>
            </a:p>
          </p:txBody>
        </p:sp>
        <p:cxnSp>
          <p:nvCxnSpPr>
            <p:cNvPr id="8" name="Conector recto de flecha 7"/>
            <p:cNvCxnSpPr>
              <a:stCxn id="4" idx="3"/>
              <a:endCxn id="6" idx="1"/>
            </p:cNvCxnSpPr>
            <p:nvPr/>
          </p:nvCxnSpPr>
          <p:spPr>
            <a:xfrm>
              <a:off x="1813492" y="2242143"/>
              <a:ext cx="464196" cy="193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5" idx="3"/>
              <a:endCxn id="6" idx="1"/>
            </p:cNvCxnSpPr>
            <p:nvPr/>
          </p:nvCxnSpPr>
          <p:spPr>
            <a:xfrm flipV="1">
              <a:off x="1816378" y="2435275"/>
              <a:ext cx="461310" cy="238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uadroTexto 12"/>
          <p:cNvSpPr txBox="1"/>
          <p:nvPr/>
        </p:nvSpPr>
        <p:spPr>
          <a:xfrm>
            <a:off x="4506431" y="1414332"/>
            <a:ext cx="347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Proximal </a:t>
            </a:r>
            <a:r>
              <a:rPr lang="es-ES" b="1" dirty="0" err="1" smtClean="0"/>
              <a:t>Policy</a:t>
            </a:r>
            <a:r>
              <a:rPr lang="es-ES" b="1" dirty="0" smtClean="0"/>
              <a:t> </a:t>
            </a:r>
            <a:r>
              <a:rPr lang="es-ES" b="1" dirty="0" err="1" smtClean="0"/>
              <a:t>Optimization</a:t>
            </a:r>
            <a:r>
              <a:rPr lang="es-ES" b="1" dirty="0" smtClean="0"/>
              <a:t>(PPO)</a:t>
            </a:r>
          </a:p>
          <a:p>
            <a:endParaRPr lang="es-ES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715345" y="1800386"/>
            <a:ext cx="3544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State</a:t>
            </a:r>
            <a:r>
              <a:rPr lang="es-ES" dirty="0" smtClean="0"/>
              <a:t>-of-</a:t>
            </a:r>
            <a:r>
              <a:rPr lang="es-ES" dirty="0" err="1" smtClean="0"/>
              <a:t>the</a:t>
            </a:r>
            <a:r>
              <a:rPr lang="es-ES" dirty="0" smtClean="0"/>
              <a:t>-art </a:t>
            </a:r>
            <a:r>
              <a:rPr lang="es-ES" dirty="0" err="1" smtClean="0"/>
              <a:t>algorithm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Policy</a:t>
            </a:r>
            <a:r>
              <a:rPr lang="es-ES" dirty="0" smtClean="0"/>
              <a:t> </a:t>
            </a:r>
            <a:r>
              <a:rPr lang="es-ES" dirty="0" err="1" smtClean="0"/>
              <a:t>gradient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/>
              <a:t>Reliable</a:t>
            </a:r>
            <a:r>
              <a:rPr lang="es-ES" dirty="0" smtClean="0"/>
              <a:t> and </a:t>
            </a:r>
            <a:r>
              <a:rPr lang="es-ES" dirty="0" err="1" smtClean="0"/>
              <a:t>clear</a:t>
            </a:r>
            <a:r>
              <a:rPr lang="es-ES" dirty="0" smtClean="0"/>
              <a:t> </a:t>
            </a:r>
            <a:r>
              <a:rPr lang="es-ES" dirty="0" err="1" smtClean="0"/>
              <a:t>explanation</a:t>
            </a:r>
            <a:r>
              <a:rPr lang="es-ES" dirty="0" smtClean="0"/>
              <a:t>[1]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>
            <a:off x="3901906" y="1939661"/>
            <a:ext cx="500068" cy="58189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/>
          <p:cNvSpPr txBox="1"/>
          <p:nvPr/>
        </p:nvSpPr>
        <p:spPr>
          <a:xfrm>
            <a:off x="6487625" y="2874932"/>
            <a:ext cx="1439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 smtClean="0"/>
              <a:t>Loss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Function</a:t>
            </a:r>
            <a:endParaRPr lang="es-ES" sz="1600" b="1" dirty="0"/>
          </a:p>
        </p:txBody>
      </p:sp>
      <p:grpSp>
        <p:nvGrpSpPr>
          <p:cNvPr id="43" name="Grupo 42"/>
          <p:cNvGrpSpPr/>
          <p:nvPr/>
        </p:nvGrpSpPr>
        <p:grpSpPr>
          <a:xfrm>
            <a:off x="5577609" y="4013160"/>
            <a:ext cx="3305349" cy="963931"/>
            <a:chOff x="5428323" y="3581400"/>
            <a:chExt cx="3641343" cy="1058097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3"/>
            <a:srcRect l="28750" t="65882" r="26250" b="24309"/>
            <a:stretch/>
          </p:blipFill>
          <p:spPr>
            <a:xfrm>
              <a:off x="5428323" y="3581400"/>
              <a:ext cx="3641343" cy="4462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4"/>
            <a:srcRect l="43750" t="18379" r="40139" b="70504"/>
            <a:stretch/>
          </p:blipFill>
          <p:spPr>
            <a:xfrm>
              <a:off x="5912954" y="4193631"/>
              <a:ext cx="1149342" cy="4458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5"/>
            <a:srcRect l="39211" t="44319" r="24028" b="44318"/>
            <a:stretch/>
          </p:blipFill>
          <p:spPr>
            <a:xfrm>
              <a:off x="7265867" y="4271566"/>
              <a:ext cx="1668605" cy="2899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3" name="Conector recto de flecha 32"/>
            <p:cNvCxnSpPr>
              <a:stCxn id="30" idx="0"/>
            </p:cNvCxnSpPr>
            <p:nvPr/>
          </p:nvCxnSpPr>
          <p:spPr>
            <a:xfrm flipV="1">
              <a:off x="6487625" y="3965640"/>
              <a:ext cx="344975" cy="22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H="1" flipV="1">
              <a:off x="7265867" y="3887348"/>
              <a:ext cx="258875" cy="384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7524742" y="3918528"/>
              <a:ext cx="1299218" cy="3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n 39"/>
          <p:cNvPicPr>
            <a:picLocks noChangeAspect="1"/>
          </p:cNvPicPr>
          <p:nvPr/>
        </p:nvPicPr>
        <p:blipFill rotWithShape="1">
          <a:blip r:embed="rId6"/>
          <a:srcRect l="16979" t="50000" r="28750" b="40737"/>
          <a:stretch/>
        </p:blipFill>
        <p:spPr>
          <a:xfrm>
            <a:off x="5390300" y="3339212"/>
            <a:ext cx="3679968" cy="403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8" name="Grupo 47"/>
          <p:cNvGrpSpPr/>
          <p:nvPr/>
        </p:nvGrpSpPr>
        <p:grpSpPr>
          <a:xfrm>
            <a:off x="103573" y="2839200"/>
            <a:ext cx="4981062" cy="2111574"/>
            <a:chOff x="103573" y="3092796"/>
            <a:chExt cx="4981062" cy="2111574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7"/>
            <a:srcRect l="11636" t="30516" r="23091" b="29384"/>
            <a:stretch/>
          </p:blipFill>
          <p:spPr>
            <a:xfrm>
              <a:off x="103573" y="3483891"/>
              <a:ext cx="4981062" cy="17204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8"/>
            <a:srcRect l="34120" t="41093" r="35492" b="48938"/>
            <a:stretch/>
          </p:blipFill>
          <p:spPr>
            <a:xfrm>
              <a:off x="2712541" y="3584878"/>
              <a:ext cx="1908775" cy="3520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4" name="Conector recto de flecha 23"/>
            <p:cNvCxnSpPr>
              <a:stCxn id="21" idx="1"/>
            </p:cNvCxnSpPr>
            <p:nvPr/>
          </p:nvCxnSpPr>
          <p:spPr>
            <a:xfrm flipH="1">
              <a:off x="1675391" y="3760910"/>
              <a:ext cx="1037150" cy="38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874190" y="3092796"/>
              <a:ext cx="14398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 err="1" smtClean="0"/>
                <a:t>Algorithm</a:t>
              </a:r>
              <a:endParaRPr lang="es-ES" sz="1600" b="1" dirty="0"/>
            </a:p>
          </p:txBody>
        </p:sp>
      </p:grpSp>
      <p:sp>
        <p:nvSpPr>
          <p:cNvPr id="44" name="CuadroTexto 43"/>
          <p:cNvSpPr txBox="1"/>
          <p:nvPr/>
        </p:nvSpPr>
        <p:spPr>
          <a:xfrm>
            <a:off x="102656" y="5659517"/>
            <a:ext cx="162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Reward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Function</a:t>
            </a:r>
            <a:endParaRPr lang="es-ES" sz="1600" b="1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9"/>
          <a:srcRect l="34062" t="26411" r="27995" b="25321"/>
          <a:stretch/>
        </p:blipFill>
        <p:spPr>
          <a:xfrm>
            <a:off x="1800499" y="5081069"/>
            <a:ext cx="2428031" cy="173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10"/>
          <a:srcRect l="36350" t="28754" r="30635" b="26921"/>
          <a:stretch/>
        </p:blipFill>
        <p:spPr>
          <a:xfrm>
            <a:off x="4304519" y="5082905"/>
            <a:ext cx="2295861" cy="1732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4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6EE735-2AA4-4EC4-BD3A-8490F24D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Swing-up Pendulum Cart Pole </a:t>
            </a:r>
            <a:endParaRPr lang="en-CA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" r="7729"/>
          <a:stretch/>
        </p:blipFill>
        <p:spPr>
          <a:xfrm>
            <a:off x="468309" y="1542243"/>
            <a:ext cx="2683102" cy="184433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6" r="9100"/>
          <a:stretch/>
        </p:blipFill>
        <p:spPr>
          <a:xfrm>
            <a:off x="3294743" y="1542243"/>
            <a:ext cx="2793320" cy="18443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31395" y="1371802"/>
            <a:ext cx="207031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err="1" smtClean="0"/>
              <a:t>Hyperparameters</a:t>
            </a:r>
            <a:endParaRPr lang="es-E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Std</a:t>
            </a:r>
            <a:r>
              <a:rPr lang="es-ES" sz="1400" dirty="0" smtClean="0"/>
              <a:t>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Clipping_eps</a:t>
            </a:r>
            <a:r>
              <a:rPr lang="es-ES" sz="1400" dirty="0" smtClean="0"/>
              <a:t> = 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Update</a:t>
            </a:r>
            <a:r>
              <a:rPr lang="es-ES" sz="1400" dirty="0" smtClean="0"/>
              <a:t> = 4096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Episode_length</a:t>
            </a:r>
            <a:r>
              <a:rPr lang="es-ES" sz="1400" dirty="0" smtClean="0"/>
              <a:t> =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C1 = 0.7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C2 =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 smtClean="0"/>
              <a:t>Epochs</a:t>
            </a:r>
            <a:r>
              <a:rPr lang="es-ES" sz="1400" dirty="0" smtClean="0"/>
              <a:t> =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No </a:t>
            </a:r>
            <a:r>
              <a:rPr lang="es-ES" sz="1400" dirty="0" err="1" smtClean="0"/>
              <a:t>MiniBatch</a:t>
            </a:r>
            <a:r>
              <a:rPr lang="es-ES" sz="1400" dirty="0" smtClean="0"/>
              <a:t>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2" y="3386576"/>
            <a:ext cx="2152409" cy="143494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95974" y="3636400"/>
            <a:ext cx="806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Std</a:t>
            </a:r>
            <a:r>
              <a:rPr lang="es-ES" sz="1200" dirty="0" smtClean="0"/>
              <a:t> = 0.25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1" y="4892049"/>
            <a:ext cx="2154270" cy="1436179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7208" y="5089914"/>
            <a:ext cx="92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Annealing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1000 </a:t>
            </a:r>
            <a:r>
              <a:rPr lang="es-ES" sz="1200" dirty="0" err="1" smtClean="0"/>
              <a:t>Tsteps</a:t>
            </a:r>
            <a:endParaRPr lang="es-ES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91" y="4893287"/>
            <a:ext cx="2152412" cy="143494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151411" y="5610138"/>
            <a:ext cx="1429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CosinAnnealing</a:t>
            </a:r>
            <a:r>
              <a:rPr lang="es-ES" sz="1200" dirty="0" smtClean="0"/>
              <a:t>(</a:t>
            </a:r>
            <a:r>
              <a:rPr lang="es-ES" sz="1200" dirty="0" err="1" smtClean="0"/>
              <a:t>std</a:t>
            </a:r>
            <a:r>
              <a:rPr lang="es-ES" sz="1200" dirty="0" smtClean="0"/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313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Praesentation_E1_RG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Uni_Praesentation_E1_RGB_4_3_V3</Template>
  <TotalTime>124</TotalTime>
  <Words>220</Words>
  <Application>Microsoft Office PowerPoint</Application>
  <PresentationFormat>Presentación en pantalla 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Geneva</vt:lpstr>
      <vt:lpstr>Times New Roman</vt:lpstr>
      <vt:lpstr>Wingdings</vt:lpstr>
      <vt:lpstr>Uni_Praesentation_E1_RGB</vt:lpstr>
      <vt:lpstr>Swing-up Pendulum Cart Pole </vt:lpstr>
      <vt:lpstr>Swing-up Pendulum Cart Pole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Salem Ayadi</dc:creator>
  <cp:lastModifiedBy>Mikel</cp:lastModifiedBy>
  <cp:revision>156</cp:revision>
  <cp:lastPrinted>2015-03-26T12:44:34Z</cp:lastPrinted>
  <dcterms:created xsi:type="dcterms:W3CDTF">2019-12-17T09:47:39Z</dcterms:created>
  <dcterms:modified xsi:type="dcterms:W3CDTF">2020-02-14T01:34:53Z</dcterms:modified>
</cp:coreProperties>
</file>