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31">
          <p15:clr>
            <a:srgbClr val="A4A3A4"/>
          </p15:clr>
        </p15:guide>
        <p15:guide id="2" orient="horz" pos="235">
          <p15:clr>
            <a:srgbClr val="A4A3A4"/>
          </p15:clr>
        </p15:guide>
        <p15:guide id="3" pos="283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5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31" orient="horz"/>
        <p:guide pos="235" orient="horz"/>
        <p:guide pos="283"/>
        <p:guide pos="196"/>
        <p:guide pos="56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Podríem incloure una proposta de titular d’aquest estil per demostrar quin impacte podria tenir un anàlisis com aquest per una companyia aèria.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stone Project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ECE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EC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ECE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EC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ECE2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40.png"/><Relationship Id="rId13" Type="http://schemas.openxmlformats.org/officeDocument/2006/relationships/image" Target="../media/image31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Análisis de Sentimiento de Tweets de </a:t>
            </a:r>
            <a:r>
              <a:rPr lang="en-GB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Aerolíneas</a:t>
            </a:r>
            <a:r>
              <a:rPr lang="en-GB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Españolas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Source Sans Pro"/>
                <a:ea typeface="Source Sans Pro"/>
                <a:cs typeface="Source Sans Pro"/>
                <a:sym typeface="Source Sans Pro"/>
              </a:rPr>
              <a:t>Análisis de cómo los viajeros expresan sus sentimientos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7" y="4384725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47" y="4407986"/>
            <a:ext cx="1429104" cy="7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275" y="4418484"/>
            <a:ext cx="2442078" cy="7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Modelos clásicos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Estudio de 13 modelos clásicos sin ajuste de parametrización, para escoger aquel que inicialmente tiene mejor resultados.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Usamos: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TfidfVectorizer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Token = r'([A-Za-z]{3,}|no)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stopwords de español de nltk.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Datos de Train = 75%; Datos de Test = 25%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BoW de 500 palabras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Shape 146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Modelos clásicos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24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Comparativa de modelos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75" y="1384650"/>
            <a:ext cx="7043274" cy="3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Modelos clasicos: XGBoost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Elección de XGBoost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porque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inicialmente parece el que tiene mayor accuracy, y porque la bibliografía nos indica que es el de mayor rendimiento en tiempo.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Optimizamos los parámetros de XGBoost: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18 parámetros optimizados.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Dataset con/sin emojis y con/sin bigramas.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Mejor resultado con XGBoost: con emojis y bigramas:  </a:t>
            </a: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Accuracy 61%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2" name="Shape 162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Modelos clasicos: XGBoost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3996175"/>
            <a:ext cx="55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facturar, necesito, hora/horas, precio/precios/pagar,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equipaje, destinos, 'mejor precio‘, 'equipaje mano'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0" name="Shape 170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8" y="1103275"/>
            <a:ext cx="31527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59" y="372275"/>
            <a:ext cx="3500791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170" y="1970500"/>
            <a:ext cx="3298830" cy="2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Redes neuronales: RNN-LSMT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Recurrent Neural Network + Long-Short Term Memory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La bibliografía nos indica que son usadas para este tipo de modelado.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40800" y="1873525"/>
            <a:ext cx="58602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usadas: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capa embedding: convierte las palabras en vectores para la red.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capa recurrente de LSTM.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capa densa: convierte la salida de la red a vector de probabilidad de longitud 3.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Diferentes funciones de activación: softmax, tanh o sigmoide.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 library in Python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Igual pre proceso de datos: Stopwords de nltk y limpieza de links.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GB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Imput de la RNN: texto y sentimiento.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535750" y="4333300"/>
            <a:ext cx="29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Accuracy: 81%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400" y="2095025"/>
            <a:ext cx="4257599" cy="3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Analizamos el contenido de los tuits clasificados, su sentimiento en función de su frecuencia e impacto (evaluado a partir del volumen de seguidores que potencialmente han visto los tuits)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7" name="Shape 197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6" y="2539900"/>
            <a:ext cx="2661800" cy="24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925" y="2539900"/>
            <a:ext cx="2695904" cy="2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063" y="2539900"/>
            <a:ext cx="3059238" cy="2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8106900" y="2534588"/>
            <a:ext cx="117300" cy="11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106900" y="2405363"/>
            <a:ext cx="117300" cy="11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8190930" y="2182022"/>
            <a:ext cx="698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Impacto</a:t>
            </a:r>
            <a:endParaRPr b="1"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Positivo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Negativo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Analizamos la correlación entre frecuencia e impacto, observando (en el caso de tuits que mencionan @iberia) que los tuits negativos tienen un impacto potencial mayor. La comunidad más conectada en twitter utiliza la plataforma como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vehículo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de queja.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1" name="Shape 211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2620159"/>
            <a:ext cx="3002429" cy="236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50" y="2600397"/>
            <a:ext cx="3002425" cy="240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-2420" r="2419" t="0"/>
          <a:stretch/>
        </p:blipFill>
        <p:spPr>
          <a:xfrm>
            <a:off x="3141525" y="2620150"/>
            <a:ext cx="2953050" cy="23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La obertura de nuevas rutas, las ofertas y concursos o acciones de marketing para “comprando” contenido positivo y la atención al cliente con resultado positivo son las principales, casi únicas, razones por las que las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compañías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aéreas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reciben alabanzas en la red.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El mal servicio, problemas con maletas, la reiteración de estos problemas, huelgas o amenazas de ellas y el impacto en medios de comunicación de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efemérides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catástrofes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producen los tuits más negativos.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Las redes sociales van a ser más foco de desprestigio y de mala relación con el cliente si los tuits no son convenientemente 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clasificados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y tratados para mitigar los potenciales efectos negativos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2" name="Shape 222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974" y="3598764"/>
            <a:ext cx="1069780" cy="10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17" y="2379917"/>
            <a:ext cx="830025" cy="8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73" y="1220123"/>
            <a:ext cx="830025" cy="8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Source Sans Pro"/>
                <a:ea typeface="Source Sans Pro"/>
                <a:cs typeface="Source Sans Pro"/>
                <a:sym typeface="Source Sans Pro"/>
              </a:rPr>
              <a:t>Twitter, un termómetro para pulsar la reputación de Iberia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12/20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000" y="2561492"/>
            <a:ext cx="1376594" cy="80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6">
            <a:alphaModFix/>
          </a:blip>
          <a:srcRect b="0" l="0" r="52399" t="66421"/>
          <a:stretch/>
        </p:blipFill>
        <p:spPr>
          <a:xfrm rot="10799991">
            <a:off x="4582594" y="2292576"/>
            <a:ext cx="655281" cy="26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7">
            <a:alphaModFix/>
          </a:blip>
          <a:srcRect b="12975" l="0" r="0" t="0"/>
          <a:stretch/>
        </p:blipFill>
        <p:spPr>
          <a:xfrm>
            <a:off x="4903250" y="3164400"/>
            <a:ext cx="1229350" cy="106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8">
            <a:alphaModFix/>
          </a:blip>
          <a:srcRect b="20223" l="0" r="0" t="0"/>
          <a:stretch/>
        </p:blipFill>
        <p:spPr>
          <a:xfrm>
            <a:off x="6305550" y="2661025"/>
            <a:ext cx="1755401" cy="14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9">
            <a:alphaModFix/>
          </a:blip>
          <a:srcRect b="11500" l="24911" r="22509" t="8633"/>
          <a:stretch/>
        </p:blipFill>
        <p:spPr>
          <a:xfrm>
            <a:off x="1411087" y="1697875"/>
            <a:ext cx="1502363" cy="15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1499" y="1240139"/>
            <a:ext cx="1069775" cy="10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64877" y="3929074"/>
            <a:ext cx="1018775" cy="10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Shape 2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5200" y="3364975"/>
            <a:ext cx="3358050" cy="16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15575" y="1010971"/>
            <a:ext cx="3772675" cy="18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Equipo TAOPYPY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1973450"/>
            <a:ext cx="25041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Spanish Airlines Tweets Sentiment Analysis</a:t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/>
        </p:nvSpPr>
        <p:spPr>
          <a:xfrm>
            <a:off x="340797" y="154480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2/20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403000" y="1260975"/>
            <a:ext cx="21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Ferran López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1600"/>
              </a:spcBef>
              <a:spcAft>
                <a:spcPts val="200"/>
              </a:spcAft>
              <a:buNone/>
            </a:pPr>
            <a:r>
              <a:rPr lang="en-GB" sz="14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Director Fundador </a:t>
            </a:r>
            <a:r>
              <a:rPr lang="en-GB" sz="12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TekneCultura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671225" y="1260975"/>
            <a:ext cx="21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Berta Izquierdo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Team Lead - Google Cloud </a:t>
            </a:r>
            <a:endParaRPr sz="14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SELLBYTEL</a:t>
            </a:r>
            <a:endParaRPr sz="12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58300" y="1260975"/>
            <a:ext cx="21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Miquel Vives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Project Manager</a:t>
            </a:r>
            <a:endParaRPr sz="14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en-GB" sz="12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T-Systems Iberia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0" y="1260975"/>
            <a:ext cx="21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Félix Hernández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Data Engineer</a:t>
            </a:r>
            <a:endParaRPr sz="14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33333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en-GB" sz="12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Cornerjob</a:t>
            </a:r>
            <a:endParaRPr sz="12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00" y="1353975"/>
            <a:ext cx="1455300" cy="145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13999" l="13868" r="4698" t="6634"/>
          <a:stretch/>
        </p:blipFill>
        <p:spPr>
          <a:xfrm>
            <a:off x="2794273" y="1353975"/>
            <a:ext cx="1455300" cy="141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573" y="1353975"/>
            <a:ext cx="1455300" cy="145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6">
            <a:alphaModFix/>
          </a:blip>
          <a:srcRect b="10402" l="5634" r="5634" t="0"/>
          <a:stretch/>
        </p:blipFill>
        <p:spPr>
          <a:xfrm>
            <a:off x="7032875" y="1337175"/>
            <a:ext cx="1455300" cy="146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02175" y="4217950"/>
            <a:ext cx="8221500" cy="687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Tao:</a:t>
            </a:r>
            <a:r>
              <a:rPr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traducirse literalmente por ‘el camino’, ‘la vía’, o también por ‘el método’ o ‘la doctrina’</a:t>
            </a:r>
            <a:endParaRPr i="1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Tao Pai Pai:</a:t>
            </a:r>
            <a:r>
              <a:rPr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-GB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Sicario contratado por el Comandante Red para eliminar a Son Gokū.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6675" y="0"/>
            <a:ext cx="17335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32697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El Periódico Taopypy</a:t>
            </a:r>
            <a:r>
              <a:rPr lang="en-GB" sz="2400">
                <a:latin typeface="Source Sans Pro"/>
                <a:ea typeface="Source Sans Pro"/>
                <a:cs typeface="Source Sans Pro"/>
                <a:sym typeface="Source Sans Pro"/>
              </a:rPr>
              <a:t>							   </a:t>
            </a: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ECONOMÍA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43195" y="2456925"/>
            <a:ext cx="85206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rgbClr val="44444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beria analiza el perfil de los usuarios de Twitter con la finalidad de mejorar su experiencia de usuario. Nuevos destinos y promociones encabezan la lista de satisfación. Al contrario, 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incidencias con los </a:t>
            </a:r>
            <a:r>
              <a:rPr b="1"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equipajes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los </a:t>
            </a:r>
            <a:r>
              <a:rPr b="1"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retrasos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encabezan la lista de quejas y reclamaciones. 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análisis ha permitido a la compañía 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aérea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implementar un servicio para seguir la situación del equipaje y de los vuelos en tiempo real, el cual parece haber tenido buena 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acogida</a:t>
            </a:r>
            <a:r>
              <a:rPr lang="en-GB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entre los usuarios. 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22200" y="1093875"/>
            <a:ext cx="84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Iberia aplica tecnologías digitales inteligentes para mejorar la comunicación con sus clientes.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43195" y="1895175"/>
            <a:ext cx="364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Sans Pro"/>
                <a:ea typeface="Source Sans Pro"/>
                <a:cs typeface="Source Sans Pro"/>
                <a:sym typeface="Source Sans Pro"/>
              </a:rPr>
              <a:t>El Periódico Taopypy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5555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Barcelona - Martes, 03/07/2018</a:t>
            </a:r>
            <a:endParaRPr sz="1100"/>
          </a:p>
        </p:txBody>
      </p:sp>
      <p:sp>
        <p:nvSpPr>
          <p:cNvPr id="251" name="Shape 251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11/20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futuras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75" y="2647028"/>
            <a:ext cx="3250225" cy="2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Mejoras futuras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vs RNN+LSTM.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Igual preparación de datos.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muy diferente entre ambos modelos: 61% vs 81%.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Posibles mejoras: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Emojis quizá no correctamente usados en el modelo clásico.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Uso de sinónimos para palabras y verbos.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Añadir datos al modelo: localización, reply y hora.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Estudio de palabras para stopwords.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Shape 264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14/20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Herramientas utilizadas</a:t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25" y="2785027"/>
            <a:ext cx="3070575" cy="2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Herramientas utilizadas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399"/>
            <a:ext cx="8432825" cy="354183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16/20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90" y="3621250"/>
            <a:ext cx="721425" cy="9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392325" y="3815875"/>
            <a:ext cx="149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bokeh</a:t>
            </a:r>
            <a:endParaRPr sz="3000"/>
          </a:p>
        </p:txBody>
      </p:sp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750" y="2422900"/>
            <a:ext cx="1427775" cy="10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375" y="4337238"/>
            <a:ext cx="1812549" cy="5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E2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612800"/>
            <a:ext cx="65253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Source Sans Pro"/>
                <a:ea typeface="Source Sans Pro"/>
                <a:cs typeface="Source Sans Pro"/>
                <a:sym typeface="Source Sans Pro"/>
              </a:rPr>
              <a:t>¡Gracias</a:t>
            </a:r>
            <a:r>
              <a:rPr lang="en-GB" sz="96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9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150" y="1405050"/>
            <a:ext cx="2183850" cy="3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Análisis de Sentimiento de Tweets de Aerolíneas Españolas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Shape 30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Source Sans Pro"/>
                <a:ea typeface="Source Sans Pro"/>
                <a:cs typeface="Source Sans Pro"/>
                <a:sym typeface="Source Sans Pro"/>
              </a:rPr>
              <a:t>Análisis de cómo los viajeros expresan sus sentimientos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" y="4384725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47" y="4407986"/>
            <a:ext cx="1429104" cy="7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275" y="4418484"/>
            <a:ext cx="2442078" cy="7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Index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Análisis Inicial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Preparación de datos y modelos usados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Preparación de datos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Comparativa de modelos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XGBoost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RNN-LSMT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Mejoras futuras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Herramientas utilizadas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Q&amp;A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/>
        </p:nvSpPr>
        <p:spPr>
          <a:xfrm>
            <a:off x="340797" y="154480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3/20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50" y="2632725"/>
            <a:ext cx="2551450" cy="251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Análisis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de sentimientos de tweets sobre líneas aéreas y creación de </a:t>
            </a: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de extracción de sentimiento.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Universo: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Numero de tweets: 7867 tweets.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Tweets creados entre noviembre 2017 y enero 2018.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Datos iniciales de cada tweet: sentiment, reply, número de replies, número de retweet, texto del tweet, localización, fecha de creación, tweet_id, timezone del usuario.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Clasificación de sentimientos: positivo , negativo , neutro.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5/20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Análisis Inicial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900" y="3048475"/>
            <a:ext cx="2797100" cy="20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Análisis Inicial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Análisis de los datos originales del set de datos.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7/20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1698138"/>
            <a:ext cx="23431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025" y="1731475"/>
            <a:ext cx="2324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00" y="3269763"/>
            <a:ext cx="23431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875" y="3264750"/>
            <a:ext cx="2286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0563" y="3274538"/>
            <a:ext cx="22383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4088" y="1152463"/>
            <a:ext cx="15335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Preparación de datos y modelos usados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525" y="2507400"/>
            <a:ext cx="1905475" cy="26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Modelos usados y preparación de datos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Sans Pro"/>
                <a:ea typeface="Source Sans Pro"/>
                <a:cs typeface="Source Sans Pro"/>
                <a:sym typeface="Source Sans Pro"/>
              </a:rPr>
              <a:t>Preparación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de datos: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Eliminación de datos incorrectos o tweets sin texto.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HTML decoding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Extracción de menciones a líneas aéreas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Eliminación de URL links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6" name="Shape 136"/>
          <p:cNvCxnSpPr/>
          <p:nvPr/>
        </p:nvCxnSpPr>
        <p:spPr>
          <a:xfrm flipH="1" rot="10800000">
            <a:off x="309975" y="991850"/>
            <a:ext cx="8513700" cy="207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/>
        </p:nvSpPr>
        <p:spPr>
          <a:xfrm>
            <a:off x="340797" y="185975"/>
            <a:ext cx="848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Capstone Project: Análisis de Sentimiento													             9/20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1" y="3082975"/>
            <a:ext cx="8791374" cy="1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