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10287000" cx="18288000"/>
  <p:notesSz cx="6858000" cy="9144000"/>
  <p:embeddedFontLst>
    <p:embeddedFont>
      <p:font typeface="Inter"/>
      <p:bold r:id="rId29"/>
      <p:boldItalic r:id="rId30"/>
    </p:embeddedFont>
    <p:embeddedFont>
      <p:font typeface="Arial Narrow"/>
      <p:regular r:id="rId31"/>
      <p:bold r:id="rId32"/>
      <p:italic r:id="rId33"/>
      <p:boldItalic r:id="rId34"/>
    </p:embeddedFont>
    <p:embeddedFont>
      <p:font typeface="Open Sans Medium"/>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3" roundtripDataSignature="AMtx7mjMgm8uyqmw7yDIjarzKEDxQbgJ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Narrow-regular.fntdata"/><Relationship Id="rId30" Type="http://schemas.openxmlformats.org/officeDocument/2006/relationships/font" Target="fonts/Inter-boldItalic.fntdata"/><Relationship Id="rId11" Type="http://schemas.openxmlformats.org/officeDocument/2006/relationships/slide" Target="slides/slide6.xml"/><Relationship Id="rId33" Type="http://schemas.openxmlformats.org/officeDocument/2006/relationships/font" Target="fonts/ArialNarrow-italic.fntdata"/><Relationship Id="rId10" Type="http://schemas.openxmlformats.org/officeDocument/2006/relationships/slide" Target="slides/slide5.xml"/><Relationship Id="rId32" Type="http://schemas.openxmlformats.org/officeDocument/2006/relationships/font" Target="fonts/ArialNarrow-bold.fntdata"/><Relationship Id="rId13" Type="http://schemas.openxmlformats.org/officeDocument/2006/relationships/slide" Target="slides/slide8.xml"/><Relationship Id="rId35" Type="http://schemas.openxmlformats.org/officeDocument/2006/relationships/font" Target="fonts/OpenSansMedium-regular.fntdata"/><Relationship Id="rId12" Type="http://schemas.openxmlformats.org/officeDocument/2006/relationships/slide" Target="slides/slide7.xml"/><Relationship Id="rId34" Type="http://schemas.openxmlformats.org/officeDocument/2006/relationships/font" Target="fonts/ArialNarrow-boldItalic.fntdata"/><Relationship Id="rId15" Type="http://schemas.openxmlformats.org/officeDocument/2006/relationships/slide" Target="slides/slide10.xml"/><Relationship Id="rId37" Type="http://schemas.openxmlformats.org/officeDocument/2006/relationships/font" Target="fonts/OpenSansMedium-italic.fntdata"/><Relationship Id="rId14" Type="http://schemas.openxmlformats.org/officeDocument/2006/relationships/slide" Target="slides/slide9.xml"/><Relationship Id="rId36" Type="http://schemas.openxmlformats.org/officeDocument/2006/relationships/font" Target="fonts/OpenSansMedium-bold.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OpenSans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p:nvPr>
            <p:ph idx="2" type="pic"/>
          </p:nvPr>
        </p:nvSpPr>
        <p:spPr>
          <a:xfrm>
            <a:off x="1792288" y="612775"/>
            <a:ext cx="5486400" cy="4114800"/>
          </a:xfrm>
          <a:prstGeom prst="rect">
            <a:avLst/>
          </a:prstGeom>
          <a:noFill/>
          <a:ln>
            <a:noFill/>
          </a:ln>
        </p:spPr>
      </p:sp>
      <p:sp>
        <p:nvSpPr>
          <p:cNvPr id="64" name="Google Shape;64;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3.jpg"/><Relationship Id="rId4" Type="http://schemas.openxmlformats.org/officeDocument/2006/relationships/image" Target="../media/image31.jpg"/><Relationship Id="rId5" Type="http://schemas.openxmlformats.org/officeDocument/2006/relationships/image" Target="../media/image30.jpg"/><Relationship Id="rId6" Type="http://schemas.openxmlformats.org/officeDocument/2006/relationships/image" Target="../media/image25.jpg"/><Relationship Id="rId7" Type="http://schemas.openxmlformats.org/officeDocument/2006/relationships/image" Target="../media/image2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7.jpg"/><Relationship Id="rId4" Type="http://schemas.openxmlformats.org/officeDocument/2006/relationships/image" Target="../media/image26.png"/><Relationship Id="rId5" Type="http://schemas.openxmlformats.org/officeDocument/2006/relationships/hyperlink" Target="https://colab.research.google.com/drive/1Ql48B7VWqPzQtjcCw_-WELYayS7QEfQq?usp=sharing" TargetMode="External"/><Relationship Id="rId6" Type="http://schemas.openxmlformats.org/officeDocument/2006/relationships/hyperlink" Target="https://colab.research.google.com/drive/1Ql48B7VWqPzQtjcCw_-WELYayS7QEfQq?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2.png"/><Relationship Id="rId4" Type="http://schemas.openxmlformats.org/officeDocument/2006/relationships/image" Target="../media/image19.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rot="1680000">
            <a:off x="9747497" y="-567896"/>
            <a:ext cx="9606773" cy="13158223"/>
          </a:xfrm>
          <a:custGeom>
            <a:rect b="b" l="l" r="r" t="t"/>
            <a:pathLst>
              <a:path extrusionOk="0" h="6944343" w="5070041">
                <a:moveTo>
                  <a:pt x="4375942" y="6086369"/>
                </a:moveTo>
                <a:lnTo>
                  <a:pt x="2762329" y="6944343"/>
                </a:lnTo>
                <a:lnTo>
                  <a:pt x="267707" y="2252642"/>
                </a:lnTo>
                <a:cubicBezTo>
                  <a:pt x="0" y="1749158"/>
                  <a:pt x="190617" y="1125680"/>
                  <a:pt x="694100" y="857973"/>
                </a:cubicBezTo>
                <a:lnTo>
                  <a:pt x="2307713" y="0"/>
                </a:lnTo>
                <a:lnTo>
                  <a:pt x="4802335" y="4691700"/>
                </a:lnTo>
                <a:cubicBezTo>
                  <a:pt x="5070042" y="5195183"/>
                  <a:pt x="4879425" y="5818662"/>
                  <a:pt x="4375942" y="6086369"/>
                </a:cubicBezTo>
                <a:close/>
              </a:path>
            </a:pathLst>
          </a:custGeom>
          <a:blipFill rotWithShape="1">
            <a:blip r:embed="rId3">
              <a:alphaModFix/>
            </a:blip>
            <a:stretch>
              <a:fillRect b="0" l="-59291" r="-68727" t="-4508"/>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
          <p:cNvGrpSpPr/>
          <p:nvPr/>
        </p:nvGrpSpPr>
        <p:grpSpPr>
          <a:xfrm>
            <a:off x="17259300" y="7060967"/>
            <a:ext cx="1028700" cy="3226033"/>
            <a:chOff x="0" y="-38100"/>
            <a:chExt cx="812800" cy="2548965"/>
          </a:xfrm>
        </p:grpSpPr>
        <p:sp>
          <p:nvSpPr>
            <p:cNvPr id="86" name="Google Shape;86;p1"/>
            <p:cNvSpPr/>
            <p:nvPr/>
          </p:nvSpPr>
          <p:spPr>
            <a:xfrm>
              <a:off x="0" y="0"/>
              <a:ext cx="812800" cy="2510865"/>
            </a:xfrm>
            <a:custGeom>
              <a:rect b="b" l="l" r="r" t="t"/>
              <a:pathLst>
                <a:path extrusionOk="0" h="2510865" w="812800">
                  <a:moveTo>
                    <a:pt x="0" y="0"/>
                  </a:moveTo>
                  <a:lnTo>
                    <a:pt x="812800" y="0"/>
                  </a:lnTo>
                  <a:lnTo>
                    <a:pt x="812800" y="2510865"/>
                  </a:lnTo>
                  <a:lnTo>
                    <a:pt x="0" y="2510865"/>
                  </a:lnTo>
                  <a:close/>
                </a:path>
              </a:pathLst>
            </a:custGeom>
            <a:solidFill>
              <a:srgbClr val="0345E4"/>
            </a:solidFill>
            <a:ln>
              <a:noFill/>
            </a:ln>
          </p:spPr>
        </p:sp>
        <p:sp>
          <p:nvSpPr>
            <p:cNvPr id="87" name="Google Shape;87;p1"/>
            <p:cNvSpPr txBox="1"/>
            <p:nvPr/>
          </p:nvSpPr>
          <p:spPr>
            <a:xfrm>
              <a:off x="0" y="-38100"/>
              <a:ext cx="812800" cy="25489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8" name="Google Shape;88;p1"/>
          <p:cNvGrpSpPr/>
          <p:nvPr/>
        </p:nvGrpSpPr>
        <p:grpSpPr>
          <a:xfrm>
            <a:off x="0" y="7060967"/>
            <a:ext cx="11842469" cy="3226033"/>
            <a:chOff x="0" y="-38100"/>
            <a:chExt cx="9357013" cy="2548965"/>
          </a:xfrm>
        </p:grpSpPr>
        <p:sp>
          <p:nvSpPr>
            <p:cNvPr id="89" name="Google Shape;89;p1"/>
            <p:cNvSpPr/>
            <p:nvPr/>
          </p:nvSpPr>
          <p:spPr>
            <a:xfrm>
              <a:off x="0" y="0"/>
              <a:ext cx="9357013" cy="2510865"/>
            </a:xfrm>
            <a:custGeom>
              <a:rect b="b" l="l" r="r" t="t"/>
              <a:pathLst>
                <a:path extrusionOk="0" h="2510865" w="9357013">
                  <a:moveTo>
                    <a:pt x="0" y="0"/>
                  </a:moveTo>
                  <a:lnTo>
                    <a:pt x="9357013" y="0"/>
                  </a:lnTo>
                  <a:lnTo>
                    <a:pt x="9357013" y="2510865"/>
                  </a:lnTo>
                  <a:lnTo>
                    <a:pt x="0" y="2510865"/>
                  </a:lnTo>
                  <a:close/>
                </a:path>
              </a:pathLst>
            </a:custGeom>
            <a:solidFill>
              <a:srgbClr val="F6F6F6"/>
            </a:solidFill>
            <a:ln>
              <a:noFill/>
            </a:ln>
          </p:spPr>
        </p:sp>
        <p:sp>
          <p:nvSpPr>
            <p:cNvPr id="90" name="Google Shape;90;p1"/>
            <p:cNvSpPr txBox="1"/>
            <p:nvPr/>
          </p:nvSpPr>
          <p:spPr>
            <a:xfrm>
              <a:off x="0" y="-38100"/>
              <a:ext cx="9357013" cy="25489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1" name="Google Shape;91;p1"/>
          <p:cNvGrpSpPr/>
          <p:nvPr/>
        </p:nvGrpSpPr>
        <p:grpSpPr>
          <a:xfrm>
            <a:off x="17259300" y="-48220"/>
            <a:ext cx="1028700" cy="1076920"/>
            <a:chOff x="0" y="-38100"/>
            <a:chExt cx="812800" cy="850900"/>
          </a:xfrm>
        </p:grpSpPr>
        <p:sp>
          <p:nvSpPr>
            <p:cNvPr id="92" name="Google Shape;92;p1"/>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345E4"/>
            </a:solidFill>
            <a:ln>
              <a:noFill/>
            </a:ln>
          </p:spPr>
        </p:sp>
        <p:sp>
          <p:nvSpPr>
            <p:cNvPr id="93" name="Google Shape;93;p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4" name="Google Shape;94;p1"/>
          <p:cNvGrpSpPr/>
          <p:nvPr/>
        </p:nvGrpSpPr>
        <p:grpSpPr>
          <a:xfrm>
            <a:off x="-609914" y="-144661"/>
            <a:ext cx="1694792" cy="10431661"/>
            <a:chOff x="0" y="-38100"/>
            <a:chExt cx="446365" cy="2747433"/>
          </a:xfrm>
        </p:grpSpPr>
        <p:sp>
          <p:nvSpPr>
            <p:cNvPr id="95" name="Google Shape;95;p1"/>
            <p:cNvSpPr/>
            <p:nvPr/>
          </p:nvSpPr>
          <p:spPr>
            <a:xfrm>
              <a:off x="0" y="0"/>
              <a:ext cx="446365" cy="2709333"/>
            </a:xfrm>
            <a:custGeom>
              <a:rect b="b" l="l" r="r" t="t"/>
              <a:pathLst>
                <a:path extrusionOk="0" h="2709333" w="446365">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
            <p:cNvSpPr txBox="1"/>
            <p:nvPr/>
          </p:nvSpPr>
          <p:spPr>
            <a:xfrm>
              <a:off x="0" y="-38100"/>
              <a:ext cx="446365"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7" name="Google Shape;97;p1"/>
          <p:cNvGrpSpPr/>
          <p:nvPr/>
        </p:nvGrpSpPr>
        <p:grpSpPr>
          <a:xfrm>
            <a:off x="1917570" y="5794222"/>
            <a:ext cx="5377872" cy="1290332"/>
            <a:chOff x="0" y="-57150"/>
            <a:chExt cx="1416394" cy="339840"/>
          </a:xfrm>
        </p:grpSpPr>
        <p:sp>
          <p:nvSpPr>
            <p:cNvPr id="98" name="Google Shape;98;p1"/>
            <p:cNvSpPr/>
            <p:nvPr/>
          </p:nvSpPr>
          <p:spPr>
            <a:xfrm>
              <a:off x="0" y="0"/>
              <a:ext cx="1416394" cy="282690"/>
            </a:xfrm>
            <a:custGeom>
              <a:rect b="b" l="l" r="r" t="t"/>
              <a:pathLst>
                <a:path extrusionOk="0" h="282690" w="1416394">
                  <a:moveTo>
                    <a:pt x="73419" y="0"/>
                  </a:moveTo>
                  <a:lnTo>
                    <a:pt x="1342975" y="0"/>
                  </a:lnTo>
                  <a:cubicBezTo>
                    <a:pt x="1362447" y="0"/>
                    <a:pt x="1381122" y="7735"/>
                    <a:pt x="1394890" y="21504"/>
                  </a:cubicBezTo>
                  <a:cubicBezTo>
                    <a:pt x="1408659" y="35273"/>
                    <a:pt x="1416394" y="53947"/>
                    <a:pt x="1416394" y="73419"/>
                  </a:cubicBezTo>
                  <a:lnTo>
                    <a:pt x="1416394" y="209272"/>
                  </a:lnTo>
                  <a:cubicBezTo>
                    <a:pt x="1416394" y="228743"/>
                    <a:pt x="1408659" y="247418"/>
                    <a:pt x="1394890" y="261187"/>
                  </a:cubicBezTo>
                  <a:cubicBezTo>
                    <a:pt x="1381122" y="274955"/>
                    <a:pt x="1362447" y="282690"/>
                    <a:pt x="1342975" y="282690"/>
                  </a:cubicBezTo>
                  <a:lnTo>
                    <a:pt x="73419" y="282690"/>
                  </a:lnTo>
                  <a:cubicBezTo>
                    <a:pt x="32871" y="282690"/>
                    <a:pt x="0" y="249820"/>
                    <a:pt x="0" y="209272"/>
                  </a:cubicBezTo>
                  <a:lnTo>
                    <a:pt x="0" y="73419"/>
                  </a:lnTo>
                  <a:cubicBezTo>
                    <a:pt x="0" y="53947"/>
                    <a:pt x="7735" y="35273"/>
                    <a:pt x="21504" y="21504"/>
                  </a:cubicBezTo>
                  <a:cubicBezTo>
                    <a:pt x="35273" y="7735"/>
                    <a:pt x="53947" y="0"/>
                    <a:pt x="73419"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txBox="1"/>
            <p:nvPr/>
          </p:nvSpPr>
          <p:spPr>
            <a:xfrm>
              <a:off x="0" y="-57150"/>
              <a:ext cx="1416394" cy="33984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3000" u="none" cap="none" strike="noStrike">
                  <a:solidFill>
                    <a:srgbClr val="FFFFFF"/>
                  </a:solidFill>
                  <a:latin typeface="Arial"/>
                  <a:ea typeface="Arial"/>
                  <a:cs typeface="Arial"/>
                  <a:sym typeface="Arial"/>
                </a:rPr>
                <a:t>MIKE MARANTIKA</a:t>
              </a:r>
              <a:endParaRPr/>
            </a:p>
          </p:txBody>
        </p:sp>
      </p:grpSp>
      <p:grpSp>
        <p:nvGrpSpPr>
          <p:cNvPr id="100" name="Google Shape;100;p1"/>
          <p:cNvGrpSpPr/>
          <p:nvPr/>
        </p:nvGrpSpPr>
        <p:grpSpPr>
          <a:xfrm>
            <a:off x="10853887" y="694174"/>
            <a:ext cx="1977164" cy="2069844"/>
            <a:chOff x="0" y="-38100"/>
            <a:chExt cx="812800" cy="850900"/>
          </a:xfrm>
        </p:grpSpPr>
        <p:sp>
          <p:nvSpPr>
            <p:cNvPr id="101" name="Google Shape;101;p1"/>
            <p:cNvSpPr/>
            <p:nvPr/>
          </p:nvSpPr>
          <p:spPr>
            <a:xfrm>
              <a:off x="0" y="0"/>
              <a:ext cx="812800" cy="812800"/>
            </a:xfrm>
            <a:custGeom>
              <a:rect b="b" l="l" r="r" t="t"/>
              <a:pathLst>
                <a:path extrusionOk="0" h="812800" w="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0345E4">
                <a:alpha val="2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3" name="Google Shape;103;p1"/>
          <p:cNvGrpSpPr/>
          <p:nvPr/>
        </p:nvGrpSpPr>
        <p:grpSpPr>
          <a:xfrm>
            <a:off x="8484493" y="9014056"/>
            <a:ext cx="2545888" cy="2545888"/>
            <a:chOff x="0" y="0"/>
            <a:chExt cx="812800" cy="812800"/>
          </a:xfrm>
        </p:grpSpPr>
        <p:sp>
          <p:nvSpPr>
            <p:cNvPr id="104" name="Google Shape;104;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0">
              <a:solidFill>
                <a:srgbClr val="0345E4">
                  <a:alpha val="9803"/>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6" name="Google Shape;106;p1"/>
          <p:cNvSpPr txBox="1"/>
          <p:nvPr/>
        </p:nvSpPr>
        <p:spPr>
          <a:xfrm>
            <a:off x="2293629" y="8159226"/>
            <a:ext cx="5102540" cy="3892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300" u="none" cap="none" strike="noStrike">
                <a:solidFill>
                  <a:srgbClr val="FFFFFF"/>
                </a:solidFill>
                <a:latin typeface="Arial"/>
                <a:ea typeface="Arial"/>
                <a:cs typeface="Arial"/>
                <a:sym typeface="Arial"/>
              </a:rPr>
              <a:t>E</a:t>
            </a:r>
            <a:endParaRPr/>
          </a:p>
        </p:txBody>
      </p:sp>
      <p:sp>
        <p:nvSpPr>
          <p:cNvPr id="107" name="Google Shape;107;p1"/>
          <p:cNvSpPr txBox="1"/>
          <p:nvPr/>
        </p:nvSpPr>
        <p:spPr>
          <a:xfrm>
            <a:off x="1917570" y="1505315"/>
            <a:ext cx="10913482" cy="3807298"/>
          </a:xfrm>
          <a:prstGeom prst="rect">
            <a:avLst/>
          </a:prstGeom>
          <a:noFill/>
          <a:ln>
            <a:noFill/>
          </a:ln>
        </p:spPr>
        <p:txBody>
          <a:bodyPr anchorCtr="0" anchor="t" bIns="0" lIns="0" spcFirstLastPara="1" rIns="0" wrap="square" tIns="0">
            <a:spAutoFit/>
          </a:bodyPr>
          <a:lstStyle/>
          <a:p>
            <a:pPr indent="0" lvl="0" marL="0" marR="0" rtl="0" algn="l">
              <a:lnSpc>
                <a:spcPct val="114996"/>
              </a:lnSpc>
              <a:spcBef>
                <a:spcPts val="0"/>
              </a:spcBef>
              <a:spcAft>
                <a:spcPts val="0"/>
              </a:spcAft>
              <a:buNone/>
            </a:pPr>
            <a:r>
              <a:rPr b="1" i="0" lang="en-US" sz="6515" u="none" cap="none" strike="noStrike">
                <a:solidFill>
                  <a:srgbClr val="000000"/>
                </a:solidFill>
                <a:latin typeface="Arial"/>
                <a:ea typeface="Arial"/>
                <a:cs typeface="Arial"/>
                <a:sym typeface="Arial"/>
              </a:rPr>
              <a:t>ANALISIS TRANSAKSI KARTU KREDIT UNTUK DETEKSI KECURANGAN  CUSTOMER</a:t>
            </a:r>
            <a:endParaRPr/>
          </a:p>
        </p:txBody>
      </p:sp>
      <p:grpSp>
        <p:nvGrpSpPr>
          <p:cNvPr id="108" name="Google Shape;108;p1"/>
          <p:cNvGrpSpPr/>
          <p:nvPr/>
        </p:nvGrpSpPr>
        <p:grpSpPr>
          <a:xfrm>
            <a:off x="2078142" y="8437710"/>
            <a:ext cx="3843092" cy="1008030"/>
            <a:chOff x="0" y="-38100"/>
            <a:chExt cx="1012172" cy="265489"/>
          </a:xfrm>
        </p:grpSpPr>
        <p:sp>
          <p:nvSpPr>
            <p:cNvPr id="109" name="Google Shape;109;p1"/>
            <p:cNvSpPr/>
            <p:nvPr/>
          </p:nvSpPr>
          <p:spPr>
            <a:xfrm>
              <a:off x="0" y="0"/>
              <a:ext cx="1012172" cy="227389"/>
            </a:xfrm>
            <a:custGeom>
              <a:rect b="b" l="l" r="r" t="t"/>
              <a:pathLst>
                <a:path extrusionOk="0" h="227389" w="1012172">
                  <a:moveTo>
                    <a:pt x="102740" y="0"/>
                  </a:moveTo>
                  <a:lnTo>
                    <a:pt x="909433" y="0"/>
                  </a:lnTo>
                  <a:cubicBezTo>
                    <a:pt x="966174" y="0"/>
                    <a:pt x="1012172" y="45998"/>
                    <a:pt x="1012172" y="102740"/>
                  </a:cubicBezTo>
                  <a:lnTo>
                    <a:pt x="1012172" y="124650"/>
                  </a:lnTo>
                  <a:cubicBezTo>
                    <a:pt x="1012172" y="181391"/>
                    <a:pt x="966174" y="227389"/>
                    <a:pt x="909433" y="227389"/>
                  </a:cubicBezTo>
                  <a:lnTo>
                    <a:pt x="102740" y="227389"/>
                  </a:lnTo>
                  <a:cubicBezTo>
                    <a:pt x="45998" y="227389"/>
                    <a:pt x="0" y="181391"/>
                    <a:pt x="0" y="124650"/>
                  </a:cubicBezTo>
                  <a:lnTo>
                    <a:pt x="0" y="102740"/>
                  </a:lnTo>
                  <a:cubicBezTo>
                    <a:pt x="0" y="45998"/>
                    <a:pt x="45998" y="0"/>
                    <a:pt x="102740"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
            <p:cNvSpPr txBox="1"/>
            <p:nvPr/>
          </p:nvSpPr>
          <p:spPr>
            <a:xfrm>
              <a:off x="0" y="-38100"/>
              <a:ext cx="1012172" cy="265489"/>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0" i="0" lang="en-US" sz="2000" u="none" cap="none" strike="noStrike">
                  <a:solidFill>
                    <a:srgbClr val="FFFFFF"/>
                  </a:solidFill>
                  <a:latin typeface="Arial"/>
                  <a:ea typeface="Arial"/>
                  <a:cs typeface="Arial"/>
                  <a:sym typeface="Arial"/>
                </a:rPr>
                <a:t>SEPTEMBER 2025</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grpSp>
        <p:nvGrpSpPr>
          <p:cNvPr id="334" name="Google Shape;334;p10"/>
          <p:cNvGrpSpPr/>
          <p:nvPr/>
        </p:nvGrpSpPr>
        <p:grpSpPr>
          <a:xfrm>
            <a:off x="3798572" y="-3621334"/>
            <a:ext cx="6460278" cy="6460278"/>
            <a:chOff x="0" y="0"/>
            <a:chExt cx="812800" cy="812800"/>
          </a:xfrm>
        </p:grpSpPr>
        <p:sp>
          <p:nvSpPr>
            <p:cNvPr id="335" name="Google Shape;335;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7" name="Google Shape;337;p10"/>
          <p:cNvGrpSpPr/>
          <p:nvPr/>
        </p:nvGrpSpPr>
        <p:grpSpPr>
          <a:xfrm>
            <a:off x="0" y="-144661"/>
            <a:ext cx="18288000" cy="10701108"/>
            <a:chOff x="0" y="-38100"/>
            <a:chExt cx="4816593" cy="2818399"/>
          </a:xfrm>
        </p:grpSpPr>
        <p:sp>
          <p:nvSpPr>
            <p:cNvPr id="338" name="Google Shape;338;p10"/>
            <p:cNvSpPr/>
            <p:nvPr/>
          </p:nvSpPr>
          <p:spPr>
            <a:xfrm>
              <a:off x="0" y="0"/>
              <a:ext cx="4816592" cy="2780299"/>
            </a:xfrm>
            <a:custGeom>
              <a:rect b="b" l="l" r="r" t="t"/>
              <a:pathLst>
                <a:path extrusionOk="0" h="2780299" w="4816592">
                  <a:moveTo>
                    <a:pt x="0" y="0"/>
                  </a:moveTo>
                  <a:lnTo>
                    <a:pt x="4816592" y="0"/>
                  </a:lnTo>
                  <a:lnTo>
                    <a:pt x="4816592" y="2780299"/>
                  </a:lnTo>
                  <a:lnTo>
                    <a:pt x="0" y="2780299"/>
                  </a:lnTo>
                  <a:close/>
                </a:path>
              </a:pathLst>
            </a:custGeom>
            <a:solidFill>
              <a:srgbClr val="0345E4"/>
            </a:solidFill>
            <a:ln>
              <a:noFill/>
            </a:ln>
          </p:spPr>
        </p:sp>
        <p:sp>
          <p:nvSpPr>
            <p:cNvPr id="339" name="Google Shape;339;p10"/>
            <p:cNvSpPr txBox="1"/>
            <p:nvPr/>
          </p:nvSpPr>
          <p:spPr>
            <a:xfrm>
              <a:off x="0" y="-38100"/>
              <a:ext cx="4816593" cy="281839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40" name="Google Shape;340;p10"/>
          <p:cNvGrpSpPr/>
          <p:nvPr/>
        </p:nvGrpSpPr>
        <p:grpSpPr>
          <a:xfrm>
            <a:off x="16230656" y="-1369287"/>
            <a:ext cx="3277467" cy="3277467"/>
            <a:chOff x="0" y="0"/>
            <a:chExt cx="812800" cy="812800"/>
          </a:xfrm>
        </p:grpSpPr>
        <p:sp>
          <p:nvSpPr>
            <p:cNvPr id="341" name="Google Shape;341;p1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0">
              <a:solidFill>
                <a:srgbClr val="0345E4">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0"/>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3" name="Google Shape;343;p10"/>
          <p:cNvSpPr/>
          <p:nvPr/>
        </p:nvSpPr>
        <p:spPr>
          <a:xfrm>
            <a:off x="851834" y="1696924"/>
            <a:ext cx="6574503" cy="3716023"/>
          </a:xfrm>
          <a:custGeom>
            <a:rect b="b" l="l" r="r" t="t"/>
            <a:pathLst>
              <a:path extrusionOk="0" h="3716023" w="6574503">
                <a:moveTo>
                  <a:pt x="0" y="0"/>
                </a:moveTo>
                <a:lnTo>
                  <a:pt x="6574503" y="0"/>
                </a:lnTo>
                <a:lnTo>
                  <a:pt x="6574503" y="3716023"/>
                </a:lnTo>
                <a:lnTo>
                  <a:pt x="0" y="3716023"/>
                </a:lnTo>
                <a:lnTo>
                  <a:pt x="0" y="0"/>
                </a:lnTo>
                <a:close/>
              </a:path>
            </a:pathLst>
          </a:custGeom>
          <a:blipFill rotWithShape="1">
            <a:blip r:embed="rId3">
              <a:alphaModFix/>
            </a:blip>
            <a:stretch>
              <a:fillRect b="0" l="0" r="0" t="0"/>
            </a:stretch>
          </a:blipFill>
          <a:ln>
            <a:noFill/>
          </a:ln>
        </p:spPr>
      </p:sp>
      <p:sp>
        <p:nvSpPr>
          <p:cNvPr id="344" name="Google Shape;344;p10"/>
          <p:cNvSpPr/>
          <p:nvPr/>
        </p:nvSpPr>
        <p:spPr>
          <a:xfrm rot="10800000">
            <a:off x="7596767" y="1659904"/>
            <a:ext cx="2222490" cy="2358079"/>
          </a:xfrm>
          <a:custGeom>
            <a:rect b="b" l="l" r="r" t="t"/>
            <a:pathLst>
              <a:path extrusionOk="0" h="2358079" w="2222490">
                <a:moveTo>
                  <a:pt x="2222489" y="2358079"/>
                </a:moveTo>
                <a:lnTo>
                  <a:pt x="0" y="2358079"/>
                </a:lnTo>
                <a:lnTo>
                  <a:pt x="0" y="0"/>
                </a:lnTo>
                <a:lnTo>
                  <a:pt x="2222489" y="0"/>
                </a:lnTo>
                <a:lnTo>
                  <a:pt x="2222489" y="2358079"/>
                </a:lnTo>
                <a:close/>
              </a:path>
            </a:pathLst>
          </a:custGeom>
          <a:blipFill rotWithShape="1">
            <a:blip r:embed="rId4">
              <a:alphaModFix/>
            </a:blip>
            <a:stretch>
              <a:fillRect b="0" l="0" r="0" t="0"/>
            </a:stretch>
          </a:blipFill>
          <a:ln>
            <a:noFill/>
          </a:ln>
        </p:spPr>
      </p:sp>
      <p:sp>
        <p:nvSpPr>
          <p:cNvPr id="345" name="Google Shape;345;p10"/>
          <p:cNvSpPr/>
          <p:nvPr/>
        </p:nvSpPr>
        <p:spPr>
          <a:xfrm>
            <a:off x="11752838" y="4740021"/>
            <a:ext cx="5777577" cy="5117702"/>
          </a:xfrm>
          <a:custGeom>
            <a:rect b="b" l="l" r="r" t="t"/>
            <a:pathLst>
              <a:path extrusionOk="0" h="5117702" w="5777577">
                <a:moveTo>
                  <a:pt x="0" y="0"/>
                </a:moveTo>
                <a:lnTo>
                  <a:pt x="5777577" y="0"/>
                </a:lnTo>
                <a:lnTo>
                  <a:pt x="5777577" y="5117701"/>
                </a:lnTo>
                <a:lnTo>
                  <a:pt x="0" y="5117701"/>
                </a:lnTo>
                <a:lnTo>
                  <a:pt x="0" y="0"/>
                </a:lnTo>
                <a:close/>
              </a:path>
            </a:pathLst>
          </a:custGeom>
          <a:blipFill rotWithShape="1">
            <a:blip r:embed="rId5">
              <a:alphaModFix/>
            </a:blip>
            <a:stretch>
              <a:fillRect b="0" l="0" r="-21229" t="0"/>
            </a:stretch>
          </a:blipFill>
          <a:ln>
            <a:noFill/>
          </a:ln>
        </p:spPr>
      </p:sp>
      <p:sp>
        <p:nvSpPr>
          <p:cNvPr id="346" name="Google Shape;346;p10"/>
          <p:cNvSpPr txBox="1"/>
          <p:nvPr/>
        </p:nvSpPr>
        <p:spPr>
          <a:xfrm>
            <a:off x="859476" y="280116"/>
            <a:ext cx="7795455" cy="916740"/>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1" i="0" lang="en-US" sz="2613" u="none" cap="none" strike="noStrike">
                <a:solidFill>
                  <a:srgbClr val="FFFFFF"/>
                </a:solidFill>
                <a:latin typeface="Arial"/>
                <a:ea typeface="Arial"/>
                <a:cs typeface="Arial"/>
                <a:sym typeface="Arial"/>
              </a:rPr>
              <a:t>VISUALISASI DISTRIBUSI FITUR WAKTU</a:t>
            </a:r>
            <a:endParaRPr/>
          </a:p>
          <a:p>
            <a:pPr indent="0" lvl="0" marL="0" marR="0" rtl="0" algn="l">
              <a:lnSpc>
                <a:spcPct val="139992"/>
              </a:lnSpc>
              <a:spcBef>
                <a:spcPts val="0"/>
              </a:spcBef>
              <a:spcAft>
                <a:spcPts val="0"/>
              </a:spcAft>
              <a:buNone/>
            </a:pPr>
            <a:r>
              <a:t/>
            </a:r>
            <a:endParaRPr b="1" i="0" sz="2613" u="none" cap="none" strike="noStrike">
              <a:solidFill>
                <a:srgbClr val="FFFFFF"/>
              </a:solidFill>
              <a:latin typeface="Arial"/>
              <a:ea typeface="Arial"/>
              <a:cs typeface="Arial"/>
              <a:sym typeface="Arial"/>
            </a:endParaRPr>
          </a:p>
        </p:txBody>
      </p:sp>
      <p:sp>
        <p:nvSpPr>
          <p:cNvPr id="347" name="Google Shape;347;p10"/>
          <p:cNvSpPr txBox="1"/>
          <p:nvPr/>
        </p:nvSpPr>
        <p:spPr>
          <a:xfrm>
            <a:off x="1028700" y="6710647"/>
            <a:ext cx="8790556" cy="3281612"/>
          </a:xfrm>
          <a:prstGeom prst="rect">
            <a:avLst/>
          </a:prstGeom>
          <a:noFill/>
          <a:ln>
            <a:noFill/>
          </a:ln>
        </p:spPr>
        <p:txBody>
          <a:bodyPr anchorCtr="0" anchor="t" bIns="0" lIns="0" spcFirstLastPara="1" rIns="0" wrap="square" tIns="0">
            <a:spAutoFit/>
          </a:bodyPr>
          <a:lstStyle/>
          <a:p>
            <a:pPr indent="0" lvl="0" marL="0" marR="0" rtl="0" algn="just">
              <a:lnSpc>
                <a:spcPct val="174990"/>
              </a:lnSpc>
              <a:spcBef>
                <a:spcPts val="0"/>
              </a:spcBef>
              <a:spcAft>
                <a:spcPts val="0"/>
              </a:spcAft>
              <a:buNone/>
            </a:pPr>
            <a:r>
              <a:rPr b="0" i="0" lang="en-US" sz="2519" u="none" cap="none" strike="noStrike">
                <a:solidFill>
                  <a:srgbClr val="FFFFFF"/>
                </a:solidFill>
                <a:latin typeface="Open Sans"/>
                <a:ea typeface="Open Sans"/>
                <a:cs typeface="Open Sans"/>
                <a:sym typeface="Open Sans"/>
              </a:rPr>
              <a:t>Interpretasi:</a:t>
            </a:r>
            <a:endParaRPr/>
          </a:p>
          <a:p>
            <a:pPr indent="-271943" lvl="1" marL="543885" marR="0" rtl="0" algn="just">
              <a:lnSpc>
                <a:spcPct val="174990"/>
              </a:lnSpc>
              <a:spcBef>
                <a:spcPts val="0"/>
              </a:spcBef>
              <a:spcAft>
                <a:spcPts val="0"/>
              </a:spcAft>
              <a:buClr>
                <a:srgbClr val="FFFFFF"/>
              </a:buClr>
              <a:buSzPts val="2519"/>
              <a:buFont typeface="Arial"/>
              <a:buChar char="•"/>
            </a:pPr>
            <a:r>
              <a:rPr b="0" i="0" lang="en-US" sz="2519" u="none" cap="none" strike="noStrike">
                <a:solidFill>
                  <a:srgbClr val="FFFFFF"/>
                </a:solidFill>
                <a:latin typeface="Open Sans"/>
                <a:ea typeface="Open Sans"/>
                <a:cs typeface="Open Sans"/>
                <a:sym typeface="Open Sans"/>
              </a:rPr>
              <a:t>Top 10 fitur paling berpengaruh dalam prediksi fraud, sehingga dapat pilih untuk efisiensi model.</a:t>
            </a:r>
            <a:endParaRPr/>
          </a:p>
          <a:p>
            <a:pPr indent="0" lvl="0" marL="0" marR="0" rtl="0" algn="just">
              <a:lnSpc>
                <a:spcPct val="174990"/>
              </a:lnSpc>
              <a:spcBef>
                <a:spcPts val="0"/>
              </a:spcBef>
              <a:spcAft>
                <a:spcPts val="0"/>
              </a:spcAft>
              <a:buNone/>
            </a:pPr>
            <a:r>
              <a:t/>
            </a:r>
            <a:endParaRPr b="0" i="0" sz="2519" u="none" cap="none" strike="noStrike">
              <a:solidFill>
                <a:srgbClr val="FFFFFF"/>
              </a:solidFill>
              <a:latin typeface="Open Sans"/>
              <a:ea typeface="Open Sans"/>
              <a:cs typeface="Open Sans"/>
              <a:sym typeface="Open Sans"/>
            </a:endParaRPr>
          </a:p>
          <a:p>
            <a:pPr indent="0" lvl="0" marL="0" marR="0" rtl="0" algn="just">
              <a:lnSpc>
                <a:spcPct val="174990"/>
              </a:lnSpc>
              <a:spcBef>
                <a:spcPts val="0"/>
              </a:spcBef>
              <a:spcAft>
                <a:spcPts val="0"/>
              </a:spcAft>
              <a:buNone/>
            </a:pPr>
            <a:r>
              <a:t/>
            </a:r>
            <a:endParaRPr b="0" i="0" sz="2519" u="none" cap="none" strike="noStrike">
              <a:solidFill>
                <a:srgbClr val="FFFFFF"/>
              </a:solidFill>
              <a:latin typeface="Open Sans"/>
              <a:ea typeface="Open Sans"/>
              <a:cs typeface="Open Sans"/>
              <a:sym typeface="Open Sans"/>
            </a:endParaRPr>
          </a:p>
          <a:p>
            <a:pPr indent="0" lvl="0" marL="0" marR="0" rtl="0" algn="just">
              <a:lnSpc>
                <a:spcPct val="174990"/>
              </a:lnSpc>
              <a:spcBef>
                <a:spcPts val="0"/>
              </a:spcBef>
              <a:spcAft>
                <a:spcPts val="0"/>
              </a:spcAft>
              <a:buNone/>
            </a:pPr>
            <a:r>
              <a:t/>
            </a:r>
            <a:endParaRPr b="0" i="0" sz="2519" u="none" cap="none" strike="noStrike">
              <a:solidFill>
                <a:srgbClr val="FFFFFF"/>
              </a:solidFill>
              <a:latin typeface="Open Sans"/>
              <a:ea typeface="Open Sans"/>
              <a:cs typeface="Open Sans"/>
              <a:sym typeface="Open Sans"/>
            </a:endParaRPr>
          </a:p>
        </p:txBody>
      </p:sp>
      <p:sp>
        <p:nvSpPr>
          <p:cNvPr id="348" name="Google Shape;348;p10"/>
          <p:cNvSpPr txBox="1"/>
          <p:nvPr/>
        </p:nvSpPr>
        <p:spPr>
          <a:xfrm>
            <a:off x="859476" y="971550"/>
            <a:ext cx="10567630" cy="453756"/>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1" i="0" lang="en-US" sz="2613" u="none" cap="none" strike="noStrike">
                <a:solidFill>
                  <a:srgbClr val="FFFFFF"/>
                </a:solidFill>
                <a:latin typeface="Arial"/>
                <a:ea typeface="Arial"/>
                <a:cs typeface="Arial"/>
                <a:sym typeface="Arial"/>
              </a:rPr>
              <a:t>FEATURE ENGINEERING 1 - OVERSAMPLING SMOTE</a:t>
            </a:r>
            <a:endParaRPr/>
          </a:p>
        </p:txBody>
      </p:sp>
      <p:sp>
        <p:nvSpPr>
          <p:cNvPr id="349" name="Google Shape;349;p10"/>
          <p:cNvSpPr txBox="1"/>
          <p:nvPr/>
        </p:nvSpPr>
        <p:spPr>
          <a:xfrm>
            <a:off x="851834" y="5661462"/>
            <a:ext cx="10567630" cy="453756"/>
          </a:xfrm>
          <a:prstGeom prst="rect">
            <a:avLst/>
          </a:prstGeom>
          <a:noFill/>
          <a:ln>
            <a:noFill/>
          </a:ln>
        </p:spPr>
        <p:txBody>
          <a:bodyPr anchorCtr="0" anchor="t" bIns="0" lIns="0" spcFirstLastPara="1" rIns="0" wrap="square" tIns="0">
            <a:spAutoFit/>
          </a:bodyPr>
          <a:lstStyle/>
          <a:p>
            <a:pPr indent="0" lvl="0" marL="0" marR="0" rtl="0" algn="l">
              <a:lnSpc>
                <a:spcPct val="139992"/>
              </a:lnSpc>
              <a:spcBef>
                <a:spcPts val="0"/>
              </a:spcBef>
              <a:spcAft>
                <a:spcPts val="0"/>
              </a:spcAft>
              <a:buNone/>
            </a:pPr>
            <a:r>
              <a:rPr b="1" i="0" lang="en-US" sz="2613" u="none" cap="none" strike="noStrike">
                <a:solidFill>
                  <a:srgbClr val="FFFFFF"/>
                </a:solidFill>
                <a:latin typeface="Arial"/>
                <a:ea typeface="Arial"/>
                <a:cs typeface="Arial"/>
                <a:sym typeface="Arial"/>
              </a:rPr>
              <a:t>FEATURE ENGINEERING 2 – FEATURE IMPORTANCE</a:t>
            </a:r>
            <a:endParaRPr/>
          </a:p>
        </p:txBody>
      </p:sp>
      <p:sp>
        <p:nvSpPr>
          <p:cNvPr id="350" name="Google Shape;350;p10"/>
          <p:cNvSpPr/>
          <p:nvPr/>
        </p:nvSpPr>
        <p:spPr>
          <a:xfrm rot="390776">
            <a:off x="9516911" y="5256233"/>
            <a:ext cx="2115459" cy="2244518"/>
          </a:xfrm>
          <a:custGeom>
            <a:rect b="b" l="l" r="r" t="t"/>
            <a:pathLst>
              <a:path extrusionOk="0" h="2244518" w="2115459">
                <a:moveTo>
                  <a:pt x="2115459" y="2244518"/>
                </a:moveTo>
                <a:lnTo>
                  <a:pt x="0" y="2244518"/>
                </a:lnTo>
                <a:lnTo>
                  <a:pt x="0" y="0"/>
                </a:lnTo>
                <a:lnTo>
                  <a:pt x="2115459" y="0"/>
                </a:lnTo>
                <a:lnTo>
                  <a:pt x="2115459" y="2244518"/>
                </a:lnTo>
                <a:close/>
              </a:path>
            </a:pathLst>
          </a:custGeom>
          <a:blipFill rotWithShape="1">
            <a:blip r:embed="rId4">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grpSp>
        <p:nvGrpSpPr>
          <p:cNvPr id="355" name="Google Shape;355;p11"/>
          <p:cNvGrpSpPr/>
          <p:nvPr/>
        </p:nvGrpSpPr>
        <p:grpSpPr>
          <a:xfrm>
            <a:off x="0" y="-144661"/>
            <a:ext cx="18288000" cy="2372092"/>
            <a:chOff x="0" y="-38100"/>
            <a:chExt cx="4816593" cy="624748"/>
          </a:xfrm>
        </p:grpSpPr>
        <p:sp>
          <p:nvSpPr>
            <p:cNvPr id="356" name="Google Shape;356;p11"/>
            <p:cNvSpPr/>
            <p:nvPr/>
          </p:nvSpPr>
          <p:spPr>
            <a:xfrm>
              <a:off x="0" y="0"/>
              <a:ext cx="4816592" cy="586648"/>
            </a:xfrm>
            <a:custGeom>
              <a:rect b="b" l="l" r="r" t="t"/>
              <a:pathLst>
                <a:path extrusionOk="0" h="586648" w="4816592">
                  <a:moveTo>
                    <a:pt x="0" y="0"/>
                  </a:moveTo>
                  <a:lnTo>
                    <a:pt x="4816592" y="0"/>
                  </a:lnTo>
                  <a:lnTo>
                    <a:pt x="4816592" y="586648"/>
                  </a:lnTo>
                  <a:lnTo>
                    <a:pt x="0" y="586648"/>
                  </a:lnTo>
                  <a:close/>
                </a:path>
              </a:pathLst>
            </a:custGeom>
            <a:solidFill>
              <a:srgbClr val="0345E4"/>
            </a:solidFill>
            <a:ln>
              <a:noFill/>
            </a:ln>
          </p:spPr>
        </p:sp>
        <p:sp>
          <p:nvSpPr>
            <p:cNvPr id="357" name="Google Shape;357;p11"/>
            <p:cNvSpPr txBox="1"/>
            <p:nvPr/>
          </p:nvSpPr>
          <p:spPr>
            <a:xfrm>
              <a:off x="0" y="-38100"/>
              <a:ext cx="4816593" cy="62474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8" name="Google Shape;358;p11"/>
          <p:cNvSpPr/>
          <p:nvPr/>
        </p:nvSpPr>
        <p:spPr>
          <a:xfrm>
            <a:off x="1571437" y="3617014"/>
            <a:ext cx="586293" cy="483692"/>
          </a:xfrm>
          <a:custGeom>
            <a:rect b="b" l="l" r="r" t="t"/>
            <a:pathLst>
              <a:path extrusionOk="0" h="483692" w="586293">
                <a:moveTo>
                  <a:pt x="0" y="0"/>
                </a:moveTo>
                <a:lnTo>
                  <a:pt x="586293" y="0"/>
                </a:lnTo>
                <a:lnTo>
                  <a:pt x="586293" y="483692"/>
                </a:lnTo>
                <a:lnTo>
                  <a:pt x="0" y="483692"/>
                </a:lnTo>
                <a:lnTo>
                  <a:pt x="0" y="0"/>
                </a:lnTo>
                <a:close/>
              </a:path>
            </a:pathLst>
          </a:custGeom>
          <a:blipFill rotWithShape="1">
            <a:blip r:embed="rId3">
              <a:alphaModFix/>
            </a:blip>
            <a:stretch>
              <a:fillRect b="0" l="0" r="0" t="0"/>
            </a:stretch>
          </a:blipFill>
          <a:ln>
            <a:noFill/>
          </a:ln>
        </p:spPr>
      </p:sp>
      <p:sp>
        <p:nvSpPr>
          <p:cNvPr id="359" name="Google Shape;359;p11"/>
          <p:cNvSpPr/>
          <p:nvPr/>
        </p:nvSpPr>
        <p:spPr>
          <a:xfrm>
            <a:off x="919853" y="3582406"/>
            <a:ext cx="8858233" cy="5281194"/>
          </a:xfrm>
          <a:custGeom>
            <a:rect b="b" l="l" r="r" t="t"/>
            <a:pathLst>
              <a:path extrusionOk="0" h="5281194" w="8858233">
                <a:moveTo>
                  <a:pt x="0" y="0"/>
                </a:moveTo>
                <a:lnTo>
                  <a:pt x="8858233" y="0"/>
                </a:lnTo>
                <a:lnTo>
                  <a:pt x="8858233" y="5281194"/>
                </a:lnTo>
                <a:lnTo>
                  <a:pt x="0" y="5281194"/>
                </a:lnTo>
                <a:lnTo>
                  <a:pt x="0" y="0"/>
                </a:lnTo>
                <a:close/>
              </a:path>
            </a:pathLst>
          </a:custGeom>
          <a:blipFill rotWithShape="1">
            <a:blip r:embed="rId4">
              <a:alphaModFix/>
            </a:blip>
            <a:stretch>
              <a:fillRect b="0" l="0" r="0" t="0"/>
            </a:stretch>
          </a:blipFill>
          <a:ln>
            <a:noFill/>
          </a:ln>
        </p:spPr>
      </p:sp>
      <p:sp>
        <p:nvSpPr>
          <p:cNvPr id="360" name="Google Shape;360;p11"/>
          <p:cNvSpPr txBox="1"/>
          <p:nvPr/>
        </p:nvSpPr>
        <p:spPr>
          <a:xfrm>
            <a:off x="919853" y="375529"/>
            <a:ext cx="11927853" cy="1967669"/>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3737" u="none" cap="none" strike="noStrike">
                <a:solidFill>
                  <a:srgbClr val="FFFFFF"/>
                </a:solidFill>
                <a:latin typeface="Arial"/>
                <a:ea typeface="Arial"/>
                <a:cs typeface="Arial"/>
                <a:sym typeface="Arial"/>
              </a:rPr>
              <a:t>MODELING MACHINE LEARNING 1 </a:t>
            </a:r>
            <a:endParaRPr/>
          </a:p>
          <a:p>
            <a:pPr indent="0" lvl="0" marL="0" marR="0" rtl="0" algn="l">
              <a:lnSpc>
                <a:spcPct val="140005"/>
              </a:lnSpc>
              <a:spcBef>
                <a:spcPts val="0"/>
              </a:spcBef>
              <a:spcAft>
                <a:spcPts val="0"/>
              </a:spcAft>
              <a:buNone/>
            </a:pPr>
            <a:r>
              <a:rPr b="1" i="0" lang="en-US" sz="3737" u="none" cap="none" strike="noStrike">
                <a:solidFill>
                  <a:srgbClr val="FFFFFF"/>
                </a:solidFill>
                <a:latin typeface="Arial"/>
                <a:ea typeface="Arial"/>
                <a:cs typeface="Arial"/>
                <a:sym typeface="Arial"/>
              </a:rPr>
              <a:t>(BASELINE MODEL – LOGISTIC REGRESSION)</a:t>
            </a:r>
            <a:endParaRPr/>
          </a:p>
          <a:p>
            <a:pPr indent="0" lvl="0" marL="0" marR="0" rtl="0" algn="l">
              <a:lnSpc>
                <a:spcPct val="140005"/>
              </a:lnSpc>
              <a:spcBef>
                <a:spcPts val="0"/>
              </a:spcBef>
              <a:spcAft>
                <a:spcPts val="0"/>
              </a:spcAft>
              <a:buNone/>
            </a:pPr>
            <a:r>
              <a:t/>
            </a:r>
            <a:endParaRPr b="1" i="0" sz="3737" u="none" cap="none" strike="noStrike">
              <a:solidFill>
                <a:srgbClr val="FFFFFF"/>
              </a:solidFill>
              <a:latin typeface="Arial"/>
              <a:ea typeface="Arial"/>
              <a:cs typeface="Arial"/>
              <a:sym typeface="Arial"/>
            </a:endParaRPr>
          </a:p>
        </p:txBody>
      </p:sp>
      <p:sp>
        <p:nvSpPr>
          <p:cNvPr id="361" name="Google Shape;361;p11"/>
          <p:cNvSpPr txBox="1"/>
          <p:nvPr/>
        </p:nvSpPr>
        <p:spPr>
          <a:xfrm>
            <a:off x="2303774" y="3623910"/>
            <a:ext cx="2743103" cy="3892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300" u="none" cap="none" strike="noStrike">
                <a:solidFill>
                  <a:srgbClr val="FFFFFF"/>
                </a:solidFill>
                <a:latin typeface="Arial"/>
                <a:ea typeface="Arial"/>
                <a:cs typeface="Arial"/>
                <a:sym typeface="Arial"/>
              </a:rPr>
              <a:t>Thynk Unlimited</a:t>
            </a:r>
            <a:endParaRPr/>
          </a:p>
        </p:txBody>
      </p:sp>
      <p:sp>
        <p:nvSpPr>
          <p:cNvPr id="362" name="Google Shape;362;p11"/>
          <p:cNvSpPr txBox="1"/>
          <p:nvPr/>
        </p:nvSpPr>
        <p:spPr>
          <a:xfrm>
            <a:off x="10438868" y="3506206"/>
            <a:ext cx="7480188" cy="7835808"/>
          </a:xfrm>
          <a:prstGeom prst="rect">
            <a:avLst/>
          </a:prstGeom>
          <a:noFill/>
          <a:ln>
            <a:noFill/>
          </a:ln>
        </p:spPr>
        <p:txBody>
          <a:bodyPr anchorCtr="0" anchor="t" bIns="0" lIns="0" spcFirstLastPara="1" rIns="0" wrap="square" tIns="0">
            <a:spAutoFit/>
          </a:bodyPr>
          <a:lstStyle/>
          <a:p>
            <a:pPr indent="0" lvl="0" marL="0" marR="0" rtl="0" algn="just">
              <a:lnSpc>
                <a:spcPct val="155029"/>
              </a:lnSpc>
              <a:spcBef>
                <a:spcPts val="0"/>
              </a:spcBef>
              <a:spcAft>
                <a:spcPts val="0"/>
              </a:spcAft>
              <a:buNone/>
            </a:pPr>
            <a:r>
              <a:rPr b="0" i="0" lang="en-US" sz="2366" u="none" cap="none" strike="noStrike">
                <a:solidFill>
                  <a:srgbClr val="000000"/>
                </a:solidFill>
                <a:latin typeface="Open Sans"/>
                <a:ea typeface="Open Sans"/>
                <a:cs typeface="Open Sans"/>
                <a:sym typeface="Open Sans"/>
              </a:rPr>
              <a:t>Interpretasi:</a:t>
            </a:r>
            <a:endParaRPr/>
          </a:p>
          <a:p>
            <a:pPr indent="-255501" lvl="1" marL="511002" marR="0" rtl="0" algn="just">
              <a:lnSpc>
                <a:spcPct val="155029"/>
              </a:lnSpc>
              <a:spcBef>
                <a:spcPts val="0"/>
              </a:spcBef>
              <a:spcAft>
                <a:spcPts val="0"/>
              </a:spcAft>
              <a:buClr>
                <a:srgbClr val="000000"/>
              </a:buClr>
              <a:buSzPts val="2366"/>
              <a:buFont typeface="Arial"/>
              <a:buChar char="•"/>
            </a:pPr>
            <a:r>
              <a:rPr b="0" i="0" lang="en-US" sz="2366" u="none" cap="none" strike="noStrike">
                <a:solidFill>
                  <a:srgbClr val="000000"/>
                </a:solidFill>
                <a:latin typeface="Open Sans"/>
                <a:ea typeface="Open Sans"/>
                <a:cs typeface="Open Sans"/>
                <a:sym typeface="Open Sans"/>
              </a:rPr>
              <a:t>Accuracy = 97.39%</a:t>
            </a:r>
            <a:endParaRPr/>
          </a:p>
          <a:p>
            <a:pPr indent="-340667" lvl="2" marL="1022004" marR="0" rtl="0" algn="just">
              <a:lnSpc>
                <a:spcPct val="155029"/>
              </a:lnSpc>
              <a:spcBef>
                <a:spcPts val="0"/>
              </a:spcBef>
              <a:spcAft>
                <a:spcPts val="0"/>
              </a:spcAft>
              <a:buClr>
                <a:srgbClr val="000000"/>
              </a:buClr>
              <a:buSzPts val="2366"/>
              <a:buFont typeface="Arial"/>
              <a:buChar char="⚬"/>
            </a:pPr>
            <a:r>
              <a:rPr b="0" i="0" lang="en-US" sz="2366" u="none" cap="none" strike="noStrike">
                <a:solidFill>
                  <a:srgbClr val="000000"/>
                </a:solidFill>
                <a:latin typeface="Open Sans"/>
                <a:ea typeface="Open Sans"/>
                <a:cs typeface="Open Sans"/>
                <a:sym typeface="Open Sans"/>
              </a:rPr>
              <a:t>Tinggi, tapi agak menipu karena data tidak seimbang (normal &gt;&gt; fraud).</a:t>
            </a:r>
            <a:endParaRPr/>
          </a:p>
          <a:p>
            <a:pPr indent="-255501" lvl="1" marL="511002" marR="0" rtl="0" algn="just">
              <a:lnSpc>
                <a:spcPct val="155029"/>
              </a:lnSpc>
              <a:spcBef>
                <a:spcPts val="0"/>
              </a:spcBef>
              <a:spcAft>
                <a:spcPts val="0"/>
              </a:spcAft>
              <a:buClr>
                <a:srgbClr val="000000"/>
              </a:buClr>
              <a:buSzPts val="2366"/>
              <a:buFont typeface="Arial"/>
              <a:buChar char="•"/>
            </a:pPr>
            <a:r>
              <a:rPr b="0" i="0" lang="en-US" sz="2366" u="none" cap="none" strike="noStrike">
                <a:solidFill>
                  <a:srgbClr val="000000"/>
                </a:solidFill>
                <a:latin typeface="Open Sans"/>
                <a:ea typeface="Open Sans"/>
                <a:cs typeface="Open Sans"/>
                <a:sym typeface="Open Sans"/>
              </a:rPr>
              <a:t>Macro avg F1 = 0.5437</a:t>
            </a:r>
            <a:endParaRPr/>
          </a:p>
          <a:p>
            <a:pPr indent="-340667" lvl="2" marL="1022004" marR="0" rtl="0" algn="just">
              <a:lnSpc>
                <a:spcPct val="155029"/>
              </a:lnSpc>
              <a:spcBef>
                <a:spcPts val="0"/>
              </a:spcBef>
              <a:spcAft>
                <a:spcPts val="0"/>
              </a:spcAft>
              <a:buClr>
                <a:srgbClr val="000000"/>
              </a:buClr>
              <a:buSzPts val="2366"/>
              <a:buFont typeface="Arial"/>
              <a:buChar char="⚬"/>
            </a:pPr>
            <a:r>
              <a:rPr b="0" i="0" lang="en-US" sz="2366" u="none" cap="none" strike="noStrike">
                <a:solidFill>
                  <a:srgbClr val="000000"/>
                </a:solidFill>
                <a:latin typeface="Open Sans"/>
                <a:ea typeface="Open Sans"/>
                <a:cs typeface="Open Sans"/>
                <a:sym typeface="Open Sans"/>
              </a:rPr>
              <a:t>Rata-rata performa antar kelas cukup rendah akibat F1 fraud yang buruk.</a:t>
            </a:r>
            <a:endParaRPr/>
          </a:p>
          <a:p>
            <a:pPr indent="-255501" lvl="1" marL="511002" marR="0" rtl="0" algn="just">
              <a:lnSpc>
                <a:spcPct val="155029"/>
              </a:lnSpc>
              <a:spcBef>
                <a:spcPts val="0"/>
              </a:spcBef>
              <a:spcAft>
                <a:spcPts val="0"/>
              </a:spcAft>
              <a:buClr>
                <a:srgbClr val="000000"/>
              </a:buClr>
              <a:buSzPts val="2366"/>
              <a:buFont typeface="Arial"/>
              <a:buChar char="•"/>
            </a:pPr>
            <a:r>
              <a:rPr b="0" i="0" lang="en-US" sz="2366" u="none" cap="none" strike="noStrike">
                <a:solidFill>
                  <a:srgbClr val="000000"/>
                </a:solidFill>
                <a:latin typeface="Open Sans"/>
                <a:ea typeface="Open Sans"/>
                <a:cs typeface="Open Sans"/>
                <a:sym typeface="Open Sans"/>
              </a:rPr>
              <a:t>Weighted avg F1 = 0.9853</a:t>
            </a:r>
            <a:endParaRPr/>
          </a:p>
          <a:p>
            <a:pPr indent="-340667" lvl="2" marL="1022004" marR="0" rtl="0" algn="just">
              <a:lnSpc>
                <a:spcPct val="155029"/>
              </a:lnSpc>
              <a:spcBef>
                <a:spcPts val="0"/>
              </a:spcBef>
              <a:spcAft>
                <a:spcPts val="0"/>
              </a:spcAft>
              <a:buClr>
                <a:srgbClr val="000000"/>
              </a:buClr>
              <a:buSzPts val="2366"/>
              <a:buFont typeface="Arial"/>
              <a:buChar char="⚬"/>
            </a:pPr>
            <a:r>
              <a:rPr b="0" i="0" lang="en-US" sz="2366" u="none" cap="none" strike="noStrike">
                <a:solidFill>
                  <a:srgbClr val="000000"/>
                </a:solidFill>
                <a:latin typeface="Open Sans"/>
                <a:ea typeface="Open Sans"/>
                <a:cs typeface="Open Sans"/>
                <a:sym typeface="Open Sans"/>
              </a:rPr>
              <a:t>Tinggi, tapi lebih dipengaruhi oleh class normal yang dominan.</a:t>
            </a:r>
            <a:endParaRPr/>
          </a:p>
          <a:p>
            <a:pPr indent="-255501" lvl="1" marL="511002" marR="0" rtl="0" algn="just">
              <a:lnSpc>
                <a:spcPct val="155029"/>
              </a:lnSpc>
              <a:spcBef>
                <a:spcPts val="0"/>
              </a:spcBef>
              <a:spcAft>
                <a:spcPts val="0"/>
              </a:spcAft>
              <a:buClr>
                <a:srgbClr val="000000"/>
              </a:buClr>
              <a:buSzPts val="2366"/>
              <a:buFont typeface="Arial"/>
              <a:buChar char="•"/>
            </a:pPr>
            <a:r>
              <a:rPr b="0" i="0" lang="en-US" sz="2366" u="none" cap="none" strike="noStrike">
                <a:solidFill>
                  <a:srgbClr val="000000"/>
                </a:solidFill>
                <a:latin typeface="Open Sans"/>
                <a:ea typeface="Open Sans"/>
                <a:cs typeface="Open Sans"/>
                <a:sym typeface="Open Sans"/>
              </a:rPr>
              <a:t>ROC-AUC = 0.906</a:t>
            </a:r>
            <a:endParaRPr/>
          </a:p>
          <a:p>
            <a:pPr indent="-340667" lvl="2" marL="1022004" marR="0" rtl="0" algn="just">
              <a:lnSpc>
                <a:spcPct val="155029"/>
              </a:lnSpc>
              <a:spcBef>
                <a:spcPts val="0"/>
              </a:spcBef>
              <a:spcAft>
                <a:spcPts val="0"/>
              </a:spcAft>
              <a:buClr>
                <a:srgbClr val="000000"/>
              </a:buClr>
              <a:buSzPts val="2366"/>
              <a:buFont typeface="Arial"/>
              <a:buChar char="⚬"/>
            </a:pPr>
            <a:r>
              <a:rPr b="0" i="0" lang="en-US" sz="2366" u="none" cap="none" strike="noStrike">
                <a:solidFill>
                  <a:srgbClr val="000000"/>
                </a:solidFill>
                <a:latin typeface="Open Sans"/>
                <a:ea typeface="Open Sans"/>
                <a:cs typeface="Open Sans"/>
                <a:sym typeface="Open Sans"/>
              </a:rPr>
              <a:t>Bagus, model bisa membedakan fraud vs normal dengan cukup baik.</a:t>
            </a:r>
            <a:endParaRPr/>
          </a:p>
          <a:p>
            <a:pPr indent="0" lvl="0" marL="0" marR="0" rtl="0" algn="just">
              <a:lnSpc>
                <a:spcPct val="155029"/>
              </a:lnSpc>
              <a:spcBef>
                <a:spcPts val="0"/>
              </a:spcBef>
              <a:spcAft>
                <a:spcPts val="0"/>
              </a:spcAft>
              <a:buNone/>
            </a:pPr>
            <a:r>
              <a:t/>
            </a:r>
            <a:endParaRPr b="0" i="0" sz="2366" u="none" cap="none" strike="noStrike">
              <a:solidFill>
                <a:srgbClr val="000000"/>
              </a:solidFill>
              <a:latin typeface="Open Sans"/>
              <a:ea typeface="Open Sans"/>
              <a:cs typeface="Open Sans"/>
              <a:sym typeface="Open Sans"/>
            </a:endParaRPr>
          </a:p>
          <a:p>
            <a:pPr indent="0" lvl="0" marL="0" marR="0" rtl="0" algn="just">
              <a:lnSpc>
                <a:spcPct val="155029"/>
              </a:lnSpc>
              <a:spcBef>
                <a:spcPts val="0"/>
              </a:spcBef>
              <a:spcAft>
                <a:spcPts val="0"/>
              </a:spcAft>
              <a:buNone/>
            </a:pPr>
            <a:r>
              <a:t/>
            </a:r>
            <a:endParaRPr b="0" i="0" sz="2366" u="none" cap="none" strike="noStrike">
              <a:solidFill>
                <a:srgbClr val="000000"/>
              </a:solidFill>
              <a:latin typeface="Open Sans"/>
              <a:ea typeface="Open Sans"/>
              <a:cs typeface="Open Sans"/>
              <a:sym typeface="Open Sans"/>
            </a:endParaRPr>
          </a:p>
          <a:p>
            <a:pPr indent="0" lvl="0" marL="0" marR="0" rtl="0" algn="just">
              <a:lnSpc>
                <a:spcPct val="155029"/>
              </a:lnSpc>
              <a:spcBef>
                <a:spcPts val="0"/>
              </a:spcBef>
              <a:spcAft>
                <a:spcPts val="0"/>
              </a:spcAft>
              <a:buNone/>
            </a:pPr>
            <a:r>
              <a:t/>
            </a:r>
            <a:endParaRPr b="0" i="0" sz="2366" u="none" cap="none" strike="noStrike">
              <a:solidFill>
                <a:srgbClr val="000000"/>
              </a:solidFill>
              <a:latin typeface="Open Sans"/>
              <a:ea typeface="Open Sans"/>
              <a:cs typeface="Open Sans"/>
              <a:sym typeface="Open Sans"/>
            </a:endParaRPr>
          </a:p>
          <a:p>
            <a:pPr indent="0" lvl="0" marL="0" marR="0" rtl="0" algn="just">
              <a:lnSpc>
                <a:spcPct val="155029"/>
              </a:lnSpc>
              <a:spcBef>
                <a:spcPts val="0"/>
              </a:spcBef>
              <a:spcAft>
                <a:spcPts val="0"/>
              </a:spcAft>
              <a:buNone/>
            </a:pPr>
            <a:r>
              <a:t/>
            </a:r>
            <a:endParaRPr b="0" i="0" sz="2366" u="none" cap="none" strike="noStrike">
              <a:solidFill>
                <a:srgbClr val="000000"/>
              </a:solidFill>
              <a:latin typeface="Open Sans"/>
              <a:ea typeface="Open Sans"/>
              <a:cs typeface="Open Sans"/>
              <a:sym typeface="Open Sans"/>
            </a:endParaRPr>
          </a:p>
        </p:txBody>
      </p:sp>
      <p:sp>
        <p:nvSpPr>
          <p:cNvPr id="363" name="Google Shape;363;p11"/>
          <p:cNvSpPr txBox="1"/>
          <p:nvPr/>
        </p:nvSpPr>
        <p:spPr>
          <a:xfrm>
            <a:off x="804342" y="2160756"/>
            <a:ext cx="4673759" cy="555992"/>
          </a:xfrm>
          <a:prstGeom prst="rect">
            <a:avLst/>
          </a:prstGeom>
          <a:noFill/>
          <a:ln>
            <a:noFill/>
          </a:ln>
        </p:spPr>
        <p:txBody>
          <a:bodyPr anchorCtr="0" anchor="t" bIns="0" lIns="0" spcFirstLastPara="1" rIns="0" wrap="square" tIns="0">
            <a:spAutoFit/>
          </a:bodyPr>
          <a:lstStyle/>
          <a:p>
            <a:pPr indent="0" lvl="0" marL="0" marR="0" rtl="0" algn="ctr">
              <a:lnSpc>
                <a:spcPct val="140043"/>
              </a:lnSpc>
              <a:spcBef>
                <a:spcPts val="0"/>
              </a:spcBef>
              <a:spcAft>
                <a:spcPts val="0"/>
              </a:spcAft>
              <a:buNone/>
            </a:pPr>
            <a:r>
              <a:rPr b="1" i="0" lang="en-US" sz="3234" u="none" cap="none" strike="noStrike">
                <a:solidFill>
                  <a:srgbClr val="000000"/>
                </a:solidFill>
                <a:latin typeface="Inter"/>
                <a:ea typeface="Inter"/>
                <a:cs typeface="Inter"/>
                <a:sym typeface="Inter"/>
              </a:rPr>
              <a:t>Evaluation - Visualisasi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grpSp>
        <p:nvGrpSpPr>
          <p:cNvPr id="368" name="Google Shape;368;p12"/>
          <p:cNvGrpSpPr/>
          <p:nvPr/>
        </p:nvGrpSpPr>
        <p:grpSpPr>
          <a:xfrm>
            <a:off x="0" y="-144661"/>
            <a:ext cx="18288000" cy="1687855"/>
            <a:chOff x="0" y="-38100"/>
            <a:chExt cx="4816593" cy="444538"/>
          </a:xfrm>
        </p:grpSpPr>
        <p:sp>
          <p:nvSpPr>
            <p:cNvPr id="369" name="Google Shape;369;p12"/>
            <p:cNvSpPr/>
            <p:nvPr/>
          </p:nvSpPr>
          <p:spPr>
            <a:xfrm>
              <a:off x="0" y="0"/>
              <a:ext cx="4816592" cy="406438"/>
            </a:xfrm>
            <a:custGeom>
              <a:rect b="b" l="l" r="r" t="t"/>
              <a:pathLst>
                <a:path extrusionOk="0" h="406438" w="4816592">
                  <a:moveTo>
                    <a:pt x="0" y="0"/>
                  </a:moveTo>
                  <a:lnTo>
                    <a:pt x="4816592" y="0"/>
                  </a:lnTo>
                  <a:lnTo>
                    <a:pt x="4816592" y="406438"/>
                  </a:lnTo>
                  <a:lnTo>
                    <a:pt x="0" y="406438"/>
                  </a:lnTo>
                  <a:close/>
                </a:path>
              </a:pathLst>
            </a:custGeom>
            <a:solidFill>
              <a:srgbClr val="0345E4"/>
            </a:solidFill>
            <a:ln>
              <a:noFill/>
            </a:ln>
          </p:spPr>
        </p:sp>
        <p:sp>
          <p:nvSpPr>
            <p:cNvPr id="370" name="Google Shape;370;p12"/>
            <p:cNvSpPr txBox="1"/>
            <p:nvPr/>
          </p:nvSpPr>
          <p:spPr>
            <a:xfrm>
              <a:off x="0" y="-38100"/>
              <a:ext cx="4816593" cy="4445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71" name="Google Shape;371;p12"/>
          <p:cNvGrpSpPr/>
          <p:nvPr/>
        </p:nvGrpSpPr>
        <p:grpSpPr>
          <a:xfrm>
            <a:off x="15698994" y="7487211"/>
            <a:ext cx="3987330" cy="3987330"/>
            <a:chOff x="0" y="0"/>
            <a:chExt cx="812800" cy="812800"/>
          </a:xfrm>
        </p:grpSpPr>
        <p:sp>
          <p:nvSpPr>
            <p:cNvPr id="372" name="Google Shape;372;p1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4" name="Google Shape;374;p12"/>
          <p:cNvSpPr/>
          <p:nvPr/>
        </p:nvSpPr>
        <p:spPr>
          <a:xfrm>
            <a:off x="1002428" y="2584232"/>
            <a:ext cx="6498579" cy="6295498"/>
          </a:xfrm>
          <a:custGeom>
            <a:rect b="b" l="l" r="r" t="t"/>
            <a:pathLst>
              <a:path extrusionOk="0" h="6295498" w="6498579">
                <a:moveTo>
                  <a:pt x="0" y="0"/>
                </a:moveTo>
                <a:lnTo>
                  <a:pt x="6498579" y="0"/>
                </a:lnTo>
                <a:lnTo>
                  <a:pt x="6498579" y="6295499"/>
                </a:lnTo>
                <a:lnTo>
                  <a:pt x="0" y="6295499"/>
                </a:lnTo>
                <a:lnTo>
                  <a:pt x="0" y="0"/>
                </a:lnTo>
                <a:close/>
              </a:path>
            </a:pathLst>
          </a:custGeom>
          <a:blipFill rotWithShape="1">
            <a:blip r:embed="rId3">
              <a:alphaModFix/>
            </a:blip>
            <a:stretch>
              <a:fillRect b="0" l="0" r="0" t="0"/>
            </a:stretch>
          </a:blipFill>
          <a:ln>
            <a:noFill/>
          </a:ln>
        </p:spPr>
      </p:sp>
      <p:sp>
        <p:nvSpPr>
          <p:cNvPr id="375" name="Google Shape;375;p12"/>
          <p:cNvSpPr txBox="1"/>
          <p:nvPr/>
        </p:nvSpPr>
        <p:spPr>
          <a:xfrm>
            <a:off x="1002428" y="401109"/>
            <a:ext cx="10588401" cy="664775"/>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b="1" i="0" lang="en-US" sz="3878" u="none" cap="none" strike="noStrike">
                <a:solidFill>
                  <a:srgbClr val="FFFFFF"/>
                </a:solidFill>
                <a:latin typeface="Arial"/>
                <a:ea typeface="Arial"/>
                <a:cs typeface="Arial"/>
                <a:sym typeface="Arial"/>
              </a:rPr>
              <a:t>VISUALISASI ROC</a:t>
            </a:r>
            <a:endParaRPr/>
          </a:p>
        </p:txBody>
      </p:sp>
      <p:sp>
        <p:nvSpPr>
          <p:cNvPr id="376" name="Google Shape;376;p12"/>
          <p:cNvSpPr txBox="1"/>
          <p:nvPr/>
        </p:nvSpPr>
        <p:spPr>
          <a:xfrm>
            <a:off x="7664550" y="1741575"/>
            <a:ext cx="10255200" cy="9974700"/>
          </a:xfrm>
          <a:prstGeom prst="rect">
            <a:avLst/>
          </a:prstGeom>
          <a:noFill/>
          <a:ln>
            <a:noFill/>
          </a:ln>
        </p:spPr>
        <p:txBody>
          <a:bodyPr anchorCtr="0" anchor="t" bIns="0" lIns="0" spcFirstLastPara="1" rIns="0" wrap="square" tIns="0">
            <a:spAutoFit/>
          </a:bodyPr>
          <a:lstStyle/>
          <a:p>
            <a:pPr indent="0" lvl="0" marL="0" marR="0" rtl="0" algn="just">
              <a:lnSpc>
                <a:spcPct val="149977"/>
              </a:lnSpc>
              <a:spcBef>
                <a:spcPts val="0"/>
              </a:spcBef>
              <a:spcAft>
                <a:spcPts val="0"/>
              </a:spcAft>
              <a:buNone/>
            </a:pPr>
            <a:r>
              <a:rPr lang="en-US" sz="2197">
                <a:latin typeface="Open Sans"/>
                <a:ea typeface="Open Sans"/>
                <a:cs typeface="Open Sans"/>
                <a:sym typeface="Open Sans"/>
              </a:rPr>
              <a:t>Interpretasi:</a:t>
            </a:r>
            <a:endParaRPr/>
          </a:p>
          <a:p>
            <a:pPr indent="-237191" lvl="1" marL="474382" marR="0" rtl="0" algn="just">
              <a:lnSpc>
                <a:spcPct val="149977"/>
              </a:lnSpc>
              <a:spcBef>
                <a:spcPts val="0"/>
              </a:spcBef>
              <a:spcAft>
                <a:spcPts val="0"/>
              </a:spcAft>
              <a:buClr>
                <a:srgbClr val="000000"/>
              </a:buClr>
              <a:buSzPts val="2197"/>
              <a:buFont typeface="Arial"/>
              <a:buChar char="•"/>
            </a:pPr>
            <a:r>
              <a:rPr b="0" i="0" lang="en-US" sz="2197" u="none" cap="none" strike="noStrike">
                <a:solidFill>
                  <a:srgbClr val="000000"/>
                </a:solidFill>
                <a:latin typeface="Open Sans"/>
                <a:ea typeface="Open Sans"/>
                <a:cs typeface="Open Sans"/>
                <a:sym typeface="Open Sans"/>
              </a:rPr>
              <a:t>Kurva biru menunjukkan performa model dalam membedakan transaksi fraud (positif) vs normal (negatif).</a:t>
            </a:r>
            <a:endParaRPr/>
          </a:p>
          <a:p>
            <a:pPr indent="-316254" lvl="2" marL="948764" marR="0" rtl="0" algn="just">
              <a:lnSpc>
                <a:spcPct val="149977"/>
              </a:lnSpc>
              <a:spcBef>
                <a:spcPts val="0"/>
              </a:spcBef>
              <a:spcAft>
                <a:spcPts val="0"/>
              </a:spcAft>
              <a:buClr>
                <a:srgbClr val="000000"/>
              </a:buClr>
              <a:buSzPts val="2197"/>
              <a:buFont typeface="Arial"/>
              <a:buChar char="⚬"/>
            </a:pPr>
            <a:r>
              <a:rPr b="0" i="0" lang="en-US" sz="2197" u="none" cap="none" strike="noStrike">
                <a:solidFill>
                  <a:srgbClr val="000000"/>
                </a:solidFill>
                <a:latin typeface="Open Sans"/>
                <a:ea typeface="Open Sans"/>
                <a:cs typeface="Open Sans"/>
                <a:sym typeface="Open Sans"/>
              </a:rPr>
              <a:t>Kurva menempel cukup jauh dari garis diagonal (baseline random).</a:t>
            </a:r>
            <a:endParaRPr/>
          </a:p>
          <a:p>
            <a:pPr indent="-316254" lvl="2" marL="948764" marR="0" rtl="0" algn="just">
              <a:lnSpc>
                <a:spcPct val="149977"/>
              </a:lnSpc>
              <a:spcBef>
                <a:spcPts val="0"/>
              </a:spcBef>
              <a:spcAft>
                <a:spcPts val="0"/>
              </a:spcAft>
              <a:buClr>
                <a:srgbClr val="000000"/>
              </a:buClr>
              <a:buSzPts val="2197"/>
              <a:buFont typeface="Arial"/>
              <a:buChar char="⚬"/>
            </a:pPr>
            <a:r>
              <a:rPr b="0" i="0" lang="en-US" sz="2197" u="none" cap="none" strike="noStrike">
                <a:solidFill>
                  <a:srgbClr val="000000"/>
                </a:solidFill>
                <a:latin typeface="Open Sans"/>
                <a:ea typeface="Open Sans"/>
                <a:cs typeface="Open Sans"/>
                <a:sym typeface="Open Sans"/>
              </a:rPr>
              <a:t>Artinya, model punya kemampuan diskriminasi yang sangat baik.</a:t>
            </a:r>
            <a:endParaRPr/>
          </a:p>
          <a:p>
            <a:pPr indent="-237191" lvl="1" marL="474382" marR="0" rtl="0" algn="just">
              <a:lnSpc>
                <a:spcPct val="149977"/>
              </a:lnSpc>
              <a:spcBef>
                <a:spcPts val="0"/>
              </a:spcBef>
              <a:spcAft>
                <a:spcPts val="0"/>
              </a:spcAft>
              <a:buClr>
                <a:srgbClr val="000000"/>
              </a:buClr>
              <a:buSzPts val="2197"/>
              <a:buFont typeface="Arial"/>
              <a:buChar char="•"/>
            </a:pPr>
            <a:r>
              <a:rPr b="0" i="0" lang="en-US" sz="2197" u="none" cap="none" strike="noStrike">
                <a:solidFill>
                  <a:srgbClr val="000000"/>
                </a:solidFill>
                <a:latin typeface="Open Sans"/>
                <a:ea typeface="Open Sans"/>
                <a:cs typeface="Open Sans"/>
                <a:sym typeface="Open Sans"/>
              </a:rPr>
              <a:t>AUC (Area Under Curve) = 0.96</a:t>
            </a:r>
            <a:endParaRPr/>
          </a:p>
          <a:p>
            <a:pPr indent="-316254" lvl="2" marL="948764" marR="0" rtl="0" algn="just">
              <a:lnSpc>
                <a:spcPct val="149977"/>
              </a:lnSpc>
              <a:spcBef>
                <a:spcPts val="0"/>
              </a:spcBef>
              <a:spcAft>
                <a:spcPts val="0"/>
              </a:spcAft>
              <a:buClr>
                <a:srgbClr val="000000"/>
              </a:buClr>
              <a:buSzPts val="2197"/>
              <a:buFont typeface="Arial"/>
              <a:buChar char="⚬"/>
            </a:pPr>
            <a:r>
              <a:rPr b="0" i="0" lang="en-US" sz="2197" u="none" cap="none" strike="noStrike">
                <a:solidFill>
                  <a:srgbClr val="000000"/>
                </a:solidFill>
                <a:latin typeface="Open Sans"/>
                <a:ea typeface="Open Sans"/>
                <a:cs typeface="Open Sans"/>
                <a:sym typeface="Open Sans"/>
              </a:rPr>
              <a:t>Nilai AUC 0.96 berarti, jika dipilih 1 transaksi fraud dan 1 transaksi normal secara acak, maka ada 96% kemungkinan model memberi skor probabilitas lebih tinggi untuk fraud dibanding normal.</a:t>
            </a:r>
            <a:endParaRPr/>
          </a:p>
          <a:p>
            <a:pPr indent="-316254" lvl="2" marL="948764" marR="0" rtl="0" algn="just">
              <a:lnSpc>
                <a:spcPct val="149977"/>
              </a:lnSpc>
              <a:spcBef>
                <a:spcPts val="0"/>
              </a:spcBef>
              <a:spcAft>
                <a:spcPts val="0"/>
              </a:spcAft>
              <a:buClr>
                <a:srgbClr val="000000"/>
              </a:buClr>
              <a:buSzPts val="2197"/>
              <a:buFont typeface="Arial"/>
              <a:buChar char="⚬"/>
            </a:pPr>
            <a:r>
              <a:rPr b="0" i="0" lang="en-US" sz="2197" u="none" cap="none" strike="noStrike">
                <a:solidFill>
                  <a:srgbClr val="000000"/>
                </a:solidFill>
                <a:latin typeface="Open Sans"/>
                <a:ea typeface="Open Sans"/>
                <a:cs typeface="Open Sans"/>
                <a:sym typeface="Open Sans"/>
              </a:rPr>
              <a:t>Ini level performa yang sangat bagus untuk fraud detection.</a:t>
            </a:r>
            <a:endParaRPr/>
          </a:p>
          <a:p>
            <a:pPr indent="-237191" lvl="1" marL="474382" marR="0" rtl="0" algn="just">
              <a:lnSpc>
                <a:spcPct val="149977"/>
              </a:lnSpc>
              <a:spcBef>
                <a:spcPts val="0"/>
              </a:spcBef>
              <a:spcAft>
                <a:spcPts val="0"/>
              </a:spcAft>
              <a:buClr>
                <a:srgbClr val="000000"/>
              </a:buClr>
              <a:buSzPts val="2197"/>
              <a:buFont typeface="Arial"/>
              <a:buChar char="•"/>
            </a:pPr>
            <a:r>
              <a:rPr b="0" i="0" lang="en-US" sz="2197" u="none" cap="none" strike="noStrike">
                <a:solidFill>
                  <a:srgbClr val="000000"/>
                </a:solidFill>
                <a:latin typeface="Open Sans"/>
                <a:ea typeface="Open Sans"/>
                <a:cs typeface="Open Sans"/>
                <a:sym typeface="Open Sans"/>
              </a:rPr>
              <a:t>Trade-off antara TPR dan FPR</a:t>
            </a:r>
            <a:endParaRPr/>
          </a:p>
          <a:p>
            <a:pPr indent="-316254" lvl="2" marL="948764" marR="0" rtl="0" algn="just">
              <a:lnSpc>
                <a:spcPct val="149977"/>
              </a:lnSpc>
              <a:spcBef>
                <a:spcPts val="0"/>
              </a:spcBef>
              <a:spcAft>
                <a:spcPts val="0"/>
              </a:spcAft>
              <a:buClr>
                <a:srgbClr val="000000"/>
              </a:buClr>
              <a:buSzPts val="2197"/>
              <a:buFont typeface="Arial"/>
              <a:buChar char="⚬"/>
            </a:pPr>
            <a:r>
              <a:rPr b="0" i="0" lang="en-US" sz="2197" u="none" cap="none" strike="noStrike">
                <a:solidFill>
                  <a:srgbClr val="000000"/>
                </a:solidFill>
                <a:latin typeface="Open Sans"/>
                <a:ea typeface="Open Sans"/>
                <a:cs typeface="Open Sans"/>
                <a:sym typeface="Open Sans"/>
              </a:rPr>
              <a:t>Model bisa mencapai True Positive Rate (Recall) tinggi dengan False Positive Rate rendah.</a:t>
            </a:r>
            <a:endParaRPr/>
          </a:p>
          <a:p>
            <a:pPr indent="-316254" lvl="2" marL="948764" marR="0" rtl="0" algn="just">
              <a:lnSpc>
                <a:spcPct val="149977"/>
              </a:lnSpc>
              <a:spcBef>
                <a:spcPts val="0"/>
              </a:spcBef>
              <a:spcAft>
                <a:spcPts val="0"/>
              </a:spcAft>
              <a:buClr>
                <a:srgbClr val="000000"/>
              </a:buClr>
              <a:buSzPts val="2197"/>
              <a:buFont typeface="Arial"/>
              <a:buChar char="⚬"/>
            </a:pPr>
            <a:r>
              <a:rPr b="0" i="0" lang="en-US" sz="2197" u="none" cap="none" strike="noStrike">
                <a:solidFill>
                  <a:srgbClr val="000000"/>
                </a:solidFill>
                <a:latin typeface="Open Sans"/>
                <a:ea typeface="Open Sans"/>
                <a:cs typeface="Open Sans"/>
                <a:sym typeface="Open Sans"/>
              </a:rPr>
              <a:t>Tapi, berdasarkan classification report sebelumnya, model lebih condong ke recall tinggi tapi precision rendah → banyak transaksi normal yang ikut ditandai fraud.</a:t>
            </a:r>
            <a:endParaRPr/>
          </a:p>
          <a:p>
            <a:pPr indent="0" lvl="0" marL="0" marR="0" rtl="0" algn="just">
              <a:lnSpc>
                <a:spcPct val="149977"/>
              </a:lnSpc>
              <a:spcBef>
                <a:spcPts val="0"/>
              </a:spcBef>
              <a:spcAft>
                <a:spcPts val="0"/>
              </a:spcAft>
              <a:buNone/>
            </a:pPr>
            <a:r>
              <a:t/>
            </a:r>
            <a:endParaRPr b="0" i="0" sz="2197" u="none" cap="none" strike="noStrike">
              <a:solidFill>
                <a:srgbClr val="000000"/>
              </a:solidFill>
              <a:latin typeface="Open Sans"/>
              <a:ea typeface="Open Sans"/>
              <a:cs typeface="Open Sans"/>
              <a:sym typeface="Open Sans"/>
            </a:endParaRPr>
          </a:p>
          <a:p>
            <a:pPr indent="0" lvl="0" marL="0" marR="0" rtl="0" algn="just">
              <a:lnSpc>
                <a:spcPct val="149977"/>
              </a:lnSpc>
              <a:spcBef>
                <a:spcPts val="0"/>
              </a:spcBef>
              <a:spcAft>
                <a:spcPts val="0"/>
              </a:spcAft>
              <a:buNone/>
            </a:pPr>
            <a:r>
              <a:t/>
            </a:r>
            <a:endParaRPr b="0" i="0" sz="2197" u="none" cap="none" strike="noStrike">
              <a:solidFill>
                <a:srgbClr val="000000"/>
              </a:solidFill>
              <a:latin typeface="Open Sans"/>
              <a:ea typeface="Open Sans"/>
              <a:cs typeface="Open Sans"/>
              <a:sym typeface="Open Sans"/>
            </a:endParaRPr>
          </a:p>
          <a:p>
            <a:pPr indent="0" lvl="0" marL="0" marR="0" rtl="0" algn="just">
              <a:lnSpc>
                <a:spcPct val="149977"/>
              </a:lnSpc>
              <a:spcBef>
                <a:spcPts val="0"/>
              </a:spcBef>
              <a:spcAft>
                <a:spcPts val="0"/>
              </a:spcAft>
              <a:buNone/>
            </a:pPr>
            <a:r>
              <a:t/>
            </a:r>
            <a:endParaRPr b="0" i="0" sz="2197" u="none" cap="none" strike="noStrike">
              <a:solidFill>
                <a:srgbClr val="000000"/>
              </a:solidFill>
              <a:latin typeface="Open Sans"/>
              <a:ea typeface="Open Sans"/>
              <a:cs typeface="Open Sans"/>
              <a:sym typeface="Open Sans"/>
            </a:endParaRPr>
          </a:p>
          <a:p>
            <a:pPr indent="0" lvl="0" marL="0" marR="0" rtl="0" algn="just">
              <a:lnSpc>
                <a:spcPct val="149977"/>
              </a:lnSpc>
              <a:spcBef>
                <a:spcPts val="0"/>
              </a:spcBef>
              <a:spcAft>
                <a:spcPts val="0"/>
              </a:spcAft>
              <a:buNone/>
            </a:pPr>
            <a:r>
              <a:t/>
            </a:r>
            <a:endParaRPr b="0" i="0" sz="2197" u="none" cap="none" strike="noStrike">
              <a:solidFill>
                <a:srgbClr val="0000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grpSp>
        <p:nvGrpSpPr>
          <p:cNvPr id="381" name="Google Shape;381;p13"/>
          <p:cNvGrpSpPr/>
          <p:nvPr/>
        </p:nvGrpSpPr>
        <p:grpSpPr>
          <a:xfrm>
            <a:off x="0" y="-144661"/>
            <a:ext cx="18288000" cy="2372092"/>
            <a:chOff x="0" y="-38100"/>
            <a:chExt cx="4816593" cy="624748"/>
          </a:xfrm>
        </p:grpSpPr>
        <p:sp>
          <p:nvSpPr>
            <p:cNvPr id="382" name="Google Shape;382;p13"/>
            <p:cNvSpPr/>
            <p:nvPr/>
          </p:nvSpPr>
          <p:spPr>
            <a:xfrm>
              <a:off x="0" y="0"/>
              <a:ext cx="4816592" cy="586648"/>
            </a:xfrm>
            <a:custGeom>
              <a:rect b="b" l="l" r="r" t="t"/>
              <a:pathLst>
                <a:path extrusionOk="0" h="586648" w="4816592">
                  <a:moveTo>
                    <a:pt x="0" y="0"/>
                  </a:moveTo>
                  <a:lnTo>
                    <a:pt x="4816592" y="0"/>
                  </a:lnTo>
                  <a:lnTo>
                    <a:pt x="4816592" y="586648"/>
                  </a:lnTo>
                  <a:lnTo>
                    <a:pt x="0" y="586648"/>
                  </a:lnTo>
                  <a:close/>
                </a:path>
              </a:pathLst>
            </a:custGeom>
            <a:solidFill>
              <a:srgbClr val="0345E4"/>
            </a:solidFill>
            <a:ln>
              <a:noFill/>
            </a:ln>
          </p:spPr>
        </p:sp>
        <p:sp>
          <p:nvSpPr>
            <p:cNvPr id="383" name="Google Shape;383;p13"/>
            <p:cNvSpPr txBox="1"/>
            <p:nvPr/>
          </p:nvSpPr>
          <p:spPr>
            <a:xfrm>
              <a:off x="0" y="-38100"/>
              <a:ext cx="4816593" cy="62474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84" name="Google Shape;384;p13"/>
          <p:cNvSpPr/>
          <p:nvPr/>
        </p:nvSpPr>
        <p:spPr>
          <a:xfrm>
            <a:off x="1571437" y="3617014"/>
            <a:ext cx="586293" cy="483692"/>
          </a:xfrm>
          <a:custGeom>
            <a:rect b="b" l="l" r="r" t="t"/>
            <a:pathLst>
              <a:path extrusionOk="0" h="483692" w="586293">
                <a:moveTo>
                  <a:pt x="0" y="0"/>
                </a:moveTo>
                <a:lnTo>
                  <a:pt x="586293" y="0"/>
                </a:lnTo>
                <a:lnTo>
                  <a:pt x="586293" y="483692"/>
                </a:lnTo>
                <a:lnTo>
                  <a:pt x="0" y="483692"/>
                </a:lnTo>
                <a:lnTo>
                  <a:pt x="0" y="0"/>
                </a:lnTo>
                <a:close/>
              </a:path>
            </a:pathLst>
          </a:custGeom>
          <a:blipFill rotWithShape="1">
            <a:blip r:embed="rId3">
              <a:alphaModFix/>
            </a:blip>
            <a:stretch>
              <a:fillRect b="0" l="0" r="0" t="0"/>
            </a:stretch>
          </a:blipFill>
          <a:ln>
            <a:noFill/>
          </a:ln>
        </p:spPr>
      </p:sp>
      <p:sp>
        <p:nvSpPr>
          <p:cNvPr id="385" name="Google Shape;385;p13"/>
          <p:cNvSpPr/>
          <p:nvPr/>
        </p:nvSpPr>
        <p:spPr>
          <a:xfrm>
            <a:off x="754001" y="3491549"/>
            <a:ext cx="7576909" cy="4781066"/>
          </a:xfrm>
          <a:custGeom>
            <a:rect b="b" l="l" r="r" t="t"/>
            <a:pathLst>
              <a:path extrusionOk="0" h="5297580" w="8585733">
                <a:moveTo>
                  <a:pt x="0" y="0"/>
                </a:moveTo>
                <a:lnTo>
                  <a:pt x="8585733" y="0"/>
                </a:lnTo>
                <a:lnTo>
                  <a:pt x="8585733" y="5297580"/>
                </a:lnTo>
                <a:lnTo>
                  <a:pt x="0" y="5297580"/>
                </a:lnTo>
                <a:lnTo>
                  <a:pt x="0" y="0"/>
                </a:lnTo>
                <a:close/>
              </a:path>
            </a:pathLst>
          </a:custGeom>
          <a:blipFill rotWithShape="1">
            <a:blip r:embed="rId4">
              <a:alphaModFix/>
            </a:blip>
            <a:stretch>
              <a:fillRect b="0" l="0" r="0" t="0"/>
            </a:stretch>
          </a:blipFill>
          <a:ln>
            <a:noFill/>
          </a:ln>
        </p:spPr>
      </p:sp>
      <p:sp>
        <p:nvSpPr>
          <p:cNvPr id="386" name="Google Shape;386;p13"/>
          <p:cNvSpPr txBox="1"/>
          <p:nvPr/>
        </p:nvSpPr>
        <p:spPr>
          <a:xfrm>
            <a:off x="919853" y="375529"/>
            <a:ext cx="13193795" cy="1305537"/>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3737" u="none" cap="none" strike="noStrike">
                <a:solidFill>
                  <a:srgbClr val="FFFFFF"/>
                </a:solidFill>
                <a:latin typeface="Arial"/>
                <a:ea typeface="Arial"/>
                <a:cs typeface="Arial"/>
                <a:sym typeface="Arial"/>
              </a:rPr>
              <a:t>MODELING MACHINE LEARNING 2 + EVALUATION (RANDOM FOREST)</a:t>
            </a:r>
            <a:endParaRPr/>
          </a:p>
        </p:txBody>
      </p:sp>
      <p:sp>
        <p:nvSpPr>
          <p:cNvPr id="387" name="Google Shape;387;p13"/>
          <p:cNvSpPr txBox="1"/>
          <p:nvPr/>
        </p:nvSpPr>
        <p:spPr>
          <a:xfrm>
            <a:off x="2303774" y="3623910"/>
            <a:ext cx="2743103" cy="3892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300" u="none" cap="none" strike="noStrike">
                <a:solidFill>
                  <a:srgbClr val="FFFFFF"/>
                </a:solidFill>
                <a:latin typeface="Arial"/>
                <a:ea typeface="Arial"/>
                <a:cs typeface="Arial"/>
                <a:sym typeface="Arial"/>
              </a:rPr>
              <a:t>Thynk Unlimited</a:t>
            </a:r>
            <a:endParaRPr/>
          </a:p>
        </p:txBody>
      </p:sp>
      <p:sp>
        <p:nvSpPr>
          <p:cNvPr id="388" name="Google Shape;388;p13"/>
          <p:cNvSpPr txBox="1"/>
          <p:nvPr/>
        </p:nvSpPr>
        <p:spPr>
          <a:xfrm>
            <a:off x="8189200" y="2227450"/>
            <a:ext cx="10353900" cy="9604200"/>
          </a:xfrm>
          <a:prstGeom prst="rect">
            <a:avLst/>
          </a:prstGeom>
          <a:noFill/>
          <a:ln>
            <a:noFill/>
          </a:ln>
        </p:spPr>
        <p:txBody>
          <a:bodyPr anchorCtr="0" anchor="t" bIns="0" lIns="0" spcFirstLastPara="1" rIns="0" wrap="square" tIns="0">
            <a:spAutoFit/>
          </a:bodyPr>
          <a:lstStyle/>
          <a:p>
            <a:pPr indent="0" lvl="0" marL="0" marR="0" rtl="0" algn="just">
              <a:lnSpc>
                <a:spcPct val="155029"/>
              </a:lnSpc>
              <a:spcBef>
                <a:spcPts val="0"/>
              </a:spcBef>
              <a:spcAft>
                <a:spcPts val="0"/>
              </a:spcAft>
              <a:buNone/>
            </a:pPr>
            <a:r>
              <a:rPr b="0" i="0" lang="en-US" sz="2266" u="none" cap="none" strike="noStrike">
                <a:solidFill>
                  <a:srgbClr val="000000"/>
                </a:solidFill>
                <a:latin typeface="Open Sans"/>
                <a:ea typeface="Open Sans"/>
                <a:cs typeface="Open Sans"/>
                <a:sym typeface="Open Sans"/>
              </a:rPr>
              <a:t>Interpretasi:</a:t>
            </a:r>
            <a:endParaRPr sz="1300"/>
          </a:p>
          <a:p>
            <a:pPr indent="-249151" lvl="1" marL="511002" marR="0" rtl="0" algn="just">
              <a:lnSpc>
                <a:spcPct val="155029"/>
              </a:lnSpc>
              <a:spcBef>
                <a:spcPts val="0"/>
              </a:spcBef>
              <a:spcAft>
                <a:spcPts val="0"/>
              </a:spcAft>
              <a:buClr>
                <a:srgbClr val="000000"/>
              </a:buClr>
              <a:buSzPts val="2266"/>
              <a:buFont typeface="Arial"/>
              <a:buChar char="•"/>
            </a:pPr>
            <a:r>
              <a:rPr b="0" i="0" lang="en-US" sz="2266" u="none" cap="none" strike="noStrike">
                <a:solidFill>
                  <a:srgbClr val="000000"/>
                </a:solidFill>
                <a:latin typeface="Open Sans"/>
                <a:ea typeface="Open Sans"/>
                <a:cs typeface="Open Sans"/>
                <a:sym typeface="Open Sans"/>
              </a:rPr>
              <a:t>Accuracy = 0.9995 (99.95%)</a:t>
            </a:r>
            <a:endParaRPr sz="1300"/>
          </a:p>
          <a:p>
            <a:pPr indent="-334317" lvl="2" marL="1022004" marR="0" rtl="0" algn="just">
              <a:lnSpc>
                <a:spcPct val="155029"/>
              </a:lnSpc>
              <a:spcBef>
                <a:spcPts val="0"/>
              </a:spcBef>
              <a:spcAft>
                <a:spcPts val="0"/>
              </a:spcAft>
              <a:buClr>
                <a:srgbClr val="000000"/>
              </a:buClr>
              <a:buSzPts val="2266"/>
              <a:buFont typeface="Arial"/>
              <a:buChar char="⚬"/>
            </a:pPr>
            <a:r>
              <a:rPr b="0" i="0" lang="en-US" sz="2266" u="none" cap="none" strike="noStrike">
                <a:solidFill>
                  <a:srgbClr val="000000"/>
                </a:solidFill>
                <a:latin typeface="Open Sans"/>
                <a:ea typeface="Open Sans"/>
                <a:cs typeface="Open Sans"/>
                <a:sym typeface="Open Sans"/>
              </a:rPr>
              <a:t>Terlihat sangat tinggi, tapi bisa menyesatkan karena dataset tidak seimbang.</a:t>
            </a:r>
            <a:endParaRPr sz="1300"/>
          </a:p>
          <a:p>
            <a:pPr indent="-249151" lvl="1" marL="511002" marR="0" rtl="0" algn="just">
              <a:lnSpc>
                <a:spcPct val="155029"/>
              </a:lnSpc>
              <a:spcBef>
                <a:spcPts val="0"/>
              </a:spcBef>
              <a:spcAft>
                <a:spcPts val="0"/>
              </a:spcAft>
              <a:buClr>
                <a:srgbClr val="000000"/>
              </a:buClr>
              <a:buSzPts val="2266"/>
              <a:buFont typeface="Arial"/>
              <a:buChar char="•"/>
            </a:pPr>
            <a:r>
              <a:rPr b="0" i="0" lang="en-US" sz="2266" u="none" cap="none" strike="noStrike">
                <a:solidFill>
                  <a:srgbClr val="000000"/>
                </a:solidFill>
                <a:latin typeface="Open Sans"/>
                <a:ea typeface="Open Sans"/>
                <a:cs typeface="Open Sans"/>
                <a:sym typeface="Open Sans"/>
              </a:rPr>
              <a:t>Macro avg (0.917 F1)</a:t>
            </a:r>
            <a:endParaRPr sz="1300"/>
          </a:p>
          <a:p>
            <a:pPr indent="-334317" lvl="2" marL="1022004" marR="0" rtl="0" algn="just">
              <a:lnSpc>
                <a:spcPct val="155029"/>
              </a:lnSpc>
              <a:spcBef>
                <a:spcPts val="0"/>
              </a:spcBef>
              <a:spcAft>
                <a:spcPts val="0"/>
              </a:spcAft>
              <a:buClr>
                <a:srgbClr val="000000"/>
              </a:buClr>
              <a:buSzPts val="2266"/>
              <a:buFont typeface="Arial"/>
              <a:buChar char="⚬"/>
            </a:pPr>
            <a:r>
              <a:rPr b="0" i="0" lang="en-US" sz="2266" u="none" cap="none" strike="noStrike">
                <a:solidFill>
                  <a:srgbClr val="000000"/>
                </a:solidFill>
                <a:latin typeface="Open Sans"/>
                <a:ea typeface="Open Sans"/>
                <a:cs typeface="Open Sans"/>
                <a:sym typeface="Open Sans"/>
              </a:rPr>
              <a:t>Rata-rata sederhana antar kelas memperlihatkan kinerja menurun di kelas minoritas.</a:t>
            </a:r>
            <a:endParaRPr sz="1300"/>
          </a:p>
          <a:p>
            <a:pPr indent="-249151" lvl="1" marL="511002" marR="0" rtl="0" algn="just">
              <a:lnSpc>
                <a:spcPct val="155029"/>
              </a:lnSpc>
              <a:spcBef>
                <a:spcPts val="0"/>
              </a:spcBef>
              <a:spcAft>
                <a:spcPts val="0"/>
              </a:spcAft>
              <a:buClr>
                <a:srgbClr val="000000"/>
              </a:buClr>
              <a:buSzPts val="2266"/>
              <a:buFont typeface="Arial"/>
              <a:buChar char="•"/>
            </a:pPr>
            <a:r>
              <a:rPr b="0" i="0" lang="en-US" sz="2266" u="none" cap="none" strike="noStrike">
                <a:solidFill>
                  <a:srgbClr val="000000"/>
                </a:solidFill>
                <a:latin typeface="Open Sans"/>
                <a:ea typeface="Open Sans"/>
                <a:cs typeface="Open Sans"/>
                <a:sym typeface="Open Sans"/>
              </a:rPr>
              <a:t>Weighted avg (0.9995 F1)</a:t>
            </a:r>
            <a:endParaRPr sz="1300"/>
          </a:p>
          <a:p>
            <a:pPr indent="-334317" lvl="2" marL="1022004" marR="0" rtl="0" algn="just">
              <a:lnSpc>
                <a:spcPct val="155029"/>
              </a:lnSpc>
              <a:spcBef>
                <a:spcPts val="0"/>
              </a:spcBef>
              <a:spcAft>
                <a:spcPts val="0"/>
              </a:spcAft>
              <a:buClr>
                <a:srgbClr val="000000"/>
              </a:buClr>
              <a:buSzPts val="2266"/>
              <a:buFont typeface="Arial"/>
              <a:buChar char="⚬"/>
            </a:pPr>
            <a:r>
              <a:rPr b="0" i="0" lang="en-US" sz="2266" u="none" cap="none" strike="noStrike">
                <a:solidFill>
                  <a:srgbClr val="000000"/>
                </a:solidFill>
                <a:latin typeface="Open Sans"/>
                <a:ea typeface="Open Sans"/>
                <a:cs typeface="Open Sans"/>
                <a:sym typeface="Open Sans"/>
              </a:rPr>
              <a:t>Dipengaruhi jumlah data besar dari kelas mayoritas, jadi tampak sempurna.</a:t>
            </a:r>
            <a:endParaRPr sz="1300"/>
          </a:p>
          <a:p>
            <a:pPr indent="-249151" lvl="1" marL="511002" marR="0" rtl="0" algn="just">
              <a:lnSpc>
                <a:spcPct val="155029"/>
              </a:lnSpc>
              <a:spcBef>
                <a:spcPts val="0"/>
              </a:spcBef>
              <a:spcAft>
                <a:spcPts val="0"/>
              </a:spcAft>
              <a:buClr>
                <a:srgbClr val="000000"/>
              </a:buClr>
              <a:buSzPts val="2266"/>
              <a:buFont typeface="Arial"/>
              <a:buChar char="•"/>
            </a:pPr>
            <a:r>
              <a:rPr b="0" i="0" lang="en-US" sz="2266" u="none" cap="none" strike="noStrike">
                <a:solidFill>
                  <a:srgbClr val="000000"/>
                </a:solidFill>
                <a:latin typeface="Open Sans"/>
                <a:ea typeface="Open Sans"/>
                <a:cs typeface="Open Sans"/>
                <a:sym typeface="Open Sans"/>
              </a:rPr>
              <a:t>ROC-AUC = 0.972</a:t>
            </a:r>
            <a:endParaRPr sz="1300"/>
          </a:p>
          <a:p>
            <a:pPr indent="-334317" lvl="2" marL="1022004" marR="0" rtl="0" algn="just">
              <a:lnSpc>
                <a:spcPct val="155029"/>
              </a:lnSpc>
              <a:spcBef>
                <a:spcPts val="0"/>
              </a:spcBef>
              <a:spcAft>
                <a:spcPts val="0"/>
              </a:spcAft>
              <a:buClr>
                <a:srgbClr val="000000"/>
              </a:buClr>
              <a:buSzPts val="2266"/>
              <a:buFont typeface="Arial"/>
              <a:buChar char="⚬"/>
            </a:pPr>
            <a:r>
              <a:rPr b="0" i="0" lang="en-US" sz="2266" u="none" cap="none" strike="noStrike">
                <a:solidFill>
                  <a:srgbClr val="000000"/>
                </a:solidFill>
                <a:latin typeface="Open Sans"/>
                <a:ea typeface="Open Sans"/>
                <a:cs typeface="Open Sans"/>
                <a:sym typeface="Open Sans"/>
              </a:rPr>
              <a:t>Sangat tinggi model punya kemampuan diskriminasi yang bagus antara fraud dan non-fraud.</a:t>
            </a:r>
            <a:endParaRPr sz="1300"/>
          </a:p>
          <a:p>
            <a:pPr indent="-334317" lvl="2" marL="1022004" marR="0" rtl="0" algn="just">
              <a:lnSpc>
                <a:spcPct val="155029"/>
              </a:lnSpc>
              <a:spcBef>
                <a:spcPts val="0"/>
              </a:spcBef>
              <a:spcAft>
                <a:spcPts val="0"/>
              </a:spcAft>
              <a:buClr>
                <a:srgbClr val="000000"/>
              </a:buClr>
              <a:buSzPts val="2266"/>
              <a:buFont typeface="Arial"/>
              <a:buChar char="⚬"/>
            </a:pPr>
            <a:r>
              <a:rPr b="0" i="0" lang="en-US" sz="2266" u="none" cap="none" strike="noStrike">
                <a:solidFill>
                  <a:srgbClr val="000000"/>
                </a:solidFill>
                <a:latin typeface="Open Sans"/>
                <a:ea typeface="Open Sans"/>
                <a:cs typeface="Open Sans"/>
                <a:sym typeface="Open Sans"/>
              </a:rPr>
              <a:t>Artinya secara probabilistik, model bisa membedakan fraud/non-fraud dengan tingkat akurasi probabilitas tinggi.</a:t>
            </a:r>
            <a:endParaRPr sz="1300"/>
          </a:p>
          <a:p>
            <a:pPr indent="0" lvl="0" marL="0" marR="0" rtl="0" algn="just">
              <a:lnSpc>
                <a:spcPct val="155029"/>
              </a:lnSpc>
              <a:spcBef>
                <a:spcPts val="0"/>
              </a:spcBef>
              <a:spcAft>
                <a:spcPts val="0"/>
              </a:spcAft>
              <a:buNone/>
            </a:pPr>
            <a:r>
              <a:t/>
            </a:r>
            <a:endParaRPr b="0" i="0" sz="2366" u="none" cap="none" strike="noStrike">
              <a:solidFill>
                <a:srgbClr val="000000"/>
              </a:solidFill>
              <a:latin typeface="Open Sans"/>
              <a:ea typeface="Open Sans"/>
              <a:cs typeface="Open Sans"/>
              <a:sym typeface="Open Sans"/>
            </a:endParaRPr>
          </a:p>
          <a:p>
            <a:pPr indent="0" lvl="0" marL="0" marR="0" rtl="0" algn="just">
              <a:lnSpc>
                <a:spcPct val="155029"/>
              </a:lnSpc>
              <a:spcBef>
                <a:spcPts val="0"/>
              </a:spcBef>
              <a:spcAft>
                <a:spcPts val="0"/>
              </a:spcAft>
              <a:buNone/>
            </a:pPr>
            <a:r>
              <a:t/>
            </a:r>
            <a:endParaRPr b="0" i="0" sz="2366" u="none" cap="none" strike="noStrike">
              <a:solidFill>
                <a:srgbClr val="000000"/>
              </a:solidFill>
              <a:latin typeface="Open Sans"/>
              <a:ea typeface="Open Sans"/>
              <a:cs typeface="Open Sans"/>
              <a:sym typeface="Open Sans"/>
            </a:endParaRPr>
          </a:p>
          <a:p>
            <a:pPr indent="0" lvl="0" marL="0" marR="0" rtl="0" algn="just">
              <a:lnSpc>
                <a:spcPct val="155029"/>
              </a:lnSpc>
              <a:spcBef>
                <a:spcPts val="0"/>
              </a:spcBef>
              <a:spcAft>
                <a:spcPts val="0"/>
              </a:spcAft>
              <a:buNone/>
            </a:pPr>
            <a:r>
              <a:t/>
            </a:r>
            <a:endParaRPr b="0" i="0" sz="2366" u="none" cap="none" strike="noStrike">
              <a:solidFill>
                <a:srgbClr val="000000"/>
              </a:solidFill>
              <a:latin typeface="Open Sans"/>
              <a:ea typeface="Open Sans"/>
              <a:cs typeface="Open Sans"/>
              <a:sym typeface="Open Sans"/>
            </a:endParaRPr>
          </a:p>
        </p:txBody>
      </p:sp>
      <p:sp>
        <p:nvSpPr>
          <p:cNvPr id="389" name="Google Shape;389;p13"/>
          <p:cNvSpPr txBox="1"/>
          <p:nvPr/>
        </p:nvSpPr>
        <p:spPr>
          <a:xfrm>
            <a:off x="401601" y="2305099"/>
            <a:ext cx="5440514" cy="518604"/>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1" i="0" lang="en-US" sz="3164" u="none" cap="none" strike="noStrike">
                <a:solidFill>
                  <a:srgbClr val="000000"/>
                </a:solidFill>
                <a:latin typeface="Inter"/>
                <a:ea typeface="Inter"/>
                <a:cs typeface="Inter"/>
                <a:sym typeface="Inter"/>
              </a:rPr>
              <a:t>Evaluation – Visualisasi</a:t>
            </a:r>
            <a:endParaRPr b="1" i="0" sz="3164" u="none" cap="none" strike="noStrike">
              <a:solidFill>
                <a:srgbClr val="000000"/>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grpSp>
        <p:nvGrpSpPr>
          <p:cNvPr id="394" name="Google Shape;394;p14"/>
          <p:cNvGrpSpPr/>
          <p:nvPr/>
        </p:nvGrpSpPr>
        <p:grpSpPr>
          <a:xfrm>
            <a:off x="0" y="-144661"/>
            <a:ext cx="18288000" cy="1687855"/>
            <a:chOff x="0" y="-38100"/>
            <a:chExt cx="4816593" cy="444538"/>
          </a:xfrm>
        </p:grpSpPr>
        <p:sp>
          <p:nvSpPr>
            <p:cNvPr id="395" name="Google Shape;395;p14"/>
            <p:cNvSpPr/>
            <p:nvPr/>
          </p:nvSpPr>
          <p:spPr>
            <a:xfrm>
              <a:off x="0" y="0"/>
              <a:ext cx="4816592" cy="406438"/>
            </a:xfrm>
            <a:custGeom>
              <a:rect b="b" l="l" r="r" t="t"/>
              <a:pathLst>
                <a:path extrusionOk="0" h="406438" w="4816592">
                  <a:moveTo>
                    <a:pt x="0" y="0"/>
                  </a:moveTo>
                  <a:lnTo>
                    <a:pt x="4816592" y="0"/>
                  </a:lnTo>
                  <a:lnTo>
                    <a:pt x="4816592" y="406438"/>
                  </a:lnTo>
                  <a:lnTo>
                    <a:pt x="0" y="406438"/>
                  </a:lnTo>
                  <a:close/>
                </a:path>
              </a:pathLst>
            </a:custGeom>
            <a:solidFill>
              <a:srgbClr val="0345E4"/>
            </a:solidFill>
            <a:ln>
              <a:noFill/>
            </a:ln>
          </p:spPr>
        </p:sp>
        <p:sp>
          <p:nvSpPr>
            <p:cNvPr id="396" name="Google Shape;396;p14"/>
            <p:cNvSpPr txBox="1"/>
            <p:nvPr/>
          </p:nvSpPr>
          <p:spPr>
            <a:xfrm>
              <a:off x="0" y="-38100"/>
              <a:ext cx="4816593" cy="4445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7" name="Google Shape;397;p14"/>
          <p:cNvGrpSpPr/>
          <p:nvPr/>
        </p:nvGrpSpPr>
        <p:grpSpPr>
          <a:xfrm>
            <a:off x="15698994" y="7487211"/>
            <a:ext cx="3987330" cy="3987330"/>
            <a:chOff x="0" y="0"/>
            <a:chExt cx="812800" cy="812800"/>
          </a:xfrm>
        </p:grpSpPr>
        <p:sp>
          <p:nvSpPr>
            <p:cNvPr id="398" name="Google Shape;398;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00" name="Google Shape;400;p14"/>
          <p:cNvSpPr/>
          <p:nvPr/>
        </p:nvSpPr>
        <p:spPr>
          <a:xfrm>
            <a:off x="768951" y="1893052"/>
            <a:ext cx="7071293" cy="6850315"/>
          </a:xfrm>
          <a:custGeom>
            <a:rect b="b" l="l" r="r" t="t"/>
            <a:pathLst>
              <a:path extrusionOk="0" h="6850315" w="7071293">
                <a:moveTo>
                  <a:pt x="0" y="0"/>
                </a:moveTo>
                <a:lnTo>
                  <a:pt x="7071294" y="0"/>
                </a:lnTo>
                <a:lnTo>
                  <a:pt x="7071294" y="6850315"/>
                </a:lnTo>
                <a:lnTo>
                  <a:pt x="0" y="6850315"/>
                </a:lnTo>
                <a:lnTo>
                  <a:pt x="0" y="0"/>
                </a:lnTo>
                <a:close/>
              </a:path>
            </a:pathLst>
          </a:custGeom>
          <a:blipFill rotWithShape="1">
            <a:blip r:embed="rId3">
              <a:alphaModFix/>
            </a:blip>
            <a:stretch>
              <a:fillRect b="0" l="0" r="0" t="0"/>
            </a:stretch>
          </a:blipFill>
          <a:ln>
            <a:noFill/>
          </a:ln>
        </p:spPr>
      </p:sp>
      <p:sp>
        <p:nvSpPr>
          <p:cNvPr id="401" name="Google Shape;401;p14"/>
          <p:cNvSpPr txBox="1"/>
          <p:nvPr/>
        </p:nvSpPr>
        <p:spPr>
          <a:xfrm>
            <a:off x="768951" y="335034"/>
            <a:ext cx="9553793" cy="120816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b="1" i="0" lang="en-US" sz="3499" u="none" cap="none" strike="noStrike">
                <a:solidFill>
                  <a:srgbClr val="FFFFFF"/>
                </a:solidFill>
                <a:latin typeface="Arial"/>
                <a:ea typeface="Arial"/>
                <a:cs typeface="Arial"/>
                <a:sym typeface="Arial"/>
              </a:rPr>
              <a:t>VISUALISASI ROC</a:t>
            </a:r>
            <a:endParaRPr/>
          </a:p>
          <a:p>
            <a:pPr indent="0" lvl="0" marL="0" marR="0" rtl="0" algn="l">
              <a:lnSpc>
                <a:spcPct val="139982"/>
              </a:lnSpc>
              <a:spcBef>
                <a:spcPts val="0"/>
              </a:spcBef>
              <a:spcAft>
                <a:spcPts val="0"/>
              </a:spcAft>
              <a:buNone/>
            </a:pPr>
            <a:r>
              <a:t/>
            </a:r>
            <a:endParaRPr b="1" i="0" sz="3499" u="none" cap="none" strike="noStrike">
              <a:solidFill>
                <a:srgbClr val="FFFFFF"/>
              </a:solidFill>
              <a:latin typeface="Arial"/>
              <a:ea typeface="Arial"/>
              <a:cs typeface="Arial"/>
              <a:sym typeface="Arial"/>
            </a:endParaRPr>
          </a:p>
        </p:txBody>
      </p:sp>
      <p:sp>
        <p:nvSpPr>
          <p:cNvPr id="402" name="Google Shape;402;p14"/>
          <p:cNvSpPr txBox="1"/>
          <p:nvPr/>
        </p:nvSpPr>
        <p:spPr>
          <a:xfrm>
            <a:off x="8137938" y="1835902"/>
            <a:ext cx="9554720" cy="9274000"/>
          </a:xfrm>
          <a:prstGeom prst="rect">
            <a:avLst/>
          </a:prstGeom>
          <a:noFill/>
          <a:ln>
            <a:noFill/>
          </a:ln>
        </p:spPr>
        <p:txBody>
          <a:bodyPr anchorCtr="0" anchor="t" bIns="0" lIns="0" spcFirstLastPara="1" rIns="0" wrap="square" tIns="0">
            <a:spAutoFit/>
          </a:bodyPr>
          <a:lstStyle/>
          <a:p>
            <a:pPr indent="0" lvl="0" marL="0" marR="0" rtl="0" algn="just">
              <a:lnSpc>
                <a:spcPct val="150020"/>
              </a:lnSpc>
              <a:spcBef>
                <a:spcPts val="0"/>
              </a:spcBef>
              <a:spcAft>
                <a:spcPts val="0"/>
              </a:spcAft>
              <a:buNone/>
            </a:pPr>
            <a:r>
              <a:rPr b="0" i="0" lang="en-US" sz="2443" u="none" cap="none" strike="noStrike">
                <a:solidFill>
                  <a:srgbClr val="000000"/>
                </a:solidFill>
                <a:latin typeface="Open Sans"/>
                <a:ea typeface="Open Sans"/>
                <a:cs typeface="Open Sans"/>
                <a:sym typeface="Open Sans"/>
              </a:rPr>
              <a:t>IInterpretasi:</a:t>
            </a:r>
            <a:endParaRPr/>
          </a:p>
          <a:p>
            <a:pPr indent="-263782" lvl="1" marL="527564" marR="0" rtl="0" algn="just">
              <a:lnSpc>
                <a:spcPct val="150020"/>
              </a:lnSpc>
              <a:spcBef>
                <a:spcPts val="0"/>
              </a:spcBef>
              <a:spcAft>
                <a:spcPts val="0"/>
              </a:spcAft>
              <a:buClr>
                <a:srgbClr val="000000"/>
              </a:buClr>
              <a:buSzPts val="2443"/>
              <a:buFont typeface="Arial"/>
              <a:buChar char="•"/>
            </a:pPr>
            <a:r>
              <a:rPr b="0" i="0" lang="en-US" sz="2443" u="none" cap="none" strike="noStrike">
                <a:solidFill>
                  <a:srgbClr val="000000"/>
                </a:solidFill>
                <a:latin typeface="Open Sans"/>
                <a:ea typeface="Open Sans"/>
                <a:cs typeface="Open Sans"/>
                <a:sym typeface="Open Sans"/>
              </a:rPr>
              <a:t>Kurva biru (RandomForestClassifier) berada jauh di atas garis diagonal (baseline).</a:t>
            </a:r>
            <a:endParaRPr/>
          </a:p>
          <a:p>
            <a:pPr indent="-351709" lvl="2" marL="1055129" marR="0" rtl="0" algn="just">
              <a:lnSpc>
                <a:spcPct val="150020"/>
              </a:lnSpc>
              <a:spcBef>
                <a:spcPts val="0"/>
              </a:spcBef>
              <a:spcAft>
                <a:spcPts val="0"/>
              </a:spcAft>
              <a:buClr>
                <a:srgbClr val="000000"/>
              </a:buClr>
              <a:buSzPts val="2443"/>
              <a:buFont typeface="Arial"/>
              <a:buChar char="⚬"/>
            </a:pPr>
            <a:r>
              <a:rPr b="0" i="0" lang="en-US" sz="2443" u="none" cap="none" strike="noStrike">
                <a:solidFill>
                  <a:srgbClr val="000000"/>
                </a:solidFill>
                <a:latin typeface="Open Sans"/>
                <a:ea typeface="Open Sans"/>
                <a:cs typeface="Open Sans"/>
                <a:sym typeface="Open Sans"/>
              </a:rPr>
              <a:t>Ini menandakan model memiliki kemampuan sangat baik untuk membedakan antara kelas positif (fraud) dan negatif (non-fraud).</a:t>
            </a:r>
            <a:endParaRPr/>
          </a:p>
          <a:p>
            <a:pPr indent="-263782" lvl="1" marL="527564" marR="0" rtl="0" algn="just">
              <a:lnSpc>
                <a:spcPct val="150020"/>
              </a:lnSpc>
              <a:spcBef>
                <a:spcPts val="0"/>
              </a:spcBef>
              <a:spcAft>
                <a:spcPts val="0"/>
              </a:spcAft>
              <a:buClr>
                <a:srgbClr val="000000"/>
              </a:buClr>
              <a:buSzPts val="2443"/>
              <a:buFont typeface="Arial"/>
              <a:buChar char="•"/>
            </a:pPr>
            <a:r>
              <a:rPr b="0" i="0" lang="en-US" sz="2443" u="none" cap="none" strike="noStrike">
                <a:solidFill>
                  <a:srgbClr val="000000"/>
                </a:solidFill>
                <a:latin typeface="Open Sans"/>
                <a:ea typeface="Open Sans"/>
                <a:cs typeface="Open Sans"/>
                <a:sym typeface="Open Sans"/>
              </a:rPr>
              <a:t>AUC = 0.97</a:t>
            </a:r>
            <a:endParaRPr/>
          </a:p>
          <a:p>
            <a:pPr indent="-351709" lvl="2" marL="1055129" marR="0" rtl="0" algn="just">
              <a:lnSpc>
                <a:spcPct val="150020"/>
              </a:lnSpc>
              <a:spcBef>
                <a:spcPts val="0"/>
              </a:spcBef>
              <a:spcAft>
                <a:spcPts val="0"/>
              </a:spcAft>
              <a:buClr>
                <a:srgbClr val="000000"/>
              </a:buClr>
              <a:buSzPts val="2443"/>
              <a:buFont typeface="Arial"/>
              <a:buChar char="⚬"/>
            </a:pPr>
            <a:r>
              <a:rPr b="0" i="0" lang="en-US" sz="2443" u="none" cap="none" strike="noStrike">
                <a:solidFill>
                  <a:srgbClr val="000000"/>
                </a:solidFill>
                <a:latin typeface="Open Sans"/>
                <a:ea typeface="Open Sans"/>
                <a:cs typeface="Open Sans"/>
                <a:sym typeface="Open Sans"/>
              </a:rPr>
              <a:t>Angka ini mendekati 1 → berarti probabilitas acak memilih satu transaksi fraud dan satu transaksi non-fraud, model hampir selalu bisa memberi skor probabilitas fraud lebih tinggi pada kasus fraud.</a:t>
            </a:r>
            <a:endParaRPr/>
          </a:p>
          <a:p>
            <a:pPr indent="-351709" lvl="2" marL="1055129" marR="0" rtl="0" algn="just">
              <a:lnSpc>
                <a:spcPct val="150020"/>
              </a:lnSpc>
              <a:spcBef>
                <a:spcPts val="0"/>
              </a:spcBef>
              <a:spcAft>
                <a:spcPts val="0"/>
              </a:spcAft>
              <a:buClr>
                <a:srgbClr val="000000"/>
              </a:buClr>
              <a:buSzPts val="2443"/>
              <a:buFont typeface="Arial"/>
              <a:buChar char="⚬"/>
            </a:pPr>
            <a:r>
              <a:rPr b="0" i="0" lang="en-US" sz="2443" u="none" cap="none" strike="noStrike">
                <a:solidFill>
                  <a:srgbClr val="000000"/>
                </a:solidFill>
                <a:latin typeface="Open Sans"/>
                <a:ea typeface="Open Sans"/>
                <a:cs typeface="Open Sans"/>
                <a:sym typeface="Open Sans"/>
              </a:rPr>
              <a:t>Nilai 0.97 menunjukkan kinerja excellent dalam klasifikasi.</a:t>
            </a:r>
            <a:endParaRPr/>
          </a:p>
          <a:p>
            <a:pPr indent="-263782" lvl="1" marL="527564" marR="0" rtl="0" algn="just">
              <a:lnSpc>
                <a:spcPct val="150020"/>
              </a:lnSpc>
              <a:spcBef>
                <a:spcPts val="0"/>
              </a:spcBef>
              <a:spcAft>
                <a:spcPts val="0"/>
              </a:spcAft>
              <a:buClr>
                <a:srgbClr val="000000"/>
              </a:buClr>
              <a:buSzPts val="2443"/>
              <a:buFont typeface="Arial"/>
              <a:buChar char="•"/>
            </a:pPr>
            <a:r>
              <a:rPr b="0" i="0" lang="en-US" sz="2443" u="none" cap="none" strike="noStrike">
                <a:solidFill>
                  <a:srgbClr val="000000"/>
                </a:solidFill>
                <a:latin typeface="Open Sans"/>
                <a:ea typeface="Open Sans"/>
                <a:cs typeface="Open Sans"/>
                <a:sym typeface="Open Sans"/>
              </a:rPr>
              <a:t>False Positive Rate (FPR) rendah</a:t>
            </a:r>
            <a:endParaRPr/>
          </a:p>
          <a:p>
            <a:pPr indent="-351709" lvl="2" marL="1055129" marR="0" rtl="0" algn="just">
              <a:lnSpc>
                <a:spcPct val="150020"/>
              </a:lnSpc>
              <a:spcBef>
                <a:spcPts val="0"/>
              </a:spcBef>
              <a:spcAft>
                <a:spcPts val="0"/>
              </a:spcAft>
              <a:buClr>
                <a:srgbClr val="000000"/>
              </a:buClr>
              <a:buSzPts val="2443"/>
              <a:buFont typeface="Arial"/>
              <a:buChar char="⚬"/>
            </a:pPr>
            <a:r>
              <a:rPr b="0" i="0" lang="en-US" sz="2443" u="none" cap="none" strike="noStrike">
                <a:solidFill>
                  <a:srgbClr val="000000"/>
                </a:solidFill>
                <a:latin typeface="Open Sans"/>
                <a:ea typeface="Open Sans"/>
                <a:cs typeface="Open Sans"/>
                <a:sym typeface="Open Sans"/>
              </a:rPr>
              <a:t>Kurva naik tajam ke atas kiri → berarti pada tingkat FPR rendah, TPR (recall) sudah tinggi.</a:t>
            </a:r>
            <a:endParaRPr/>
          </a:p>
          <a:p>
            <a:pPr indent="-351709" lvl="2" marL="1055129" marR="0" rtl="0" algn="just">
              <a:lnSpc>
                <a:spcPct val="150020"/>
              </a:lnSpc>
              <a:spcBef>
                <a:spcPts val="0"/>
              </a:spcBef>
              <a:spcAft>
                <a:spcPts val="0"/>
              </a:spcAft>
              <a:buClr>
                <a:srgbClr val="000000"/>
              </a:buClr>
              <a:buSzPts val="2443"/>
              <a:buFont typeface="Arial"/>
              <a:buChar char="⚬"/>
            </a:pPr>
            <a:r>
              <a:rPr b="0" i="0" lang="en-US" sz="2443" u="none" cap="none" strike="noStrike">
                <a:solidFill>
                  <a:srgbClr val="000000"/>
                </a:solidFill>
                <a:latin typeface="Open Sans"/>
                <a:ea typeface="Open Sans"/>
                <a:cs typeface="Open Sans"/>
                <a:sym typeface="Open Sans"/>
              </a:rPr>
              <a:t>Artinya model bisa mendeteksi sebagian besar fraud tanpa terlalu banyak salah menandai transaksi normal.</a:t>
            </a:r>
            <a:endParaRPr/>
          </a:p>
          <a:p>
            <a:pPr indent="0" lvl="0" marL="0" marR="0" rtl="0" algn="just">
              <a:lnSpc>
                <a:spcPct val="150020"/>
              </a:lnSpc>
              <a:spcBef>
                <a:spcPts val="0"/>
              </a:spcBef>
              <a:spcAft>
                <a:spcPts val="0"/>
              </a:spcAft>
              <a:buNone/>
            </a:pPr>
            <a:r>
              <a:t/>
            </a:r>
            <a:endParaRPr b="0" i="0" sz="2443" u="none" cap="none" strike="noStrike">
              <a:solidFill>
                <a:srgbClr val="000000"/>
              </a:solidFill>
              <a:latin typeface="Open Sans"/>
              <a:ea typeface="Open Sans"/>
              <a:cs typeface="Open Sans"/>
              <a:sym typeface="Open Sans"/>
            </a:endParaRPr>
          </a:p>
          <a:p>
            <a:pPr indent="0" lvl="0" marL="0" marR="0" rtl="0" algn="just">
              <a:lnSpc>
                <a:spcPct val="150020"/>
              </a:lnSpc>
              <a:spcBef>
                <a:spcPts val="0"/>
              </a:spcBef>
              <a:spcAft>
                <a:spcPts val="0"/>
              </a:spcAft>
              <a:buNone/>
            </a:pPr>
            <a:r>
              <a:t/>
            </a:r>
            <a:endParaRPr b="0" i="0" sz="2443" u="none" cap="none" strike="noStrike">
              <a:solidFill>
                <a:srgbClr val="000000"/>
              </a:solidFill>
              <a:latin typeface="Open Sans"/>
              <a:ea typeface="Open Sans"/>
              <a:cs typeface="Open Sans"/>
              <a:sym typeface="Open Sans"/>
            </a:endParaRPr>
          </a:p>
          <a:p>
            <a:pPr indent="0" lvl="0" marL="0" marR="0" rtl="0" algn="just">
              <a:lnSpc>
                <a:spcPct val="150020"/>
              </a:lnSpc>
              <a:spcBef>
                <a:spcPts val="0"/>
              </a:spcBef>
              <a:spcAft>
                <a:spcPts val="0"/>
              </a:spcAft>
              <a:buNone/>
            </a:pPr>
            <a:r>
              <a:t/>
            </a:r>
            <a:endParaRPr b="0" i="0" sz="2443" u="none" cap="none" strike="noStrike">
              <a:solidFill>
                <a:srgbClr val="000000"/>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grpSp>
        <p:nvGrpSpPr>
          <p:cNvPr id="407" name="Google Shape;407;p15"/>
          <p:cNvGrpSpPr/>
          <p:nvPr/>
        </p:nvGrpSpPr>
        <p:grpSpPr>
          <a:xfrm>
            <a:off x="0" y="-144661"/>
            <a:ext cx="18288000" cy="2372092"/>
            <a:chOff x="0" y="-38100"/>
            <a:chExt cx="4816593" cy="624748"/>
          </a:xfrm>
        </p:grpSpPr>
        <p:sp>
          <p:nvSpPr>
            <p:cNvPr id="408" name="Google Shape;408;p15"/>
            <p:cNvSpPr/>
            <p:nvPr/>
          </p:nvSpPr>
          <p:spPr>
            <a:xfrm>
              <a:off x="0" y="0"/>
              <a:ext cx="4816592" cy="586648"/>
            </a:xfrm>
            <a:custGeom>
              <a:rect b="b" l="l" r="r" t="t"/>
              <a:pathLst>
                <a:path extrusionOk="0" h="586648" w="4816592">
                  <a:moveTo>
                    <a:pt x="0" y="0"/>
                  </a:moveTo>
                  <a:lnTo>
                    <a:pt x="4816592" y="0"/>
                  </a:lnTo>
                  <a:lnTo>
                    <a:pt x="4816592" y="586648"/>
                  </a:lnTo>
                  <a:lnTo>
                    <a:pt x="0" y="586648"/>
                  </a:lnTo>
                  <a:close/>
                </a:path>
              </a:pathLst>
            </a:custGeom>
            <a:solidFill>
              <a:srgbClr val="0345E4"/>
            </a:solidFill>
            <a:ln>
              <a:noFill/>
            </a:ln>
          </p:spPr>
        </p:sp>
        <p:sp>
          <p:nvSpPr>
            <p:cNvPr id="409" name="Google Shape;409;p15"/>
            <p:cNvSpPr txBox="1"/>
            <p:nvPr/>
          </p:nvSpPr>
          <p:spPr>
            <a:xfrm>
              <a:off x="0" y="-38100"/>
              <a:ext cx="4816593" cy="62474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10" name="Google Shape;410;p15"/>
          <p:cNvSpPr/>
          <p:nvPr/>
        </p:nvSpPr>
        <p:spPr>
          <a:xfrm>
            <a:off x="1571437" y="3617014"/>
            <a:ext cx="586293" cy="483692"/>
          </a:xfrm>
          <a:custGeom>
            <a:rect b="b" l="l" r="r" t="t"/>
            <a:pathLst>
              <a:path extrusionOk="0" h="483692" w="586293">
                <a:moveTo>
                  <a:pt x="0" y="0"/>
                </a:moveTo>
                <a:lnTo>
                  <a:pt x="586293" y="0"/>
                </a:lnTo>
                <a:lnTo>
                  <a:pt x="586293" y="483692"/>
                </a:lnTo>
                <a:lnTo>
                  <a:pt x="0" y="483692"/>
                </a:lnTo>
                <a:lnTo>
                  <a:pt x="0" y="0"/>
                </a:lnTo>
                <a:close/>
              </a:path>
            </a:pathLst>
          </a:custGeom>
          <a:blipFill rotWithShape="1">
            <a:blip r:embed="rId3">
              <a:alphaModFix/>
            </a:blip>
            <a:stretch>
              <a:fillRect b="0" l="0" r="0" t="0"/>
            </a:stretch>
          </a:blipFill>
          <a:ln>
            <a:noFill/>
          </a:ln>
        </p:spPr>
      </p:sp>
      <p:sp>
        <p:nvSpPr>
          <p:cNvPr id="411" name="Google Shape;411;p15"/>
          <p:cNvSpPr/>
          <p:nvPr/>
        </p:nvSpPr>
        <p:spPr>
          <a:xfrm>
            <a:off x="686154" y="2915175"/>
            <a:ext cx="8798954" cy="5305737"/>
          </a:xfrm>
          <a:custGeom>
            <a:rect b="b" l="l" r="r" t="t"/>
            <a:pathLst>
              <a:path extrusionOk="0" h="5305737" w="8798954">
                <a:moveTo>
                  <a:pt x="0" y="0"/>
                </a:moveTo>
                <a:lnTo>
                  <a:pt x="8798955" y="0"/>
                </a:lnTo>
                <a:lnTo>
                  <a:pt x="8798955" y="5305736"/>
                </a:lnTo>
                <a:lnTo>
                  <a:pt x="0" y="5305736"/>
                </a:lnTo>
                <a:lnTo>
                  <a:pt x="0" y="0"/>
                </a:lnTo>
                <a:close/>
              </a:path>
            </a:pathLst>
          </a:custGeom>
          <a:blipFill rotWithShape="1">
            <a:blip r:embed="rId4">
              <a:alphaModFix/>
            </a:blip>
            <a:stretch>
              <a:fillRect b="0" l="0" r="0" t="0"/>
            </a:stretch>
          </a:blipFill>
          <a:ln>
            <a:noFill/>
          </a:ln>
        </p:spPr>
      </p:sp>
      <p:sp>
        <p:nvSpPr>
          <p:cNvPr id="412" name="Google Shape;412;p15"/>
          <p:cNvSpPr txBox="1"/>
          <p:nvPr/>
        </p:nvSpPr>
        <p:spPr>
          <a:xfrm>
            <a:off x="919853" y="375529"/>
            <a:ext cx="14703710" cy="1305537"/>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3737" u="none" cap="none" strike="noStrike">
                <a:solidFill>
                  <a:srgbClr val="FFFFFF"/>
                </a:solidFill>
                <a:latin typeface="Arial"/>
                <a:ea typeface="Arial"/>
                <a:cs typeface="Arial"/>
                <a:sym typeface="Arial"/>
              </a:rPr>
              <a:t>MODELING MACHINE LEARNING 3 – GRADIENT BOOSTING (XGBOOST)</a:t>
            </a:r>
            <a:endParaRPr/>
          </a:p>
        </p:txBody>
      </p:sp>
      <p:sp>
        <p:nvSpPr>
          <p:cNvPr id="413" name="Google Shape;413;p15"/>
          <p:cNvSpPr txBox="1"/>
          <p:nvPr/>
        </p:nvSpPr>
        <p:spPr>
          <a:xfrm>
            <a:off x="2303774" y="3623910"/>
            <a:ext cx="2743103" cy="38925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300" u="none" cap="none" strike="noStrike">
                <a:solidFill>
                  <a:srgbClr val="FFFFFF"/>
                </a:solidFill>
                <a:latin typeface="Arial"/>
                <a:ea typeface="Arial"/>
                <a:cs typeface="Arial"/>
                <a:sym typeface="Arial"/>
              </a:rPr>
              <a:t>Thynk Unlimited</a:t>
            </a:r>
            <a:endParaRPr/>
          </a:p>
        </p:txBody>
      </p:sp>
      <p:sp>
        <p:nvSpPr>
          <p:cNvPr id="414" name="Google Shape;414;p15"/>
          <p:cNvSpPr txBox="1"/>
          <p:nvPr/>
        </p:nvSpPr>
        <p:spPr>
          <a:xfrm>
            <a:off x="9644650" y="2257475"/>
            <a:ext cx="8276100" cy="11138100"/>
          </a:xfrm>
          <a:prstGeom prst="rect">
            <a:avLst/>
          </a:prstGeom>
          <a:noFill/>
          <a:ln>
            <a:noFill/>
          </a:ln>
        </p:spPr>
        <p:txBody>
          <a:bodyPr anchorCtr="0" anchor="t" bIns="0" lIns="0" spcFirstLastPara="1" rIns="0" wrap="square" tIns="0">
            <a:spAutoFit/>
          </a:bodyPr>
          <a:lstStyle/>
          <a:p>
            <a:pPr indent="0" lvl="0" marL="0" marR="0" rtl="0" algn="just">
              <a:lnSpc>
                <a:spcPct val="154992"/>
              </a:lnSpc>
              <a:spcBef>
                <a:spcPts val="0"/>
              </a:spcBef>
              <a:spcAft>
                <a:spcPts val="0"/>
              </a:spcAft>
              <a:buNone/>
            </a:pPr>
            <a:r>
              <a:rPr b="0" i="0" lang="en-US" sz="2504" u="none" cap="none" strike="noStrike">
                <a:solidFill>
                  <a:srgbClr val="000000"/>
                </a:solidFill>
                <a:latin typeface="Open Sans"/>
                <a:ea typeface="Open Sans"/>
                <a:cs typeface="Open Sans"/>
                <a:sym typeface="Open Sans"/>
              </a:rPr>
              <a:t>Interpretasi:</a:t>
            </a:r>
            <a:endParaRPr/>
          </a:p>
          <a:p>
            <a:pPr indent="-270333" lvl="1" marL="540668" marR="0" rtl="0" algn="just">
              <a:lnSpc>
                <a:spcPct val="154992"/>
              </a:lnSpc>
              <a:spcBef>
                <a:spcPts val="0"/>
              </a:spcBef>
              <a:spcAft>
                <a:spcPts val="0"/>
              </a:spcAft>
              <a:buClr>
                <a:srgbClr val="000000"/>
              </a:buClr>
              <a:buSzPts val="2504"/>
              <a:buFont typeface="Arial"/>
              <a:buChar char="•"/>
            </a:pPr>
            <a:r>
              <a:rPr b="0" i="0" lang="en-US" sz="2504" u="none" cap="none" strike="noStrike">
                <a:solidFill>
                  <a:srgbClr val="000000"/>
                </a:solidFill>
                <a:latin typeface="Open Sans"/>
                <a:ea typeface="Open Sans"/>
                <a:cs typeface="Open Sans"/>
                <a:sym typeface="Open Sans"/>
              </a:rPr>
              <a:t>Accuracy = 99.91%</a:t>
            </a:r>
            <a:endParaRPr/>
          </a:p>
          <a:p>
            <a:pPr indent="-360446" lvl="2" marL="1081337" marR="0" rtl="0" algn="just">
              <a:lnSpc>
                <a:spcPct val="154992"/>
              </a:lnSpc>
              <a:spcBef>
                <a:spcPts val="0"/>
              </a:spcBef>
              <a:spcAft>
                <a:spcPts val="0"/>
              </a:spcAft>
              <a:buClr>
                <a:srgbClr val="000000"/>
              </a:buClr>
              <a:buSzPts val="2504"/>
              <a:buFont typeface="Arial"/>
              <a:buChar char="⚬"/>
            </a:pPr>
            <a:r>
              <a:rPr b="0" i="0" lang="en-US" sz="2504" u="none" cap="none" strike="noStrike">
                <a:solidFill>
                  <a:srgbClr val="000000"/>
                </a:solidFill>
                <a:latin typeface="Open Sans"/>
                <a:ea typeface="Open Sans"/>
                <a:cs typeface="Open Sans"/>
                <a:sym typeface="Open Sans"/>
              </a:rPr>
              <a:t>Sangat tinggi, namun tidak hanya karena imbalance, tetapi karena fraud detection juga cukup baik.</a:t>
            </a:r>
            <a:endParaRPr/>
          </a:p>
          <a:p>
            <a:pPr indent="-270333" lvl="1" marL="540668" marR="0" rtl="0" algn="just">
              <a:lnSpc>
                <a:spcPct val="154992"/>
              </a:lnSpc>
              <a:spcBef>
                <a:spcPts val="0"/>
              </a:spcBef>
              <a:spcAft>
                <a:spcPts val="0"/>
              </a:spcAft>
              <a:buClr>
                <a:srgbClr val="000000"/>
              </a:buClr>
              <a:buSzPts val="2504"/>
              <a:buFont typeface="Arial"/>
              <a:buChar char="•"/>
            </a:pPr>
            <a:r>
              <a:rPr b="0" i="0" lang="en-US" sz="2504" u="none" cap="none" strike="noStrike">
                <a:solidFill>
                  <a:srgbClr val="000000"/>
                </a:solidFill>
                <a:latin typeface="Open Sans"/>
                <a:ea typeface="Open Sans"/>
                <a:cs typeface="Open Sans"/>
                <a:sym typeface="Open Sans"/>
              </a:rPr>
              <a:t>Macro avg F1 = 0.8742</a:t>
            </a:r>
            <a:endParaRPr/>
          </a:p>
          <a:p>
            <a:pPr indent="-360446" lvl="2" marL="1081337" marR="0" rtl="0" algn="just">
              <a:lnSpc>
                <a:spcPct val="154992"/>
              </a:lnSpc>
              <a:spcBef>
                <a:spcPts val="0"/>
              </a:spcBef>
              <a:spcAft>
                <a:spcPts val="0"/>
              </a:spcAft>
              <a:buClr>
                <a:srgbClr val="000000"/>
              </a:buClr>
              <a:buSzPts val="2504"/>
              <a:buFont typeface="Arial"/>
              <a:buChar char="⚬"/>
            </a:pPr>
            <a:r>
              <a:rPr b="0" i="0" lang="en-US" sz="2504" u="none" cap="none" strike="noStrike">
                <a:solidFill>
                  <a:srgbClr val="000000"/>
                </a:solidFill>
                <a:latin typeface="Open Sans"/>
                <a:ea typeface="Open Sans"/>
                <a:cs typeface="Open Sans"/>
                <a:sym typeface="Open Sans"/>
              </a:rPr>
              <a:t>Rata-rata kinerja antar kelas bagus.</a:t>
            </a:r>
            <a:endParaRPr/>
          </a:p>
          <a:p>
            <a:pPr indent="-270333" lvl="1" marL="540668" marR="0" rtl="0" algn="just">
              <a:lnSpc>
                <a:spcPct val="154992"/>
              </a:lnSpc>
              <a:spcBef>
                <a:spcPts val="0"/>
              </a:spcBef>
              <a:spcAft>
                <a:spcPts val="0"/>
              </a:spcAft>
              <a:buClr>
                <a:srgbClr val="000000"/>
              </a:buClr>
              <a:buSzPts val="2504"/>
              <a:buFont typeface="Arial"/>
              <a:buChar char="•"/>
            </a:pPr>
            <a:r>
              <a:rPr b="0" i="0" lang="en-US" sz="2504" u="none" cap="none" strike="noStrike">
                <a:solidFill>
                  <a:srgbClr val="000000"/>
                </a:solidFill>
                <a:latin typeface="Open Sans"/>
                <a:ea typeface="Open Sans"/>
                <a:cs typeface="Open Sans"/>
                <a:sym typeface="Open Sans"/>
              </a:rPr>
              <a:t>Weighted avg F1 = 0.9991</a:t>
            </a:r>
            <a:endParaRPr/>
          </a:p>
          <a:p>
            <a:pPr indent="-360446" lvl="2" marL="1081337" marR="0" rtl="0" algn="just">
              <a:lnSpc>
                <a:spcPct val="154992"/>
              </a:lnSpc>
              <a:spcBef>
                <a:spcPts val="0"/>
              </a:spcBef>
              <a:spcAft>
                <a:spcPts val="0"/>
              </a:spcAft>
              <a:buClr>
                <a:srgbClr val="000000"/>
              </a:buClr>
              <a:buSzPts val="2504"/>
              <a:buFont typeface="Arial"/>
              <a:buChar char="⚬"/>
            </a:pPr>
            <a:r>
              <a:rPr b="0" i="0" lang="en-US" sz="2504" u="none" cap="none" strike="noStrike">
                <a:solidFill>
                  <a:srgbClr val="000000"/>
                </a:solidFill>
                <a:latin typeface="Open Sans"/>
                <a:ea typeface="Open Sans"/>
                <a:cs typeface="Open Sans"/>
                <a:sym typeface="Open Sans"/>
              </a:rPr>
              <a:t>Didominasi kelas normal, tapi tetap sangat tinggi.</a:t>
            </a:r>
            <a:endParaRPr/>
          </a:p>
          <a:p>
            <a:pPr indent="-270333" lvl="1" marL="540668" marR="0" rtl="0" algn="just">
              <a:lnSpc>
                <a:spcPct val="154992"/>
              </a:lnSpc>
              <a:spcBef>
                <a:spcPts val="0"/>
              </a:spcBef>
              <a:spcAft>
                <a:spcPts val="0"/>
              </a:spcAft>
              <a:buClr>
                <a:srgbClr val="000000"/>
              </a:buClr>
              <a:buSzPts val="2504"/>
              <a:buFont typeface="Arial"/>
              <a:buChar char="•"/>
            </a:pPr>
            <a:r>
              <a:rPr b="0" i="0" lang="en-US" sz="2504" u="none" cap="none" strike="noStrike">
                <a:solidFill>
                  <a:srgbClr val="000000"/>
                </a:solidFill>
                <a:latin typeface="Open Sans"/>
                <a:ea typeface="Open Sans"/>
                <a:cs typeface="Open Sans"/>
                <a:sym typeface="Open Sans"/>
              </a:rPr>
              <a:t>ROC-AUC = 0.9614</a:t>
            </a:r>
            <a:endParaRPr/>
          </a:p>
          <a:p>
            <a:pPr indent="-360446" lvl="2" marL="1081337" marR="0" rtl="0" algn="just">
              <a:lnSpc>
                <a:spcPct val="154992"/>
              </a:lnSpc>
              <a:spcBef>
                <a:spcPts val="0"/>
              </a:spcBef>
              <a:spcAft>
                <a:spcPts val="0"/>
              </a:spcAft>
              <a:buClr>
                <a:srgbClr val="000000"/>
              </a:buClr>
              <a:buSzPts val="2504"/>
              <a:buFont typeface="Arial"/>
              <a:buChar char="⚬"/>
            </a:pPr>
            <a:r>
              <a:rPr b="0" i="0" lang="en-US" sz="2504" u="none" cap="none" strike="noStrike">
                <a:solidFill>
                  <a:srgbClr val="000000"/>
                </a:solidFill>
                <a:latin typeface="Open Sans"/>
                <a:ea typeface="Open Sans"/>
                <a:cs typeface="Open Sans"/>
                <a:sym typeface="Open Sans"/>
              </a:rPr>
              <a:t>Bagus sekali, model mampu membedakan fraud vs normal dengan akurasi sangat tinggi.</a:t>
            </a:r>
            <a:endParaRPr/>
          </a:p>
          <a:p>
            <a:pPr indent="0" lvl="0" marL="0" marR="0" rtl="0" algn="just">
              <a:lnSpc>
                <a:spcPct val="154992"/>
              </a:lnSpc>
              <a:spcBef>
                <a:spcPts val="0"/>
              </a:spcBef>
              <a:spcAft>
                <a:spcPts val="0"/>
              </a:spcAft>
              <a:buNone/>
            </a:pPr>
            <a:r>
              <a:t/>
            </a:r>
            <a:endParaRPr b="0" i="0" sz="2504" u="none" cap="none" strike="noStrike">
              <a:solidFill>
                <a:srgbClr val="000000"/>
              </a:solidFill>
              <a:latin typeface="Open Sans"/>
              <a:ea typeface="Open Sans"/>
              <a:cs typeface="Open Sans"/>
              <a:sym typeface="Open Sans"/>
            </a:endParaRPr>
          </a:p>
          <a:p>
            <a:pPr indent="0" lvl="0" marL="0" marR="0" rtl="0" algn="just">
              <a:lnSpc>
                <a:spcPct val="154992"/>
              </a:lnSpc>
              <a:spcBef>
                <a:spcPts val="0"/>
              </a:spcBef>
              <a:spcAft>
                <a:spcPts val="0"/>
              </a:spcAft>
              <a:buNone/>
            </a:pPr>
            <a:r>
              <a:t/>
            </a:r>
            <a:endParaRPr b="0" i="0" sz="2504" u="none" cap="none" strike="noStrike">
              <a:solidFill>
                <a:srgbClr val="000000"/>
              </a:solidFill>
              <a:latin typeface="Open Sans"/>
              <a:ea typeface="Open Sans"/>
              <a:cs typeface="Open Sans"/>
              <a:sym typeface="Open Sans"/>
            </a:endParaRPr>
          </a:p>
          <a:p>
            <a:pPr indent="0" lvl="0" marL="0" marR="0" rtl="0" algn="just">
              <a:lnSpc>
                <a:spcPct val="154992"/>
              </a:lnSpc>
              <a:spcBef>
                <a:spcPts val="0"/>
              </a:spcBef>
              <a:spcAft>
                <a:spcPts val="0"/>
              </a:spcAft>
              <a:buNone/>
            </a:pPr>
            <a:r>
              <a:t/>
            </a:r>
            <a:endParaRPr b="0" i="0" sz="2504" u="none" cap="none" strike="noStrike">
              <a:solidFill>
                <a:srgbClr val="000000"/>
              </a:solidFill>
              <a:latin typeface="Open Sans"/>
              <a:ea typeface="Open Sans"/>
              <a:cs typeface="Open Sans"/>
              <a:sym typeface="Open Sans"/>
            </a:endParaRPr>
          </a:p>
          <a:p>
            <a:pPr indent="0" lvl="0" marL="0" marR="0" rtl="0" algn="just">
              <a:lnSpc>
                <a:spcPct val="154992"/>
              </a:lnSpc>
              <a:spcBef>
                <a:spcPts val="0"/>
              </a:spcBef>
              <a:spcAft>
                <a:spcPts val="0"/>
              </a:spcAft>
              <a:buNone/>
            </a:pPr>
            <a:r>
              <a:t/>
            </a:r>
            <a:endParaRPr b="0" i="0" sz="2504" u="none" cap="none" strike="noStrike">
              <a:solidFill>
                <a:srgbClr val="000000"/>
              </a:solidFill>
              <a:latin typeface="Open Sans"/>
              <a:ea typeface="Open Sans"/>
              <a:cs typeface="Open Sans"/>
              <a:sym typeface="Open Sans"/>
            </a:endParaRPr>
          </a:p>
          <a:p>
            <a:pPr indent="0" lvl="0" marL="0" marR="0" rtl="0" algn="just">
              <a:lnSpc>
                <a:spcPct val="154992"/>
              </a:lnSpc>
              <a:spcBef>
                <a:spcPts val="0"/>
              </a:spcBef>
              <a:spcAft>
                <a:spcPts val="0"/>
              </a:spcAft>
              <a:buNone/>
            </a:pPr>
            <a:r>
              <a:t/>
            </a:r>
            <a:endParaRPr b="0" i="0" sz="2504" u="none" cap="none" strike="noStrike">
              <a:solidFill>
                <a:srgbClr val="000000"/>
              </a:solidFill>
              <a:latin typeface="Open Sans"/>
              <a:ea typeface="Open Sans"/>
              <a:cs typeface="Open Sans"/>
              <a:sym typeface="Open Sans"/>
            </a:endParaRPr>
          </a:p>
          <a:p>
            <a:pPr indent="0" lvl="0" marL="0" marR="0" rtl="0" algn="just">
              <a:lnSpc>
                <a:spcPct val="154992"/>
              </a:lnSpc>
              <a:spcBef>
                <a:spcPts val="0"/>
              </a:spcBef>
              <a:spcAft>
                <a:spcPts val="0"/>
              </a:spcAft>
              <a:buNone/>
            </a:pPr>
            <a:r>
              <a:t/>
            </a:r>
            <a:endParaRPr b="0" i="0" sz="2504" u="none" cap="none" strike="noStrike">
              <a:solidFill>
                <a:srgbClr val="000000"/>
              </a:solidFill>
              <a:latin typeface="Open Sans"/>
              <a:ea typeface="Open Sans"/>
              <a:cs typeface="Open Sans"/>
              <a:sym typeface="Open Sans"/>
            </a:endParaRPr>
          </a:p>
        </p:txBody>
      </p:sp>
      <p:sp>
        <p:nvSpPr>
          <p:cNvPr id="415" name="Google Shape;415;p15"/>
          <p:cNvSpPr txBox="1"/>
          <p:nvPr/>
        </p:nvSpPr>
        <p:spPr>
          <a:xfrm>
            <a:off x="631361" y="2160756"/>
            <a:ext cx="4689591" cy="498188"/>
          </a:xfrm>
          <a:prstGeom prst="rect">
            <a:avLst/>
          </a:prstGeom>
          <a:noFill/>
          <a:ln>
            <a:noFill/>
          </a:ln>
        </p:spPr>
        <p:txBody>
          <a:bodyPr anchorCtr="0" anchor="t" bIns="0" lIns="0" spcFirstLastPara="1" rIns="0" wrap="square" tIns="0">
            <a:spAutoFit/>
          </a:bodyPr>
          <a:lstStyle/>
          <a:p>
            <a:pPr indent="0" lvl="0" marL="0" marR="0" rtl="0" algn="ctr">
              <a:lnSpc>
                <a:spcPct val="139986"/>
              </a:lnSpc>
              <a:spcBef>
                <a:spcPts val="0"/>
              </a:spcBef>
              <a:spcAft>
                <a:spcPts val="0"/>
              </a:spcAft>
              <a:buNone/>
            </a:pPr>
            <a:r>
              <a:rPr b="1" i="0" lang="en-US" sz="2886" u="none" cap="none" strike="noStrike">
                <a:solidFill>
                  <a:srgbClr val="000000"/>
                </a:solidFill>
                <a:latin typeface="Inter"/>
                <a:ea typeface="Inter"/>
                <a:cs typeface="Inter"/>
                <a:sym typeface="Inter"/>
              </a:rPr>
              <a:t>Evaluation – Visualisasi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grpSp>
        <p:nvGrpSpPr>
          <p:cNvPr id="420" name="Google Shape;420;p16"/>
          <p:cNvGrpSpPr/>
          <p:nvPr/>
        </p:nvGrpSpPr>
        <p:grpSpPr>
          <a:xfrm>
            <a:off x="0" y="-144661"/>
            <a:ext cx="18288000" cy="1687855"/>
            <a:chOff x="0" y="-38100"/>
            <a:chExt cx="4816593" cy="444538"/>
          </a:xfrm>
        </p:grpSpPr>
        <p:sp>
          <p:nvSpPr>
            <p:cNvPr id="421" name="Google Shape;421;p16"/>
            <p:cNvSpPr/>
            <p:nvPr/>
          </p:nvSpPr>
          <p:spPr>
            <a:xfrm>
              <a:off x="0" y="0"/>
              <a:ext cx="4816592" cy="406438"/>
            </a:xfrm>
            <a:custGeom>
              <a:rect b="b" l="l" r="r" t="t"/>
              <a:pathLst>
                <a:path extrusionOk="0" h="406438" w="4816592">
                  <a:moveTo>
                    <a:pt x="0" y="0"/>
                  </a:moveTo>
                  <a:lnTo>
                    <a:pt x="4816592" y="0"/>
                  </a:lnTo>
                  <a:lnTo>
                    <a:pt x="4816592" y="406438"/>
                  </a:lnTo>
                  <a:lnTo>
                    <a:pt x="0" y="406438"/>
                  </a:lnTo>
                  <a:close/>
                </a:path>
              </a:pathLst>
            </a:custGeom>
            <a:solidFill>
              <a:srgbClr val="0345E4"/>
            </a:solidFill>
            <a:ln>
              <a:noFill/>
            </a:ln>
          </p:spPr>
        </p:sp>
        <p:sp>
          <p:nvSpPr>
            <p:cNvPr id="422" name="Google Shape;422;p16"/>
            <p:cNvSpPr txBox="1"/>
            <p:nvPr/>
          </p:nvSpPr>
          <p:spPr>
            <a:xfrm>
              <a:off x="0" y="-38100"/>
              <a:ext cx="4816593" cy="4445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23" name="Google Shape;423;p16"/>
          <p:cNvGrpSpPr/>
          <p:nvPr/>
        </p:nvGrpSpPr>
        <p:grpSpPr>
          <a:xfrm>
            <a:off x="15698994" y="7487211"/>
            <a:ext cx="3987330" cy="3987330"/>
            <a:chOff x="0" y="0"/>
            <a:chExt cx="812800" cy="812800"/>
          </a:xfrm>
        </p:grpSpPr>
        <p:sp>
          <p:nvSpPr>
            <p:cNvPr id="424" name="Google Shape;424;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6"/>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26" name="Google Shape;426;p16"/>
          <p:cNvSpPr/>
          <p:nvPr/>
        </p:nvSpPr>
        <p:spPr>
          <a:xfrm>
            <a:off x="768951" y="1893052"/>
            <a:ext cx="7288196" cy="7060440"/>
          </a:xfrm>
          <a:custGeom>
            <a:rect b="b" l="l" r="r" t="t"/>
            <a:pathLst>
              <a:path extrusionOk="0" h="7060440" w="7288196">
                <a:moveTo>
                  <a:pt x="0" y="0"/>
                </a:moveTo>
                <a:lnTo>
                  <a:pt x="7288196" y="0"/>
                </a:lnTo>
                <a:lnTo>
                  <a:pt x="7288196" y="7060440"/>
                </a:lnTo>
                <a:lnTo>
                  <a:pt x="0" y="7060440"/>
                </a:lnTo>
                <a:lnTo>
                  <a:pt x="0" y="0"/>
                </a:lnTo>
                <a:close/>
              </a:path>
            </a:pathLst>
          </a:custGeom>
          <a:blipFill rotWithShape="1">
            <a:blip r:embed="rId3">
              <a:alphaModFix/>
            </a:blip>
            <a:stretch>
              <a:fillRect b="0" l="0" r="0" t="0"/>
            </a:stretch>
          </a:blipFill>
          <a:ln>
            <a:noFill/>
          </a:ln>
        </p:spPr>
      </p:sp>
      <p:sp>
        <p:nvSpPr>
          <p:cNvPr id="427" name="Google Shape;427;p16"/>
          <p:cNvSpPr txBox="1"/>
          <p:nvPr/>
        </p:nvSpPr>
        <p:spPr>
          <a:xfrm>
            <a:off x="768951" y="335034"/>
            <a:ext cx="9553793" cy="120816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b="1" i="0" lang="en-US" sz="3499" u="none" cap="none" strike="noStrike">
                <a:solidFill>
                  <a:srgbClr val="FFFFFF"/>
                </a:solidFill>
                <a:latin typeface="Arial"/>
                <a:ea typeface="Arial"/>
                <a:cs typeface="Arial"/>
                <a:sym typeface="Arial"/>
              </a:rPr>
              <a:t> VISUALISASI ROC</a:t>
            </a:r>
            <a:endParaRPr/>
          </a:p>
          <a:p>
            <a:pPr indent="0" lvl="0" marL="0" marR="0" rtl="0" algn="l">
              <a:lnSpc>
                <a:spcPct val="139982"/>
              </a:lnSpc>
              <a:spcBef>
                <a:spcPts val="0"/>
              </a:spcBef>
              <a:spcAft>
                <a:spcPts val="0"/>
              </a:spcAft>
              <a:buNone/>
            </a:pPr>
            <a:r>
              <a:t/>
            </a:r>
            <a:endParaRPr b="1" i="0" sz="3499" u="none" cap="none" strike="noStrike">
              <a:solidFill>
                <a:srgbClr val="FFFFFF"/>
              </a:solidFill>
              <a:latin typeface="Arial"/>
              <a:ea typeface="Arial"/>
              <a:cs typeface="Arial"/>
              <a:sym typeface="Arial"/>
            </a:endParaRPr>
          </a:p>
        </p:txBody>
      </p:sp>
      <p:sp>
        <p:nvSpPr>
          <p:cNvPr id="428" name="Google Shape;428;p16"/>
          <p:cNvSpPr txBox="1"/>
          <p:nvPr/>
        </p:nvSpPr>
        <p:spPr>
          <a:xfrm>
            <a:off x="8057147" y="1476519"/>
            <a:ext cx="9987000" cy="10716300"/>
          </a:xfrm>
          <a:prstGeom prst="rect">
            <a:avLst/>
          </a:prstGeom>
          <a:noFill/>
          <a:ln>
            <a:noFill/>
          </a:ln>
        </p:spPr>
        <p:txBody>
          <a:bodyPr anchorCtr="0" anchor="t" bIns="0" lIns="0" spcFirstLastPara="1" rIns="0" wrap="square" tIns="0">
            <a:spAutoFit/>
          </a:bodyPr>
          <a:lstStyle/>
          <a:p>
            <a:pPr indent="0" lvl="0" marL="0" marR="0" rtl="0" algn="just">
              <a:lnSpc>
                <a:spcPct val="150022"/>
              </a:lnSpc>
              <a:spcBef>
                <a:spcPts val="0"/>
              </a:spcBef>
              <a:spcAft>
                <a:spcPts val="0"/>
              </a:spcAft>
              <a:buNone/>
            </a:pPr>
            <a:r>
              <a:rPr b="0" i="0" lang="en-US" sz="2015" u="none" cap="none" strike="noStrike">
                <a:solidFill>
                  <a:srgbClr val="000000"/>
                </a:solidFill>
                <a:latin typeface="Open Sans"/>
                <a:ea typeface="Open Sans"/>
                <a:cs typeface="Open Sans"/>
                <a:sym typeface="Open Sans"/>
              </a:rPr>
              <a:t>Interpretasi: Interpretasi ROC Curve XGBoost</a:t>
            </a:r>
            <a:endParaRPr sz="1200"/>
          </a:p>
          <a:p>
            <a:pPr indent="-226476" lvl="1" marL="478351" marR="0" rtl="0" algn="just">
              <a:lnSpc>
                <a:spcPct val="150022"/>
              </a:lnSpc>
              <a:spcBef>
                <a:spcPts val="0"/>
              </a:spcBef>
              <a:spcAft>
                <a:spcPts val="0"/>
              </a:spcAft>
              <a:buClr>
                <a:srgbClr val="000000"/>
              </a:buClr>
              <a:buSzPts val="2015"/>
              <a:buFont typeface="Arial"/>
              <a:buChar char="•"/>
            </a:pPr>
            <a:r>
              <a:rPr b="0" i="0" lang="en-US" sz="2015" u="none" cap="none" strike="noStrike">
                <a:solidFill>
                  <a:srgbClr val="000000"/>
                </a:solidFill>
                <a:latin typeface="Open Sans"/>
                <a:ea typeface="Open Sans"/>
                <a:cs typeface="Open Sans"/>
                <a:sym typeface="Open Sans"/>
              </a:rPr>
              <a:t>Kurva biru</a:t>
            </a:r>
            <a:endParaRPr sz="1200"/>
          </a:p>
          <a:p>
            <a:pPr indent="-306200" lvl="2" marL="956702" marR="0" rtl="0" algn="just">
              <a:lnSpc>
                <a:spcPct val="150022"/>
              </a:lnSpc>
              <a:spcBef>
                <a:spcPts val="0"/>
              </a:spcBef>
              <a:spcAft>
                <a:spcPts val="0"/>
              </a:spcAft>
              <a:buClr>
                <a:srgbClr val="000000"/>
              </a:buClr>
              <a:buSzPts val="2015"/>
              <a:buFont typeface="Arial"/>
              <a:buChar char="⚬"/>
            </a:pPr>
            <a:r>
              <a:rPr b="0" i="0" lang="en-US" sz="2015" u="none" cap="none" strike="noStrike">
                <a:solidFill>
                  <a:srgbClr val="000000"/>
                </a:solidFill>
                <a:latin typeface="Open Sans"/>
                <a:ea typeface="Open Sans"/>
                <a:cs typeface="Open Sans"/>
                <a:sym typeface="Open Sans"/>
              </a:rPr>
              <a:t>Melengkung tajam ke arah kiri atas artinya model memiliki kemampuan klasifikasi yang sangat baik.</a:t>
            </a:r>
            <a:endParaRPr sz="1200"/>
          </a:p>
          <a:p>
            <a:pPr indent="-306200" lvl="2" marL="956702" marR="0" rtl="0" algn="just">
              <a:lnSpc>
                <a:spcPct val="150022"/>
              </a:lnSpc>
              <a:spcBef>
                <a:spcPts val="0"/>
              </a:spcBef>
              <a:spcAft>
                <a:spcPts val="0"/>
              </a:spcAft>
              <a:buClr>
                <a:srgbClr val="000000"/>
              </a:buClr>
              <a:buSzPts val="2015"/>
              <a:buFont typeface="Arial"/>
              <a:buChar char="⚬"/>
            </a:pPr>
            <a:r>
              <a:rPr b="0" i="0" lang="en-US" sz="2015" u="none" cap="none" strike="noStrike">
                <a:solidFill>
                  <a:srgbClr val="000000"/>
                </a:solidFill>
                <a:latin typeface="Open Sans"/>
                <a:ea typeface="Open Sans"/>
                <a:cs typeface="Open Sans"/>
                <a:sym typeface="Open Sans"/>
              </a:rPr>
              <a:t>Titik-titik di kurva menunjukkan berbagai kombinasi True Positive Rate (Recall) dan False Positive Rate saat threshold diubah.</a:t>
            </a:r>
            <a:endParaRPr sz="1200"/>
          </a:p>
          <a:p>
            <a:pPr indent="-226476" lvl="1" marL="478351" marR="0" rtl="0" algn="just">
              <a:lnSpc>
                <a:spcPct val="150022"/>
              </a:lnSpc>
              <a:spcBef>
                <a:spcPts val="0"/>
              </a:spcBef>
              <a:spcAft>
                <a:spcPts val="0"/>
              </a:spcAft>
              <a:buClr>
                <a:srgbClr val="000000"/>
              </a:buClr>
              <a:buSzPts val="2015"/>
              <a:buFont typeface="Arial"/>
              <a:buChar char="•"/>
            </a:pPr>
            <a:r>
              <a:rPr b="0" i="0" lang="en-US" sz="2015" u="none" cap="none" strike="noStrike">
                <a:solidFill>
                  <a:srgbClr val="000000"/>
                </a:solidFill>
                <a:latin typeface="Open Sans"/>
                <a:ea typeface="Open Sans"/>
                <a:cs typeface="Open Sans"/>
                <a:sym typeface="Open Sans"/>
              </a:rPr>
              <a:t>AUC (Area Under Curve) = 0.96</a:t>
            </a:r>
            <a:endParaRPr sz="1200"/>
          </a:p>
          <a:p>
            <a:pPr indent="-306200" lvl="2" marL="956702" marR="0" rtl="0" algn="just">
              <a:lnSpc>
                <a:spcPct val="150022"/>
              </a:lnSpc>
              <a:spcBef>
                <a:spcPts val="0"/>
              </a:spcBef>
              <a:spcAft>
                <a:spcPts val="0"/>
              </a:spcAft>
              <a:buClr>
                <a:srgbClr val="000000"/>
              </a:buClr>
              <a:buSzPts val="2015"/>
              <a:buFont typeface="Arial"/>
              <a:buChar char="⚬"/>
            </a:pPr>
            <a:r>
              <a:rPr b="0" i="0" lang="en-US" sz="2015" u="none" cap="none" strike="noStrike">
                <a:solidFill>
                  <a:srgbClr val="000000"/>
                </a:solidFill>
                <a:latin typeface="Open Sans"/>
                <a:ea typeface="Open Sans"/>
                <a:cs typeface="Open Sans"/>
                <a:sym typeface="Open Sans"/>
              </a:rPr>
              <a:t>Nilai ini menandakan XGBoost mampu membedakan transaksi fraud dan normal dengan akurasi 96%.</a:t>
            </a:r>
            <a:endParaRPr sz="1200"/>
          </a:p>
          <a:p>
            <a:pPr indent="-306200" lvl="2" marL="956702" marR="0" rtl="0" algn="just">
              <a:lnSpc>
                <a:spcPct val="150022"/>
              </a:lnSpc>
              <a:spcBef>
                <a:spcPts val="0"/>
              </a:spcBef>
              <a:spcAft>
                <a:spcPts val="0"/>
              </a:spcAft>
              <a:buClr>
                <a:srgbClr val="000000"/>
              </a:buClr>
              <a:buSzPts val="2015"/>
              <a:buFont typeface="Arial"/>
              <a:buChar char="⚬"/>
            </a:pPr>
            <a:r>
              <a:rPr b="0" i="0" lang="en-US" sz="2015" u="none" cap="none" strike="noStrike">
                <a:solidFill>
                  <a:srgbClr val="000000"/>
                </a:solidFill>
                <a:latin typeface="Open Sans"/>
                <a:ea typeface="Open Sans"/>
                <a:cs typeface="Open Sans"/>
                <a:sym typeface="Open Sans"/>
              </a:rPr>
              <a:t>Sangat tinggi dan konsisten dengan hasil Logistic Regression yang juga punya AUC 0.96, tapi biasanya XGBoost punya keunggulan di F1 Score karena lebih seimbang antara precision &amp; recall.</a:t>
            </a:r>
            <a:endParaRPr sz="1200"/>
          </a:p>
          <a:p>
            <a:pPr indent="-226476" lvl="1" marL="478351" marR="0" rtl="0" algn="just">
              <a:lnSpc>
                <a:spcPct val="150022"/>
              </a:lnSpc>
              <a:spcBef>
                <a:spcPts val="0"/>
              </a:spcBef>
              <a:spcAft>
                <a:spcPts val="0"/>
              </a:spcAft>
              <a:buClr>
                <a:srgbClr val="000000"/>
              </a:buClr>
              <a:buSzPts val="2015"/>
              <a:buFont typeface="Arial"/>
              <a:buChar char="•"/>
            </a:pPr>
            <a:r>
              <a:rPr b="0" i="0" lang="en-US" sz="2015" u="none" cap="none" strike="noStrike">
                <a:solidFill>
                  <a:srgbClr val="000000"/>
                </a:solidFill>
                <a:latin typeface="Open Sans"/>
                <a:ea typeface="Open Sans"/>
                <a:cs typeface="Open Sans"/>
                <a:sym typeface="Open Sans"/>
              </a:rPr>
              <a:t>Trade-off Precision vs Recall</a:t>
            </a:r>
            <a:endParaRPr sz="1200"/>
          </a:p>
          <a:p>
            <a:pPr indent="-306200" lvl="2" marL="956702" marR="0" rtl="0" algn="just">
              <a:lnSpc>
                <a:spcPct val="150022"/>
              </a:lnSpc>
              <a:spcBef>
                <a:spcPts val="0"/>
              </a:spcBef>
              <a:spcAft>
                <a:spcPts val="0"/>
              </a:spcAft>
              <a:buClr>
                <a:srgbClr val="000000"/>
              </a:buClr>
              <a:buSzPts val="2015"/>
              <a:buFont typeface="Arial"/>
              <a:buChar char="⚬"/>
            </a:pPr>
            <a:r>
              <a:rPr b="0" i="0" lang="en-US" sz="2015" u="none" cap="none" strike="noStrike">
                <a:solidFill>
                  <a:srgbClr val="000000"/>
                </a:solidFill>
                <a:latin typeface="Open Sans"/>
                <a:ea typeface="Open Sans"/>
                <a:cs typeface="Open Sans"/>
                <a:sym typeface="Open Sans"/>
              </a:rPr>
              <a:t>Jika threshold diturunkan Recall meningkat (lebih banyak fraud tertangkap) tapi False Positive ikut naik.</a:t>
            </a:r>
            <a:endParaRPr sz="1200"/>
          </a:p>
          <a:p>
            <a:pPr indent="-306200" lvl="2" marL="956702" marR="0" rtl="0" algn="just">
              <a:lnSpc>
                <a:spcPct val="150022"/>
              </a:lnSpc>
              <a:spcBef>
                <a:spcPts val="0"/>
              </a:spcBef>
              <a:spcAft>
                <a:spcPts val="0"/>
              </a:spcAft>
              <a:buClr>
                <a:srgbClr val="000000"/>
              </a:buClr>
              <a:buSzPts val="2015"/>
              <a:buFont typeface="Arial"/>
              <a:buChar char="⚬"/>
            </a:pPr>
            <a:r>
              <a:rPr b="0" i="0" lang="en-US" sz="2015" u="none" cap="none" strike="noStrike">
                <a:solidFill>
                  <a:srgbClr val="000000"/>
                </a:solidFill>
                <a:latin typeface="Open Sans"/>
                <a:ea typeface="Open Sans"/>
                <a:cs typeface="Open Sans"/>
                <a:sym typeface="Open Sans"/>
              </a:rPr>
              <a:t>Jika threshold dinaikkan Precision meningkat (prediksi fraud lebih akurat) tapi Recall turun (ada fraud yang lolos).</a:t>
            </a:r>
            <a:endParaRPr sz="1200"/>
          </a:p>
          <a:p>
            <a:pPr indent="-306200" lvl="2" marL="956702" marR="0" rtl="0" algn="just">
              <a:lnSpc>
                <a:spcPct val="150022"/>
              </a:lnSpc>
              <a:spcBef>
                <a:spcPts val="0"/>
              </a:spcBef>
              <a:spcAft>
                <a:spcPts val="0"/>
              </a:spcAft>
              <a:buClr>
                <a:srgbClr val="000000"/>
              </a:buClr>
              <a:buSzPts val="2015"/>
              <a:buFont typeface="Arial"/>
              <a:buChar char="⚬"/>
            </a:pPr>
            <a:r>
              <a:rPr b="0" i="0" lang="en-US" sz="2015" u="none" cap="none" strike="noStrike">
                <a:solidFill>
                  <a:srgbClr val="000000"/>
                </a:solidFill>
                <a:latin typeface="Open Sans"/>
                <a:ea typeface="Open Sans"/>
                <a:cs typeface="Open Sans"/>
                <a:sym typeface="Open Sans"/>
              </a:rPr>
              <a:t>AUC tinggi, memberi fleksibilitas untuk memilih threshold sesuai kebutuhan bisnis (misalnya lebih fokus pada recall agar fraud tidak lolos).</a:t>
            </a:r>
            <a:endParaRPr sz="1200"/>
          </a:p>
          <a:p>
            <a:pPr indent="0" lvl="0" marL="0" marR="0" rtl="0" algn="just">
              <a:lnSpc>
                <a:spcPct val="150022"/>
              </a:lnSpc>
              <a:spcBef>
                <a:spcPts val="0"/>
              </a:spcBef>
              <a:spcAft>
                <a:spcPts val="0"/>
              </a:spcAft>
              <a:buNone/>
            </a:pPr>
            <a:r>
              <a:t/>
            </a:r>
            <a:endParaRPr b="0" i="0" sz="2215" u="none" cap="none" strike="noStrike">
              <a:solidFill>
                <a:srgbClr val="000000"/>
              </a:solidFill>
              <a:latin typeface="Open Sans"/>
              <a:ea typeface="Open Sans"/>
              <a:cs typeface="Open Sans"/>
              <a:sym typeface="Open Sans"/>
            </a:endParaRPr>
          </a:p>
          <a:p>
            <a:pPr indent="0" lvl="0" marL="0" marR="0" rtl="0" algn="just">
              <a:lnSpc>
                <a:spcPct val="150022"/>
              </a:lnSpc>
              <a:spcBef>
                <a:spcPts val="0"/>
              </a:spcBef>
              <a:spcAft>
                <a:spcPts val="0"/>
              </a:spcAft>
              <a:buNone/>
            </a:pPr>
            <a:r>
              <a:t/>
            </a:r>
            <a:endParaRPr b="0" i="0" sz="2215" u="none" cap="none" strike="noStrike">
              <a:solidFill>
                <a:srgbClr val="000000"/>
              </a:solidFill>
              <a:latin typeface="Open Sans"/>
              <a:ea typeface="Open Sans"/>
              <a:cs typeface="Open Sans"/>
              <a:sym typeface="Open Sans"/>
            </a:endParaRPr>
          </a:p>
          <a:p>
            <a:pPr indent="0" lvl="0" marL="0" marR="0" rtl="0" algn="just">
              <a:lnSpc>
                <a:spcPct val="150022"/>
              </a:lnSpc>
              <a:spcBef>
                <a:spcPts val="0"/>
              </a:spcBef>
              <a:spcAft>
                <a:spcPts val="0"/>
              </a:spcAft>
              <a:buNone/>
            </a:pPr>
            <a:r>
              <a:t/>
            </a:r>
            <a:endParaRPr b="0" i="0" sz="2215" u="none" cap="none" strike="noStrike">
              <a:solidFill>
                <a:srgbClr val="000000"/>
              </a:solidFill>
              <a:latin typeface="Open Sans"/>
              <a:ea typeface="Open Sans"/>
              <a:cs typeface="Open Sans"/>
              <a:sym typeface="Open Sans"/>
            </a:endParaRPr>
          </a:p>
          <a:p>
            <a:pPr indent="0" lvl="0" marL="0" marR="0" rtl="0" algn="just">
              <a:lnSpc>
                <a:spcPct val="150022"/>
              </a:lnSpc>
              <a:spcBef>
                <a:spcPts val="0"/>
              </a:spcBef>
              <a:spcAft>
                <a:spcPts val="0"/>
              </a:spcAft>
              <a:buNone/>
            </a:pPr>
            <a:r>
              <a:t/>
            </a:r>
            <a:endParaRPr b="0" i="0" sz="2215" u="none" cap="none" strike="noStrike">
              <a:solidFill>
                <a:srgbClr val="000000"/>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grpSp>
        <p:nvGrpSpPr>
          <p:cNvPr id="433" name="Google Shape;433;p17"/>
          <p:cNvGrpSpPr/>
          <p:nvPr/>
        </p:nvGrpSpPr>
        <p:grpSpPr>
          <a:xfrm>
            <a:off x="0" y="-144661"/>
            <a:ext cx="18288000" cy="1687855"/>
            <a:chOff x="0" y="-38100"/>
            <a:chExt cx="4816593" cy="444538"/>
          </a:xfrm>
        </p:grpSpPr>
        <p:sp>
          <p:nvSpPr>
            <p:cNvPr id="434" name="Google Shape;434;p17"/>
            <p:cNvSpPr/>
            <p:nvPr/>
          </p:nvSpPr>
          <p:spPr>
            <a:xfrm>
              <a:off x="0" y="0"/>
              <a:ext cx="4816592" cy="406438"/>
            </a:xfrm>
            <a:custGeom>
              <a:rect b="b" l="l" r="r" t="t"/>
              <a:pathLst>
                <a:path extrusionOk="0" h="406438" w="4816592">
                  <a:moveTo>
                    <a:pt x="0" y="0"/>
                  </a:moveTo>
                  <a:lnTo>
                    <a:pt x="4816592" y="0"/>
                  </a:lnTo>
                  <a:lnTo>
                    <a:pt x="4816592" y="406438"/>
                  </a:lnTo>
                  <a:lnTo>
                    <a:pt x="0" y="406438"/>
                  </a:lnTo>
                  <a:close/>
                </a:path>
              </a:pathLst>
            </a:custGeom>
            <a:solidFill>
              <a:srgbClr val="0345E4"/>
            </a:solidFill>
            <a:ln>
              <a:noFill/>
            </a:ln>
          </p:spPr>
        </p:sp>
        <p:sp>
          <p:nvSpPr>
            <p:cNvPr id="435" name="Google Shape;435;p17"/>
            <p:cNvSpPr txBox="1"/>
            <p:nvPr/>
          </p:nvSpPr>
          <p:spPr>
            <a:xfrm>
              <a:off x="0" y="-38100"/>
              <a:ext cx="4816593" cy="4445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6" name="Google Shape;436;p17"/>
          <p:cNvGrpSpPr/>
          <p:nvPr/>
        </p:nvGrpSpPr>
        <p:grpSpPr>
          <a:xfrm>
            <a:off x="15698994" y="7487211"/>
            <a:ext cx="3987330" cy="3987330"/>
            <a:chOff x="0" y="0"/>
            <a:chExt cx="812800" cy="812800"/>
          </a:xfrm>
        </p:grpSpPr>
        <p:sp>
          <p:nvSpPr>
            <p:cNvPr id="437" name="Google Shape;437;p1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7"/>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39" name="Google Shape;439;p17"/>
          <p:cNvSpPr/>
          <p:nvPr/>
        </p:nvSpPr>
        <p:spPr>
          <a:xfrm>
            <a:off x="443626" y="2042056"/>
            <a:ext cx="17400748" cy="7438820"/>
          </a:xfrm>
          <a:custGeom>
            <a:rect b="b" l="l" r="r" t="t"/>
            <a:pathLst>
              <a:path extrusionOk="0" h="7438820" w="17400748">
                <a:moveTo>
                  <a:pt x="0" y="0"/>
                </a:moveTo>
                <a:lnTo>
                  <a:pt x="17400748" y="0"/>
                </a:lnTo>
                <a:lnTo>
                  <a:pt x="17400748" y="7438820"/>
                </a:lnTo>
                <a:lnTo>
                  <a:pt x="0" y="7438820"/>
                </a:lnTo>
                <a:lnTo>
                  <a:pt x="0" y="0"/>
                </a:lnTo>
                <a:close/>
              </a:path>
            </a:pathLst>
          </a:custGeom>
          <a:blipFill rotWithShape="1">
            <a:blip r:embed="rId3">
              <a:alphaModFix/>
            </a:blip>
            <a:stretch>
              <a:fillRect b="0" l="0" r="0" t="0"/>
            </a:stretch>
          </a:blipFill>
          <a:ln>
            <a:noFill/>
          </a:ln>
        </p:spPr>
      </p:sp>
      <p:sp>
        <p:nvSpPr>
          <p:cNvPr id="440" name="Google Shape;440;p17"/>
          <p:cNvSpPr txBox="1"/>
          <p:nvPr/>
        </p:nvSpPr>
        <p:spPr>
          <a:xfrm>
            <a:off x="768951" y="335034"/>
            <a:ext cx="9553793" cy="120816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b="1" i="0" lang="en-US" sz="3499" u="none" cap="none" strike="noStrike">
                <a:solidFill>
                  <a:srgbClr val="FFFFFF"/>
                </a:solidFill>
                <a:latin typeface="Arial"/>
                <a:ea typeface="Arial"/>
                <a:cs typeface="Arial"/>
                <a:sym typeface="Arial"/>
              </a:rPr>
              <a:t>📊 PERBANDINGAN MODEL:</a:t>
            </a:r>
            <a:endParaRPr/>
          </a:p>
          <a:p>
            <a:pPr indent="0" lvl="0" marL="0" marR="0" rtl="0" algn="l">
              <a:lnSpc>
                <a:spcPct val="139982"/>
              </a:lnSpc>
              <a:spcBef>
                <a:spcPts val="0"/>
              </a:spcBef>
              <a:spcAft>
                <a:spcPts val="0"/>
              </a:spcAft>
              <a:buNone/>
            </a:pPr>
            <a:r>
              <a:t/>
            </a:r>
            <a:endParaRPr b="1" i="0" sz="3499" u="none" cap="none" strike="noStrike">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grpSp>
        <p:nvGrpSpPr>
          <p:cNvPr id="445" name="Google Shape;445;p18"/>
          <p:cNvGrpSpPr/>
          <p:nvPr/>
        </p:nvGrpSpPr>
        <p:grpSpPr>
          <a:xfrm>
            <a:off x="0" y="-144661"/>
            <a:ext cx="18288000" cy="1687855"/>
            <a:chOff x="0" y="-38100"/>
            <a:chExt cx="4816593" cy="444538"/>
          </a:xfrm>
        </p:grpSpPr>
        <p:sp>
          <p:nvSpPr>
            <p:cNvPr id="446" name="Google Shape;446;p18"/>
            <p:cNvSpPr/>
            <p:nvPr/>
          </p:nvSpPr>
          <p:spPr>
            <a:xfrm>
              <a:off x="0" y="0"/>
              <a:ext cx="4816592" cy="406438"/>
            </a:xfrm>
            <a:custGeom>
              <a:rect b="b" l="l" r="r" t="t"/>
              <a:pathLst>
                <a:path extrusionOk="0" h="406438" w="4816592">
                  <a:moveTo>
                    <a:pt x="0" y="0"/>
                  </a:moveTo>
                  <a:lnTo>
                    <a:pt x="4816592" y="0"/>
                  </a:lnTo>
                  <a:lnTo>
                    <a:pt x="4816592" y="406438"/>
                  </a:lnTo>
                  <a:lnTo>
                    <a:pt x="0" y="406438"/>
                  </a:lnTo>
                  <a:close/>
                </a:path>
              </a:pathLst>
            </a:custGeom>
            <a:solidFill>
              <a:srgbClr val="0345E4"/>
            </a:solidFill>
            <a:ln>
              <a:noFill/>
            </a:ln>
          </p:spPr>
        </p:sp>
        <p:sp>
          <p:nvSpPr>
            <p:cNvPr id="447" name="Google Shape;447;p18"/>
            <p:cNvSpPr txBox="1"/>
            <p:nvPr/>
          </p:nvSpPr>
          <p:spPr>
            <a:xfrm>
              <a:off x="0" y="-38100"/>
              <a:ext cx="4816593" cy="4445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8" name="Google Shape;448;p18"/>
          <p:cNvGrpSpPr/>
          <p:nvPr/>
        </p:nvGrpSpPr>
        <p:grpSpPr>
          <a:xfrm>
            <a:off x="15698994" y="7487211"/>
            <a:ext cx="3987330" cy="3987330"/>
            <a:chOff x="0" y="0"/>
            <a:chExt cx="812800" cy="812800"/>
          </a:xfrm>
        </p:grpSpPr>
        <p:sp>
          <p:nvSpPr>
            <p:cNvPr id="449" name="Google Shape;449;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51" name="Google Shape;451;p18"/>
          <p:cNvSpPr txBox="1"/>
          <p:nvPr/>
        </p:nvSpPr>
        <p:spPr>
          <a:xfrm>
            <a:off x="768951" y="335034"/>
            <a:ext cx="11513222" cy="120816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b="1" i="0" lang="en-US" sz="3499" u="none" cap="none" strike="noStrike">
                <a:solidFill>
                  <a:srgbClr val="FFFFFF"/>
                </a:solidFill>
                <a:latin typeface="Arial"/>
                <a:ea typeface="Arial"/>
                <a:cs typeface="Arial"/>
                <a:sym typeface="Arial"/>
              </a:rPr>
              <a:t>📊 PENJELASAN PERBANDINGAN MODEL:</a:t>
            </a:r>
            <a:endParaRPr/>
          </a:p>
          <a:p>
            <a:pPr indent="0" lvl="0" marL="0" marR="0" rtl="0" algn="l">
              <a:lnSpc>
                <a:spcPct val="139982"/>
              </a:lnSpc>
              <a:spcBef>
                <a:spcPts val="0"/>
              </a:spcBef>
              <a:spcAft>
                <a:spcPts val="0"/>
              </a:spcAft>
              <a:buNone/>
            </a:pPr>
            <a:r>
              <a:t/>
            </a:r>
            <a:endParaRPr b="1" i="0" sz="3499" u="none" cap="none" strike="noStrike">
              <a:solidFill>
                <a:srgbClr val="FFFFFF"/>
              </a:solidFill>
              <a:latin typeface="Arial"/>
              <a:ea typeface="Arial"/>
              <a:cs typeface="Arial"/>
              <a:sym typeface="Arial"/>
            </a:endParaRPr>
          </a:p>
        </p:txBody>
      </p:sp>
      <p:sp>
        <p:nvSpPr>
          <p:cNvPr id="452" name="Google Shape;452;p18"/>
          <p:cNvSpPr txBox="1"/>
          <p:nvPr/>
        </p:nvSpPr>
        <p:spPr>
          <a:xfrm>
            <a:off x="768951" y="1632222"/>
            <a:ext cx="17201700" cy="82191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US" sz="2592" u="none" cap="none" strike="noStrike">
                <a:solidFill>
                  <a:srgbClr val="000000"/>
                </a:solidFill>
                <a:latin typeface="Inter"/>
                <a:ea typeface="Inter"/>
                <a:cs typeface="Inter"/>
                <a:sym typeface="Inter"/>
              </a:rPr>
              <a:t>Interpretasi: </a:t>
            </a:r>
            <a:endParaRPr sz="1100"/>
          </a:p>
          <a:p>
            <a:pPr indent="0" lvl="0" marL="0" marR="0" rtl="0" algn="l">
              <a:lnSpc>
                <a:spcPct val="140006"/>
              </a:lnSpc>
              <a:spcBef>
                <a:spcPts val="0"/>
              </a:spcBef>
              <a:spcAft>
                <a:spcPts val="0"/>
              </a:spcAft>
              <a:buNone/>
            </a:pPr>
            <a:r>
              <a:rPr b="0" i="0" lang="en-US" sz="2592" u="none" cap="none" strike="noStrike">
                <a:solidFill>
                  <a:srgbClr val="000000"/>
                </a:solidFill>
                <a:latin typeface="Inter"/>
                <a:ea typeface="Inter"/>
                <a:cs typeface="Inter"/>
                <a:sym typeface="Inter"/>
              </a:rPr>
              <a:t>Berdasarkan hasil pemodelan, seluruh algoritma (Logistic Regression, Random Forest, dan XGBoost) menunjukkan nilai ROC-AUC tinggi (&gt;0.95), yang menandakan kemampuan diskriminasi model terhadap transaksi fraud dan normal sudah sangat baik. Namun, perbedaan signifikan terlihat pada F1 Score sebagai metrik utama untuk fraud detection, karena metrik ini lebih memperhatikan keseimbangan antara precision dan recall.</a:t>
            </a:r>
            <a:endParaRPr sz="1100"/>
          </a:p>
          <a:p>
            <a:pPr indent="0" lvl="0" marL="0" marR="0" rtl="0" algn="l">
              <a:lnSpc>
                <a:spcPct val="140006"/>
              </a:lnSpc>
              <a:spcBef>
                <a:spcPts val="0"/>
              </a:spcBef>
              <a:spcAft>
                <a:spcPts val="0"/>
              </a:spcAft>
              <a:buNone/>
            </a:pPr>
            <a:r>
              <a:t/>
            </a:r>
            <a:endParaRPr b="0" i="0" sz="2592" u="none" cap="none" strike="noStrike">
              <a:solidFill>
                <a:srgbClr val="000000"/>
              </a:solidFill>
              <a:latin typeface="Inter"/>
              <a:ea typeface="Inter"/>
              <a:cs typeface="Inter"/>
              <a:sym typeface="Inter"/>
            </a:endParaRPr>
          </a:p>
          <a:p>
            <a:pPr indent="0" lvl="0" marL="0" marR="0" rtl="0" algn="l">
              <a:lnSpc>
                <a:spcPct val="140006"/>
              </a:lnSpc>
              <a:spcBef>
                <a:spcPts val="0"/>
              </a:spcBef>
              <a:spcAft>
                <a:spcPts val="0"/>
              </a:spcAft>
              <a:buNone/>
            </a:pPr>
            <a:r>
              <a:rPr b="0" i="0" lang="en-US" sz="2592" u="none" cap="none" strike="noStrike">
                <a:solidFill>
                  <a:srgbClr val="000000"/>
                </a:solidFill>
                <a:latin typeface="Inter"/>
                <a:ea typeface="Inter"/>
                <a:cs typeface="Inter"/>
                <a:sym typeface="Inter"/>
              </a:rPr>
              <a:t>Logistic Regression hanya menghasilkan F1 Score sebesar 0.30, sehingga performanya kurang optimal dalam mendeteksi fraud. Random Forest memiliki kinerja yang jauh lebih baik dengan F1 Score 0.85, sementara XGBoost unggul dengan F1 Score 0.88 dan ROC-AUC 0.99, menjadikannya model terbaik dalam proyek ini.</a:t>
            </a:r>
            <a:endParaRPr sz="1100"/>
          </a:p>
          <a:p>
            <a:pPr indent="0" lvl="0" marL="0" marR="0" rtl="0" algn="l">
              <a:lnSpc>
                <a:spcPct val="140006"/>
              </a:lnSpc>
              <a:spcBef>
                <a:spcPts val="0"/>
              </a:spcBef>
              <a:spcAft>
                <a:spcPts val="0"/>
              </a:spcAft>
              <a:buNone/>
            </a:pPr>
            <a:r>
              <a:t/>
            </a:r>
            <a:endParaRPr b="0" i="0" sz="2592" u="none" cap="none" strike="noStrike">
              <a:solidFill>
                <a:srgbClr val="000000"/>
              </a:solidFill>
              <a:latin typeface="Inter"/>
              <a:ea typeface="Inter"/>
              <a:cs typeface="Inter"/>
              <a:sym typeface="Inter"/>
            </a:endParaRPr>
          </a:p>
          <a:p>
            <a:pPr indent="0" lvl="0" marL="0" marR="0" rtl="0" algn="l">
              <a:lnSpc>
                <a:spcPct val="140006"/>
              </a:lnSpc>
              <a:spcBef>
                <a:spcPts val="0"/>
              </a:spcBef>
              <a:spcAft>
                <a:spcPts val="0"/>
              </a:spcAft>
              <a:buNone/>
            </a:pPr>
            <a:r>
              <a:rPr b="0" i="0" lang="en-US" sz="2592" u="none" cap="none" strike="noStrike">
                <a:solidFill>
                  <a:srgbClr val="000000"/>
                </a:solidFill>
                <a:latin typeface="Inter"/>
                <a:ea typeface="Inter"/>
                <a:cs typeface="Inter"/>
                <a:sym typeface="Inter"/>
              </a:rPr>
              <a:t>Dengan demikian, XGBoost direkomendasikan sebagai model utama untuk implementasi sistem deteksi fraud karena mampu mendeteksi transaksi fraud secara efektif sekaligus menjaga tingkat kesalahan prediksi tetap rendah. Random Forest dapat dijadikan alternatif, sedangkan Logistic Regression tidak disarankan karena kinerjanya jauh tertinggal.</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grpSp>
        <p:nvGrpSpPr>
          <p:cNvPr id="457" name="Google Shape;457;p19"/>
          <p:cNvGrpSpPr/>
          <p:nvPr/>
        </p:nvGrpSpPr>
        <p:grpSpPr>
          <a:xfrm>
            <a:off x="0" y="-144661"/>
            <a:ext cx="18288000" cy="1687855"/>
            <a:chOff x="0" y="-38100"/>
            <a:chExt cx="4816593" cy="444538"/>
          </a:xfrm>
        </p:grpSpPr>
        <p:sp>
          <p:nvSpPr>
            <p:cNvPr id="458" name="Google Shape;458;p19"/>
            <p:cNvSpPr/>
            <p:nvPr/>
          </p:nvSpPr>
          <p:spPr>
            <a:xfrm>
              <a:off x="0" y="0"/>
              <a:ext cx="4816592" cy="406438"/>
            </a:xfrm>
            <a:custGeom>
              <a:rect b="b" l="l" r="r" t="t"/>
              <a:pathLst>
                <a:path extrusionOk="0" h="406438" w="4816592">
                  <a:moveTo>
                    <a:pt x="0" y="0"/>
                  </a:moveTo>
                  <a:lnTo>
                    <a:pt x="4816592" y="0"/>
                  </a:lnTo>
                  <a:lnTo>
                    <a:pt x="4816592" y="406438"/>
                  </a:lnTo>
                  <a:lnTo>
                    <a:pt x="0" y="406438"/>
                  </a:lnTo>
                  <a:close/>
                </a:path>
              </a:pathLst>
            </a:custGeom>
            <a:solidFill>
              <a:srgbClr val="0345E4"/>
            </a:solidFill>
            <a:ln>
              <a:noFill/>
            </a:ln>
          </p:spPr>
        </p:sp>
        <p:sp>
          <p:nvSpPr>
            <p:cNvPr id="459" name="Google Shape;459;p19"/>
            <p:cNvSpPr txBox="1"/>
            <p:nvPr/>
          </p:nvSpPr>
          <p:spPr>
            <a:xfrm>
              <a:off x="0" y="-38100"/>
              <a:ext cx="4816593" cy="4445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0" name="Google Shape;460;p19"/>
          <p:cNvGrpSpPr/>
          <p:nvPr/>
        </p:nvGrpSpPr>
        <p:grpSpPr>
          <a:xfrm>
            <a:off x="15698994" y="7487211"/>
            <a:ext cx="3987330" cy="3987330"/>
            <a:chOff x="0" y="0"/>
            <a:chExt cx="812800" cy="812800"/>
          </a:xfrm>
        </p:grpSpPr>
        <p:sp>
          <p:nvSpPr>
            <p:cNvPr id="461" name="Google Shape;461;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63" name="Google Shape;463;p19"/>
          <p:cNvSpPr/>
          <p:nvPr/>
        </p:nvSpPr>
        <p:spPr>
          <a:xfrm>
            <a:off x="630327" y="1926464"/>
            <a:ext cx="7962696" cy="3950722"/>
          </a:xfrm>
          <a:custGeom>
            <a:rect b="b" l="l" r="r" t="t"/>
            <a:pathLst>
              <a:path extrusionOk="0" h="3950722" w="7962696">
                <a:moveTo>
                  <a:pt x="0" y="0"/>
                </a:moveTo>
                <a:lnTo>
                  <a:pt x="7962696" y="0"/>
                </a:lnTo>
                <a:lnTo>
                  <a:pt x="7962696" y="3950723"/>
                </a:lnTo>
                <a:lnTo>
                  <a:pt x="0" y="3950723"/>
                </a:lnTo>
                <a:lnTo>
                  <a:pt x="0" y="0"/>
                </a:lnTo>
                <a:close/>
              </a:path>
            </a:pathLst>
          </a:custGeom>
          <a:blipFill rotWithShape="1">
            <a:blip r:embed="rId3">
              <a:alphaModFix/>
            </a:blip>
            <a:stretch>
              <a:fillRect b="0" l="0" r="0" t="0"/>
            </a:stretch>
          </a:blipFill>
          <a:ln>
            <a:noFill/>
          </a:ln>
        </p:spPr>
      </p:sp>
      <p:sp>
        <p:nvSpPr>
          <p:cNvPr id="464" name="Google Shape;464;p19"/>
          <p:cNvSpPr/>
          <p:nvPr/>
        </p:nvSpPr>
        <p:spPr>
          <a:xfrm>
            <a:off x="768951" y="6747921"/>
            <a:ext cx="7879398" cy="3510046"/>
          </a:xfrm>
          <a:custGeom>
            <a:rect b="b" l="l" r="r" t="t"/>
            <a:pathLst>
              <a:path extrusionOk="0" h="3510046" w="7879398">
                <a:moveTo>
                  <a:pt x="0" y="0"/>
                </a:moveTo>
                <a:lnTo>
                  <a:pt x="7879398" y="0"/>
                </a:lnTo>
                <a:lnTo>
                  <a:pt x="7879398" y="3510046"/>
                </a:lnTo>
                <a:lnTo>
                  <a:pt x="0" y="3510046"/>
                </a:lnTo>
                <a:lnTo>
                  <a:pt x="0" y="0"/>
                </a:lnTo>
                <a:close/>
              </a:path>
            </a:pathLst>
          </a:custGeom>
          <a:blipFill rotWithShape="1">
            <a:blip r:embed="rId4">
              <a:alphaModFix/>
            </a:blip>
            <a:stretch>
              <a:fillRect b="0" l="0" r="0" t="0"/>
            </a:stretch>
          </a:blipFill>
          <a:ln>
            <a:noFill/>
          </a:ln>
        </p:spPr>
      </p:sp>
      <p:sp>
        <p:nvSpPr>
          <p:cNvPr id="465" name="Google Shape;465;p19"/>
          <p:cNvSpPr/>
          <p:nvPr/>
        </p:nvSpPr>
        <p:spPr>
          <a:xfrm>
            <a:off x="10035772" y="3739232"/>
            <a:ext cx="8009585" cy="4275910"/>
          </a:xfrm>
          <a:custGeom>
            <a:rect b="b" l="l" r="r" t="t"/>
            <a:pathLst>
              <a:path extrusionOk="0" h="4275910" w="8009585">
                <a:moveTo>
                  <a:pt x="0" y="0"/>
                </a:moveTo>
                <a:lnTo>
                  <a:pt x="8009585" y="0"/>
                </a:lnTo>
                <a:lnTo>
                  <a:pt x="8009585" y="4275910"/>
                </a:lnTo>
                <a:lnTo>
                  <a:pt x="0" y="4275910"/>
                </a:lnTo>
                <a:lnTo>
                  <a:pt x="0" y="0"/>
                </a:lnTo>
                <a:close/>
              </a:path>
            </a:pathLst>
          </a:custGeom>
          <a:blipFill rotWithShape="1">
            <a:blip r:embed="rId5">
              <a:alphaModFix/>
            </a:blip>
            <a:stretch>
              <a:fillRect b="0" l="0" r="0" t="0"/>
            </a:stretch>
          </a:blipFill>
          <a:ln>
            <a:noFill/>
          </a:ln>
        </p:spPr>
      </p:sp>
      <p:sp>
        <p:nvSpPr>
          <p:cNvPr id="466" name="Google Shape;466;p19"/>
          <p:cNvSpPr txBox="1"/>
          <p:nvPr/>
        </p:nvSpPr>
        <p:spPr>
          <a:xfrm>
            <a:off x="768951" y="335034"/>
            <a:ext cx="11513222" cy="1208160"/>
          </a:xfrm>
          <a:prstGeom prst="rect">
            <a:avLst/>
          </a:prstGeom>
          <a:noFill/>
          <a:ln>
            <a:noFill/>
          </a:ln>
        </p:spPr>
        <p:txBody>
          <a:bodyPr anchorCtr="0" anchor="t" bIns="0" lIns="0" spcFirstLastPara="1" rIns="0" wrap="square" tIns="0">
            <a:spAutoFit/>
          </a:bodyPr>
          <a:lstStyle/>
          <a:p>
            <a:pPr indent="0" lvl="0" marL="0" marR="0" rtl="0" algn="l">
              <a:lnSpc>
                <a:spcPct val="139982"/>
              </a:lnSpc>
              <a:spcBef>
                <a:spcPts val="0"/>
              </a:spcBef>
              <a:spcAft>
                <a:spcPts val="0"/>
              </a:spcAft>
              <a:buNone/>
            </a:pPr>
            <a:r>
              <a:rPr b="1" i="0" lang="en-US" sz="3499" u="none" cap="none" strike="noStrike">
                <a:solidFill>
                  <a:srgbClr val="FFFFFF"/>
                </a:solidFill>
                <a:latin typeface="Arial"/>
                <a:ea typeface="Arial"/>
                <a:cs typeface="Arial"/>
                <a:sym typeface="Arial"/>
              </a:rPr>
              <a:t>FIX FEATURE ENGINEERING</a:t>
            </a:r>
            <a:endParaRPr/>
          </a:p>
          <a:p>
            <a:pPr indent="0" lvl="0" marL="0" marR="0" rtl="0" algn="l">
              <a:lnSpc>
                <a:spcPct val="139982"/>
              </a:lnSpc>
              <a:spcBef>
                <a:spcPts val="0"/>
              </a:spcBef>
              <a:spcAft>
                <a:spcPts val="0"/>
              </a:spcAft>
              <a:buNone/>
            </a:pPr>
            <a:r>
              <a:t/>
            </a:r>
            <a:endParaRPr b="1" i="0" sz="3499" u="none" cap="none" strike="noStrike">
              <a:solidFill>
                <a:srgbClr val="FFFFFF"/>
              </a:solidFill>
              <a:latin typeface="Arial"/>
              <a:ea typeface="Arial"/>
              <a:cs typeface="Arial"/>
              <a:sym typeface="Arial"/>
            </a:endParaRPr>
          </a:p>
        </p:txBody>
      </p:sp>
      <p:sp>
        <p:nvSpPr>
          <p:cNvPr id="467" name="Google Shape;467;p19"/>
          <p:cNvSpPr txBox="1"/>
          <p:nvPr/>
        </p:nvSpPr>
        <p:spPr>
          <a:xfrm>
            <a:off x="630327" y="1486044"/>
            <a:ext cx="11651847" cy="44042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i="0" lang="en-US" sz="2535" u="sng" cap="none" strike="noStrike">
                <a:solidFill>
                  <a:srgbClr val="000000"/>
                </a:solidFill>
                <a:latin typeface="Inter"/>
                <a:ea typeface="Inter"/>
                <a:cs typeface="Inter"/>
                <a:sym typeface="Inter"/>
              </a:rPr>
              <a:t>Fix Model Machine Learning 1 – Logistic Regression dengan Top Features</a:t>
            </a:r>
            <a:endParaRPr/>
          </a:p>
        </p:txBody>
      </p:sp>
      <p:sp>
        <p:nvSpPr>
          <p:cNvPr id="468" name="Google Shape;468;p19"/>
          <p:cNvSpPr txBox="1"/>
          <p:nvPr/>
        </p:nvSpPr>
        <p:spPr>
          <a:xfrm>
            <a:off x="768951" y="5958149"/>
            <a:ext cx="7193434" cy="789772"/>
          </a:xfrm>
          <a:prstGeom prst="rect">
            <a:avLst/>
          </a:prstGeom>
          <a:noFill/>
          <a:ln>
            <a:noFill/>
          </a:ln>
        </p:spPr>
        <p:txBody>
          <a:bodyPr anchorCtr="0" anchor="t" bIns="0" lIns="0" spcFirstLastPara="1" rIns="0" wrap="square" tIns="0">
            <a:spAutoFit/>
          </a:bodyPr>
          <a:lstStyle/>
          <a:p>
            <a:pPr indent="0" lvl="0" marL="0" marR="0" rtl="0" algn="l">
              <a:lnSpc>
                <a:spcPct val="140026"/>
              </a:lnSpc>
              <a:spcBef>
                <a:spcPts val="0"/>
              </a:spcBef>
              <a:spcAft>
                <a:spcPts val="0"/>
              </a:spcAft>
              <a:buNone/>
            </a:pPr>
            <a:r>
              <a:rPr b="1" i="0" lang="en-US" sz="2281" u="sng" cap="none" strike="noStrike">
                <a:solidFill>
                  <a:srgbClr val="000000"/>
                </a:solidFill>
                <a:latin typeface="Inter"/>
                <a:ea typeface="Inter"/>
                <a:cs typeface="Inter"/>
                <a:sym typeface="Inter"/>
              </a:rPr>
              <a:t>Fix Model Machine Learning 2 – Random Forest dengan Top Features</a:t>
            </a:r>
            <a:endParaRPr/>
          </a:p>
        </p:txBody>
      </p:sp>
      <p:sp>
        <p:nvSpPr>
          <p:cNvPr id="469" name="Google Shape;469;p19"/>
          <p:cNvSpPr txBox="1"/>
          <p:nvPr/>
        </p:nvSpPr>
        <p:spPr>
          <a:xfrm>
            <a:off x="10254343" y="3095423"/>
            <a:ext cx="5821601" cy="394492"/>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None/>
            </a:pPr>
            <a:r>
              <a:rPr b="1" i="0" lang="en-US" sz="2311" u="sng" cap="none" strike="noStrike">
                <a:solidFill>
                  <a:srgbClr val="000000"/>
                </a:solidFill>
                <a:latin typeface="Inter"/>
                <a:ea typeface="Inter"/>
                <a:cs typeface="Inter"/>
                <a:sym typeface="Inter"/>
              </a:rPr>
              <a:t>Fix Model Machine Learning 3 – XGBoost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pSp>
        <p:nvGrpSpPr>
          <p:cNvPr id="115" name="Google Shape;115;p2"/>
          <p:cNvGrpSpPr/>
          <p:nvPr/>
        </p:nvGrpSpPr>
        <p:grpSpPr>
          <a:xfrm>
            <a:off x="6457766" y="7060967"/>
            <a:ext cx="11830234" cy="3226033"/>
            <a:chOff x="0" y="-38100"/>
            <a:chExt cx="9347345" cy="2548965"/>
          </a:xfrm>
        </p:grpSpPr>
        <p:sp>
          <p:nvSpPr>
            <p:cNvPr id="116" name="Google Shape;116;p2"/>
            <p:cNvSpPr/>
            <p:nvPr/>
          </p:nvSpPr>
          <p:spPr>
            <a:xfrm>
              <a:off x="0" y="0"/>
              <a:ext cx="9347345" cy="2510865"/>
            </a:xfrm>
            <a:custGeom>
              <a:rect b="b" l="l" r="r" t="t"/>
              <a:pathLst>
                <a:path extrusionOk="0" h="2510865" w="9347345">
                  <a:moveTo>
                    <a:pt x="0" y="0"/>
                  </a:moveTo>
                  <a:lnTo>
                    <a:pt x="9347345" y="0"/>
                  </a:lnTo>
                  <a:lnTo>
                    <a:pt x="9347345" y="2510865"/>
                  </a:lnTo>
                  <a:lnTo>
                    <a:pt x="0" y="2510865"/>
                  </a:lnTo>
                  <a:close/>
                </a:path>
              </a:pathLst>
            </a:custGeom>
            <a:solidFill>
              <a:srgbClr val="F6F6F6"/>
            </a:solidFill>
            <a:ln>
              <a:noFill/>
            </a:ln>
          </p:spPr>
        </p:sp>
        <p:sp>
          <p:nvSpPr>
            <p:cNvPr id="117" name="Google Shape;117;p2"/>
            <p:cNvSpPr txBox="1"/>
            <p:nvPr/>
          </p:nvSpPr>
          <p:spPr>
            <a:xfrm>
              <a:off x="0" y="-38100"/>
              <a:ext cx="9347345" cy="25489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18" name="Google Shape;118;p2"/>
          <p:cNvPicPr preferRelativeResize="0"/>
          <p:nvPr/>
        </p:nvPicPr>
        <p:blipFill rotWithShape="1">
          <a:blip r:embed="rId3">
            <a:alphaModFix/>
          </a:blip>
          <a:srcRect b="0" l="11646" r="48191" t="0"/>
          <a:stretch/>
        </p:blipFill>
        <p:spPr>
          <a:xfrm>
            <a:off x="11499335" y="-6405"/>
            <a:ext cx="6467890" cy="10287000"/>
          </a:xfrm>
          <a:prstGeom prst="rect">
            <a:avLst/>
          </a:prstGeom>
          <a:noFill/>
          <a:ln>
            <a:noFill/>
          </a:ln>
        </p:spPr>
      </p:pic>
      <p:grpSp>
        <p:nvGrpSpPr>
          <p:cNvPr id="119" name="Google Shape;119;p2"/>
          <p:cNvGrpSpPr/>
          <p:nvPr/>
        </p:nvGrpSpPr>
        <p:grpSpPr>
          <a:xfrm>
            <a:off x="17259300" y="-144661"/>
            <a:ext cx="1694792" cy="10431661"/>
            <a:chOff x="0" y="-38100"/>
            <a:chExt cx="446365" cy="2747433"/>
          </a:xfrm>
        </p:grpSpPr>
        <p:sp>
          <p:nvSpPr>
            <p:cNvPr id="120" name="Google Shape;120;p2"/>
            <p:cNvSpPr/>
            <p:nvPr/>
          </p:nvSpPr>
          <p:spPr>
            <a:xfrm>
              <a:off x="0" y="0"/>
              <a:ext cx="446365" cy="2709333"/>
            </a:xfrm>
            <a:custGeom>
              <a:rect b="b" l="l" r="r" t="t"/>
              <a:pathLst>
                <a:path extrusionOk="0" h="2709333" w="446365">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txBox="1"/>
            <p:nvPr/>
          </p:nvSpPr>
          <p:spPr>
            <a:xfrm>
              <a:off x="0" y="-38100"/>
              <a:ext cx="446365"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2" name="Google Shape;122;p2"/>
          <p:cNvGrpSpPr/>
          <p:nvPr/>
        </p:nvGrpSpPr>
        <p:grpSpPr>
          <a:xfrm>
            <a:off x="0" y="7060967"/>
            <a:ext cx="1028700" cy="3226033"/>
            <a:chOff x="0" y="-38100"/>
            <a:chExt cx="812800" cy="2548965"/>
          </a:xfrm>
        </p:grpSpPr>
        <p:sp>
          <p:nvSpPr>
            <p:cNvPr id="123" name="Google Shape;123;p2"/>
            <p:cNvSpPr/>
            <p:nvPr/>
          </p:nvSpPr>
          <p:spPr>
            <a:xfrm>
              <a:off x="0" y="0"/>
              <a:ext cx="812800" cy="2510865"/>
            </a:xfrm>
            <a:custGeom>
              <a:rect b="b" l="l" r="r" t="t"/>
              <a:pathLst>
                <a:path extrusionOk="0" h="2510865" w="812800">
                  <a:moveTo>
                    <a:pt x="0" y="0"/>
                  </a:moveTo>
                  <a:lnTo>
                    <a:pt x="812800" y="0"/>
                  </a:lnTo>
                  <a:lnTo>
                    <a:pt x="812800" y="2510865"/>
                  </a:lnTo>
                  <a:lnTo>
                    <a:pt x="0" y="2510865"/>
                  </a:lnTo>
                  <a:close/>
                </a:path>
              </a:pathLst>
            </a:custGeom>
            <a:solidFill>
              <a:srgbClr val="0345E4"/>
            </a:solidFill>
            <a:ln>
              <a:noFill/>
            </a:ln>
          </p:spPr>
        </p:sp>
        <p:sp>
          <p:nvSpPr>
            <p:cNvPr id="124" name="Google Shape;124;p2"/>
            <p:cNvSpPr txBox="1"/>
            <p:nvPr/>
          </p:nvSpPr>
          <p:spPr>
            <a:xfrm>
              <a:off x="0" y="-38100"/>
              <a:ext cx="812800" cy="25489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5" name="Google Shape;125;p2"/>
          <p:cNvGrpSpPr/>
          <p:nvPr/>
        </p:nvGrpSpPr>
        <p:grpSpPr>
          <a:xfrm>
            <a:off x="0" y="-48220"/>
            <a:ext cx="1028700" cy="1076920"/>
            <a:chOff x="0" y="-38100"/>
            <a:chExt cx="812800" cy="850900"/>
          </a:xfrm>
        </p:grpSpPr>
        <p:sp>
          <p:nvSpPr>
            <p:cNvPr id="126" name="Google Shape;126;p2"/>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345E4"/>
            </a:solidFill>
            <a:ln>
              <a:noFill/>
            </a:ln>
          </p:spPr>
        </p:sp>
        <p:sp>
          <p:nvSpPr>
            <p:cNvPr id="127" name="Google Shape;127;p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8" name="Google Shape;128;p2"/>
          <p:cNvSpPr txBox="1"/>
          <p:nvPr/>
        </p:nvSpPr>
        <p:spPr>
          <a:xfrm>
            <a:off x="11838525" y="692526"/>
            <a:ext cx="7494647" cy="1155745"/>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i="0" lang="en-US" sz="6776" u="none" cap="none" strike="noStrike">
                <a:solidFill>
                  <a:srgbClr val="000000"/>
                </a:solidFill>
                <a:latin typeface="Arial"/>
                <a:ea typeface="Arial"/>
                <a:cs typeface="Arial"/>
                <a:sym typeface="Arial"/>
              </a:rPr>
              <a:t>CONTENT</a:t>
            </a:r>
            <a:endParaRPr/>
          </a:p>
        </p:txBody>
      </p:sp>
      <p:grpSp>
        <p:nvGrpSpPr>
          <p:cNvPr id="129" name="Google Shape;129;p2"/>
          <p:cNvGrpSpPr/>
          <p:nvPr/>
        </p:nvGrpSpPr>
        <p:grpSpPr>
          <a:xfrm>
            <a:off x="11950049" y="2193050"/>
            <a:ext cx="969409" cy="973196"/>
            <a:chOff x="0" y="-3175"/>
            <a:chExt cx="812800" cy="815975"/>
          </a:xfrm>
        </p:grpSpPr>
        <p:sp>
          <p:nvSpPr>
            <p:cNvPr id="130" name="Google Shape;130;p2"/>
            <p:cNvSpPr/>
            <p:nvPr/>
          </p:nvSpPr>
          <p:spPr>
            <a:xfrm>
              <a:off x="0" y="0"/>
              <a:ext cx="812800" cy="812800"/>
            </a:xfrm>
            <a:custGeom>
              <a:rect b="b" l="l" r="r" t="t"/>
              <a:pathLst>
                <a:path extrusionOk="0"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a:ln>
              <a:noFill/>
            </a:ln>
          </p:spPr>
        </p:sp>
        <p:sp>
          <p:nvSpPr>
            <p:cNvPr id="131" name="Google Shape;131;p2"/>
            <p:cNvSpPr txBox="1"/>
            <p:nvPr/>
          </p:nvSpPr>
          <p:spPr>
            <a:xfrm>
              <a:off x="63500" y="-3175"/>
              <a:ext cx="685800" cy="752475"/>
            </a:xfrm>
            <a:prstGeom prst="rect">
              <a:avLst/>
            </a:prstGeom>
            <a:noFill/>
            <a:ln>
              <a:noFill/>
            </a:ln>
          </p:spPr>
          <p:txBody>
            <a:bodyPr anchorCtr="0" anchor="ctr" bIns="44450" lIns="44450" spcFirstLastPara="1" rIns="44450" wrap="square" tIns="44450">
              <a:noAutofit/>
            </a:bodyPr>
            <a:lstStyle/>
            <a:p>
              <a:pPr indent="0" lvl="0" marL="0" marR="0" rtl="0" algn="ctr">
                <a:lnSpc>
                  <a:spcPct val="140011"/>
                </a:lnSpc>
                <a:spcBef>
                  <a:spcPts val="0"/>
                </a:spcBef>
                <a:spcAft>
                  <a:spcPts val="0"/>
                </a:spcAft>
                <a:buNone/>
              </a:pPr>
              <a:r>
                <a:rPr b="1" i="0" lang="en-US" sz="3399" u="none" cap="none" strike="noStrike">
                  <a:solidFill>
                    <a:srgbClr val="FFFFFF"/>
                  </a:solidFill>
                  <a:latin typeface="Arial"/>
                  <a:ea typeface="Arial"/>
                  <a:cs typeface="Arial"/>
                  <a:sym typeface="Arial"/>
                </a:rPr>
                <a:t>01</a:t>
              </a:r>
              <a:endParaRPr/>
            </a:p>
          </p:txBody>
        </p:sp>
      </p:grpSp>
      <p:grpSp>
        <p:nvGrpSpPr>
          <p:cNvPr id="132" name="Google Shape;132;p2"/>
          <p:cNvGrpSpPr/>
          <p:nvPr/>
        </p:nvGrpSpPr>
        <p:grpSpPr>
          <a:xfrm>
            <a:off x="11950049" y="3432062"/>
            <a:ext cx="969409" cy="973196"/>
            <a:chOff x="0" y="-3175"/>
            <a:chExt cx="812800" cy="815975"/>
          </a:xfrm>
        </p:grpSpPr>
        <p:sp>
          <p:nvSpPr>
            <p:cNvPr id="133" name="Google Shape;133;p2"/>
            <p:cNvSpPr/>
            <p:nvPr/>
          </p:nvSpPr>
          <p:spPr>
            <a:xfrm>
              <a:off x="0" y="0"/>
              <a:ext cx="812800" cy="812800"/>
            </a:xfrm>
            <a:custGeom>
              <a:rect b="b" l="l" r="r" t="t"/>
              <a:pathLst>
                <a:path extrusionOk="0"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a:ln>
              <a:noFill/>
            </a:ln>
          </p:spPr>
        </p:sp>
        <p:sp>
          <p:nvSpPr>
            <p:cNvPr id="134" name="Google Shape;134;p2"/>
            <p:cNvSpPr txBox="1"/>
            <p:nvPr/>
          </p:nvSpPr>
          <p:spPr>
            <a:xfrm>
              <a:off x="63500" y="-3175"/>
              <a:ext cx="685800" cy="752475"/>
            </a:xfrm>
            <a:prstGeom prst="rect">
              <a:avLst/>
            </a:prstGeom>
            <a:noFill/>
            <a:ln>
              <a:noFill/>
            </a:ln>
          </p:spPr>
          <p:txBody>
            <a:bodyPr anchorCtr="0" anchor="ctr" bIns="44450" lIns="44450" spcFirstLastPara="1" rIns="44450" wrap="square" tIns="44450">
              <a:noAutofit/>
            </a:bodyPr>
            <a:lstStyle/>
            <a:p>
              <a:pPr indent="0" lvl="0" marL="0" marR="0" rtl="0" algn="ctr">
                <a:lnSpc>
                  <a:spcPct val="140011"/>
                </a:lnSpc>
                <a:spcBef>
                  <a:spcPts val="0"/>
                </a:spcBef>
                <a:spcAft>
                  <a:spcPts val="0"/>
                </a:spcAft>
                <a:buNone/>
              </a:pPr>
              <a:r>
                <a:rPr b="1" i="0" lang="en-US" sz="3399" u="none" cap="none" strike="noStrike">
                  <a:solidFill>
                    <a:srgbClr val="FFFFFF"/>
                  </a:solidFill>
                  <a:latin typeface="Arial"/>
                  <a:ea typeface="Arial"/>
                  <a:cs typeface="Arial"/>
                  <a:sym typeface="Arial"/>
                </a:rPr>
                <a:t>02</a:t>
              </a:r>
              <a:endParaRPr/>
            </a:p>
          </p:txBody>
        </p:sp>
      </p:grpSp>
      <p:grpSp>
        <p:nvGrpSpPr>
          <p:cNvPr id="135" name="Google Shape;135;p2"/>
          <p:cNvGrpSpPr/>
          <p:nvPr/>
        </p:nvGrpSpPr>
        <p:grpSpPr>
          <a:xfrm>
            <a:off x="11888179" y="4736833"/>
            <a:ext cx="969409" cy="973196"/>
            <a:chOff x="0" y="-3175"/>
            <a:chExt cx="812800" cy="815975"/>
          </a:xfrm>
        </p:grpSpPr>
        <p:sp>
          <p:nvSpPr>
            <p:cNvPr id="136" name="Google Shape;136;p2"/>
            <p:cNvSpPr/>
            <p:nvPr/>
          </p:nvSpPr>
          <p:spPr>
            <a:xfrm>
              <a:off x="0" y="0"/>
              <a:ext cx="812800" cy="812800"/>
            </a:xfrm>
            <a:custGeom>
              <a:rect b="b" l="l" r="r" t="t"/>
              <a:pathLst>
                <a:path extrusionOk="0"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a:ln>
              <a:noFill/>
            </a:ln>
          </p:spPr>
        </p:sp>
        <p:sp>
          <p:nvSpPr>
            <p:cNvPr id="137" name="Google Shape;137;p2"/>
            <p:cNvSpPr txBox="1"/>
            <p:nvPr/>
          </p:nvSpPr>
          <p:spPr>
            <a:xfrm>
              <a:off x="63500" y="-3175"/>
              <a:ext cx="685800" cy="752475"/>
            </a:xfrm>
            <a:prstGeom prst="rect">
              <a:avLst/>
            </a:prstGeom>
            <a:noFill/>
            <a:ln>
              <a:noFill/>
            </a:ln>
          </p:spPr>
          <p:txBody>
            <a:bodyPr anchorCtr="0" anchor="ctr" bIns="44450" lIns="44450" spcFirstLastPara="1" rIns="44450" wrap="square" tIns="44450">
              <a:noAutofit/>
            </a:bodyPr>
            <a:lstStyle/>
            <a:p>
              <a:pPr indent="0" lvl="0" marL="0" marR="0" rtl="0" algn="ctr">
                <a:lnSpc>
                  <a:spcPct val="140011"/>
                </a:lnSpc>
                <a:spcBef>
                  <a:spcPts val="0"/>
                </a:spcBef>
                <a:spcAft>
                  <a:spcPts val="0"/>
                </a:spcAft>
                <a:buNone/>
              </a:pPr>
              <a:r>
                <a:rPr b="1" i="0" lang="en-US" sz="3399" u="none" cap="none" strike="noStrike">
                  <a:solidFill>
                    <a:srgbClr val="FFFFFF"/>
                  </a:solidFill>
                  <a:latin typeface="Arial"/>
                  <a:ea typeface="Arial"/>
                  <a:cs typeface="Arial"/>
                  <a:sym typeface="Arial"/>
                </a:rPr>
                <a:t>03</a:t>
              </a:r>
              <a:endParaRPr/>
            </a:p>
          </p:txBody>
        </p:sp>
      </p:grpSp>
      <p:grpSp>
        <p:nvGrpSpPr>
          <p:cNvPr id="138" name="Google Shape;138;p2"/>
          <p:cNvGrpSpPr/>
          <p:nvPr/>
        </p:nvGrpSpPr>
        <p:grpSpPr>
          <a:xfrm>
            <a:off x="11888179" y="5982521"/>
            <a:ext cx="969409" cy="973196"/>
            <a:chOff x="0" y="-3175"/>
            <a:chExt cx="812800" cy="815975"/>
          </a:xfrm>
        </p:grpSpPr>
        <p:sp>
          <p:nvSpPr>
            <p:cNvPr id="139" name="Google Shape;139;p2"/>
            <p:cNvSpPr/>
            <p:nvPr/>
          </p:nvSpPr>
          <p:spPr>
            <a:xfrm>
              <a:off x="0" y="0"/>
              <a:ext cx="812800" cy="812800"/>
            </a:xfrm>
            <a:custGeom>
              <a:rect b="b" l="l" r="r" t="t"/>
              <a:pathLst>
                <a:path extrusionOk="0"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a:ln>
              <a:noFill/>
            </a:ln>
          </p:spPr>
        </p:sp>
        <p:sp>
          <p:nvSpPr>
            <p:cNvPr id="140" name="Google Shape;140;p2"/>
            <p:cNvSpPr txBox="1"/>
            <p:nvPr/>
          </p:nvSpPr>
          <p:spPr>
            <a:xfrm>
              <a:off x="63500" y="-3175"/>
              <a:ext cx="685800" cy="752475"/>
            </a:xfrm>
            <a:prstGeom prst="rect">
              <a:avLst/>
            </a:prstGeom>
            <a:noFill/>
            <a:ln>
              <a:noFill/>
            </a:ln>
          </p:spPr>
          <p:txBody>
            <a:bodyPr anchorCtr="0" anchor="ctr" bIns="44450" lIns="44450" spcFirstLastPara="1" rIns="44450" wrap="square" tIns="44450">
              <a:noAutofit/>
            </a:bodyPr>
            <a:lstStyle/>
            <a:p>
              <a:pPr indent="0" lvl="0" marL="0" marR="0" rtl="0" algn="ctr">
                <a:lnSpc>
                  <a:spcPct val="140011"/>
                </a:lnSpc>
                <a:spcBef>
                  <a:spcPts val="0"/>
                </a:spcBef>
                <a:spcAft>
                  <a:spcPts val="0"/>
                </a:spcAft>
                <a:buNone/>
              </a:pPr>
              <a:r>
                <a:rPr b="1" i="0" lang="en-US" sz="3399" u="none" cap="none" strike="noStrike">
                  <a:solidFill>
                    <a:srgbClr val="FFFFFF"/>
                  </a:solidFill>
                  <a:latin typeface="Arial"/>
                  <a:ea typeface="Arial"/>
                  <a:cs typeface="Arial"/>
                  <a:sym typeface="Arial"/>
                </a:rPr>
                <a:t>04</a:t>
              </a:r>
              <a:endParaRPr/>
            </a:p>
          </p:txBody>
        </p:sp>
      </p:grpSp>
      <p:grpSp>
        <p:nvGrpSpPr>
          <p:cNvPr id="141" name="Google Shape;141;p2"/>
          <p:cNvGrpSpPr/>
          <p:nvPr/>
        </p:nvGrpSpPr>
        <p:grpSpPr>
          <a:xfrm>
            <a:off x="11950049" y="7196713"/>
            <a:ext cx="969409" cy="973196"/>
            <a:chOff x="0" y="-3175"/>
            <a:chExt cx="812800" cy="815975"/>
          </a:xfrm>
        </p:grpSpPr>
        <p:sp>
          <p:nvSpPr>
            <p:cNvPr id="142" name="Google Shape;142;p2"/>
            <p:cNvSpPr/>
            <p:nvPr/>
          </p:nvSpPr>
          <p:spPr>
            <a:xfrm>
              <a:off x="0" y="0"/>
              <a:ext cx="812800" cy="812800"/>
            </a:xfrm>
            <a:custGeom>
              <a:rect b="b" l="l" r="r" t="t"/>
              <a:pathLst>
                <a:path extrusionOk="0"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a:ln>
              <a:noFill/>
            </a:ln>
          </p:spPr>
        </p:sp>
        <p:sp>
          <p:nvSpPr>
            <p:cNvPr id="143" name="Google Shape;143;p2"/>
            <p:cNvSpPr txBox="1"/>
            <p:nvPr/>
          </p:nvSpPr>
          <p:spPr>
            <a:xfrm>
              <a:off x="63500" y="-3175"/>
              <a:ext cx="685800" cy="752475"/>
            </a:xfrm>
            <a:prstGeom prst="rect">
              <a:avLst/>
            </a:prstGeom>
            <a:noFill/>
            <a:ln>
              <a:noFill/>
            </a:ln>
          </p:spPr>
          <p:txBody>
            <a:bodyPr anchorCtr="0" anchor="ctr" bIns="44450" lIns="44450" spcFirstLastPara="1" rIns="44450" wrap="square" tIns="44450">
              <a:noAutofit/>
            </a:bodyPr>
            <a:lstStyle/>
            <a:p>
              <a:pPr indent="0" lvl="0" marL="0" marR="0" rtl="0" algn="ctr">
                <a:lnSpc>
                  <a:spcPct val="140011"/>
                </a:lnSpc>
                <a:spcBef>
                  <a:spcPts val="0"/>
                </a:spcBef>
                <a:spcAft>
                  <a:spcPts val="0"/>
                </a:spcAft>
                <a:buNone/>
              </a:pPr>
              <a:r>
                <a:rPr b="1" i="0" lang="en-US" sz="3399" u="none" cap="none" strike="noStrike">
                  <a:solidFill>
                    <a:srgbClr val="FFFFFF"/>
                  </a:solidFill>
                  <a:latin typeface="Arial"/>
                  <a:ea typeface="Arial"/>
                  <a:cs typeface="Arial"/>
                  <a:sym typeface="Arial"/>
                </a:rPr>
                <a:t>05</a:t>
              </a:r>
              <a:endParaRPr/>
            </a:p>
          </p:txBody>
        </p:sp>
      </p:grpSp>
      <p:grpSp>
        <p:nvGrpSpPr>
          <p:cNvPr id="144" name="Google Shape;144;p2"/>
          <p:cNvGrpSpPr/>
          <p:nvPr/>
        </p:nvGrpSpPr>
        <p:grpSpPr>
          <a:xfrm>
            <a:off x="11950049" y="8396927"/>
            <a:ext cx="969409" cy="973196"/>
            <a:chOff x="0" y="-3175"/>
            <a:chExt cx="812800" cy="815975"/>
          </a:xfrm>
        </p:grpSpPr>
        <p:sp>
          <p:nvSpPr>
            <p:cNvPr id="145" name="Google Shape;145;p2"/>
            <p:cNvSpPr/>
            <p:nvPr/>
          </p:nvSpPr>
          <p:spPr>
            <a:xfrm>
              <a:off x="0" y="0"/>
              <a:ext cx="812800" cy="812800"/>
            </a:xfrm>
            <a:custGeom>
              <a:rect b="b" l="l" r="r" t="t"/>
              <a:pathLst>
                <a:path extrusionOk="0" h="812800" w="812800">
                  <a:moveTo>
                    <a:pt x="652780" y="0"/>
                  </a:moveTo>
                  <a:lnTo>
                    <a:pt x="160020" y="0"/>
                  </a:lnTo>
                  <a:lnTo>
                    <a:pt x="0" y="160020"/>
                  </a:lnTo>
                  <a:lnTo>
                    <a:pt x="0" y="652780"/>
                  </a:lnTo>
                  <a:lnTo>
                    <a:pt x="160020" y="812800"/>
                  </a:lnTo>
                  <a:lnTo>
                    <a:pt x="652780" y="812800"/>
                  </a:lnTo>
                  <a:lnTo>
                    <a:pt x="812800" y="652780"/>
                  </a:lnTo>
                  <a:lnTo>
                    <a:pt x="812800" y="160020"/>
                  </a:lnTo>
                  <a:lnTo>
                    <a:pt x="652780" y="0"/>
                  </a:lnTo>
                  <a:close/>
                </a:path>
              </a:pathLst>
            </a:custGeom>
            <a:solidFill>
              <a:srgbClr val="0345E4"/>
            </a:solidFill>
            <a:ln>
              <a:noFill/>
            </a:ln>
          </p:spPr>
        </p:sp>
        <p:sp>
          <p:nvSpPr>
            <p:cNvPr id="146" name="Google Shape;146;p2"/>
            <p:cNvSpPr txBox="1"/>
            <p:nvPr/>
          </p:nvSpPr>
          <p:spPr>
            <a:xfrm>
              <a:off x="63500" y="-3175"/>
              <a:ext cx="685800" cy="752475"/>
            </a:xfrm>
            <a:prstGeom prst="rect">
              <a:avLst/>
            </a:prstGeom>
            <a:noFill/>
            <a:ln>
              <a:noFill/>
            </a:ln>
          </p:spPr>
          <p:txBody>
            <a:bodyPr anchorCtr="0" anchor="ctr" bIns="44450" lIns="44450" spcFirstLastPara="1" rIns="44450" wrap="square" tIns="44450">
              <a:noAutofit/>
            </a:bodyPr>
            <a:lstStyle/>
            <a:p>
              <a:pPr indent="0" lvl="0" marL="0" marR="0" rtl="0" algn="ctr">
                <a:lnSpc>
                  <a:spcPct val="140011"/>
                </a:lnSpc>
                <a:spcBef>
                  <a:spcPts val="0"/>
                </a:spcBef>
                <a:spcAft>
                  <a:spcPts val="0"/>
                </a:spcAft>
                <a:buNone/>
              </a:pPr>
              <a:r>
                <a:rPr b="1" i="0" lang="en-US" sz="3399" u="none" cap="none" strike="noStrike">
                  <a:solidFill>
                    <a:srgbClr val="FFFFFF"/>
                  </a:solidFill>
                  <a:latin typeface="Arial"/>
                  <a:ea typeface="Arial"/>
                  <a:cs typeface="Arial"/>
                  <a:sym typeface="Arial"/>
                </a:rPr>
                <a:t>06</a:t>
              </a:r>
              <a:endParaRPr/>
            </a:p>
          </p:txBody>
        </p:sp>
      </p:grpSp>
      <p:grpSp>
        <p:nvGrpSpPr>
          <p:cNvPr id="147" name="Google Shape;147;p2"/>
          <p:cNvGrpSpPr/>
          <p:nvPr/>
        </p:nvGrpSpPr>
        <p:grpSpPr>
          <a:xfrm>
            <a:off x="15011231" y="951223"/>
            <a:ext cx="1652841" cy="1730318"/>
            <a:chOff x="0" y="-38100"/>
            <a:chExt cx="812800" cy="850900"/>
          </a:xfrm>
        </p:grpSpPr>
        <p:sp>
          <p:nvSpPr>
            <p:cNvPr id="148" name="Google Shape;148;p2"/>
            <p:cNvSpPr/>
            <p:nvPr/>
          </p:nvSpPr>
          <p:spPr>
            <a:xfrm>
              <a:off x="0" y="0"/>
              <a:ext cx="812800" cy="812800"/>
            </a:xfrm>
            <a:custGeom>
              <a:rect b="b" l="l" r="r" t="t"/>
              <a:pathLst>
                <a:path extrusionOk="0" h="812800" w="812800">
                  <a:moveTo>
                    <a:pt x="238884" y="0"/>
                  </a:moveTo>
                  <a:lnTo>
                    <a:pt x="573916" y="0"/>
                  </a:lnTo>
                  <a:cubicBezTo>
                    <a:pt x="705848" y="0"/>
                    <a:pt x="812800" y="106952"/>
                    <a:pt x="812800" y="238884"/>
                  </a:cubicBezTo>
                  <a:lnTo>
                    <a:pt x="812800" y="573916"/>
                  </a:lnTo>
                  <a:cubicBezTo>
                    <a:pt x="812800" y="705848"/>
                    <a:pt x="705848" y="812800"/>
                    <a:pt x="573916" y="812800"/>
                  </a:cubicBezTo>
                  <a:lnTo>
                    <a:pt x="238884" y="812800"/>
                  </a:lnTo>
                  <a:cubicBezTo>
                    <a:pt x="106952" y="812800"/>
                    <a:pt x="0" y="705848"/>
                    <a:pt x="0" y="573916"/>
                  </a:cubicBezTo>
                  <a:lnTo>
                    <a:pt x="0" y="238884"/>
                  </a:lnTo>
                  <a:cubicBezTo>
                    <a:pt x="0" y="106952"/>
                    <a:pt x="106952" y="0"/>
                    <a:pt x="238884" y="0"/>
                  </a:cubicBezTo>
                  <a:close/>
                </a:path>
              </a:pathLst>
            </a:custGeom>
            <a:solidFill>
              <a:srgbClr val="0345E4">
                <a:alpha val="2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0" name="Google Shape;150;p2"/>
          <p:cNvGrpSpPr/>
          <p:nvPr/>
        </p:nvGrpSpPr>
        <p:grpSpPr>
          <a:xfrm>
            <a:off x="14814124" y="816351"/>
            <a:ext cx="771724" cy="771724"/>
            <a:chOff x="0" y="0"/>
            <a:chExt cx="812800" cy="812800"/>
          </a:xfrm>
        </p:grpSpPr>
        <p:sp>
          <p:nvSpPr>
            <p:cNvPr id="151" name="Google Shape;151;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47625">
              <a:solidFill>
                <a:srgbClr val="0345E4">
                  <a:alpha val="40000"/>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3" name="Google Shape;153;p2"/>
          <p:cNvGrpSpPr/>
          <p:nvPr/>
        </p:nvGrpSpPr>
        <p:grpSpPr>
          <a:xfrm>
            <a:off x="12919457" y="8414693"/>
            <a:ext cx="3744615" cy="3744615"/>
            <a:chOff x="0" y="0"/>
            <a:chExt cx="812800" cy="812800"/>
          </a:xfrm>
        </p:grpSpPr>
        <p:sp>
          <p:nvSpPr>
            <p:cNvPr id="154" name="Google Shape;154;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0">
              <a:solidFill>
                <a:srgbClr val="0345E4">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6" name="Google Shape;156;p2"/>
          <p:cNvSpPr/>
          <p:nvPr/>
        </p:nvSpPr>
        <p:spPr>
          <a:xfrm>
            <a:off x="1476859" y="497364"/>
            <a:ext cx="3160623" cy="3160623"/>
          </a:xfrm>
          <a:custGeom>
            <a:rect b="b" l="l" r="r" t="t"/>
            <a:pathLst>
              <a:path extrusionOk="0" h="3160623" w="3160623">
                <a:moveTo>
                  <a:pt x="0" y="0"/>
                </a:moveTo>
                <a:lnTo>
                  <a:pt x="3160623" y="0"/>
                </a:lnTo>
                <a:lnTo>
                  <a:pt x="3160623" y="3160623"/>
                </a:lnTo>
                <a:lnTo>
                  <a:pt x="0" y="3160623"/>
                </a:lnTo>
                <a:lnTo>
                  <a:pt x="0" y="0"/>
                </a:lnTo>
                <a:close/>
              </a:path>
            </a:pathLst>
          </a:custGeom>
          <a:blipFill rotWithShape="1">
            <a:blip r:embed="rId4">
              <a:alphaModFix/>
            </a:blip>
            <a:stretch>
              <a:fillRect b="0" l="0" r="0" t="0"/>
            </a:stretch>
          </a:blipFill>
          <a:ln>
            <a:noFill/>
          </a:ln>
        </p:spPr>
      </p:sp>
      <p:sp>
        <p:nvSpPr>
          <p:cNvPr id="157" name="Google Shape;157;p2"/>
          <p:cNvSpPr txBox="1"/>
          <p:nvPr/>
        </p:nvSpPr>
        <p:spPr>
          <a:xfrm>
            <a:off x="13173532" y="2619320"/>
            <a:ext cx="7351823" cy="4222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000000"/>
                </a:solidFill>
                <a:latin typeface="Arial"/>
                <a:ea typeface="Arial"/>
                <a:cs typeface="Arial"/>
                <a:sym typeface="Arial"/>
              </a:rPr>
              <a:t>Overview</a:t>
            </a:r>
            <a:endParaRPr/>
          </a:p>
        </p:txBody>
      </p:sp>
      <p:sp>
        <p:nvSpPr>
          <p:cNvPr id="158" name="Google Shape;158;p2"/>
          <p:cNvSpPr txBox="1"/>
          <p:nvPr/>
        </p:nvSpPr>
        <p:spPr>
          <a:xfrm>
            <a:off x="13173532" y="3632145"/>
            <a:ext cx="7351823" cy="4222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000000"/>
                </a:solidFill>
                <a:latin typeface="Arial"/>
                <a:ea typeface="Arial"/>
                <a:cs typeface="Arial"/>
                <a:sym typeface="Arial"/>
              </a:rPr>
              <a:t>Objectives</a:t>
            </a:r>
            <a:endParaRPr/>
          </a:p>
        </p:txBody>
      </p:sp>
      <p:sp>
        <p:nvSpPr>
          <p:cNvPr id="159" name="Google Shape;159;p2"/>
          <p:cNvSpPr txBox="1"/>
          <p:nvPr/>
        </p:nvSpPr>
        <p:spPr>
          <a:xfrm>
            <a:off x="13173532" y="4902145"/>
            <a:ext cx="7332773" cy="4222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000000"/>
                </a:solidFill>
                <a:latin typeface="Arial"/>
                <a:ea typeface="Arial"/>
                <a:cs typeface="Arial"/>
                <a:sym typeface="Arial"/>
              </a:rPr>
              <a:t>Understanding the Data</a:t>
            </a:r>
            <a:endParaRPr/>
          </a:p>
        </p:txBody>
      </p:sp>
      <p:sp>
        <p:nvSpPr>
          <p:cNvPr id="160" name="Google Shape;160;p2"/>
          <p:cNvSpPr txBox="1"/>
          <p:nvPr/>
        </p:nvSpPr>
        <p:spPr>
          <a:xfrm>
            <a:off x="13173532" y="6048737"/>
            <a:ext cx="7351823" cy="4222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000000"/>
                </a:solidFill>
                <a:latin typeface="Arial"/>
                <a:ea typeface="Arial"/>
                <a:cs typeface="Arial"/>
                <a:sym typeface="Arial"/>
              </a:rPr>
              <a:t>EDA &amp; Data Visualizations</a:t>
            </a:r>
            <a:endParaRPr/>
          </a:p>
        </p:txBody>
      </p:sp>
      <p:sp>
        <p:nvSpPr>
          <p:cNvPr id="161" name="Google Shape;161;p2"/>
          <p:cNvSpPr txBox="1"/>
          <p:nvPr/>
        </p:nvSpPr>
        <p:spPr>
          <a:xfrm>
            <a:off x="13173532" y="7242537"/>
            <a:ext cx="7351823" cy="4222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000000"/>
                </a:solidFill>
                <a:latin typeface="Arial"/>
                <a:ea typeface="Arial"/>
                <a:cs typeface="Arial"/>
                <a:sym typeface="Arial"/>
              </a:rPr>
              <a:t>Machine Learning Analysis</a:t>
            </a:r>
            <a:endParaRPr/>
          </a:p>
        </p:txBody>
      </p:sp>
      <p:sp>
        <p:nvSpPr>
          <p:cNvPr id="162" name="Google Shape;162;p2"/>
          <p:cNvSpPr txBox="1"/>
          <p:nvPr/>
        </p:nvSpPr>
        <p:spPr>
          <a:xfrm>
            <a:off x="13173532" y="8463144"/>
            <a:ext cx="7351823" cy="4222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000000"/>
                </a:solidFill>
                <a:latin typeface="Arial"/>
                <a:ea typeface="Arial"/>
                <a:cs typeface="Arial"/>
                <a:sym typeface="Arial"/>
              </a:rPr>
              <a:t>Recommendation</a:t>
            </a:r>
            <a:endParaRPr/>
          </a:p>
        </p:txBody>
      </p:sp>
      <p:sp>
        <p:nvSpPr>
          <p:cNvPr id="163" name="Google Shape;163;p2"/>
          <p:cNvSpPr txBox="1"/>
          <p:nvPr/>
        </p:nvSpPr>
        <p:spPr>
          <a:xfrm>
            <a:off x="2121492" y="8463144"/>
            <a:ext cx="3243482" cy="389847"/>
          </a:xfrm>
          <a:prstGeom prst="rect">
            <a:avLst/>
          </a:prstGeom>
          <a:noFill/>
          <a:ln>
            <a:noFill/>
          </a:ln>
        </p:spPr>
        <p:txBody>
          <a:bodyPr anchorCtr="0" anchor="t" bIns="0" lIns="0" spcFirstLastPara="1" rIns="0" wrap="square" tIns="0">
            <a:spAutoFit/>
          </a:bodyPr>
          <a:lstStyle/>
          <a:p>
            <a:pPr indent="0" lvl="0" marL="0" marR="0" rtl="0" algn="l">
              <a:lnSpc>
                <a:spcPct val="177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4" name="Google Shape;164;p2"/>
          <p:cNvSpPr txBox="1"/>
          <p:nvPr/>
        </p:nvSpPr>
        <p:spPr>
          <a:xfrm>
            <a:off x="1476859" y="2974920"/>
            <a:ext cx="9765301" cy="6733570"/>
          </a:xfrm>
          <a:prstGeom prst="rect">
            <a:avLst/>
          </a:prstGeom>
          <a:noFill/>
          <a:ln>
            <a:noFill/>
          </a:ln>
        </p:spPr>
        <p:txBody>
          <a:bodyPr anchorCtr="0" anchor="t" bIns="0" lIns="0" spcFirstLastPara="1" rIns="0" wrap="square" tIns="0">
            <a:spAutoFit/>
          </a:bodyPr>
          <a:lstStyle/>
          <a:p>
            <a:pPr indent="0" lvl="0" marL="0" marR="0" rtl="0" algn="l">
              <a:lnSpc>
                <a:spcPct val="228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72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0027"/>
              </a:lnSpc>
              <a:spcBef>
                <a:spcPts val="0"/>
              </a:spcBef>
              <a:spcAft>
                <a:spcPts val="0"/>
              </a:spcAft>
              <a:buNone/>
            </a:pPr>
            <a:r>
              <a:rPr b="1" i="0" lang="en-US" sz="2211" u="none" cap="none" strike="noStrike">
                <a:solidFill>
                  <a:srgbClr val="000000"/>
                </a:solidFill>
                <a:latin typeface="Inter"/>
                <a:ea typeface="Inter"/>
                <a:cs typeface="Inter"/>
                <a:sym typeface="Inter"/>
              </a:rPr>
              <a:t>Work</a:t>
            </a:r>
            <a:r>
              <a:rPr b="0" i="0" lang="en-US" sz="2211" u="none" cap="none" strike="noStrike">
                <a:solidFill>
                  <a:srgbClr val="000000"/>
                </a:solidFill>
                <a:latin typeface="Inter"/>
                <a:ea typeface="Inter"/>
                <a:cs typeface="Inter"/>
                <a:sym typeface="Inter"/>
              </a:rPr>
              <a:t> </a:t>
            </a:r>
            <a:r>
              <a:rPr b="1" i="0" lang="en-US" sz="2211" u="none" cap="none" strike="noStrike">
                <a:solidFill>
                  <a:srgbClr val="000000"/>
                </a:solidFill>
                <a:latin typeface="Inter"/>
                <a:ea typeface="Inter"/>
                <a:cs typeface="Inter"/>
                <a:sym typeface="Inter"/>
              </a:rPr>
              <a:t>Experince </a:t>
            </a:r>
            <a:endParaRPr/>
          </a:p>
          <a:p>
            <a:pPr indent="0" lvl="0" marL="0" marR="0" rtl="0" algn="l">
              <a:lnSpc>
                <a:spcPct val="140027"/>
              </a:lnSpc>
              <a:spcBef>
                <a:spcPts val="0"/>
              </a:spcBef>
              <a:spcAft>
                <a:spcPts val="0"/>
              </a:spcAft>
              <a:buNone/>
            </a:pPr>
            <a:r>
              <a:rPr b="0" i="0" lang="en-US" sz="2211" u="none" cap="none" strike="noStrike">
                <a:solidFill>
                  <a:srgbClr val="000000"/>
                </a:solidFill>
                <a:latin typeface="Inter"/>
                <a:ea typeface="Inter"/>
                <a:cs typeface="Inter"/>
                <a:sym typeface="Inter"/>
              </a:rPr>
              <a:t>* Accounting (2021 – Present)</a:t>
            </a:r>
            <a:endParaRPr/>
          </a:p>
          <a:p>
            <a:pPr indent="0" lvl="0" marL="0" marR="0" rtl="0" algn="l">
              <a:lnSpc>
                <a:spcPct val="140027"/>
              </a:lnSpc>
              <a:spcBef>
                <a:spcPts val="0"/>
              </a:spcBef>
              <a:spcAft>
                <a:spcPts val="0"/>
              </a:spcAft>
              <a:buNone/>
            </a:pPr>
            <a:r>
              <a:rPr b="0" i="0" lang="en-US" sz="2211" u="none" cap="none" strike="noStrike">
                <a:solidFill>
                  <a:srgbClr val="000000"/>
                </a:solidFill>
                <a:latin typeface="Inter"/>
                <a:ea typeface="Inter"/>
                <a:cs typeface="Inter"/>
                <a:sym typeface="Inter"/>
              </a:rPr>
              <a:t>* Asisten Manager-Konstruksi (2017-2019)</a:t>
            </a:r>
            <a:endParaRPr/>
          </a:p>
          <a:p>
            <a:pPr indent="0" lvl="0" marL="0" marR="0" rtl="0" algn="l">
              <a:lnSpc>
                <a:spcPct val="140027"/>
              </a:lnSpc>
              <a:spcBef>
                <a:spcPts val="0"/>
              </a:spcBef>
              <a:spcAft>
                <a:spcPts val="0"/>
              </a:spcAft>
              <a:buNone/>
            </a:pPr>
            <a:r>
              <a:rPr b="0" i="0" lang="en-US" sz="2211" u="none" cap="none" strike="noStrike">
                <a:solidFill>
                  <a:srgbClr val="000000"/>
                </a:solidFill>
                <a:latin typeface="Inter"/>
                <a:ea typeface="Inter"/>
                <a:cs typeface="Inter"/>
                <a:sym typeface="Inter"/>
              </a:rPr>
              <a:t>* Staff Supervisi (Internal Audit) PT PNM Persero (2011 – 2017)</a:t>
            </a:r>
            <a:endParaRPr/>
          </a:p>
          <a:p>
            <a:pPr indent="0" lvl="0" marL="0" marR="0" rtl="0" algn="l">
              <a:lnSpc>
                <a:spcPct val="140027"/>
              </a:lnSpc>
              <a:spcBef>
                <a:spcPts val="0"/>
              </a:spcBef>
              <a:spcAft>
                <a:spcPts val="0"/>
              </a:spcAft>
              <a:buNone/>
            </a:pPr>
            <a:r>
              <a:rPr b="0" i="0" lang="en-US" sz="2211" u="none" cap="none" strike="noStrike">
                <a:solidFill>
                  <a:srgbClr val="000000"/>
                </a:solidFill>
                <a:latin typeface="Inter"/>
                <a:ea typeface="Inter"/>
                <a:cs typeface="Inter"/>
                <a:sym typeface="Inter"/>
              </a:rPr>
              <a:t>* Accounting PT PNM Persero (2009- 2011 )</a:t>
            </a:r>
            <a:endParaRPr/>
          </a:p>
          <a:p>
            <a:pPr indent="0" lvl="0" marL="0" marR="0" rtl="0" algn="l">
              <a:lnSpc>
                <a:spcPct val="140027"/>
              </a:lnSpc>
              <a:spcBef>
                <a:spcPts val="0"/>
              </a:spcBef>
              <a:spcAft>
                <a:spcPts val="0"/>
              </a:spcAft>
              <a:buNone/>
            </a:pPr>
            <a:r>
              <a:rPr b="0" i="0" lang="en-US" sz="2211" u="none" cap="none" strike="noStrike">
                <a:solidFill>
                  <a:srgbClr val="000000"/>
                </a:solidFill>
                <a:latin typeface="Inter"/>
                <a:ea typeface="Inter"/>
                <a:cs typeface="Inter"/>
                <a:sym typeface="Inter"/>
              </a:rPr>
              <a:t>* Desk Collector PT ANZ Panin Bank (2007 – 2009)</a:t>
            </a:r>
            <a:endParaRPr/>
          </a:p>
          <a:p>
            <a:pPr indent="0" lvl="0" marL="0" marR="0" rtl="0" algn="l">
              <a:lnSpc>
                <a:spcPct val="140027"/>
              </a:lnSpc>
              <a:spcBef>
                <a:spcPts val="0"/>
              </a:spcBef>
              <a:spcAft>
                <a:spcPts val="0"/>
              </a:spcAft>
              <a:buNone/>
            </a:pPr>
            <a:r>
              <a:t/>
            </a:r>
            <a:endParaRPr b="0" i="0" sz="2211" u="none" cap="none" strike="noStrike">
              <a:solidFill>
                <a:srgbClr val="000000"/>
              </a:solidFill>
              <a:latin typeface="Inter"/>
              <a:ea typeface="Inter"/>
              <a:cs typeface="Inter"/>
              <a:sym typeface="Inter"/>
            </a:endParaRPr>
          </a:p>
          <a:p>
            <a:pPr indent="-238760" lvl="1" marL="477519" marR="0" rtl="0" algn="l">
              <a:lnSpc>
                <a:spcPct val="140027"/>
              </a:lnSpc>
              <a:spcBef>
                <a:spcPts val="0"/>
              </a:spcBef>
              <a:spcAft>
                <a:spcPts val="0"/>
              </a:spcAft>
              <a:buClr>
                <a:srgbClr val="000000"/>
              </a:buClr>
              <a:buSzPts val="2211"/>
              <a:buFont typeface="Arial"/>
              <a:buChar char="•"/>
            </a:pPr>
            <a:r>
              <a:rPr b="1" i="0" lang="en-US" sz="2211" u="none" cap="none" strike="noStrike">
                <a:solidFill>
                  <a:srgbClr val="000000"/>
                </a:solidFill>
                <a:latin typeface="Inter"/>
                <a:ea typeface="Inter"/>
                <a:cs typeface="Inter"/>
                <a:sym typeface="Inter"/>
              </a:rPr>
              <a:t>Education Background :</a:t>
            </a:r>
            <a:endParaRPr/>
          </a:p>
          <a:p>
            <a:pPr indent="-238760" lvl="1" marL="477519" marR="0" rtl="0" algn="l">
              <a:lnSpc>
                <a:spcPct val="140027"/>
              </a:lnSpc>
              <a:spcBef>
                <a:spcPts val="0"/>
              </a:spcBef>
              <a:spcAft>
                <a:spcPts val="0"/>
              </a:spcAft>
              <a:buClr>
                <a:srgbClr val="000000"/>
              </a:buClr>
              <a:buSzPts val="2211"/>
              <a:buFont typeface="Arial"/>
              <a:buChar char="•"/>
            </a:pPr>
            <a:r>
              <a:rPr b="0" i="0" lang="en-US" sz="2211" u="none" cap="none" strike="noStrike">
                <a:solidFill>
                  <a:srgbClr val="000000"/>
                </a:solidFill>
                <a:latin typeface="Inter"/>
                <a:ea typeface="Inter"/>
                <a:cs typeface="Inter"/>
                <a:sym typeface="Inter"/>
              </a:rPr>
              <a:t>Data Science &amp; Data Analyst Dibimbing                            2025</a:t>
            </a:r>
            <a:endParaRPr/>
          </a:p>
          <a:p>
            <a:pPr indent="-238760" lvl="1" marL="477519" marR="0" rtl="0" algn="l">
              <a:lnSpc>
                <a:spcPct val="140027"/>
              </a:lnSpc>
              <a:spcBef>
                <a:spcPts val="0"/>
              </a:spcBef>
              <a:spcAft>
                <a:spcPts val="0"/>
              </a:spcAft>
              <a:buClr>
                <a:srgbClr val="000000"/>
              </a:buClr>
              <a:buSzPts val="2211"/>
              <a:buFont typeface="Arial"/>
              <a:buChar char="•"/>
            </a:pPr>
            <a:r>
              <a:rPr b="0" i="0" lang="en-US" sz="2211" u="none" cap="none" strike="noStrike">
                <a:solidFill>
                  <a:srgbClr val="000000"/>
                </a:solidFill>
                <a:latin typeface="Inter"/>
                <a:ea typeface="Inter"/>
                <a:cs typeface="Inter"/>
                <a:sym typeface="Inter"/>
              </a:rPr>
              <a:t>Magister of Science in Accounting Diponegoro Univ        2011</a:t>
            </a:r>
            <a:endParaRPr/>
          </a:p>
          <a:p>
            <a:pPr indent="-238760" lvl="1" marL="477519" marR="0" rtl="0" algn="l">
              <a:lnSpc>
                <a:spcPct val="140027"/>
              </a:lnSpc>
              <a:spcBef>
                <a:spcPts val="0"/>
              </a:spcBef>
              <a:spcAft>
                <a:spcPts val="0"/>
              </a:spcAft>
              <a:buClr>
                <a:srgbClr val="000000"/>
              </a:buClr>
              <a:buSzPts val="2211"/>
              <a:buFont typeface="Arial"/>
              <a:buChar char="•"/>
            </a:pPr>
            <a:r>
              <a:rPr b="0" i="0" lang="en-US" sz="2211" u="none" cap="none" strike="noStrike">
                <a:solidFill>
                  <a:srgbClr val="000000"/>
                </a:solidFill>
                <a:latin typeface="Inter"/>
                <a:ea typeface="Inter"/>
                <a:cs typeface="Inter"/>
                <a:sym typeface="Inter"/>
              </a:rPr>
              <a:t>Bachelor of Economics in Accounting Diponegoro Univ   2007</a:t>
            </a:r>
            <a:endParaRPr/>
          </a:p>
          <a:p>
            <a:pPr indent="0" lvl="0" marL="0" marR="0" rtl="0" algn="l">
              <a:lnSpc>
                <a:spcPct val="185798"/>
              </a:lnSpc>
              <a:spcBef>
                <a:spcPts val="0"/>
              </a:spcBef>
              <a:spcAft>
                <a:spcPts val="0"/>
              </a:spcAft>
              <a:buNone/>
            </a:pPr>
            <a:r>
              <a:t/>
            </a:r>
            <a:endParaRPr b="0" i="0" sz="2211" u="none" cap="none" strike="noStrike">
              <a:solidFill>
                <a:srgbClr val="000000"/>
              </a:solidFill>
              <a:latin typeface="Inter"/>
              <a:ea typeface="Inter"/>
              <a:cs typeface="Inter"/>
              <a:sym typeface="Inter"/>
            </a:endParaRPr>
          </a:p>
          <a:p>
            <a:pPr indent="0" lvl="0" marL="0" marR="0" rtl="0" algn="l">
              <a:lnSpc>
                <a:spcPct val="185798"/>
              </a:lnSpc>
              <a:spcBef>
                <a:spcPts val="0"/>
              </a:spcBef>
              <a:spcAft>
                <a:spcPts val="0"/>
              </a:spcAft>
              <a:buNone/>
            </a:pPr>
            <a:r>
              <a:t/>
            </a:r>
            <a:endParaRPr b="0" i="0" sz="2211" u="none" cap="none" strike="noStrike">
              <a:solidFill>
                <a:srgbClr val="000000"/>
              </a:solidFill>
              <a:latin typeface="Inter"/>
              <a:ea typeface="Inter"/>
              <a:cs typeface="Inter"/>
              <a:sym typeface="Inter"/>
            </a:endParaRPr>
          </a:p>
          <a:p>
            <a:pPr indent="0" lvl="0" marL="0" marR="0" rtl="0" algn="l">
              <a:lnSpc>
                <a:spcPct val="185798"/>
              </a:lnSpc>
              <a:spcBef>
                <a:spcPts val="0"/>
              </a:spcBef>
              <a:spcAft>
                <a:spcPts val="0"/>
              </a:spcAft>
              <a:buNone/>
            </a:pPr>
            <a:r>
              <a:t/>
            </a:r>
            <a:endParaRPr b="0" i="0" sz="2211" u="none" cap="none" strike="noStrike">
              <a:solidFill>
                <a:srgbClr val="000000"/>
              </a:solidFill>
              <a:latin typeface="Inter"/>
              <a:ea typeface="Inter"/>
              <a:cs typeface="Inter"/>
              <a:sym typeface="Inter"/>
            </a:endParaRPr>
          </a:p>
        </p:txBody>
      </p:sp>
      <p:sp>
        <p:nvSpPr>
          <p:cNvPr id="165" name="Google Shape;165;p2"/>
          <p:cNvSpPr txBox="1"/>
          <p:nvPr/>
        </p:nvSpPr>
        <p:spPr>
          <a:xfrm>
            <a:off x="4890510" y="2434278"/>
            <a:ext cx="7363757" cy="2389703"/>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0" i="0" lang="en-US" sz="2292" u="sng" cap="none" strike="noStrike">
                <a:solidFill>
                  <a:srgbClr val="0345E4"/>
                </a:solidFill>
                <a:latin typeface="Arial"/>
                <a:ea typeface="Arial"/>
                <a:cs typeface="Arial"/>
                <a:sym typeface="Arial"/>
              </a:rPr>
              <a:t>Linkedin :</a:t>
            </a:r>
            <a:endParaRPr/>
          </a:p>
          <a:p>
            <a:pPr indent="0" lvl="0" marL="0" marR="0" rtl="0" algn="l">
              <a:lnSpc>
                <a:spcPct val="140008"/>
              </a:lnSpc>
              <a:spcBef>
                <a:spcPts val="0"/>
              </a:spcBef>
              <a:spcAft>
                <a:spcPts val="0"/>
              </a:spcAft>
              <a:buNone/>
            </a:pPr>
            <a:r>
              <a:t/>
            </a:r>
            <a:endParaRPr b="0" i="0" sz="2292" u="sng" cap="none" strike="noStrike">
              <a:solidFill>
                <a:srgbClr val="0345E4"/>
              </a:solidFill>
              <a:latin typeface="Arial"/>
              <a:ea typeface="Arial"/>
              <a:cs typeface="Arial"/>
              <a:sym typeface="Arial"/>
            </a:endParaRPr>
          </a:p>
          <a:p>
            <a:pPr indent="0" lvl="0" marL="0" marR="0" rtl="0" algn="l">
              <a:lnSpc>
                <a:spcPct val="140008"/>
              </a:lnSpc>
              <a:spcBef>
                <a:spcPts val="0"/>
              </a:spcBef>
              <a:spcAft>
                <a:spcPts val="0"/>
              </a:spcAft>
              <a:buNone/>
            </a:pPr>
            <a:r>
              <a:rPr b="0" i="0" lang="en-US" sz="2292" u="none" cap="none" strike="noStrike">
                <a:solidFill>
                  <a:srgbClr val="0345E4"/>
                </a:solidFill>
                <a:latin typeface="Arial"/>
                <a:ea typeface="Arial"/>
                <a:cs typeface="Arial"/>
                <a:sym typeface="Arial"/>
              </a:rPr>
              <a:t>http://www.linkedin.com/in/mikemarantika</a:t>
            </a:r>
            <a:endParaRPr/>
          </a:p>
          <a:p>
            <a:pPr indent="0" lvl="0" marL="0" marR="0" rtl="0" algn="l">
              <a:lnSpc>
                <a:spcPct val="140008"/>
              </a:lnSpc>
              <a:spcBef>
                <a:spcPts val="0"/>
              </a:spcBef>
              <a:spcAft>
                <a:spcPts val="0"/>
              </a:spcAft>
              <a:buNone/>
            </a:pPr>
            <a:r>
              <a:t/>
            </a:r>
            <a:endParaRPr b="0" i="0" sz="2292" u="none" cap="none" strike="noStrike">
              <a:solidFill>
                <a:srgbClr val="0345E4"/>
              </a:solidFill>
              <a:latin typeface="Arial"/>
              <a:ea typeface="Arial"/>
              <a:cs typeface="Arial"/>
              <a:sym typeface="Arial"/>
            </a:endParaRPr>
          </a:p>
          <a:p>
            <a:pPr indent="0" lvl="0" marL="0" marR="0" rtl="0" algn="l">
              <a:lnSpc>
                <a:spcPct val="140008"/>
              </a:lnSpc>
              <a:spcBef>
                <a:spcPts val="0"/>
              </a:spcBef>
              <a:spcAft>
                <a:spcPts val="0"/>
              </a:spcAft>
              <a:buNone/>
            </a:pPr>
            <a:r>
              <a:t/>
            </a:r>
            <a:endParaRPr b="0" i="0" sz="2292" u="none" cap="none" strike="noStrike">
              <a:solidFill>
                <a:srgbClr val="0345E4"/>
              </a:solidFill>
              <a:latin typeface="Arial"/>
              <a:ea typeface="Arial"/>
              <a:cs typeface="Arial"/>
              <a:sym typeface="Arial"/>
            </a:endParaRPr>
          </a:p>
          <a:p>
            <a:pPr indent="0" lvl="0" marL="0" marR="0" rtl="0" algn="l">
              <a:lnSpc>
                <a:spcPct val="140008"/>
              </a:lnSpc>
              <a:spcBef>
                <a:spcPts val="0"/>
              </a:spcBef>
              <a:spcAft>
                <a:spcPts val="0"/>
              </a:spcAft>
              <a:buNone/>
            </a:pPr>
            <a:r>
              <a:t/>
            </a:r>
            <a:endParaRPr b="0" i="0" sz="2292" u="none" cap="none" strike="noStrike">
              <a:solidFill>
                <a:srgbClr val="0345E4"/>
              </a:solidFill>
              <a:latin typeface="Arial"/>
              <a:ea typeface="Arial"/>
              <a:cs typeface="Arial"/>
              <a:sym typeface="Arial"/>
            </a:endParaRPr>
          </a:p>
        </p:txBody>
      </p:sp>
      <p:sp>
        <p:nvSpPr>
          <p:cNvPr id="166" name="Google Shape;166;p2"/>
          <p:cNvSpPr txBox="1"/>
          <p:nvPr/>
        </p:nvSpPr>
        <p:spPr>
          <a:xfrm>
            <a:off x="1476850" y="8689225"/>
            <a:ext cx="6976200" cy="3195600"/>
          </a:xfrm>
          <a:prstGeom prst="rect">
            <a:avLst/>
          </a:prstGeom>
          <a:noFill/>
          <a:ln>
            <a:noFill/>
          </a:ln>
        </p:spPr>
        <p:txBody>
          <a:bodyPr anchorCtr="0" anchor="t" bIns="0" lIns="0" spcFirstLastPara="1" rIns="0" wrap="square" tIns="0">
            <a:spAutoFit/>
          </a:bodyPr>
          <a:lstStyle/>
          <a:p>
            <a:pPr indent="0" lvl="0" marL="0" marR="0" rtl="0" algn="l">
              <a:lnSpc>
                <a:spcPct val="171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0036"/>
              </a:lnSpc>
              <a:spcBef>
                <a:spcPts val="0"/>
              </a:spcBef>
              <a:spcAft>
                <a:spcPts val="0"/>
              </a:spcAft>
              <a:buNone/>
            </a:pPr>
            <a:r>
              <a:rPr b="1" i="0" lang="en-US" sz="2208" u="none" cap="none" strike="noStrike">
                <a:solidFill>
                  <a:srgbClr val="000000"/>
                </a:solidFill>
                <a:latin typeface="Arial"/>
                <a:ea typeface="Arial"/>
                <a:cs typeface="Arial"/>
                <a:sym typeface="Arial"/>
              </a:rPr>
              <a:t>PROJECT:</a:t>
            </a:r>
            <a:endParaRPr/>
          </a:p>
          <a:p>
            <a:pPr indent="0" lvl="0" marL="0" marR="0" rtl="0" algn="l">
              <a:lnSpc>
                <a:spcPct val="140036"/>
              </a:lnSpc>
              <a:spcBef>
                <a:spcPts val="0"/>
              </a:spcBef>
              <a:spcAft>
                <a:spcPts val="0"/>
              </a:spcAft>
              <a:buNone/>
            </a:pPr>
            <a:r>
              <a:rPr b="0" i="0" lang="en-US" sz="2208" u="none" cap="none" strike="noStrike">
                <a:solidFill>
                  <a:srgbClr val="000000"/>
                </a:solidFill>
                <a:latin typeface="Arial"/>
                <a:ea typeface="Arial"/>
                <a:cs typeface="Arial"/>
                <a:sym typeface="Arial"/>
              </a:rPr>
              <a:t>Coffee Sales Analysis (Dibimbing)</a:t>
            </a:r>
            <a:endParaRPr/>
          </a:p>
          <a:p>
            <a:pPr indent="0" lvl="0" marL="0" marR="0" rtl="0" algn="l">
              <a:lnSpc>
                <a:spcPct val="140036"/>
              </a:lnSpc>
              <a:spcBef>
                <a:spcPts val="0"/>
              </a:spcBef>
              <a:spcAft>
                <a:spcPts val="0"/>
              </a:spcAft>
              <a:buNone/>
            </a:pPr>
            <a:r>
              <a:t/>
            </a:r>
            <a:endParaRPr b="0" i="0" sz="2208" u="none" cap="none" strike="noStrike">
              <a:solidFill>
                <a:srgbClr val="000000"/>
              </a:solidFill>
              <a:latin typeface="Arial"/>
              <a:ea typeface="Arial"/>
              <a:cs typeface="Arial"/>
              <a:sym typeface="Arial"/>
            </a:endParaRPr>
          </a:p>
          <a:p>
            <a:pPr indent="0" lvl="0" marL="0" marR="0" rtl="0" algn="l">
              <a:lnSpc>
                <a:spcPct val="140036"/>
              </a:lnSpc>
              <a:spcBef>
                <a:spcPts val="0"/>
              </a:spcBef>
              <a:spcAft>
                <a:spcPts val="0"/>
              </a:spcAft>
              <a:buNone/>
            </a:pPr>
            <a:r>
              <a:t/>
            </a:r>
            <a:endParaRPr b="0" i="0" sz="2208" u="none" cap="none" strike="noStrike">
              <a:solidFill>
                <a:srgbClr val="000000"/>
              </a:solidFill>
              <a:latin typeface="Arial"/>
              <a:ea typeface="Arial"/>
              <a:cs typeface="Arial"/>
              <a:sym typeface="Arial"/>
            </a:endParaRPr>
          </a:p>
          <a:p>
            <a:pPr indent="0" lvl="0" marL="0" marR="0" rtl="0" algn="l">
              <a:lnSpc>
                <a:spcPct val="140036"/>
              </a:lnSpc>
              <a:spcBef>
                <a:spcPts val="0"/>
              </a:spcBef>
              <a:spcAft>
                <a:spcPts val="0"/>
              </a:spcAft>
              <a:buNone/>
            </a:pPr>
            <a:r>
              <a:t/>
            </a:r>
            <a:endParaRPr b="0" i="0" sz="2208" u="none" cap="none" strike="noStrike">
              <a:solidFill>
                <a:srgbClr val="000000"/>
              </a:solidFill>
              <a:latin typeface="Arial"/>
              <a:ea typeface="Arial"/>
              <a:cs typeface="Arial"/>
              <a:sym typeface="Arial"/>
            </a:endParaRPr>
          </a:p>
          <a:p>
            <a:pPr indent="0" lvl="0" marL="0" marR="0" rtl="0" algn="l">
              <a:lnSpc>
                <a:spcPct val="140036"/>
              </a:lnSpc>
              <a:spcBef>
                <a:spcPts val="0"/>
              </a:spcBef>
              <a:spcAft>
                <a:spcPts val="0"/>
              </a:spcAft>
              <a:buNone/>
            </a:pPr>
            <a:r>
              <a:t/>
            </a:r>
            <a:endParaRPr b="0" i="0" sz="2208"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grpSp>
        <p:nvGrpSpPr>
          <p:cNvPr id="474" name="Google Shape;474;p20"/>
          <p:cNvGrpSpPr/>
          <p:nvPr/>
        </p:nvGrpSpPr>
        <p:grpSpPr>
          <a:xfrm>
            <a:off x="14904283" y="-247063"/>
            <a:ext cx="3858003" cy="10772956"/>
            <a:chOff x="0" y="0"/>
            <a:chExt cx="5144004" cy="14363942"/>
          </a:xfrm>
        </p:grpSpPr>
        <p:pic>
          <p:nvPicPr>
            <p:cNvPr id="475" name="Google Shape;475;p20"/>
            <p:cNvPicPr preferRelativeResize="0"/>
            <p:nvPr/>
          </p:nvPicPr>
          <p:blipFill rotWithShape="1">
            <a:blip r:embed="rId3">
              <a:alphaModFix/>
            </a:blip>
            <a:srcRect b="0" l="47123" r="29457" t="0"/>
            <a:stretch/>
          </p:blipFill>
          <p:spPr>
            <a:xfrm>
              <a:off x="0" y="0"/>
              <a:ext cx="3387003" cy="9533628"/>
            </a:xfrm>
            <a:prstGeom prst="rect">
              <a:avLst/>
            </a:prstGeom>
            <a:noFill/>
            <a:ln>
              <a:noFill/>
            </a:ln>
          </p:spPr>
        </p:pic>
        <p:pic>
          <p:nvPicPr>
            <p:cNvPr id="476" name="Google Shape;476;p20"/>
            <p:cNvPicPr preferRelativeResize="0"/>
            <p:nvPr/>
          </p:nvPicPr>
          <p:blipFill rotWithShape="1">
            <a:blip r:embed="rId4">
              <a:alphaModFix/>
            </a:blip>
            <a:srcRect b="0" l="38446" r="38447" t="0"/>
            <a:stretch/>
          </p:blipFill>
          <p:spPr>
            <a:xfrm>
              <a:off x="3514003" y="0"/>
              <a:ext cx="1630001" cy="4703314"/>
            </a:xfrm>
            <a:prstGeom prst="rect">
              <a:avLst/>
            </a:prstGeom>
            <a:noFill/>
            <a:ln>
              <a:noFill/>
            </a:ln>
          </p:spPr>
        </p:pic>
        <p:pic>
          <p:nvPicPr>
            <p:cNvPr id="477" name="Google Shape;477;p20"/>
            <p:cNvPicPr preferRelativeResize="0"/>
            <p:nvPr/>
          </p:nvPicPr>
          <p:blipFill rotWithShape="1">
            <a:blip r:embed="rId5">
              <a:alphaModFix/>
            </a:blip>
            <a:srcRect b="0" l="37469" r="51131" t="0"/>
            <a:stretch/>
          </p:blipFill>
          <p:spPr>
            <a:xfrm>
              <a:off x="3514003" y="4830314"/>
              <a:ext cx="1630001" cy="9533628"/>
            </a:xfrm>
            <a:prstGeom prst="rect">
              <a:avLst/>
            </a:prstGeom>
            <a:noFill/>
            <a:ln>
              <a:noFill/>
            </a:ln>
          </p:spPr>
        </p:pic>
        <p:pic>
          <p:nvPicPr>
            <p:cNvPr id="478" name="Google Shape;478;p20"/>
            <p:cNvPicPr preferRelativeResize="0"/>
            <p:nvPr/>
          </p:nvPicPr>
          <p:blipFill rotWithShape="1">
            <a:blip r:embed="rId6">
              <a:alphaModFix/>
            </a:blip>
            <a:srcRect b="0" l="38455" r="38454" t="0"/>
            <a:stretch/>
          </p:blipFill>
          <p:spPr>
            <a:xfrm>
              <a:off x="1757001" y="9660628"/>
              <a:ext cx="1630001" cy="4703314"/>
            </a:xfrm>
            <a:prstGeom prst="rect">
              <a:avLst/>
            </a:prstGeom>
            <a:noFill/>
            <a:ln>
              <a:noFill/>
            </a:ln>
          </p:spPr>
        </p:pic>
        <p:pic>
          <p:nvPicPr>
            <p:cNvPr id="479" name="Google Shape;479;p20"/>
            <p:cNvPicPr preferRelativeResize="0"/>
            <p:nvPr/>
          </p:nvPicPr>
          <p:blipFill rotWithShape="1">
            <a:blip r:embed="rId7">
              <a:alphaModFix/>
            </a:blip>
            <a:srcRect b="0" l="38455" r="38454" t="0"/>
            <a:stretch/>
          </p:blipFill>
          <p:spPr>
            <a:xfrm>
              <a:off x="0" y="9660628"/>
              <a:ext cx="1630001" cy="4703314"/>
            </a:xfrm>
            <a:prstGeom prst="rect">
              <a:avLst/>
            </a:prstGeom>
            <a:noFill/>
            <a:ln>
              <a:noFill/>
            </a:ln>
          </p:spPr>
        </p:pic>
      </p:grpSp>
      <p:grpSp>
        <p:nvGrpSpPr>
          <p:cNvPr id="480" name="Google Shape;480;p20"/>
          <p:cNvGrpSpPr/>
          <p:nvPr/>
        </p:nvGrpSpPr>
        <p:grpSpPr>
          <a:xfrm>
            <a:off x="0" y="-144661"/>
            <a:ext cx="6251518" cy="10431661"/>
            <a:chOff x="0" y="-38100"/>
            <a:chExt cx="1646490" cy="2747433"/>
          </a:xfrm>
        </p:grpSpPr>
        <p:sp>
          <p:nvSpPr>
            <p:cNvPr id="481" name="Google Shape;481;p20"/>
            <p:cNvSpPr/>
            <p:nvPr/>
          </p:nvSpPr>
          <p:spPr>
            <a:xfrm>
              <a:off x="0" y="0"/>
              <a:ext cx="1646490" cy="2709333"/>
            </a:xfrm>
            <a:custGeom>
              <a:rect b="b" l="l" r="r" t="t"/>
              <a:pathLst>
                <a:path extrusionOk="0" h="2709333" w="1646490">
                  <a:moveTo>
                    <a:pt x="0" y="0"/>
                  </a:moveTo>
                  <a:lnTo>
                    <a:pt x="1646490" y="0"/>
                  </a:lnTo>
                  <a:lnTo>
                    <a:pt x="1646490" y="2709333"/>
                  </a:lnTo>
                  <a:lnTo>
                    <a:pt x="0" y="2709333"/>
                  </a:lnTo>
                  <a:close/>
                </a:path>
              </a:pathLst>
            </a:custGeom>
            <a:solidFill>
              <a:srgbClr val="4299CF"/>
            </a:solidFill>
            <a:ln>
              <a:noFill/>
            </a:ln>
          </p:spPr>
        </p:sp>
        <p:sp>
          <p:nvSpPr>
            <p:cNvPr id="482" name="Google Shape;482;p20"/>
            <p:cNvSpPr txBox="1"/>
            <p:nvPr/>
          </p:nvSpPr>
          <p:spPr>
            <a:xfrm>
              <a:off x="0" y="-38100"/>
              <a:ext cx="1646490"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483" name="Google Shape;483;p20"/>
          <p:cNvCxnSpPr/>
          <p:nvPr/>
        </p:nvCxnSpPr>
        <p:spPr>
          <a:xfrm>
            <a:off x="916626" y="1899984"/>
            <a:ext cx="1310100" cy="0"/>
          </a:xfrm>
          <a:prstGeom prst="straightConnector1">
            <a:avLst/>
          </a:prstGeom>
          <a:noFill/>
          <a:ln cap="flat" cmpd="sng" w="95250">
            <a:solidFill>
              <a:srgbClr val="FFFFFF"/>
            </a:solidFill>
            <a:prstDash val="solid"/>
            <a:round/>
            <a:headEnd len="sm" w="sm" type="none"/>
            <a:tailEnd len="sm" w="sm" type="none"/>
          </a:ln>
        </p:spPr>
      </p:cxnSp>
      <p:sp>
        <p:nvSpPr>
          <p:cNvPr id="484" name="Google Shape;484;p20"/>
          <p:cNvSpPr txBox="1"/>
          <p:nvPr/>
        </p:nvSpPr>
        <p:spPr>
          <a:xfrm>
            <a:off x="916626" y="534249"/>
            <a:ext cx="12250873" cy="854076"/>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i="0" lang="en-US" sz="4999" u="none" cap="none" strike="noStrike">
                <a:solidFill>
                  <a:srgbClr val="000000"/>
                </a:solidFill>
                <a:latin typeface="Arial"/>
                <a:ea typeface="Arial"/>
                <a:cs typeface="Arial"/>
                <a:sym typeface="Arial"/>
              </a:rPr>
              <a:t>RECOMMENDATION &amp; SUMMARY</a:t>
            </a:r>
            <a:endParaRPr/>
          </a:p>
        </p:txBody>
      </p:sp>
      <p:sp>
        <p:nvSpPr>
          <p:cNvPr id="485" name="Google Shape;485;p20"/>
          <p:cNvSpPr txBox="1"/>
          <p:nvPr/>
        </p:nvSpPr>
        <p:spPr>
          <a:xfrm>
            <a:off x="916626" y="1293074"/>
            <a:ext cx="16953300" cy="8998500"/>
          </a:xfrm>
          <a:prstGeom prst="rect">
            <a:avLst/>
          </a:prstGeom>
          <a:noFill/>
          <a:ln>
            <a:noFill/>
          </a:ln>
        </p:spPr>
        <p:txBody>
          <a:bodyPr anchorCtr="0" anchor="t" bIns="0" lIns="0" spcFirstLastPara="1" rIns="0" wrap="square" tIns="0">
            <a:spAutoFit/>
          </a:bodyPr>
          <a:lstStyle/>
          <a:p>
            <a:pPr indent="0" lvl="0" marL="0" marR="0" rtl="0" algn="just">
              <a:lnSpc>
                <a:spcPct val="154984"/>
              </a:lnSpc>
              <a:spcBef>
                <a:spcPts val="0"/>
              </a:spcBef>
              <a:spcAft>
                <a:spcPts val="0"/>
              </a:spcAft>
              <a:buNone/>
            </a:pPr>
            <a:r>
              <a:rPr b="1" i="0" lang="en-US" sz="2879" u="none" cap="none" strike="noStrike">
                <a:solidFill>
                  <a:srgbClr val="000000"/>
                </a:solidFill>
                <a:latin typeface="Open Sans"/>
                <a:ea typeface="Open Sans"/>
                <a:cs typeface="Open Sans"/>
                <a:sym typeface="Open Sans"/>
              </a:rPr>
              <a:t>S</a:t>
            </a:r>
            <a:r>
              <a:rPr b="1" i="0" lang="en-US" sz="2379" u="none" cap="none" strike="noStrike">
                <a:solidFill>
                  <a:srgbClr val="000000"/>
                </a:solidFill>
                <a:latin typeface="Open Sans"/>
                <a:ea typeface="Open Sans"/>
                <a:cs typeface="Open Sans"/>
                <a:sym typeface="Open Sans"/>
              </a:rPr>
              <a:t>ummary</a:t>
            </a:r>
            <a:endParaRPr sz="900"/>
          </a:p>
          <a:p>
            <a:pPr indent="-279058" lvl="1" marL="621617" marR="0" rtl="0" algn="just">
              <a:lnSpc>
                <a:spcPct val="154984"/>
              </a:lnSpc>
              <a:spcBef>
                <a:spcPts val="0"/>
              </a:spcBef>
              <a:spcAft>
                <a:spcPts val="0"/>
              </a:spcAft>
              <a:buClr>
                <a:srgbClr val="000000"/>
              </a:buClr>
              <a:buSzPts val="2379"/>
              <a:buFont typeface="Open Sans"/>
              <a:buAutoNum type="arabicPeriod"/>
            </a:pPr>
            <a:r>
              <a:rPr b="0" i="0" lang="en-US" sz="2379" u="none" cap="none" strike="noStrike">
                <a:solidFill>
                  <a:srgbClr val="000000"/>
                </a:solidFill>
                <a:latin typeface="Open Sans"/>
                <a:ea typeface="Open Sans"/>
                <a:cs typeface="Open Sans"/>
                <a:sym typeface="Open Sans"/>
              </a:rPr>
              <a:t>Logistic Regression</a:t>
            </a:r>
            <a:endParaRPr sz="900"/>
          </a:p>
          <a:p>
            <a:pPr indent="-279058" lvl="1" marL="621617" marR="0" rtl="0" algn="just">
              <a:lnSpc>
                <a:spcPct val="154984"/>
              </a:lnSpc>
              <a:spcBef>
                <a:spcPts val="0"/>
              </a:spcBef>
              <a:spcAft>
                <a:spcPts val="0"/>
              </a:spcAft>
              <a:buClr>
                <a:srgbClr val="000000"/>
              </a:buClr>
              <a:buSzPts val="2379"/>
              <a:buFont typeface="Arial"/>
              <a:buChar char="•"/>
            </a:pPr>
            <a:r>
              <a:rPr b="0" i="0" lang="en-US" sz="2379" u="none" cap="none" strike="noStrike">
                <a:solidFill>
                  <a:srgbClr val="000000"/>
                </a:solidFill>
                <a:latin typeface="Open Sans"/>
                <a:ea typeface="Open Sans"/>
                <a:cs typeface="Open Sans"/>
                <a:sym typeface="Open Sans"/>
              </a:rPr>
              <a:t>AUC ≈ 0.966 → sangat baik membedakan fraud vs non-fraud.</a:t>
            </a:r>
            <a:endParaRPr sz="900"/>
          </a:p>
          <a:p>
            <a:pPr indent="-279058" lvl="1" marL="621617" marR="0" rtl="0" algn="just">
              <a:lnSpc>
                <a:spcPct val="154984"/>
              </a:lnSpc>
              <a:spcBef>
                <a:spcPts val="0"/>
              </a:spcBef>
              <a:spcAft>
                <a:spcPts val="0"/>
              </a:spcAft>
              <a:buClr>
                <a:srgbClr val="000000"/>
              </a:buClr>
              <a:buSzPts val="2379"/>
              <a:buFont typeface="Arial"/>
              <a:buChar char="•"/>
            </a:pPr>
            <a:r>
              <a:rPr b="0" i="0" lang="en-US" sz="2379" u="none" cap="none" strike="noStrike">
                <a:solidFill>
                  <a:srgbClr val="000000"/>
                </a:solidFill>
                <a:latin typeface="Open Sans"/>
                <a:ea typeface="Open Sans"/>
                <a:cs typeface="Open Sans"/>
                <a:sym typeface="Open Sans"/>
              </a:rPr>
              <a:t>Recall tinggi (~0.87) → banyak fraud berhasil terdeteksi.</a:t>
            </a:r>
            <a:endParaRPr sz="900"/>
          </a:p>
          <a:p>
            <a:pPr indent="-279058" lvl="1" marL="621617" marR="0" rtl="0" algn="just">
              <a:lnSpc>
                <a:spcPct val="154984"/>
              </a:lnSpc>
              <a:spcBef>
                <a:spcPts val="0"/>
              </a:spcBef>
              <a:spcAft>
                <a:spcPts val="0"/>
              </a:spcAft>
              <a:buClr>
                <a:srgbClr val="000000"/>
              </a:buClr>
              <a:buSzPts val="2379"/>
              <a:buFont typeface="Arial"/>
              <a:buChar char="•"/>
            </a:pPr>
            <a:r>
              <a:rPr b="0" i="0" lang="en-US" sz="2379" u="none" cap="none" strike="noStrike">
                <a:solidFill>
                  <a:srgbClr val="000000"/>
                </a:solidFill>
                <a:latin typeface="Open Sans"/>
                <a:ea typeface="Open Sans"/>
                <a:cs typeface="Open Sans"/>
                <a:sym typeface="Open Sans"/>
              </a:rPr>
              <a:t>Precision sedang (~0.86) → ada risiko transaksi normal salah terblokir.</a:t>
            </a:r>
            <a:endParaRPr sz="900"/>
          </a:p>
          <a:p>
            <a:pPr indent="-279058" lvl="1" marL="621617" marR="0" rtl="0" algn="just">
              <a:lnSpc>
                <a:spcPct val="154984"/>
              </a:lnSpc>
              <a:spcBef>
                <a:spcPts val="0"/>
              </a:spcBef>
              <a:spcAft>
                <a:spcPts val="0"/>
              </a:spcAft>
              <a:buClr>
                <a:srgbClr val="000000"/>
              </a:buClr>
              <a:buSzPts val="2379"/>
              <a:buFont typeface="Arial"/>
              <a:buChar char="•"/>
            </a:pPr>
            <a:r>
              <a:rPr b="0" i="0" lang="en-US" sz="2379" u="none" cap="none" strike="noStrike">
                <a:solidFill>
                  <a:srgbClr val="000000"/>
                </a:solidFill>
                <a:latin typeface="Open Sans"/>
                <a:ea typeface="Open Sans"/>
                <a:cs typeface="Open Sans"/>
                <a:sym typeface="Open Sans"/>
              </a:rPr>
              <a:t>Cocok: screening cepat &amp; real-time.</a:t>
            </a:r>
            <a:endParaRPr sz="900"/>
          </a:p>
          <a:p>
            <a:pPr indent="-279058" lvl="1" marL="621617" marR="0" rtl="0" algn="just">
              <a:lnSpc>
                <a:spcPct val="154984"/>
              </a:lnSpc>
              <a:spcBef>
                <a:spcPts val="0"/>
              </a:spcBef>
              <a:spcAft>
                <a:spcPts val="0"/>
              </a:spcAft>
              <a:buClr>
                <a:srgbClr val="000000"/>
              </a:buClr>
              <a:buSzPts val="2379"/>
              <a:buFont typeface="Open Sans"/>
              <a:buAutoNum type="arabicPeriod"/>
            </a:pPr>
            <a:r>
              <a:rPr b="0" i="0" lang="en-US" sz="2379" u="none" cap="none" strike="noStrike">
                <a:solidFill>
                  <a:srgbClr val="000000"/>
                </a:solidFill>
                <a:latin typeface="Open Sans"/>
                <a:ea typeface="Open Sans"/>
                <a:cs typeface="Open Sans"/>
                <a:sym typeface="Open Sans"/>
              </a:rPr>
              <a:t>Random Forest</a:t>
            </a:r>
            <a:endParaRPr sz="900"/>
          </a:p>
          <a:p>
            <a:pPr indent="-279058" lvl="1" marL="621617" marR="0" rtl="0" algn="just">
              <a:lnSpc>
                <a:spcPct val="154984"/>
              </a:lnSpc>
              <a:spcBef>
                <a:spcPts val="0"/>
              </a:spcBef>
              <a:spcAft>
                <a:spcPts val="0"/>
              </a:spcAft>
              <a:buClr>
                <a:srgbClr val="000000"/>
              </a:buClr>
              <a:buSzPts val="2379"/>
              <a:buFont typeface="Arial"/>
              <a:buChar char="•"/>
            </a:pPr>
            <a:r>
              <a:rPr b="0" i="0" lang="en-US" sz="2379" u="none" cap="none" strike="noStrike">
                <a:solidFill>
                  <a:srgbClr val="000000"/>
                </a:solidFill>
                <a:latin typeface="Open Sans"/>
                <a:ea typeface="Open Sans"/>
                <a:cs typeface="Open Sans"/>
                <a:sym typeface="Open Sans"/>
              </a:rPr>
              <a:t>AUC ≈ 0.944–0.977 → performa sangat baik.</a:t>
            </a:r>
            <a:endParaRPr sz="900"/>
          </a:p>
          <a:p>
            <a:pPr indent="-279058" lvl="1" marL="621617" marR="0" rtl="0" algn="just">
              <a:lnSpc>
                <a:spcPct val="154984"/>
              </a:lnSpc>
              <a:spcBef>
                <a:spcPts val="0"/>
              </a:spcBef>
              <a:spcAft>
                <a:spcPts val="0"/>
              </a:spcAft>
              <a:buClr>
                <a:srgbClr val="000000"/>
              </a:buClr>
              <a:buSzPts val="2379"/>
              <a:buFont typeface="Arial"/>
              <a:buChar char="•"/>
            </a:pPr>
            <a:r>
              <a:rPr b="0" i="0" lang="en-US" sz="2379" u="none" cap="none" strike="noStrike">
                <a:solidFill>
                  <a:srgbClr val="000000"/>
                </a:solidFill>
                <a:latin typeface="Open Sans"/>
                <a:ea typeface="Open Sans"/>
                <a:cs typeface="Open Sans"/>
                <a:sym typeface="Open Sans"/>
              </a:rPr>
              <a:t>Precision sangat tinggi (~0.97) → hampir semua yang ditandai fraud benar-benar fraud.</a:t>
            </a:r>
            <a:endParaRPr sz="900"/>
          </a:p>
          <a:p>
            <a:pPr indent="-279058" lvl="1" marL="621617" marR="0" rtl="0" algn="just">
              <a:lnSpc>
                <a:spcPct val="154984"/>
              </a:lnSpc>
              <a:spcBef>
                <a:spcPts val="0"/>
              </a:spcBef>
              <a:spcAft>
                <a:spcPts val="0"/>
              </a:spcAft>
              <a:buClr>
                <a:srgbClr val="000000"/>
              </a:buClr>
              <a:buSzPts val="2379"/>
              <a:buFont typeface="Arial"/>
              <a:buChar char="•"/>
            </a:pPr>
            <a:r>
              <a:rPr b="0" i="0" lang="en-US" sz="2379" u="none" cap="none" strike="noStrike">
                <a:solidFill>
                  <a:srgbClr val="000000"/>
                </a:solidFill>
                <a:latin typeface="Open Sans"/>
                <a:ea typeface="Open Sans"/>
                <a:cs typeface="Open Sans"/>
                <a:sym typeface="Open Sans"/>
              </a:rPr>
              <a:t>Recall sedang (~0.71–0.77) → ada fraud yang lolos.</a:t>
            </a:r>
            <a:endParaRPr sz="900"/>
          </a:p>
          <a:p>
            <a:pPr indent="-279058" lvl="1" marL="621617" marR="0" rtl="0" algn="just">
              <a:lnSpc>
                <a:spcPct val="154984"/>
              </a:lnSpc>
              <a:spcBef>
                <a:spcPts val="0"/>
              </a:spcBef>
              <a:spcAft>
                <a:spcPts val="0"/>
              </a:spcAft>
              <a:buClr>
                <a:srgbClr val="000000"/>
              </a:buClr>
              <a:buSzPts val="2379"/>
              <a:buFont typeface="Arial"/>
              <a:buChar char="•"/>
            </a:pPr>
            <a:r>
              <a:rPr b="0" i="0" lang="en-US" sz="2379" u="none" cap="none" strike="noStrike">
                <a:solidFill>
                  <a:srgbClr val="000000"/>
                </a:solidFill>
                <a:latin typeface="Open Sans"/>
                <a:ea typeface="Open Sans"/>
                <a:cs typeface="Open Sans"/>
                <a:sym typeface="Open Sans"/>
              </a:rPr>
              <a:t>Cocok: menjaga customer experience, minim false alarm.</a:t>
            </a:r>
            <a:endParaRPr sz="900"/>
          </a:p>
          <a:p>
            <a:pPr indent="-279058" lvl="1" marL="621617" marR="0" rtl="0" algn="just">
              <a:lnSpc>
                <a:spcPct val="154984"/>
              </a:lnSpc>
              <a:spcBef>
                <a:spcPts val="0"/>
              </a:spcBef>
              <a:spcAft>
                <a:spcPts val="0"/>
              </a:spcAft>
              <a:buClr>
                <a:srgbClr val="000000"/>
              </a:buClr>
              <a:buSzPts val="2379"/>
              <a:buFont typeface="Open Sans"/>
              <a:buAutoNum type="arabicPeriod"/>
            </a:pPr>
            <a:r>
              <a:rPr b="0" i="0" lang="en-US" sz="2379" u="none" cap="none" strike="noStrike">
                <a:solidFill>
                  <a:srgbClr val="000000"/>
                </a:solidFill>
                <a:latin typeface="Open Sans"/>
                <a:ea typeface="Open Sans"/>
                <a:cs typeface="Open Sans"/>
                <a:sym typeface="Open Sans"/>
              </a:rPr>
              <a:t>XGBoost</a:t>
            </a:r>
            <a:endParaRPr sz="900"/>
          </a:p>
          <a:p>
            <a:pPr indent="-279058" lvl="1" marL="621617" marR="0" rtl="0" algn="just">
              <a:lnSpc>
                <a:spcPct val="154984"/>
              </a:lnSpc>
              <a:spcBef>
                <a:spcPts val="0"/>
              </a:spcBef>
              <a:spcAft>
                <a:spcPts val="0"/>
              </a:spcAft>
              <a:buClr>
                <a:srgbClr val="000000"/>
              </a:buClr>
              <a:buSzPts val="2379"/>
              <a:buFont typeface="Arial"/>
              <a:buChar char="•"/>
            </a:pPr>
            <a:r>
              <a:rPr b="0" i="0" lang="en-US" sz="2379" u="none" cap="none" strike="noStrike">
                <a:solidFill>
                  <a:srgbClr val="000000"/>
                </a:solidFill>
                <a:latin typeface="Open Sans"/>
                <a:ea typeface="Open Sans"/>
                <a:cs typeface="Open Sans"/>
                <a:sym typeface="Open Sans"/>
              </a:rPr>
              <a:t>AUC ≈ 0.97–0.99 → terbaik di antara tiga model.</a:t>
            </a:r>
            <a:endParaRPr sz="900"/>
          </a:p>
          <a:p>
            <a:pPr indent="-279058" lvl="1" marL="621617" marR="0" rtl="0" algn="just">
              <a:lnSpc>
                <a:spcPct val="154984"/>
              </a:lnSpc>
              <a:spcBef>
                <a:spcPts val="0"/>
              </a:spcBef>
              <a:spcAft>
                <a:spcPts val="0"/>
              </a:spcAft>
              <a:buClr>
                <a:srgbClr val="000000"/>
              </a:buClr>
              <a:buSzPts val="2379"/>
              <a:buFont typeface="Arial"/>
              <a:buChar char="•"/>
            </a:pPr>
            <a:r>
              <a:rPr b="0" i="0" lang="en-US" sz="2379" u="none" cap="none" strike="noStrike">
                <a:solidFill>
                  <a:srgbClr val="000000"/>
                </a:solidFill>
                <a:latin typeface="Open Sans"/>
                <a:ea typeface="Open Sans"/>
                <a:cs typeface="Open Sans"/>
                <a:sym typeface="Open Sans"/>
              </a:rPr>
              <a:t>Precision &amp; Recall lebih seimbang → lebih banyak fraud terdeteksi tanpa banyak false positive.</a:t>
            </a:r>
            <a:endParaRPr sz="900"/>
          </a:p>
          <a:p>
            <a:pPr indent="-279058" lvl="1" marL="621617" marR="0" rtl="0" algn="just">
              <a:lnSpc>
                <a:spcPct val="154984"/>
              </a:lnSpc>
              <a:spcBef>
                <a:spcPts val="0"/>
              </a:spcBef>
              <a:spcAft>
                <a:spcPts val="0"/>
              </a:spcAft>
              <a:buClr>
                <a:srgbClr val="000000"/>
              </a:buClr>
              <a:buSzPts val="2379"/>
              <a:buFont typeface="Arial"/>
              <a:buChar char="•"/>
            </a:pPr>
            <a:r>
              <a:rPr b="0" i="0" lang="en-US" sz="2379" u="none" cap="none" strike="noStrike">
                <a:solidFill>
                  <a:srgbClr val="000000"/>
                </a:solidFill>
                <a:latin typeface="Open Sans"/>
                <a:ea typeface="Open Sans"/>
                <a:cs typeface="Open Sans"/>
                <a:sym typeface="Open Sans"/>
              </a:rPr>
              <a:t>Cocok: sistem fraud detection skala besar dengan kebutuhan balance antara keamanan &amp; kenyamanan pelanggan.</a:t>
            </a:r>
            <a:endParaRPr sz="900"/>
          </a:p>
          <a:p>
            <a:pPr indent="0" lvl="0" marL="0" marR="0" rtl="0" algn="just">
              <a:lnSpc>
                <a:spcPct val="154984"/>
              </a:lnSpc>
              <a:spcBef>
                <a:spcPts val="0"/>
              </a:spcBef>
              <a:spcAft>
                <a:spcPts val="0"/>
              </a:spcAft>
              <a:buNone/>
            </a:pPr>
            <a:r>
              <a:t/>
            </a:r>
            <a:endParaRPr b="0" i="0" sz="2379" u="none" cap="none" strike="noStrike">
              <a:solidFill>
                <a:srgbClr val="000000"/>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grpSp>
        <p:nvGrpSpPr>
          <p:cNvPr id="490" name="Google Shape;490;p21"/>
          <p:cNvGrpSpPr/>
          <p:nvPr/>
        </p:nvGrpSpPr>
        <p:grpSpPr>
          <a:xfrm>
            <a:off x="999052" y="1379251"/>
            <a:ext cx="15354351" cy="2658602"/>
            <a:chOff x="0" y="-38100"/>
            <a:chExt cx="2121895" cy="367406"/>
          </a:xfrm>
        </p:grpSpPr>
        <p:sp>
          <p:nvSpPr>
            <p:cNvPr id="491" name="Google Shape;491;p21"/>
            <p:cNvSpPr/>
            <p:nvPr/>
          </p:nvSpPr>
          <p:spPr>
            <a:xfrm>
              <a:off x="0" y="0"/>
              <a:ext cx="2121895" cy="329306"/>
            </a:xfrm>
            <a:custGeom>
              <a:rect b="b" l="l" r="r" t="t"/>
              <a:pathLst>
                <a:path extrusionOk="0" h="329306" w="2121895">
                  <a:moveTo>
                    <a:pt x="0" y="0"/>
                  </a:moveTo>
                  <a:lnTo>
                    <a:pt x="2121895" y="0"/>
                  </a:lnTo>
                  <a:lnTo>
                    <a:pt x="2121895" y="329306"/>
                  </a:lnTo>
                  <a:lnTo>
                    <a:pt x="0" y="329306"/>
                  </a:lnTo>
                  <a:close/>
                </a:path>
              </a:pathLst>
            </a:custGeom>
            <a:solidFill>
              <a:srgbClr val="000000"/>
            </a:solidFill>
            <a:ln>
              <a:noFill/>
            </a:ln>
          </p:spPr>
        </p:sp>
        <p:sp>
          <p:nvSpPr>
            <p:cNvPr id="492" name="Google Shape;492;p21"/>
            <p:cNvSpPr txBox="1"/>
            <p:nvPr/>
          </p:nvSpPr>
          <p:spPr>
            <a:xfrm>
              <a:off x="0" y="-38100"/>
              <a:ext cx="2121895" cy="367406"/>
            </a:xfrm>
            <a:prstGeom prst="rect">
              <a:avLst/>
            </a:prstGeom>
            <a:noFill/>
            <a:ln>
              <a:noFill/>
            </a:ln>
          </p:spPr>
          <p:txBody>
            <a:bodyPr anchorCtr="0" anchor="ctr" bIns="50800" lIns="50800" spcFirstLastPara="1" rIns="50800" wrap="square" tIns="50800">
              <a:noAutofit/>
            </a:bodyPr>
            <a:lstStyle/>
            <a:p>
              <a:pPr indent="0" lvl="0" marL="0" marR="0" rtl="0" algn="ctr">
                <a:lnSpc>
                  <a:spcPct val="161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3" name="Google Shape;493;p21"/>
          <p:cNvGrpSpPr/>
          <p:nvPr/>
        </p:nvGrpSpPr>
        <p:grpSpPr>
          <a:xfrm>
            <a:off x="1661549" y="3943131"/>
            <a:ext cx="14001872" cy="2517098"/>
            <a:chOff x="0" y="-38100"/>
            <a:chExt cx="1934990" cy="347850"/>
          </a:xfrm>
        </p:grpSpPr>
        <p:sp>
          <p:nvSpPr>
            <p:cNvPr id="494" name="Google Shape;494;p21"/>
            <p:cNvSpPr/>
            <p:nvPr/>
          </p:nvSpPr>
          <p:spPr>
            <a:xfrm>
              <a:off x="0" y="0"/>
              <a:ext cx="1934990" cy="309750"/>
            </a:xfrm>
            <a:custGeom>
              <a:rect b="b" l="l" r="r" t="t"/>
              <a:pathLst>
                <a:path extrusionOk="0" h="309750" w="1934990">
                  <a:moveTo>
                    <a:pt x="0" y="0"/>
                  </a:moveTo>
                  <a:lnTo>
                    <a:pt x="1934990" y="0"/>
                  </a:lnTo>
                  <a:lnTo>
                    <a:pt x="1934990" y="309750"/>
                  </a:lnTo>
                  <a:lnTo>
                    <a:pt x="0" y="309750"/>
                  </a:lnTo>
                  <a:close/>
                </a:path>
              </a:pathLst>
            </a:custGeom>
            <a:solidFill>
              <a:srgbClr val="0345E4"/>
            </a:solidFill>
            <a:ln>
              <a:noFill/>
            </a:ln>
          </p:spPr>
        </p:sp>
        <p:sp>
          <p:nvSpPr>
            <p:cNvPr id="495" name="Google Shape;495;p21"/>
            <p:cNvSpPr txBox="1"/>
            <p:nvPr/>
          </p:nvSpPr>
          <p:spPr>
            <a:xfrm>
              <a:off x="0" y="-38100"/>
              <a:ext cx="1934990" cy="347850"/>
            </a:xfrm>
            <a:prstGeom prst="rect">
              <a:avLst/>
            </a:prstGeom>
            <a:noFill/>
            <a:ln>
              <a:noFill/>
            </a:ln>
          </p:spPr>
          <p:txBody>
            <a:bodyPr anchorCtr="0" anchor="ctr" bIns="50800" lIns="50800" spcFirstLastPara="1" rIns="50800" wrap="square" tIns="50800">
              <a:noAutofit/>
            </a:bodyPr>
            <a:lstStyle/>
            <a:p>
              <a:pPr indent="0" lvl="0" marL="0" marR="0" rtl="0" algn="ctr">
                <a:lnSpc>
                  <a:spcPct val="161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6" name="Google Shape;496;p21"/>
          <p:cNvGrpSpPr/>
          <p:nvPr/>
        </p:nvGrpSpPr>
        <p:grpSpPr>
          <a:xfrm>
            <a:off x="1986571" y="6329072"/>
            <a:ext cx="15272729" cy="3109442"/>
            <a:chOff x="0" y="-38100"/>
            <a:chExt cx="2110616" cy="429709"/>
          </a:xfrm>
        </p:grpSpPr>
        <p:sp>
          <p:nvSpPr>
            <p:cNvPr id="497" name="Google Shape;497;p21"/>
            <p:cNvSpPr/>
            <p:nvPr/>
          </p:nvSpPr>
          <p:spPr>
            <a:xfrm>
              <a:off x="0" y="0"/>
              <a:ext cx="2110616" cy="391609"/>
            </a:xfrm>
            <a:custGeom>
              <a:rect b="b" l="l" r="r" t="t"/>
              <a:pathLst>
                <a:path extrusionOk="0" h="391609" w="2110616">
                  <a:moveTo>
                    <a:pt x="0" y="0"/>
                  </a:moveTo>
                  <a:lnTo>
                    <a:pt x="2110616" y="0"/>
                  </a:lnTo>
                  <a:lnTo>
                    <a:pt x="2110616" y="391609"/>
                  </a:lnTo>
                  <a:lnTo>
                    <a:pt x="0" y="391609"/>
                  </a:lnTo>
                  <a:close/>
                </a:path>
              </a:pathLst>
            </a:custGeom>
            <a:solidFill>
              <a:srgbClr val="000000"/>
            </a:solidFill>
            <a:ln>
              <a:noFill/>
            </a:ln>
          </p:spPr>
        </p:sp>
        <p:sp>
          <p:nvSpPr>
            <p:cNvPr id="498" name="Google Shape;498;p21"/>
            <p:cNvSpPr txBox="1"/>
            <p:nvPr/>
          </p:nvSpPr>
          <p:spPr>
            <a:xfrm>
              <a:off x="0" y="-38100"/>
              <a:ext cx="2110616" cy="429709"/>
            </a:xfrm>
            <a:prstGeom prst="rect">
              <a:avLst/>
            </a:prstGeom>
            <a:noFill/>
            <a:ln>
              <a:noFill/>
            </a:ln>
          </p:spPr>
          <p:txBody>
            <a:bodyPr anchorCtr="0" anchor="ctr" bIns="50800" lIns="50800" spcFirstLastPara="1" rIns="50800" wrap="square" tIns="50800">
              <a:noAutofit/>
            </a:bodyPr>
            <a:lstStyle/>
            <a:p>
              <a:pPr indent="0" lvl="0" marL="0" marR="0" rtl="0" algn="ctr">
                <a:lnSpc>
                  <a:spcPct val="1611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99" name="Google Shape;499;p21"/>
          <p:cNvSpPr txBox="1"/>
          <p:nvPr/>
        </p:nvSpPr>
        <p:spPr>
          <a:xfrm>
            <a:off x="1259076" y="1702095"/>
            <a:ext cx="11687558" cy="2335758"/>
          </a:xfrm>
          <a:prstGeom prst="rect">
            <a:avLst/>
          </a:prstGeom>
          <a:noFill/>
          <a:ln>
            <a:noFill/>
          </a:ln>
        </p:spPr>
        <p:txBody>
          <a:bodyPr anchorCtr="0" anchor="t" bIns="0" lIns="0" spcFirstLastPara="1" rIns="0" wrap="square" tIns="0">
            <a:spAutoFit/>
          </a:bodyPr>
          <a:lstStyle/>
          <a:p>
            <a:pPr indent="-289077" lvl="1" marL="578154" marR="0" rtl="0" algn="l">
              <a:lnSpc>
                <a:spcPct val="140044"/>
              </a:lnSpc>
              <a:spcBef>
                <a:spcPts val="0"/>
              </a:spcBef>
              <a:spcAft>
                <a:spcPts val="0"/>
              </a:spcAft>
              <a:buClr>
                <a:srgbClr val="FFFFFF"/>
              </a:buClr>
              <a:buSzPts val="2677"/>
              <a:buFont typeface="Open Sans Medium"/>
              <a:buAutoNum type="arabicPeriod"/>
            </a:pPr>
            <a:r>
              <a:rPr b="1" i="0" lang="en-US" sz="2677" u="none" cap="none" strike="noStrike">
                <a:solidFill>
                  <a:srgbClr val="FFFFFF"/>
                </a:solidFill>
                <a:latin typeface="Open Sans Medium"/>
                <a:ea typeface="Open Sans Medium"/>
                <a:cs typeface="Open Sans Medium"/>
                <a:sym typeface="Open Sans Medium"/>
              </a:rPr>
              <a:t>Untuk sektor finansial (Bank, Fintech, Asuransi):</a:t>
            </a:r>
            <a:endParaRPr/>
          </a:p>
          <a:p>
            <a:pPr indent="-289077" lvl="1" marL="578154" marR="0" rtl="0" algn="l">
              <a:lnSpc>
                <a:spcPct val="140044"/>
              </a:lnSpc>
              <a:spcBef>
                <a:spcPts val="0"/>
              </a:spcBef>
              <a:spcAft>
                <a:spcPts val="0"/>
              </a:spcAft>
              <a:buClr>
                <a:srgbClr val="FFFFFF"/>
              </a:buClr>
              <a:buSzPts val="2677"/>
              <a:buFont typeface="Arial"/>
              <a:buChar char="•"/>
            </a:pPr>
            <a:r>
              <a:rPr b="1" i="0" lang="en-US" sz="2677" u="none" cap="none" strike="noStrike">
                <a:solidFill>
                  <a:srgbClr val="FFFFFF"/>
                </a:solidFill>
                <a:latin typeface="Open Sans Medium"/>
                <a:ea typeface="Open Sans Medium"/>
                <a:cs typeface="Open Sans Medium"/>
                <a:sym typeface="Open Sans Medium"/>
              </a:rPr>
              <a:t>Gunakan XGBoost atau Logistic Regression dengan threshold recall tinggi → agar kerugian akibat fraud ditekan maksimal.</a:t>
            </a:r>
            <a:endParaRPr/>
          </a:p>
          <a:p>
            <a:pPr indent="-289077" lvl="1" marL="578154" marR="0" rtl="0" algn="l">
              <a:lnSpc>
                <a:spcPct val="140044"/>
              </a:lnSpc>
              <a:spcBef>
                <a:spcPts val="0"/>
              </a:spcBef>
              <a:spcAft>
                <a:spcPts val="0"/>
              </a:spcAft>
              <a:buClr>
                <a:srgbClr val="FFFFFF"/>
              </a:buClr>
              <a:buSzPts val="2677"/>
              <a:buFont typeface="Arial"/>
              <a:buChar char="•"/>
            </a:pPr>
            <a:r>
              <a:rPr b="1" i="0" lang="en-US" sz="2677" u="none" cap="none" strike="noStrike">
                <a:solidFill>
                  <a:srgbClr val="FFFFFF"/>
                </a:solidFill>
                <a:latin typeface="Open Sans Medium"/>
                <a:ea typeface="Open Sans Medium"/>
                <a:cs typeface="Open Sans Medium"/>
                <a:sym typeface="Open Sans Medium"/>
              </a:rPr>
              <a:t>Tambahkan manual review untuk transaksi yang borderline.</a:t>
            </a:r>
            <a:endParaRPr/>
          </a:p>
          <a:p>
            <a:pPr indent="0" lvl="0" marL="0" marR="0" rtl="0" algn="l">
              <a:lnSpc>
                <a:spcPct val="140044"/>
              </a:lnSpc>
              <a:spcBef>
                <a:spcPts val="0"/>
              </a:spcBef>
              <a:spcAft>
                <a:spcPts val="0"/>
              </a:spcAft>
              <a:buNone/>
            </a:pPr>
            <a:r>
              <a:t/>
            </a:r>
            <a:endParaRPr b="1" i="0" sz="2677" u="none" cap="none" strike="noStrike">
              <a:solidFill>
                <a:srgbClr val="FFFFFF"/>
              </a:solidFill>
              <a:latin typeface="Open Sans Medium"/>
              <a:ea typeface="Open Sans Medium"/>
              <a:cs typeface="Open Sans Medium"/>
              <a:sym typeface="Open Sans Medium"/>
            </a:endParaRPr>
          </a:p>
        </p:txBody>
      </p:sp>
      <p:sp>
        <p:nvSpPr>
          <p:cNvPr id="500" name="Google Shape;500;p21"/>
          <p:cNvSpPr txBox="1"/>
          <p:nvPr/>
        </p:nvSpPr>
        <p:spPr>
          <a:xfrm>
            <a:off x="1986571" y="4523629"/>
            <a:ext cx="13894439" cy="2081141"/>
          </a:xfrm>
          <a:prstGeom prst="rect">
            <a:avLst/>
          </a:prstGeom>
          <a:noFill/>
          <a:ln>
            <a:noFill/>
          </a:ln>
        </p:spPr>
        <p:txBody>
          <a:bodyPr anchorCtr="0" anchor="t" bIns="0" lIns="0" spcFirstLastPara="1" rIns="0" wrap="square" tIns="0">
            <a:spAutoFit/>
          </a:bodyPr>
          <a:lstStyle/>
          <a:p>
            <a:pPr indent="0" lvl="0" marL="0" marR="0" rtl="0" algn="l">
              <a:lnSpc>
                <a:spcPct val="139983"/>
              </a:lnSpc>
              <a:spcBef>
                <a:spcPts val="0"/>
              </a:spcBef>
              <a:spcAft>
                <a:spcPts val="0"/>
              </a:spcAft>
              <a:buNone/>
            </a:pPr>
            <a:r>
              <a:rPr b="1" i="0" lang="en-US" sz="2401" u="none" cap="none" strike="noStrike">
                <a:solidFill>
                  <a:srgbClr val="FFFFFF"/>
                </a:solidFill>
                <a:latin typeface="Open Sans Medium"/>
                <a:ea typeface="Open Sans Medium"/>
                <a:cs typeface="Open Sans Medium"/>
                <a:sym typeface="Open Sans Medium"/>
              </a:rPr>
              <a:t>2. Untuk e-commerce &amp; retail:</a:t>
            </a:r>
            <a:endParaRPr/>
          </a:p>
          <a:p>
            <a:pPr indent="-259191" lvl="1" marL="518383" marR="0" rtl="0" algn="l">
              <a:lnSpc>
                <a:spcPct val="139983"/>
              </a:lnSpc>
              <a:spcBef>
                <a:spcPts val="0"/>
              </a:spcBef>
              <a:spcAft>
                <a:spcPts val="0"/>
              </a:spcAft>
              <a:buClr>
                <a:srgbClr val="FFFFFF"/>
              </a:buClr>
              <a:buSzPts val="2401"/>
              <a:buFont typeface="Arial"/>
              <a:buChar char="•"/>
            </a:pPr>
            <a:r>
              <a:rPr b="1" i="0" lang="en-US" sz="2401" u="none" cap="none" strike="noStrike">
                <a:solidFill>
                  <a:srgbClr val="FFFFFF"/>
                </a:solidFill>
                <a:latin typeface="Open Sans Medium"/>
                <a:ea typeface="Open Sans Medium"/>
                <a:cs typeface="Open Sans Medium"/>
                <a:sym typeface="Open Sans Medium"/>
              </a:rPr>
              <a:t>Gunakan Random Forest atau XGBoost → agar minim false alarm dan pengalaman pelanggan tetap mulus.</a:t>
            </a:r>
            <a:endParaRPr/>
          </a:p>
          <a:p>
            <a:pPr indent="-259191" lvl="1" marL="518383" marR="0" rtl="0" algn="l">
              <a:lnSpc>
                <a:spcPct val="139983"/>
              </a:lnSpc>
              <a:spcBef>
                <a:spcPts val="0"/>
              </a:spcBef>
              <a:spcAft>
                <a:spcPts val="0"/>
              </a:spcAft>
              <a:buClr>
                <a:srgbClr val="FFFFFF"/>
              </a:buClr>
              <a:buSzPts val="2401"/>
              <a:buFont typeface="Arial"/>
              <a:buChar char="•"/>
            </a:pPr>
            <a:r>
              <a:rPr b="1" i="0" lang="en-US" sz="2401" u="none" cap="none" strike="noStrike">
                <a:solidFill>
                  <a:srgbClr val="FFFFFF"/>
                </a:solidFill>
                <a:latin typeface="Open Sans Medium"/>
                <a:ea typeface="Open Sans Medium"/>
                <a:cs typeface="Open Sans Medium"/>
                <a:sym typeface="Open Sans Medium"/>
              </a:rPr>
              <a:t>Sesuaikan threshold agar hanya fraud dengan probabilitas tinggi yang diblokir.</a:t>
            </a:r>
            <a:endParaRPr/>
          </a:p>
          <a:p>
            <a:pPr indent="0" lvl="0" marL="0" marR="0" rtl="0" algn="l">
              <a:lnSpc>
                <a:spcPct val="139983"/>
              </a:lnSpc>
              <a:spcBef>
                <a:spcPts val="0"/>
              </a:spcBef>
              <a:spcAft>
                <a:spcPts val="0"/>
              </a:spcAft>
              <a:buNone/>
            </a:pPr>
            <a:r>
              <a:t/>
            </a:r>
            <a:endParaRPr b="1" i="0" sz="2401" u="none" cap="none" strike="noStrike">
              <a:solidFill>
                <a:srgbClr val="FFFFFF"/>
              </a:solidFill>
              <a:latin typeface="Open Sans Medium"/>
              <a:ea typeface="Open Sans Medium"/>
              <a:cs typeface="Open Sans Medium"/>
              <a:sym typeface="Open Sans Medium"/>
            </a:endParaRPr>
          </a:p>
        </p:txBody>
      </p:sp>
      <p:sp>
        <p:nvSpPr>
          <p:cNvPr id="501" name="Google Shape;501;p21"/>
          <p:cNvSpPr txBox="1"/>
          <p:nvPr/>
        </p:nvSpPr>
        <p:spPr>
          <a:xfrm>
            <a:off x="2309152" y="6731151"/>
            <a:ext cx="14950148" cy="3079642"/>
          </a:xfrm>
          <a:prstGeom prst="rect">
            <a:avLst/>
          </a:prstGeom>
          <a:noFill/>
          <a:ln>
            <a:noFill/>
          </a:ln>
        </p:spPr>
        <p:txBody>
          <a:bodyPr anchorCtr="0" anchor="t" bIns="0" lIns="0" spcFirstLastPara="1" rIns="0" wrap="square" tIns="0">
            <a:spAutoFit/>
          </a:bodyPr>
          <a:lstStyle/>
          <a:p>
            <a:pPr indent="0" lvl="0" marL="0" marR="0" rtl="0" algn="l">
              <a:lnSpc>
                <a:spcPct val="140039"/>
              </a:lnSpc>
              <a:spcBef>
                <a:spcPts val="0"/>
              </a:spcBef>
              <a:spcAft>
                <a:spcPts val="0"/>
              </a:spcAft>
              <a:buNone/>
            </a:pPr>
            <a:r>
              <a:rPr b="1" i="0" lang="en-US" sz="2515" u="none" cap="none" strike="noStrike">
                <a:solidFill>
                  <a:srgbClr val="FFFFFF"/>
                </a:solidFill>
                <a:latin typeface="Open Sans Medium"/>
                <a:ea typeface="Open Sans Medium"/>
                <a:cs typeface="Open Sans Medium"/>
                <a:sym typeface="Open Sans Medium"/>
              </a:rPr>
              <a:t>3. Strategi Jangka Panjang (Hybrid System):</a:t>
            </a:r>
            <a:endParaRPr/>
          </a:p>
          <a:p>
            <a:pPr indent="-271576" lvl="1" marL="543153" marR="0" rtl="0" algn="l">
              <a:lnSpc>
                <a:spcPct val="140039"/>
              </a:lnSpc>
              <a:spcBef>
                <a:spcPts val="0"/>
              </a:spcBef>
              <a:spcAft>
                <a:spcPts val="0"/>
              </a:spcAft>
              <a:buClr>
                <a:srgbClr val="FFFFFF"/>
              </a:buClr>
              <a:buSzPts val="2515"/>
              <a:buFont typeface="Arial"/>
              <a:buChar char="•"/>
            </a:pPr>
            <a:r>
              <a:rPr b="1" i="0" lang="en-US" sz="2515" u="none" cap="none" strike="noStrike">
                <a:solidFill>
                  <a:srgbClr val="FFFFFF"/>
                </a:solidFill>
                <a:latin typeface="Open Sans Medium"/>
                <a:ea typeface="Open Sans Medium"/>
                <a:cs typeface="Open Sans Medium"/>
                <a:sym typeface="Open Sans Medium"/>
              </a:rPr>
              <a:t>Layer 1 (Screening): Logistic Regression (cepat, ringan, real-time).</a:t>
            </a:r>
            <a:endParaRPr/>
          </a:p>
          <a:p>
            <a:pPr indent="-271576" lvl="1" marL="543153" marR="0" rtl="0" algn="l">
              <a:lnSpc>
                <a:spcPct val="140039"/>
              </a:lnSpc>
              <a:spcBef>
                <a:spcPts val="0"/>
              </a:spcBef>
              <a:spcAft>
                <a:spcPts val="0"/>
              </a:spcAft>
              <a:buClr>
                <a:srgbClr val="FFFFFF"/>
              </a:buClr>
              <a:buSzPts val="2515"/>
              <a:buFont typeface="Arial"/>
              <a:buChar char="•"/>
            </a:pPr>
            <a:r>
              <a:rPr b="1" i="0" lang="en-US" sz="2515" u="none" cap="none" strike="noStrike">
                <a:solidFill>
                  <a:srgbClr val="FFFFFF"/>
                </a:solidFill>
                <a:latin typeface="Open Sans Medium"/>
                <a:ea typeface="Open Sans Medium"/>
                <a:cs typeface="Open Sans Medium"/>
                <a:sym typeface="Open Sans Medium"/>
              </a:rPr>
              <a:t>Layer 2 (Validasi presisi): Random Forest untuk menurunkan false positive.</a:t>
            </a:r>
            <a:endParaRPr/>
          </a:p>
          <a:p>
            <a:pPr indent="-271576" lvl="1" marL="543153" marR="0" rtl="0" algn="l">
              <a:lnSpc>
                <a:spcPct val="140039"/>
              </a:lnSpc>
              <a:spcBef>
                <a:spcPts val="0"/>
              </a:spcBef>
              <a:spcAft>
                <a:spcPts val="0"/>
              </a:spcAft>
              <a:buClr>
                <a:srgbClr val="FFFFFF"/>
              </a:buClr>
              <a:buSzPts val="2515"/>
              <a:buFont typeface="Arial"/>
              <a:buChar char="•"/>
            </a:pPr>
            <a:r>
              <a:rPr b="1" i="0" lang="en-US" sz="2515" u="none" cap="none" strike="noStrike">
                <a:solidFill>
                  <a:srgbClr val="FFFFFF"/>
                </a:solidFill>
                <a:latin typeface="Open Sans Medium"/>
                <a:ea typeface="Open Sans Medium"/>
                <a:cs typeface="Open Sans Medium"/>
                <a:sym typeface="Open Sans Medium"/>
              </a:rPr>
              <a:t>Layer 3 (Optimasi balance): XGBoost sebagai model utama di production.</a:t>
            </a:r>
            <a:endParaRPr/>
          </a:p>
          <a:p>
            <a:pPr indent="-271576" lvl="1" marL="543153" marR="0" rtl="0" algn="l">
              <a:lnSpc>
                <a:spcPct val="140039"/>
              </a:lnSpc>
              <a:spcBef>
                <a:spcPts val="0"/>
              </a:spcBef>
              <a:spcAft>
                <a:spcPts val="0"/>
              </a:spcAft>
              <a:buClr>
                <a:srgbClr val="FFFFFF"/>
              </a:buClr>
              <a:buSzPts val="2515"/>
              <a:buFont typeface="Arial"/>
              <a:buChar char="•"/>
            </a:pPr>
            <a:r>
              <a:rPr b="1" i="0" lang="en-US" sz="2515" u="none" cap="none" strike="noStrike">
                <a:solidFill>
                  <a:srgbClr val="FFFFFF"/>
                </a:solidFill>
                <a:latin typeface="Open Sans Medium"/>
                <a:ea typeface="Open Sans Medium"/>
                <a:cs typeface="Open Sans Medium"/>
                <a:sym typeface="Open Sans Medium"/>
              </a:rPr>
              <a:t>Tambahkan unsupervised anomaly detection untuk mendeteksi pola fraud baru.</a:t>
            </a:r>
            <a:endParaRPr/>
          </a:p>
          <a:p>
            <a:pPr indent="0" lvl="0" marL="0" marR="0" rtl="0" algn="l">
              <a:lnSpc>
                <a:spcPct val="140039"/>
              </a:lnSpc>
              <a:spcBef>
                <a:spcPts val="0"/>
              </a:spcBef>
              <a:spcAft>
                <a:spcPts val="0"/>
              </a:spcAft>
              <a:buNone/>
            </a:pPr>
            <a:r>
              <a:t/>
            </a:r>
            <a:endParaRPr b="1" i="0" sz="2515" u="none" cap="none" strike="noStrike">
              <a:solidFill>
                <a:srgbClr val="FFFFFF"/>
              </a:solidFill>
              <a:latin typeface="Open Sans Medium"/>
              <a:ea typeface="Open Sans Medium"/>
              <a:cs typeface="Open Sans Medium"/>
              <a:sym typeface="Open Sans Medium"/>
            </a:endParaRPr>
          </a:p>
          <a:p>
            <a:pPr indent="0" lvl="0" marL="0" marR="0" rtl="0" algn="l">
              <a:lnSpc>
                <a:spcPct val="140039"/>
              </a:lnSpc>
              <a:spcBef>
                <a:spcPts val="0"/>
              </a:spcBef>
              <a:spcAft>
                <a:spcPts val="0"/>
              </a:spcAft>
              <a:buNone/>
            </a:pPr>
            <a:r>
              <a:t/>
            </a:r>
            <a:endParaRPr b="1" i="0" sz="2515" u="none" cap="none" strike="noStrike">
              <a:solidFill>
                <a:srgbClr val="FFFFFF"/>
              </a:solidFill>
              <a:latin typeface="Open Sans Medium"/>
              <a:ea typeface="Open Sans Medium"/>
              <a:cs typeface="Open Sans Medium"/>
              <a:sym typeface="Open Sans Medium"/>
            </a:endParaRPr>
          </a:p>
        </p:txBody>
      </p:sp>
      <p:grpSp>
        <p:nvGrpSpPr>
          <p:cNvPr id="502" name="Google Shape;502;p21"/>
          <p:cNvGrpSpPr/>
          <p:nvPr/>
        </p:nvGrpSpPr>
        <p:grpSpPr>
          <a:xfrm>
            <a:off x="13402164" y="989174"/>
            <a:ext cx="3987330" cy="3987330"/>
            <a:chOff x="0" y="0"/>
            <a:chExt cx="812800" cy="812800"/>
          </a:xfrm>
        </p:grpSpPr>
        <p:sp>
          <p:nvSpPr>
            <p:cNvPr id="503" name="Google Shape;503;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9525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05" name="Google Shape;505;p21"/>
          <p:cNvGrpSpPr/>
          <p:nvPr/>
        </p:nvGrpSpPr>
        <p:grpSpPr>
          <a:xfrm>
            <a:off x="15881009" y="-134609"/>
            <a:ext cx="3063266" cy="10431661"/>
            <a:chOff x="0" y="-38100"/>
            <a:chExt cx="806786" cy="2747433"/>
          </a:xfrm>
        </p:grpSpPr>
        <p:sp>
          <p:nvSpPr>
            <p:cNvPr id="506" name="Google Shape;506;p21"/>
            <p:cNvSpPr/>
            <p:nvPr/>
          </p:nvSpPr>
          <p:spPr>
            <a:xfrm>
              <a:off x="0" y="0"/>
              <a:ext cx="806786" cy="2709333"/>
            </a:xfrm>
            <a:custGeom>
              <a:rect b="b" l="l" r="r" t="t"/>
              <a:pathLst>
                <a:path extrusionOk="0" h="2709333" w="806786">
                  <a:moveTo>
                    <a:pt x="128894" y="0"/>
                  </a:moveTo>
                  <a:lnTo>
                    <a:pt x="677892" y="0"/>
                  </a:lnTo>
                  <a:cubicBezTo>
                    <a:pt x="749078" y="0"/>
                    <a:pt x="806786" y="57708"/>
                    <a:pt x="806786" y="128894"/>
                  </a:cubicBezTo>
                  <a:lnTo>
                    <a:pt x="806786" y="2580439"/>
                  </a:lnTo>
                  <a:cubicBezTo>
                    <a:pt x="806786" y="2614624"/>
                    <a:pt x="793206" y="2647409"/>
                    <a:pt x="769034" y="2671581"/>
                  </a:cubicBezTo>
                  <a:cubicBezTo>
                    <a:pt x="744861" y="2695753"/>
                    <a:pt x="712077" y="2709333"/>
                    <a:pt x="677892" y="2709333"/>
                  </a:cubicBezTo>
                  <a:lnTo>
                    <a:pt x="128894" y="2709333"/>
                  </a:lnTo>
                  <a:cubicBezTo>
                    <a:pt x="57708" y="2709333"/>
                    <a:pt x="0" y="2651625"/>
                    <a:pt x="0" y="2580439"/>
                  </a:cubicBezTo>
                  <a:lnTo>
                    <a:pt x="0" y="128894"/>
                  </a:lnTo>
                  <a:cubicBezTo>
                    <a:pt x="0" y="57708"/>
                    <a:pt x="57708" y="0"/>
                    <a:pt x="128894"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txBox="1"/>
            <p:nvPr/>
          </p:nvSpPr>
          <p:spPr>
            <a:xfrm>
              <a:off x="0" y="-38100"/>
              <a:ext cx="806786"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508" name="Google Shape;508;p21"/>
          <p:cNvCxnSpPr/>
          <p:nvPr/>
        </p:nvCxnSpPr>
        <p:spPr>
          <a:xfrm>
            <a:off x="999052" y="1427163"/>
            <a:ext cx="1310100" cy="0"/>
          </a:xfrm>
          <a:prstGeom prst="straightConnector1">
            <a:avLst/>
          </a:prstGeom>
          <a:noFill/>
          <a:ln cap="flat" cmpd="sng" w="95250">
            <a:solidFill>
              <a:srgbClr val="0345E4"/>
            </a:solidFill>
            <a:prstDash val="solid"/>
            <a:round/>
            <a:headEnd len="sm" w="sm" type="none"/>
            <a:tailEnd len="sm" w="sm" type="none"/>
          </a:ln>
        </p:spPr>
      </p:cxnSp>
      <p:sp>
        <p:nvSpPr>
          <p:cNvPr id="509" name="Google Shape;509;p21"/>
          <p:cNvSpPr txBox="1"/>
          <p:nvPr/>
        </p:nvSpPr>
        <p:spPr>
          <a:xfrm>
            <a:off x="960952" y="277812"/>
            <a:ext cx="8708611" cy="854076"/>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i="0" lang="en-US" sz="4999" u="none" cap="none" strike="noStrike">
                <a:solidFill>
                  <a:srgbClr val="000000"/>
                </a:solidFill>
                <a:latin typeface="Arial"/>
                <a:ea typeface="Arial"/>
                <a:cs typeface="Arial"/>
                <a:sym typeface="Arial"/>
              </a:rPr>
              <a:t>SARAN DAN APLIKASI</a:t>
            </a:r>
            <a:endParaRPr/>
          </a:p>
        </p:txBody>
      </p:sp>
      <p:grpSp>
        <p:nvGrpSpPr>
          <p:cNvPr id="510" name="Google Shape;510;p21"/>
          <p:cNvGrpSpPr/>
          <p:nvPr/>
        </p:nvGrpSpPr>
        <p:grpSpPr>
          <a:xfrm>
            <a:off x="-1615919" y="6389388"/>
            <a:ext cx="3277467" cy="3277467"/>
            <a:chOff x="0" y="0"/>
            <a:chExt cx="812800" cy="812800"/>
          </a:xfrm>
        </p:grpSpPr>
        <p:sp>
          <p:nvSpPr>
            <p:cNvPr id="511" name="Google Shape;511;p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0">
              <a:solidFill>
                <a:srgbClr val="0345E4">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1"/>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2"/>
          <p:cNvSpPr/>
          <p:nvPr/>
        </p:nvSpPr>
        <p:spPr>
          <a:xfrm>
            <a:off x="11842469" y="0"/>
            <a:ext cx="5416831" cy="12022429"/>
          </a:xfrm>
          <a:custGeom>
            <a:rect b="b" l="l" r="r" t="t"/>
            <a:pathLst>
              <a:path extrusionOk="0" h="6344920" w="2858770">
                <a:moveTo>
                  <a:pt x="1827530" y="6344920"/>
                </a:moveTo>
                <a:lnTo>
                  <a:pt x="0" y="6344920"/>
                </a:lnTo>
                <a:lnTo>
                  <a:pt x="0" y="1031240"/>
                </a:lnTo>
                <a:cubicBezTo>
                  <a:pt x="0" y="461010"/>
                  <a:pt x="461010" y="0"/>
                  <a:pt x="1031240" y="0"/>
                </a:cubicBezTo>
                <a:lnTo>
                  <a:pt x="2858770" y="0"/>
                </a:lnTo>
                <a:lnTo>
                  <a:pt x="2858770" y="5313680"/>
                </a:lnTo>
                <a:cubicBezTo>
                  <a:pt x="2858770" y="5883910"/>
                  <a:pt x="2397760" y="6344920"/>
                  <a:pt x="1827530" y="6344920"/>
                </a:cubicBezTo>
                <a:close/>
              </a:path>
            </a:pathLst>
          </a:custGeom>
          <a:blipFill rotWithShape="1">
            <a:blip r:embed="rId3">
              <a:alphaModFix/>
            </a:blip>
            <a:stretch>
              <a:fillRect b="0" l="-103494" r="-129627"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22"/>
          <p:cNvGrpSpPr/>
          <p:nvPr/>
        </p:nvGrpSpPr>
        <p:grpSpPr>
          <a:xfrm>
            <a:off x="17259300" y="7060967"/>
            <a:ext cx="1028700" cy="3226033"/>
            <a:chOff x="0" y="-38100"/>
            <a:chExt cx="812800" cy="2548965"/>
          </a:xfrm>
        </p:grpSpPr>
        <p:sp>
          <p:nvSpPr>
            <p:cNvPr id="519" name="Google Shape;519;p22"/>
            <p:cNvSpPr/>
            <p:nvPr/>
          </p:nvSpPr>
          <p:spPr>
            <a:xfrm>
              <a:off x="0" y="0"/>
              <a:ext cx="812800" cy="2510865"/>
            </a:xfrm>
            <a:custGeom>
              <a:rect b="b" l="l" r="r" t="t"/>
              <a:pathLst>
                <a:path extrusionOk="0" h="2510865" w="812800">
                  <a:moveTo>
                    <a:pt x="0" y="0"/>
                  </a:moveTo>
                  <a:lnTo>
                    <a:pt x="812800" y="0"/>
                  </a:lnTo>
                  <a:lnTo>
                    <a:pt x="812800" y="2510865"/>
                  </a:lnTo>
                  <a:lnTo>
                    <a:pt x="0" y="2510865"/>
                  </a:lnTo>
                  <a:close/>
                </a:path>
              </a:pathLst>
            </a:custGeom>
            <a:solidFill>
              <a:srgbClr val="0345E4"/>
            </a:solidFill>
            <a:ln>
              <a:noFill/>
            </a:ln>
          </p:spPr>
        </p:sp>
        <p:sp>
          <p:nvSpPr>
            <p:cNvPr id="520" name="Google Shape;520;p22"/>
            <p:cNvSpPr txBox="1"/>
            <p:nvPr/>
          </p:nvSpPr>
          <p:spPr>
            <a:xfrm>
              <a:off x="0" y="-38100"/>
              <a:ext cx="812800" cy="25489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1" name="Google Shape;521;p22"/>
          <p:cNvGrpSpPr/>
          <p:nvPr/>
        </p:nvGrpSpPr>
        <p:grpSpPr>
          <a:xfrm>
            <a:off x="0" y="7060967"/>
            <a:ext cx="11842469" cy="3226033"/>
            <a:chOff x="0" y="-38100"/>
            <a:chExt cx="9357013" cy="2548965"/>
          </a:xfrm>
        </p:grpSpPr>
        <p:sp>
          <p:nvSpPr>
            <p:cNvPr id="522" name="Google Shape;522;p22"/>
            <p:cNvSpPr/>
            <p:nvPr/>
          </p:nvSpPr>
          <p:spPr>
            <a:xfrm>
              <a:off x="0" y="0"/>
              <a:ext cx="9357013" cy="2510865"/>
            </a:xfrm>
            <a:custGeom>
              <a:rect b="b" l="l" r="r" t="t"/>
              <a:pathLst>
                <a:path extrusionOk="0" h="2510865" w="9357013">
                  <a:moveTo>
                    <a:pt x="0" y="0"/>
                  </a:moveTo>
                  <a:lnTo>
                    <a:pt x="9357013" y="0"/>
                  </a:lnTo>
                  <a:lnTo>
                    <a:pt x="9357013" y="2510865"/>
                  </a:lnTo>
                  <a:lnTo>
                    <a:pt x="0" y="2510865"/>
                  </a:lnTo>
                  <a:close/>
                </a:path>
              </a:pathLst>
            </a:custGeom>
            <a:solidFill>
              <a:srgbClr val="F6F6F6"/>
            </a:solidFill>
            <a:ln>
              <a:noFill/>
            </a:ln>
          </p:spPr>
        </p:sp>
        <p:sp>
          <p:nvSpPr>
            <p:cNvPr id="523" name="Google Shape;523;p22"/>
            <p:cNvSpPr txBox="1"/>
            <p:nvPr/>
          </p:nvSpPr>
          <p:spPr>
            <a:xfrm>
              <a:off x="0" y="-38100"/>
              <a:ext cx="9357013" cy="25489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4" name="Google Shape;524;p22"/>
          <p:cNvGrpSpPr/>
          <p:nvPr/>
        </p:nvGrpSpPr>
        <p:grpSpPr>
          <a:xfrm>
            <a:off x="17259300" y="-48220"/>
            <a:ext cx="1028700" cy="1076920"/>
            <a:chOff x="0" y="-38100"/>
            <a:chExt cx="812800" cy="850900"/>
          </a:xfrm>
        </p:grpSpPr>
        <p:sp>
          <p:nvSpPr>
            <p:cNvPr id="525" name="Google Shape;525;p22"/>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345E4"/>
            </a:solidFill>
            <a:ln>
              <a:noFill/>
            </a:ln>
          </p:spPr>
        </p:sp>
        <p:sp>
          <p:nvSpPr>
            <p:cNvPr id="526" name="Google Shape;526;p2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7" name="Google Shape;527;p22"/>
          <p:cNvGrpSpPr/>
          <p:nvPr/>
        </p:nvGrpSpPr>
        <p:grpSpPr>
          <a:xfrm>
            <a:off x="-609914" y="-144661"/>
            <a:ext cx="1694792" cy="10431661"/>
            <a:chOff x="0" y="-38100"/>
            <a:chExt cx="446365" cy="2747433"/>
          </a:xfrm>
        </p:grpSpPr>
        <p:sp>
          <p:nvSpPr>
            <p:cNvPr id="528" name="Google Shape;528;p22"/>
            <p:cNvSpPr/>
            <p:nvPr/>
          </p:nvSpPr>
          <p:spPr>
            <a:xfrm>
              <a:off x="0" y="0"/>
              <a:ext cx="446365" cy="2709333"/>
            </a:xfrm>
            <a:custGeom>
              <a:rect b="b" l="l" r="r" t="t"/>
              <a:pathLst>
                <a:path extrusionOk="0" h="2709333" w="446365">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txBox="1"/>
            <p:nvPr/>
          </p:nvSpPr>
          <p:spPr>
            <a:xfrm>
              <a:off x="0" y="-38100"/>
              <a:ext cx="446365"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0" name="Google Shape;530;p22"/>
          <p:cNvGrpSpPr/>
          <p:nvPr/>
        </p:nvGrpSpPr>
        <p:grpSpPr>
          <a:xfrm>
            <a:off x="10853887" y="694174"/>
            <a:ext cx="1977164" cy="2069844"/>
            <a:chOff x="0" y="-38100"/>
            <a:chExt cx="812800" cy="850900"/>
          </a:xfrm>
        </p:grpSpPr>
        <p:sp>
          <p:nvSpPr>
            <p:cNvPr id="531" name="Google Shape;531;p22"/>
            <p:cNvSpPr/>
            <p:nvPr/>
          </p:nvSpPr>
          <p:spPr>
            <a:xfrm>
              <a:off x="0" y="0"/>
              <a:ext cx="812800" cy="812800"/>
            </a:xfrm>
            <a:custGeom>
              <a:rect b="b" l="l" r="r" t="t"/>
              <a:pathLst>
                <a:path extrusionOk="0" h="812800" w="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0345E4">
                <a:alpha val="2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3" name="Google Shape;533;p22"/>
          <p:cNvGrpSpPr/>
          <p:nvPr/>
        </p:nvGrpSpPr>
        <p:grpSpPr>
          <a:xfrm>
            <a:off x="8484493" y="9014056"/>
            <a:ext cx="2545888" cy="2545888"/>
            <a:chOff x="0" y="0"/>
            <a:chExt cx="812800" cy="812800"/>
          </a:xfrm>
        </p:grpSpPr>
        <p:sp>
          <p:nvSpPr>
            <p:cNvPr id="534" name="Google Shape;534;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0">
              <a:solidFill>
                <a:srgbClr val="0345E4">
                  <a:alpha val="9803"/>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36" name="Google Shape;536;p22"/>
          <p:cNvSpPr txBox="1"/>
          <p:nvPr/>
        </p:nvSpPr>
        <p:spPr>
          <a:xfrm>
            <a:off x="1426922" y="849493"/>
            <a:ext cx="13123963" cy="8236807"/>
          </a:xfrm>
          <a:prstGeom prst="rect">
            <a:avLst/>
          </a:prstGeom>
          <a:noFill/>
          <a:ln>
            <a:noFill/>
          </a:ln>
        </p:spPr>
        <p:txBody>
          <a:bodyPr anchorCtr="0" anchor="t" bIns="0" lIns="0" spcFirstLastPara="1" rIns="0" wrap="square" tIns="0">
            <a:spAutoFit/>
          </a:bodyPr>
          <a:lstStyle/>
          <a:p>
            <a:pPr indent="0" lvl="0" marL="0" marR="0" rtl="0" algn="l">
              <a:lnSpc>
                <a:spcPct val="253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b="1" i="0" lang="en-US" sz="3265" u="none" cap="none" strike="noStrike">
                <a:solidFill>
                  <a:srgbClr val="000000"/>
                </a:solidFill>
                <a:latin typeface="Arial"/>
                <a:ea typeface="Arial"/>
                <a:cs typeface="Arial"/>
                <a:sym typeface="Arial"/>
              </a:rPr>
              <a:t>KESIMPULAN</a:t>
            </a:r>
            <a:endParaRPr/>
          </a:p>
          <a:p>
            <a:pPr indent="0" lvl="0" marL="0" marR="0" rtl="0" algn="l">
              <a:lnSpc>
                <a:spcPct val="140000"/>
              </a:lnSpc>
              <a:spcBef>
                <a:spcPts val="0"/>
              </a:spcBef>
              <a:spcAft>
                <a:spcPts val="0"/>
              </a:spcAft>
              <a:buNone/>
            </a:pPr>
            <a:r>
              <a:t/>
            </a:r>
            <a:endParaRPr b="1" i="0" sz="3265" u="none" cap="none" strike="noStrike">
              <a:solidFill>
                <a:srgbClr val="000000"/>
              </a:solidFill>
              <a:latin typeface="Arial"/>
              <a:ea typeface="Arial"/>
              <a:cs typeface="Arial"/>
              <a:sym typeface="Arial"/>
            </a:endParaRPr>
          </a:p>
          <a:p>
            <a:pPr indent="0" lvl="0" marL="0" marR="0" rtl="0" algn="just">
              <a:lnSpc>
                <a:spcPct val="140000"/>
              </a:lnSpc>
              <a:spcBef>
                <a:spcPts val="0"/>
              </a:spcBef>
              <a:spcAft>
                <a:spcPts val="0"/>
              </a:spcAft>
              <a:buNone/>
            </a:pPr>
            <a:r>
              <a:rPr b="1" i="0" lang="en-US" sz="3265" u="none" cap="none" strike="noStrike">
                <a:solidFill>
                  <a:srgbClr val="000000"/>
                </a:solidFill>
                <a:latin typeface="Arial Narrow"/>
                <a:ea typeface="Arial Narrow"/>
                <a:cs typeface="Arial Narrow"/>
                <a:sym typeface="Arial Narrow"/>
              </a:rPr>
              <a:t>SECARA STATISTIKA BISNIS, IMPLEMENTASI XGBOOST SEBAGAI SISTEM DETEKSI FRAUD SANGAT DIREKOMENDASIKAN KARENA MAMPU MENYEIMBANGKAN RISIKO KERUGIAN AKIBAT FRAUD (DENGAN RECALL TINGGI) DAN RISIKO OPERASIONAL AKIBAT SALAH DETEKSI (DENGAN PRECISION CUKUP BAIK). DENGAN AUC MENDEKATI 1 DAN F1 SCORE TERTINGGI, MODEL INI MEMBERIKAN NILAI TAMBAH YANG SIGNIFIKAN BAGI BISNIS UNTUK MENGURANGI POTENSI KERUGIAN FINANSIAL SEKALIGUS MENJAGA KEPERCAYAAN PELANGGAN.</a:t>
            </a:r>
            <a:endParaRPr/>
          </a:p>
          <a:p>
            <a:pPr indent="0" lvl="0" marL="0" marR="0" rtl="0" algn="l">
              <a:lnSpc>
                <a:spcPct val="140000"/>
              </a:lnSpc>
              <a:spcBef>
                <a:spcPts val="0"/>
              </a:spcBef>
              <a:spcAft>
                <a:spcPts val="0"/>
              </a:spcAft>
              <a:buNone/>
            </a:pPr>
            <a:r>
              <a:t/>
            </a:r>
            <a:endParaRPr b="0" i="0" sz="3265" u="none" cap="none" strike="noStrike">
              <a:solidFill>
                <a:srgbClr val="000000"/>
              </a:solidFill>
              <a:latin typeface="Arial"/>
              <a:ea typeface="Arial"/>
              <a:cs typeface="Arial"/>
              <a:sym typeface="Arial"/>
            </a:endParaRPr>
          </a:p>
          <a:p>
            <a:pPr indent="0" lvl="0" marL="0" marR="0" rtl="0" algn="l">
              <a:lnSpc>
                <a:spcPct val="140000"/>
              </a:lnSpc>
              <a:spcBef>
                <a:spcPts val="0"/>
              </a:spcBef>
              <a:spcAft>
                <a:spcPts val="0"/>
              </a:spcAft>
              <a:buNone/>
            </a:pPr>
            <a:r>
              <a:t/>
            </a:r>
            <a:endParaRPr b="0" i="0" sz="3265"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3"/>
          <p:cNvSpPr/>
          <p:nvPr/>
        </p:nvSpPr>
        <p:spPr>
          <a:xfrm>
            <a:off x="11842469" y="0"/>
            <a:ext cx="5416831" cy="12022429"/>
          </a:xfrm>
          <a:custGeom>
            <a:rect b="b" l="l" r="r" t="t"/>
            <a:pathLst>
              <a:path extrusionOk="0" h="6344920" w="2858770">
                <a:moveTo>
                  <a:pt x="1827530" y="6344920"/>
                </a:moveTo>
                <a:lnTo>
                  <a:pt x="0" y="6344920"/>
                </a:lnTo>
                <a:lnTo>
                  <a:pt x="0" y="1031240"/>
                </a:lnTo>
                <a:cubicBezTo>
                  <a:pt x="0" y="461010"/>
                  <a:pt x="461010" y="0"/>
                  <a:pt x="1031240" y="0"/>
                </a:cubicBezTo>
                <a:lnTo>
                  <a:pt x="2858770" y="0"/>
                </a:lnTo>
                <a:lnTo>
                  <a:pt x="2858770" y="5313680"/>
                </a:lnTo>
                <a:cubicBezTo>
                  <a:pt x="2858770" y="5883910"/>
                  <a:pt x="2397760" y="6344920"/>
                  <a:pt x="1827530" y="6344920"/>
                </a:cubicBezTo>
                <a:close/>
              </a:path>
            </a:pathLst>
          </a:custGeom>
          <a:blipFill rotWithShape="1">
            <a:blip r:embed="rId3">
              <a:alphaModFix/>
            </a:blip>
            <a:stretch>
              <a:fillRect b="0" l="-103494" r="-129627"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2" name="Google Shape;542;p23"/>
          <p:cNvGrpSpPr/>
          <p:nvPr/>
        </p:nvGrpSpPr>
        <p:grpSpPr>
          <a:xfrm>
            <a:off x="17259300" y="7060967"/>
            <a:ext cx="1028700" cy="3226033"/>
            <a:chOff x="0" y="-38100"/>
            <a:chExt cx="812800" cy="2548965"/>
          </a:xfrm>
        </p:grpSpPr>
        <p:sp>
          <p:nvSpPr>
            <p:cNvPr id="543" name="Google Shape;543;p23"/>
            <p:cNvSpPr/>
            <p:nvPr/>
          </p:nvSpPr>
          <p:spPr>
            <a:xfrm>
              <a:off x="0" y="0"/>
              <a:ext cx="812800" cy="2510865"/>
            </a:xfrm>
            <a:custGeom>
              <a:rect b="b" l="l" r="r" t="t"/>
              <a:pathLst>
                <a:path extrusionOk="0" h="2510865" w="812800">
                  <a:moveTo>
                    <a:pt x="0" y="0"/>
                  </a:moveTo>
                  <a:lnTo>
                    <a:pt x="812800" y="0"/>
                  </a:lnTo>
                  <a:lnTo>
                    <a:pt x="812800" y="2510865"/>
                  </a:lnTo>
                  <a:lnTo>
                    <a:pt x="0" y="2510865"/>
                  </a:lnTo>
                  <a:close/>
                </a:path>
              </a:pathLst>
            </a:custGeom>
            <a:solidFill>
              <a:srgbClr val="0345E4"/>
            </a:solidFill>
            <a:ln>
              <a:noFill/>
            </a:ln>
          </p:spPr>
        </p:sp>
        <p:sp>
          <p:nvSpPr>
            <p:cNvPr id="544" name="Google Shape;544;p23"/>
            <p:cNvSpPr txBox="1"/>
            <p:nvPr/>
          </p:nvSpPr>
          <p:spPr>
            <a:xfrm>
              <a:off x="0" y="-38100"/>
              <a:ext cx="812800" cy="25489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45" name="Google Shape;545;p23"/>
          <p:cNvGrpSpPr/>
          <p:nvPr/>
        </p:nvGrpSpPr>
        <p:grpSpPr>
          <a:xfrm>
            <a:off x="0" y="7060967"/>
            <a:ext cx="11842469" cy="3226033"/>
            <a:chOff x="0" y="-38100"/>
            <a:chExt cx="9357013" cy="2548965"/>
          </a:xfrm>
        </p:grpSpPr>
        <p:sp>
          <p:nvSpPr>
            <p:cNvPr id="546" name="Google Shape;546;p23"/>
            <p:cNvSpPr/>
            <p:nvPr/>
          </p:nvSpPr>
          <p:spPr>
            <a:xfrm>
              <a:off x="0" y="0"/>
              <a:ext cx="9357013" cy="2510865"/>
            </a:xfrm>
            <a:custGeom>
              <a:rect b="b" l="l" r="r" t="t"/>
              <a:pathLst>
                <a:path extrusionOk="0" h="2510865" w="9357013">
                  <a:moveTo>
                    <a:pt x="0" y="0"/>
                  </a:moveTo>
                  <a:lnTo>
                    <a:pt x="9357013" y="0"/>
                  </a:lnTo>
                  <a:lnTo>
                    <a:pt x="9357013" y="2510865"/>
                  </a:lnTo>
                  <a:lnTo>
                    <a:pt x="0" y="2510865"/>
                  </a:lnTo>
                  <a:close/>
                </a:path>
              </a:pathLst>
            </a:custGeom>
            <a:solidFill>
              <a:srgbClr val="F6F6F6"/>
            </a:solidFill>
            <a:ln>
              <a:noFill/>
            </a:ln>
          </p:spPr>
        </p:sp>
        <p:sp>
          <p:nvSpPr>
            <p:cNvPr id="547" name="Google Shape;547;p23"/>
            <p:cNvSpPr txBox="1"/>
            <p:nvPr/>
          </p:nvSpPr>
          <p:spPr>
            <a:xfrm>
              <a:off x="0" y="-38100"/>
              <a:ext cx="9357013" cy="254896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48" name="Google Shape;548;p23"/>
          <p:cNvGrpSpPr/>
          <p:nvPr/>
        </p:nvGrpSpPr>
        <p:grpSpPr>
          <a:xfrm>
            <a:off x="17259300" y="-48220"/>
            <a:ext cx="1028700" cy="1076920"/>
            <a:chOff x="0" y="-38100"/>
            <a:chExt cx="812800" cy="850900"/>
          </a:xfrm>
        </p:grpSpPr>
        <p:sp>
          <p:nvSpPr>
            <p:cNvPr id="549" name="Google Shape;549;p23"/>
            <p:cNvSpPr/>
            <p:nvPr/>
          </p:nvSpPr>
          <p:spPr>
            <a:xfrm>
              <a:off x="0" y="0"/>
              <a:ext cx="812800" cy="812800"/>
            </a:xfrm>
            <a:custGeom>
              <a:rect b="b" l="l" r="r" t="t"/>
              <a:pathLst>
                <a:path extrusionOk="0" h="812800" w="812800">
                  <a:moveTo>
                    <a:pt x="0" y="0"/>
                  </a:moveTo>
                  <a:lnTo>
                    <a:pt x="812800" y="0"/>
                  </a:lnTo>
                  <a:lnTo>
                    <a:pt x="812800" y="812800"/>
                  </a:lnTo>
                  <a:lnTo>
                    <a:pt x="0" y="812800"/>
                  </a:lnTo>
                  <a:close/>
                </a:path>
              </a:pathLst>
            </a:custGeom>
            <a:solidFill>
              <a:srgbClr val="0345E4"/>
            </a:solidFill>
            <a:ln>
              <a:noFill/>
            </a:ln>
          </p:spPr>
        </p:sp>
        <p:sp>
          <p:nvSpPr>
            <p:cNvPr id="550" name="Google Shape;550;p2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1" name="Google Shape;551;p23"/>
          <p:cNvGrpSpPr/>
          <p:nvPr/>
        </p:nvGrpSpPr>
        <p:grpSpPr>
          <a:xfrm>
            <a:off x="-609914" y="-144661"/>
            <a:ext cx="1694792" cy="10431661"/>
            <a:chOff x="0" y="-38100"/>
            <a:chExt cx="446365" cy="2747433"/>
          </a:xfrm>
        </p:grpSpPr>
        <p:sp>
          <p:nvSpPr>
            <p:cNvPr id="552" name="Google Shape;552;p23"/>
            <p:cNvSpPr/>
            <p:nvPr/>
          </p:nvSpPr>
          <p:spPr>
            <a:xfrm>
              <a:off x="0" y="0"/>
              <a:ext cx="446365" cy="2709333"/>
            </a:xfrm>
            <a:custGeom>
              <a:rect b="b" l="l" r="r" t="t"/>
              <a:pathLst>
                <a:path extrusionOk="0" h="2709333" w="446365">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txBox="1"/>
            <p:nvPr/>
          </p:nvSpPr>
          <p:spPr>
            <a:xfrm>
              <a:off x="0" y="-38100"/>
              <a:ext cx="446365"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4" name="Google Shape;554;p23"/>
          <p:cNvGrpSpPr/>
          <p:nvPr/>
        </p:nvGrpSpPr>
        <p:grpSpPr>
          <a:xfrm>
            <a:off x="1633948" y="5356917"/>
            <a:ext cx="4176257" cy="578395"/>
            <a:chOff x="0" y="-28575"/>
            <a:chExt cx="1099919" cy="152335"/>
          </a:xfrm>
        </p:grpSpPr>
        <p:sp>
          <p:nvSpPr>
            <p:cNvPr id="555" name="Google Shape;555;p23"/>
            <p:cNvSpPr/>
            <p:nvPr/>
          </p:nvSpPr>
          <p:spPr>
            <a:xfrm>
              <a:off x="0" y="0"/>
              <a:ext cx="1099919" cy="123760"/>
            </a:xfrm>
            <a:custGeom>
              <a:rect b="b" l="l" r="r" t="t"/>
              <a:pathLst>
                <a:path extrusionOk="0" h="123760" w="1099919">
                  <a:moveTo>
                    <a:pt x="61880" y="0"/>
                  </a:moveTo>
                  <a:lnTo>
                    <a:pt x="1038040" y="0"/>
                  </a:lnTo>
                  <a:cubicBezTo>
                    <a:pt x="1072215" y="0"/>
                    <a:pt x="1099919" y="27705"/>
                    <a:pt x="1099919" y="61880"/>
                  </a:cubicBezTo>
                  <a:lnTo>
                    <a:pt x="1099919" y="61880"/>
                  </a:lnTo>
                  <a:cubicBezTo>
                    <a:pt x="1099919" y="96055"/>
                    <a:pt x="1072215" y="123760"/>
                    <a:pt x="1038040" y="123760"/>
                  </a:cubicBezTo>
                  <a:lnTo>
                    <a:pt x="61880" y="123760"/>
                  </a:lnTo>
                  <a:cubicBezTo>
                    <a:pt x="27705" y="123760"/>
                    <a:pt x="0" y="96055"/>
                    <a:pt x="0" y="61880"/>
                  </a:cubicBezTo>
                  <a:lnTo>
                    <a:pt x="0" y="61880"/>
                  </a:lnTo>
                  <a:cubicBezTo>
                    <a:pt x="0" y="27705"/>
                    <a:pt x="27705" y="0"/>
                    <a:pt x="61880"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txBox="1"/>
            <p:nvPr/>
          </p:nvSpPr>
          <p:spPr>
            <a:xfrm>
              <a:off x="0" y="-28575"/>
              <a:ext cx="1099919" cy="152335"/>
            </a:xfrm>
            <a:prstGeom prst="rect">
              <a:avLst/>
            </a:prstGeom>
            <a:no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None/>
              </a:pPr>
              <a:r>
                <a:rPr b="0" i="0" lang="en-US" sz="1899" u="none" cap="none" strike="noStrike">
                  <a:solidFill>
                    <a:srgbClr val="FFFFFF"/>
                  </a:solidFill>
                  <a:latin typeface="Arial"/>
                  <a:ea typeface="Arial"/>
                  <a:cs typeface="Arial"/>
                  <a:sym typeface="Arial"/>
                </a:rPr>
                <a:t>SEPTEMBER 2025</a:t>
              </a:r>
              <a:endParaRPr/>
            </a:p>
          </p:txBody>
        </p:sp>
      </p:grpSp>
      <p:grpSp>
        <p:nvGrpSpPr>
          <p:cNvPr id="557" name="Google Shape;557;p23"/>
          <p:cNvGrpSpPr/>
          <p:nvPr/>
        </p:nvGrpSpPr>
        <p:grpSpPr>
          <a:xfrm>
            <a:off x="10853887" y="694174"/>
            <a:ext cx="1977164" cy="2069844"/>
            <a:chOff x="0" y="-38100"/>
            <a:chExt cx="812800" cy="850900"/>
          </a:xfrm>
        </p:grpSpPr>
        <p:sp>
          <p:nvSpPr>
            <p:cNvPr id="558" name="Google Shape;558;p23"/>
            <p:cNvSpPr/>
            <p:nvPr/>
          </p:nvSpPr>
          <p:spPr>
            <a:xfrm>
              <a:off x="0" y="0"/>
              <a:ext cx="812800" cy="812800"/>
            </a:xfrm>
            <a:custGeom>
              <a:rect b="b" l="l" r="r" t="t"/>
              <a:pathLst>
                <a:path extrusionOk="0" h="812800" w="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0345E4">
                <a:alpha val="2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60" name="Google Shape;560;p23"/>
          <p:cNvSpPr txBox="1"/>
          <p:nvPr/>
        </p:nvSpPr>
        <p:spPr>
          <a:xfrm>
            <a:off x="1653503" y="4648200"/>
            <a:ext cx="8766566" cy="4953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000000"/>
                </a:solidFill>
                <a:latin typeface="Arial"/>
                <a:ea typeface="Arial"/>
                <a:cs typeface="Arial"/>
                <a:sym typeface="Arial"/>
              </a:rPr>
              <a:t>FOR YOUR ATTENTION</a:t>
            </a:r>
            <a:endParaRPr/>
          </a:p>
        </p:txBody>
      </p:sp>
      <p:sp>
        <p:nvSpPr>
          <p:cNvPr id="561" name="Google Shape;561;p23"/>
          <p:cNvSpPr txBox="1"/>
          <p:nvPr/>
        </p:nvSpPr>
        <p:spPr>
          <a:xfrm>
            <a:off x="2293629" y="8159226"/>
            <a:ext cx="5835233" cy="39626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300" u="none" cap="none" strike="noStrike">
                <a:solidFill>
                  <a:srgbClr val="000000"/>
                </a:solidFill>
                <a:latin typeface="Arial"/>
                <a:ea typeface="Arial"/>
                <a:cs typeface="Arial"/>
                <a:sym typeface="Arial"/>
              </a:rPr>
              <a:t>mikekewtanggemaju@gmail.com</a:t>
            </a:r>
            <a:endParaRPr/>
          </a:p>
        </p:txBody>
      </p:sp>
      <p:sp>
        <p:nvSpPr>
          <p:cNvPr id="562" name="Google Shape;562;p23"/>
          <p:cNvSpPr txBox="1"/>
          <p:nvPr/>
        </p:nvSpPr>
        <p:spPr>
          <a:xfrm>
            <a:off x="1624423" y="3135538"/>
            <a:ext cx="8795646" cy="1523365"/>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1" i="0" lang="en-US" sz="10400" u="none" cap="none" strike="noStrike">
                <a:solidFill>
                  <a:srgbClr val="000000"/>
                </a:solidFill>
                <a:latin typeface="Arial"/>
                <a:ea typeface="Arial"/>
                <a:cs typeface="Arial"/>
                <a:sym typeface="Arial"/>
              </a:rPr>
              <a:t>THANK YOU</a:t>
            </a:r>
            <a:endParaRPr/>
          </a:p>
        </p:txBody>
      </p:sp>
      <p:sp>
        <p:nvSpPr>
          <p:cNvPr id="563" name="Google Shape;563;p23"/>
          <p:cNvSpPr/>
          <p:nvPr/>
        </p:nvSpPr>
        <p:spPr>
          <a:xfrm>
            <a:off x="1624423" y="8133422"/>
            <a:ext cx="488488" cy="488488"/>
          </a:xfrm>
          <a:custGeom>
            <a:rect b="b" l="l" r="r" t="t"/>
            <a:pathLst>
              <a:path extrusionOk="0" h="488488" w="488488">
                <a:moveTo>
                  <a:pt x="0" y="0"/>
                </a:moveTo>
                <a:lnTo>
                  <a:pt x="488488" y="0"/>
                </a:lnTo>
                <a:lnTo>
                  <a:pt x="488488" y="488488"/>
                </a:lnTo>
                <a:lnTo>
                  <a:pt x="0" y="488488"/>
                </a:lnTo>
                <a:lnTo>
                  <a:pt x="0" y="0"/>
                </a:lnTo>
                <a:close/>
              </a:path>
            </a:pathLst>
          </a:custGeom>
          <a:blipFill rotWithShape="1">
            <a:blip r:embed="rId4">
              <a:alphaModFix/>
            </a:blip>
            <a:stretch>
              <a:fillRect b="0" l="0" r="0" t="0"/>
            </a:stretch>
          </a:blipFill>
          <a:ln>
            <a:noFill/>
          </a:ln>
        </p:spPr>
      </p:sp>
      <p:grpSp>
        <p:nvGrpSpPr>
          <p:cNvPr id="564" name="Google Shape;564;p23"/>
          <p:cNvGrpSpPr/>
          <p:nvPr/>
        </p:nvGrpSpPr>
        <p:grpSpPr>
          <a:xfrm>
            <a:off x="8484493" y="9014056"/>
            <a:ext cx="2545888" cy="2545888"/>
            <a:chOff x="0" y="0"/>
            <a:chExt cx="812800" cy="812800"/>
          </a:xfrm>
        </p:grpSpPr>
        <p:sp>
          <p:nvSpPr>
            <p:cNvPr id="565" name="Google Shape;565;p2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0">
              <a:solidFill>
                <a:srgbClr val="0345E4">
                  <a:alpha val="9803"/>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67" name="Google Shape;567;p23"/>
          <p:cNvSpPr txBox="1"/>
          <p:nvPr/>
        </p:nvSpPr>
        <p:spPr>
          <a:xfrm>
            <a:off x="1426922" y="757237"/>
            <a:ext cx="9974881" cy="1019175"/>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000000"/>
                </a:solidFill>
                <a:latin typeface="Arial"/>
                <a:ea typeface="Arial"/>
                <a:cs typeface="Arial"/>
                <a:sym typeface="Arial"/>
              </a:rPr>
              <a:t>APPENDIX :  </a:t>
            </a:r>
            <a:endParaRPr/>
          </a:p>
          <a:p>
            <a:pPr indent="0" lvl="0" marL="0" marR="0" rtl="0" algn="l">
              <a:lnSpc>
                <a:spcPct val="140013"/>
              </a:lnSpc>
              <a:spcBef>
                <a:spcPts val="0"/>
              </a:spcBef>
              <a:spcAft>
                <a:spcPts val="0"/>
              </a:spcAft>
              <a:buNone/>
            </a:pPr>
            <a:r>
              <a:rPr b="0" i="0" lang="en-US" sz="2999" u="sng" cap="none" strike="noStrike">
                <a:solidFill>
                  <a:srgbClr val="000000"/>
                </a:solidFill>
                <a:latin typeface="Arial"/>
                <a:ea typeface="Arial"/>
                <a:cs typeface="Arial"/>
                <a:sym typeface="Arial"/>
                <a:hlinkClick r:id="rId5">
                  <a:extLst>
                    <a:ext uri="{A12FA001-AC4F-418D-AE19-62706E023703}">
                      <ahyp:hlinkClr val="tx"/>
                    </a:ext>
                  </a:extLst>
                </a:hlinkClick>
              </a:rPr>
              <a:t>MIKE_FINAL PROJECT.IPYNB</a:t>
            </a:r>
            <a:endParaRPr/>
          </a:p>
          <a:p>
            <a:pPr indent="0" lvl="0" marL="0" marR="0" rtl="0" algn="l">
              <a:lnSpc>
                <a:spcPct val="140013"/>
              </a:lnSpc>
              <a:spcBef>
                <a:spcPts val="0"/>
              </a:spcBef>
              <a:spcAft>
                <a:spcPts val="0"/>
              </a:spcAft>
              <a:buNone/>
            </a:pPr>
            <a:r>
              <a:t/>
            </a:r>
            <a:endParaRPr b="0" i="0" sz="2999" u="sng" cap="none" strike="noStrike">
              <a:solidFill>
                <a:srgbClr val="000000"/>
              </a:solidFill>
              <a:latin typeface="Arial"/>
              <a:ea typeface="Arial"/>
              <a:cs typeface="Arial"/>
              <a:sym typeface="Arial"/>
              <a:hlinkClick r:id="rId6">
                <a:extLst>
                  <a:ext uri="{A12FA001-AC4F-418D-AE19-62706E023703}">
                    <ahyp:hlinkClr val="tx"/>
                  </a:ext>
                </a:extLst>
              </a:hlinkCli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grpSp>
        <p:nvGrpSpPr>
          <p:cNvPr id="171" name="Google Shape;171;p3"/>
          <p:cNvGrpSpPr/>
          <p:nvPr/>
        </p:nvGrpSpPr>
        <p:grpSpPr>
          <a:xfrm>
            <a:off x="0" y="-144661"/>
            <a:ext cx="6770594" cy="10431661"/>
            <a:chOff x="0" y="-38100"/>
            <a:chExt cx="1783202" cy="2747433"/>
          </a:xfrm>
        </p:grpSpPr>
        <p:sp>
          <p:nvSpPr>
            <p:cNvPr id="172" name="Google Shape;172;p3"/>
            <p:cNvSpPr/>
            <p:nvPr/>
          </p:nvSpPr>
          <p:spPr>
            <a:xfrm>
              <a:off x="0" y="0"/>
              <a:ext cx="1783202" cy="2709333"/>
            </a:xfrm>
            <a:custGeom>
              <a:rect b="b" l="l" r="r" t="t"/>
              <a:pathLst>
                <a:path extrusionOk="0" h="2709333" w="1783202">
                  <a:moveTo>
                    <a:pt x="0" y="0"/>
                  </a:moveTo>
                  <a:lnTo>
                    <a:pt x="1783202" y="0"/>
                  </a:lnTo>
                  <a:lnTo>
                    <a:pt x="1783202" y="2709333"/>
                  </a:lnTo>
                  <a:lnTo>
                    <a:pt x="0" y="2709333"/>
                  </a:lnTo>
                  <a:close/>
                </a:path>
              </a:pathLst>
            </a:custGeom>
            <a:solidFill>
              <a:srgbClr val="0345E4"/>
            </a:solidFill>
            <a:ln>
              <a:noFill/>
            </a:ln>
          </p:spPr>
        </p:sp>
        <p:sp>
          <p:nvSpPr>
            <p:cNvPr id="173" name="Google Shape;173;p3"/>
            <p:cNvSpPr txBox="1"/>
            <p:nvPr/>
          </p:nvSpPr>
          <p:spPr>
            <a:xfrm>
              <a:off x="0" y="-38100"/>
              <a:ext cx="1783202"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74" name="Google Shape;174;p3"/>
          <p:cNvCxnSpPr/>
          <p:nvPr/>
        </p:nvCxnSpPr>
        <p:spPr>
          <a:xfrm>
            <a:off x="916626" y="1908721"/>
            <a:ext cx="1310100" cy="0"/>
          </a:xfrm>
          <a:prstGeom prst="straightConnector1">
            <a:avLst/>
          </a:prstGeom>
          <a:noFill/>
          <a:ln cap="flat" cmpd="sng" w="95250">
            <a:solidFill>
              <a:srgbClr val="FFFFFF"/>
            </a:solidFill>
            <a:prstDash val="solid"/>
            <a:round/>
            <a:headEnd len="sm" w="sm" type="none"/>
            <a:tailEnd len="sm" w="sm" type="none"/>
          </a:ln>
        </p:spPr>
      </p:cxnSp>
      <p:sp>
        <p:nvSpPr>
          <p:cNvPr id="175" name="Google Shape;175;p3"/>
          <p:cNvSpPr txBox="1"/>
          <p:nvPr/>
        </p:nvSpPr>
        <p:spPr>
          <a:xfrm>
            <a:off x="839945" y="744695"/>
            <a:ext cx="4568944" cy="854076"/>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i="0" lang="en-US" sz="4999" u="none" cap="none" strike="noStrike">
                <a:solidFill>
                  <a:srgbClr val="FFFFFF"/>
                </a:solidFill>
                <a:latin typeface="Arial"/>
                <a:ea typeface="Arial"/>
                <a:cs typeface="Arial"/>
                <a:sym typeface="Arial"/>
              </a:rPr>
              <a:t>OVERVIEW</a:t>
            </a:r>
            <a:endParaRPr/>
          </a:p>
        </p:txBody>
      </p:sp>
      <p:sp>
        <p:nvSpPr>
          <p:cNvPr id="176" name="Google Shape;176;p3"/>
          <p:cNvSpPr txBox="1"/>
          <p:nvPr/>
        </p:nvSpPr>
        <p:spPr>
          <a:xfrm>
            <a:off x="916626" y="2483824"/>
            <a:ext cx="5004077" cy="4832350"/>
          </a:xfrm>
          <a:prstGeom prst="rect">
            <a:avLst/>
          </a:prstGeom>
          <a:noFill/>
          <a:ln>
            <a:noFill/>
          </a:ln>
        </p:spPr>
        <p:txBody>
          <a:bodyPr anchorCtr="0" anchor="t" bIns="0" lIns="0" spcFirstLastPara="1" rIns="0" wrap="square" tIns="0">
            <a:spAutoFit/>
          </a:bodyPr>
          <a:lstStyle/>
          <a:p>
            <a:pPr indent="0" lvl="0" marL="0" marR="0" rtl="0" algn="just">
              <a:lnSpc>
                <a:spcPct val="155022"/>
              </a:lnSpc>
              <a:spcBef>
                <a:spcPts val="0"/>
              </a:spcBef>
              <a:spcAft>
                <a:spcPts val="0"/>
              </a:spcAft>
              <a:buNone/>
            </a:pPr>
            <a:r>
              <a:rPr b="0" i="0" lang="en-US" sz="2499" u="none" cap="none" strike="noStrike">
                <a:solidFill>
                  <a:srgbClr val="FFFFFF"/>
                </a:solidFill>
                <a:latin typeface="Open Sans"/>
                <a:ea typeface="Open Sans"/>
                <a:cs typeface="Open Sans"/>
                <a:sym typeface="Open Sans"/>
              </a:rPr>
              <a:t>Meningkatnya volume dan potensi kerugian akibat tindak pidana penipuan kartu kredit memerlukan solusi yang memungkinkan pihak penyelenggara layanan kartu kredit melakukan analisis pada setiap transaksi secara cepat dan akurat, yang mustahil dilakukan secara manual oleh manusia.</a:t>
            </a:r>
            <a:endParaRPr/>
          </a:p>
        </p:txBody>
      </p:sp>
      <p:grpSp>
        <p:nvGrpSpPr>
          <p:cNvPr id="177" name="Google Shape;177;p3"/>
          <p:cNvGrpSpPr/>
          <p:nvPr/>
        </p:nvGrpSpPr>
        <p:grpSpPr>
          <a:xfrm>
            <a:off x="7357338" y="2374195"/>
            <a:ext cx="732337" cy="732337"/>
            <a:chOff x="0" y="0"/>
            <a:chExt cx="812800" cy="812800"/>
          </a:xfrm>
        </p:grpSpPr>
        <p:sp>
          <p:nvSpPr>
            <p:cNvPr id="178" name="Google Shape;178;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None/>
              </a:pPr>
              <a:r>
                <a:rPr b="1" i="0" lang="en-US" sz="1899" u="none" cap="none" strike="noStrike">
                  <a:solidFill>
                    <a:srgbClr val="FFFFFF"/>
                  </a:solidFill>
                  <a:latin typeface="Arial"/>
                  <a:ea typeface="Arial"/>
                  <a:cs typeface="Arial"/>
                  <a:sym typeface="Arial"/>
                </a:rPr>
                <a:t>01</a:t>
              </a:r>
              <a:endParaRPr/>
            </a:p>
          </p:txBody>
        </p:sp>
      </p:grpSp>
      <p:sp>
        <p:nvSpPr>
          <p:cNvPr id="180" name="Google Shape;180;p3"/>
          <p:cNvSpPr txBox="1"/>
          <p:nvPr/>
        </p:nvSpPr>
        <p:spPr>
          <a:xfrm>
            <a:off x="8278430" y="3030332"/>
            <a:ext cx="9328172" cy="902970"/>
          </a:xfrm>
          <a:prstGeom prst="rect">
            <a:avLst/>
          </a:prstGeom>
          <a:noFill/>
          <a:ln>
            <a:noFill/>
          </a:ln>
        </p:spPr>
        <p:txBody>
          <a:bodyPr anchorCtr="0" anchor="t" bIns="0" lIns="0" spcFirstLastPara="1" rIns="0" wrap="square" tIns="0">
            <a:spAutoFit/>
          </a:bodyPr>
          <a:lstStyle/>
          <a:p>
            <a:pPr indent="0" lvl="0" marL="0" marR="0" rtl="0" algn="just">
              <a:lnSpc>
                <a:spcPct val="155000"/>
              </a:lnSpc>
              <a:spcBef>
                <a:spcPts val="0"/>
              </a:spcBef>
              <a:spcAft>
                <a:spcPts val="0"/>
              </a:spcAft>
              <a:buNone/>
            </a:pPr>
            <a:r>
              <a:rPr b="0" i="0" lang="en-US" sz="2400" u="none" cap="none" strike="noStrike">
                <a:solidFill>
                  <a:srgbClr val="000000"/>
                </a:solidFill>
                <a:latin typeface="Open Sans"/>
                <a:ea typeface="Open Sans"/>
                <a:cs typeface="Open Sans"/>
                <a:sym typeface="Open Sans"/>
              </a:rPr>
              <a:t>Proses dimulai dengan pengumpulan data transaksi dari transaksi kartu kredit</a:t>
            </a:r>
            <a:endParaRPr/>
          </a:p>
        </p:txBody>
      </p:sp>
      <p:sp>
        <p:nvSpPr>
          <p:cNvPr id="181" name="Google Shape;181;p3"/>
          <p:cNvSpPr txBox="1"/>
          <p:nvPr/>
        </p:nvSpPr>
        <p:spPr>
          <a:xfrm>
            <a:off x="8278430" y="2505414"/>
            <a:ext cx="5503645" cy="4222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1" i="0" lang="en-US" sz="2499" u="none" cap="none" strike="noStrike">
                <a:solidFill>
                  <a:srgbClr val="000000"/>
                </a:solidFill>
                <a:latin typeface="Arial"/>
                <a:ea typeface="Arial"/>
                <a:cs typeface="Arial"/>
                <a:sym typeface="Arial"/>
              </a:rPr>
              <a:t>Data Collection</a:t>
            </a:r>
            <a:endParaRPr/>
          </a:p>
        </p:txBody>
      </p:sp>
      <p:grpSp>
        <p:nvGrpSpPr>
          <p:cNvPr id="182" name="Google Shape;182;p3"/>
          <p:cNvGrpSpPr/>
          <p:nvPr/>
        </p:nvGrpSpPr>
        <p:grpSpPr>
          <a:xfrm>
            <a:off x="7357338" y="4411163"/>
            <a:ext cx="732337" cy="732337"/>
            <a:chOff x="0" y="0"/>
            <a:chExt cx="812800" cy="812800"/>
          </a:xfrm>
        </p:grpSpPr>
        <p:sp>
          <p:nvSpPr>
            <p:cNvPr id="183" name="Google Shape;183;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None/>
              </a:pPr>
              <a:r>
                <a:rPr b="1" i="0" lang="en-US" sz="1899" u="none" cap="none" strike="noStrike">
                  <a:solidFill>
                    <a:srgbClr val="FFFFFF"/>
                  </a:solidFill>
                  <a:latin typeface="Arial"/>
                  <a:ea typeface="Arial"/>
                  <a:cs typeface="Arial"/>
                  <a:sym typeface="Arial"/>
                </a:rPr>
                <a:t>02</a:t>
              </a:r>
              <a:endParaRPr/>
            </a:p>
          </p:txBody>
        </p:sp>
      </p:grpSp>
      <p:sp>
        <p:nvSpPr>
          <p:cNvPr id="185" name="Google Shape;185;p3"/>
          <p:cNvSpPr txBox="1"/>
          <p:nvPr/>
        </p:nvSpPr>
        <p:spPr>
          <a:xfrm>
            <a:off x="8278430" y="4913538"/>
            <a:ext cx="9328172" cy="1836420"/>
          </a:xfrm>
          <a:prstGeom prst="rect">
            <a:avLst/>
          </a:prstGeom>
          <a:noFill/>
          <a:ln>
            <a:noFill/>
          </a:ln>
        </p:spPr>
        <p:txBody>
          <a:bodyPr anchorCtr="0" anchor="t" bIns="0" lIns="0" spcFirstLastPara="1" rIns="0" wrap="square" tIns="0">
            <a:spAutoFit/>
          </a:bodyPr>
          <a:lstStyle/>
          <a:p>
            <a:pPr indent="0" lvl="0" marL="0" marR="0" rtl="0" algn="just">
              <a:lnSpc>
                <a:spcPct val="155000"/>
              </a:lnSpc>
              <a:spcBef>
                <a:spcPts val="0"/>
              </a:spcBef>
              <a:spcAft>
                <a:spcPts val="0"/>
              </a:spcAft>
              <a:buNone/>
            </a:pPr>
            <a:r>
              <a:rPr b="0" i="0" lang="en-US" sz="2400" u="none" cap="none" strike="noStrike">
                <a:solidFill>
                  <a:srgbClr val="000000"/>
                </a:solidFill>
                <a:latin typeface="Open Sans"/>
                <a:ea typeface="Open Sans"/>
                <a:cs typeface="Open Sans"/>
                <a:sym typeface="Open Sans"/>
              </a:rPr>
              <a:t>Preprocessing data adalah langkah penting yang melibatkan pembersihan dan menyiapkan data untuk dianalisis, termasuk menangani nilai yang hilang, berurusan dengan duplikat, dan memastikan konsistensi data.</a:t>
            </a:r>
            <a:endParaRPr/>
          </a:p>
        </p:txBody>
      </p:sp>
      <p:sp>
        <p:nvSpPr>
          <p:cNvPr id="186" name="Google Shape;186;p3"/>
          <p:cNvSpPr txBox="1"/>
          <p:nvPr/>
        </p:nvSpPr>
        <p:spPr>
          <a:xfrm>
            <a:off x="8278430" y="4520586"/>
            <a:ext cx="5503645" cy="4222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1" i="0" lang="en-US" sz="2499" u="none" cap="none" strike="noStrike">
                <a:solidFill>
                  <a:srgbClr val="000000"/>
                </a:solidFill>
                <a:latin typeface="Arial"/>
                <a:ea typeface="Arial"/>
                <a:cs typeface="Arial"/>
                <a:sym typeface="Arial"/>
              </a:rPr>
              <a:t>Data preprocessing</a:t>
            </a:r>
            <a:endParaRPr/>
          </a:p>
        </p:txBody>
      </p:sp>
      <p:grpSp>
        <p:nvGrpSpPr>
          <p:cNvPr id="187" name="Google Shape;187;p3"/>
          <p:cNvGrpSpPr/>
          <p:nvPr/>
        </p:nvGrpSpPr>
        <p:grpSpPr>
          <a:xfrm>
            <a:off x="7357338" y="7022287"/>
            <a:ext cx="732337" cy="732337"/>
            <a:chOff x="0" y="0"/>
            <a:chExt cx="812800" cy="812800"/>
          </a:xfrm>
        </p:grpSpPr>
        <p:sp>
          <p:nvSpPr>
            <p:cNvPr id="188" name="Google Shape;188;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txBox="1"/>
            <p:nvPr/>
          </p:nvSpPr>
          <p:spPr>
            <a:xfrm>
              <a:off x="76200" y="47625"/>
              <a:ext cx="660400" cy="688975"/>
            </a:xfrm>
            <a:prstGeom prst="rect">
              <a:avLst/>
            </a:prstGeom>
            <a:no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None/>
              </a:pPr>
              <a:r>
                <a:rPr b="1" i="0" lang="en-US" sz="1899" u="none" cap="none" strike="noStrike">
                  <a:solidFill>
                    <a:srgbClr val="FFFFFF"/>
                  </a:solidFill>
                  <a:latin typeface="Arial"/>
                  <a:ea typeface="Arial"/>
                  <a:cs typeface="Arial"/>
                  <a:sym typeface="Arial"/>
                </a:rPr>
                <a:t>03</a:t>
              </a:r>
              <a:endParaRPr/>
            </a:p>
          </p:txBody>
        </p:sp>
      </p:grpSp>
      <p:grpSp>
        <p:nvGrpSpPr>
          <p:cNvPr id="190" name="Google Shape;190;p3"/>
          <p:cNvGrpSpPr/>
          <p:nvPr/>
        </p:nvGrpSpPr>
        <p:grpSpPr>
          <a:xfrm>
            <a:off x="15740861" y="6749958"/>
            <a:ext cx="4596322" cy="4596322"/>
            <a:chOff x="0" y="0"/>
            <a:chExt cx="812800" cy="812800"/>
          </a:xfrm>
        </p:grpSpPr>
        <p:sp>
          <p:nvSpPr>
            <p:cNvPr id="191" name="Google Shape;191;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762000">
              <a:solidFill>
                <a:srgbClr val="F6F6F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3" name="Google Shape;193;p3"/>
          <p:cNvSpPr txBox="1"/>
          <p:nvPr/>
        </p:nvSpPr>
        <p:spPr>
          <a:xfrm>
            <a:off x="8278430" y="7678424"/>
            <a:ext cx="9328172" cy="902970"/>
          </a:xfrm>
          <a:prstGeom prst="rect">
            <a:avLst/>
          </a:prstGeom>
          <a:noFill/>
          <a:ln>
            <a:noFill/>
          </a:ln>
        </p:spPr>
        <p:txBody>
          <a:bodyPr anchorCtr="0" anchor="t" bIns="0" lIns="0" spcFirstLastPara="1" rIns="0" wrap="square" tIns="0">
            <a:spAutoFit/>
          </a:bodyPr>
          <a:lstStyle/>
          <a:p>
            <a:pPr indent="0" lvl="0" marL="0" marR="0" rtl="0" algn="just">
              <a:lnSpc>
                <a:spcPct val="155000"/>
              </a:lnSpc>
              <a:spcBef>
                <a:spcPts val="0"/>
              </a:spcBef>
              <a:spcAft>
                <a:spcPts val="0"/>
              </a:spcAft>
              <a:buNone/>
            </a:pPr>
            <a:r>
              <a:rPr b="0" i="0" lang="en-US" sz="2400" u="none" cap="none" strike="noStrike">
                <a:solidFill>
                  <a:srgbClr val="000000"/>
                </a:solidFill>
                <a:latin typeface="Open Sans"/>
                <a:ea typeface="Open Sans"/>
                <a:cs typeface="Open Sans"/>
                <a:sym typeface="Open Sans"/>
              </a:rPr>
              <a:t>Engineering fitur melibatkan pemilihan dan mengubah fitur yang relevan dari deteksi anomali</a:t>
            </a:r>
            <a:endParaRPr/>
          </a:p>
        </p:txBody>
      </p:sp>
      <p:sp>
        <p:nvSpPr>
          <p:cNvPr id="194" name="Google Shape;194;p3"/>
          <p:cNvSpPr txBox="1"/>
          <p:nvPr/>
        </p:nvSpPr>
        <p:spPr>
          <a:xfrm>
            <a:off x="8278430" y="7153505"/>
            <a:ext cx="5503645" cy="422275"/>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1" i="0" lang="en-US" sz="2499" u="none" cap="none" strike="noStrike">
                <a:solidFill>
                  <a:srgbClr val="000000"/>
                </a:solidFill>
                <a:latin typeface="Arial"/>
                <a:ea typeface="Arial"/>
                <a:cs typeface="Arial"/>
                <a:sym typeface="Arial"/>
              </a:rPr>
              <a:t>Feature Engineering</a:t>
            </a:r>
            <a:endParaRPr/>
          </a:p>
        </p:txBody>
      </p:sp>
      <p:grpSp>
        <p:nvGrpSpPr>
          <p:cNvPr id="195" name="Google Shape;195;p3"/>
          <p:cNvGrpSpPr/>
          <p:nvPr/>
        </p:nvGrpSpPr>
        <p:grpSpPr>
          <a:xfrm rot="5400000">
            <a:off x="8313102" y="305439"/>
            <a:ext cx="1479329" cy="1548673"/>
            <a:chOff x="0" y="-38100"/>
            <a:chExt cx="812800" cy="850900"/>
          </a:xfrm>
        </p:grpSpPr>
        <p:sp>
          <p:nvSpPr>
            <p:cNvPr id="196" name="Google Shape;196;p3"/>
            <p:cNvSpPr/>
            <p:nvPr/>
          </p:nvSpPr>
          <p:spPr>
            <a:xfrm>
              <a:off x="0" y="0"/>
              <a:ext cx="812800" cy="812800"/>
            </a:xfrm>
            <a:custGeom>
              <a:rect b="b" l="l" r="r" t="t"/>
              <a:pathLst>
                <a:path extrusionOk="0" h="812800" w="812800">
                  <a:moveTo>
                    <a:pt x="266903" y="0"/>
                  </a:moveTo>
                  <a:lnTo>
                    <a:pt x="545897" y="0"/>
                  </a:lnTo>
                  <a:cubicBezTo>
                    <a:pt x="693303" y="0"/>
                    <a:pt x="812800" y="119497"/>
                    <a:pt x="812800" y="266903"/>
                  </a:cubicBezTo>
                  <a:lnTo>
                    <a:pt x="812800" y="545897"/>
                  </a:lnTo>
                  <a:cubicBezTo>
                    <a:pt x="812800" y="693303"/>
                    <a:pt x="693303" y="812800"/>
                    <a:pt x="545897" y="812800"/>
                  </a:cubicBezTo>
                  <a:lnTo>
                    <a:pt x="266903" y="812800"/>
                  </a:lnTo>
                  <a:cubicBezTo>
                    <a:pt x="119497" y="812800"/>
                    <a:pt x="0" y="693303"/>
                    <a:pt x="0" y="545897"/>
                  </a:cubicBezTo>
                  <a:lnTo>
                    <a:pt x="0" y="266903"/>
                  </a:lnTo>
                  <a:cubicBezTo>
                    <a:pt x="0" y="119497"/>
                    <a:pt x="119497" y="0"/>
                    <a:pt x="266903" y="0"/>
                  </a:cubicBezTo>
                  <a:close/>
                </a:path>
              </a:pathLst>
            </a:custGeom>
            <a:solidFill>
              <a:srgbClr val="0345E4">
                <a:alpha val="2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8" name="Google Shape;198;p3"/>
          <p:cNvGrpSpPr/>
          <p:nvPr/>
        </p:nvGrpSpPr>
        <p:grpSpPr>
          <a:xfrm rot="5400000">
            <a:off x="9293368" y="1219358"/>
            <a:ext cx="771724" cy="771724"/>
            <a:chOff x="0" y="0"/>
            <a:chExt cx="812800" cy="812800"/>
          </a:xfrm>
        </p:grpSpPr>
        <p:sp>
          <p:nvSpPr>
            <p:cNvPr id="199" name="Google Shape;199;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47625">
              <a:solidFill>
                <a:srgbClr val="0345E4">
                  <a:alpha val="40000"/>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1" name="Google Shape;201;p3"/>
          <p:cNvGrpSpPr/>
          <p:nvPr/>
        </p:nvGrpSpPr>
        <p:grpSpPr>
          <a:xfrm rot="5400000">
            <a:off x="5324660" y="9048119"/>
            <a:ext cx="596043" cy="596043"/>
            <a:chOff x="0" y="0"/>
            <a:chExt cx="812800" cy="812800"/>
          </a:xfrm>
        </p:grpSpPr>
        <p:sp>
          <p:nvSpPr>
            <p:cNvPr id="202" name="Google Shape;202;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47625">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pSp>
        <p:nvGrpSpPr>
          <p:cNvPr id="208" name="Google Shape;208;p4"/>
          <p:cNvGrpSpPr/>
          <p:nvPr/>
        </p:nvGrpSpPr>
        <p:grpSpPr>
          <a:xfrm>
            <a:off x="753951" y="6809404"/>
            <a:ext cx="5421286" cy="2944050"/>
            <a:chOff x="0" y="-38100"/>
            <a:chExt cx="1427828" cy="775388"/>
          </a:xfrm>
        </p:grpSpPr>
        <p:sp>
          <p:nvSpPr>
            <p:cNvPr id="209" name="Google Shape;209;p4"/>
            <p:cNvSpPr/>
            <p:nvPr/>
          </p:nvSpPr>
          <p:spPr>
            <a:xfrm>
              <a:off x="0" y="0"/>
              <a:ext cx="1427828" cy="737288"/>
            </a:xfrm>
            <a:custGeom>
              <a:rect b="b" l="l" r="r" t="t"/>
              <a:pathLst>
                <a:path extrusionOk="0" h="737288" w="142782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txBox="1"/>
            <p:nvPr/>
          </p:nvSpPr>
          <p:spPr>
            <a:xfrm>
              <a:off x="0" y="-38100"/>
              <a:ext cx="1427828" cy="77538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1" name="Google Shape;211;p4"/>
          <p:cNvGrpSpPr/>
          <p:nvPr/>
        </p:nvGrpSpPr>
        <p:grpSpPr>
          <a:xfrm>
            <a:off x="919853" y="3043274"/>
            <a:ext cx="5089482" cy="6562631"/>
            <a:chOff x="0" y="-38100"/>
            <a:chExt cx="1340440" cy="1728429"/>
          </a:xfrm>
        </p:grpSpPr>
        <p:sp>
          <p:nvSpPr>
            <p:cNvPr id="212" name="Google Shape;212;p4"/>
            <p:cNvSpPr/>
            <p:nvPr/>
          </p:nvSpPr>
          <p:spPr>
            <a:xfrm>
              <a:off x="0" y="0"/>
              <a:ext cx="1340440" cy="1690329"/>
            </a:xfrm>
            <a:custGeom>
              <a:rect b="b" l="l" r="r" t="t"/>
              <a:pathLst>
                <a:path extrusionOk="0" h="1690329" w="1340440">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txBox="1"/>
            <p:nvPr/>
          </p:nvSpPr>
          <p:spPr>
            <a:xfrm>
              <a:off x="0" y="-38100"/>
              <a:ext cx="1340440" cy="172842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4" name="Google Shape;214;p4"/>
          <p:cNvGrpSpPr/>
          <p:nvPr/>
        </p:nvGrpSpPr>
        <p:grpSpPr>
          <a:xfrm>
            <a:off x="2358848" y="2082188"/>
            <a:ext cx="2211493" cy="2211493"/>
            <a:chOff x="0" y="0"/>
            <a:chExt cx="812800" cy="812800"/>
          </a:xfrm>
        </p:grpSpPr>
        <p:sp>
          <p:nvSpPr>
            <p:cNvPr id="215" name="Google Shape;215;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7" name="Google Shape;217;p4"/>
          <p:cNvGrpSpPr/>
          <p:nvPr/>
        </p:nvGrpSpPr>
        <p:grpSpPr>
          <a:xfrm>
            <a:off x="6434302" y="6809404"/>
            <a:ext cx="5421286" cy="2944050"/>
            <a:chOff x="0" y="-38100"/>
            <a:chExt cx="1427828" cy="775388"/>
          </a:xfrm>
        </p:grpSpPr>
        <p:sp>
          <p:nvSpPr>
            <p:cNvPr id="218" name="Google Shape;218;p4"/>
            <p:cNvSpPr/>
            <p:nvPr/>
          </p:nvSpPr>
          <p:spPr>
            <a:xfrm>
              <a:off x="0" y="0"/>
              <a:ext cx="1427828" cy="737288"/>
            </a:xfrm>
            <a:custGeom>
              <a:rect b="b" l="l" r="r" t="t"/>
              <a:pathLst>
                <a:path extrusionOk="0" h="737288" w="142782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txBox="1"/>
            <p:nvPr/>
          </p:nvSpPr>
          <p:spPr>
            <a:xfrm>
              <a:off x="0" y="-38100"/>
              <a:ext cx="1427828" cy="77538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0" name="Google Shape;220;p4"/>
          <p:cNvGrpSpPr/>
          <p:nvPr/>
        </p:nvGrpSpPr>
        <p:grpSpPr>
          <a:xfrm>
            <a:off x="6600203" y="3043274"/>
            <a:ext cx="5089482" cy="6562631"/>
            <a:chOff x="0" y="-38100"/>
            <a:chExt cx="1340440" cy="1728429"/>
          </a:xfrm>
        </p:grpSpPr>
        <p:sp>
          <p:nvSpPr>
            <p:cNvPr id="221" name="Google Shape;221;p4"/>
            <p:cNvSpPr/>
            <p:nvPr/>
          </p:nvSpPr>
          <p:spPr>
            <a:xfrm>
              <a:off x="0" y="0"/>
              <a:ext cx="1340440" cy="1690329"/>
            </a:xfrm>
            <a:custGeom>
              <a:rect b="b" l="l" r="r" t="t"/>
              <a:pathLst>
                <a:path extrusionOk="0" h="1690329" w="1340440">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txBox="1"/>
            <p:nvPr/>
          </p:nvSpPr>
          <p:spPr>
            <a:xfrm>
              <a:off x="0" y="-38100"/>
              <a:ext cx="1340440" cy="172842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3" name="Google Shape;223;p4"/>
          <p:cNvGrpSpPr/>
          <p:nvPr/>
        </p:nvGrpSpPr>
        <p:grpSpPr>
          <a:xfrm>
            <a:off x="8039198" y="2082188"/>
            <a:ext cx="2211493" cy="2211493"/>
            <a:chOff x="0" y="0"/>
            <a:chExt cx="812800" cy="812800"/>
          </a:xfrm>
        </p:grpSpPr>
        <p:sp>
          <p:nvSpPr>
            <p:cNvPr id="224" name="Google Shape;224;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6" name="Google Shape;226;p4"/>
          <p:cNvGrpSpPr/>
          <p:nvPr/>
        </p:nvGrpSpPr>
        <p:grpSpPr>
          <a:xfrm>
            <a:off x="12112763" y="6809403"/>
            <a:ext cx="5421320" cy="2944071"/>
            <a:chOff x="0" y="-38100"/>
            <a:chExt cx="1427828" cy="775388"/>
          </a:xfrm>
        </p:grpSpPr>
        <p:sp>
          <p:nvSpPr>
            <p:cNvPr id="227" name="Google Shape;227;p4"/>
            <p:cNvSpPr/>
            <p:nvPr/>
          </p:nvSpPr>
          <p:spPr>
            <a:xfrm>
              <a:off x="0" y="0"/>
              <a:ext cx="1427828" cy="737288"/>
            </a:xfrm>
            <a:custGeom>
              <a:rect b="b" l="l" r="r" t="t"/>
              <a:pathLst>
                <a:path extrusionOk="0" h="737288" w="1427828">
                  <a:moveTo>
                    <a:pt x="72831" y="0"/>
                  </a:moveTo>
                  <a:lnTo>
                    <a:pt x="1354997" y="0"/>
                  </a:lnTo>
                  <a:cubicBezTo>
                    <a:pt x="1374313" y="0"/>
                    <a:pt x="1392838" y="7673"/>
                    <a:pt x="1406497" y="21332"/>
                  </a:cubicBezTo>
                  <a:cubicBezTo>
                    <a:pt x="1420155" y="34990"/>
                    <a:pt x="1427828" y="53515"/>
                    <a:pt x="1427828" y="72831"/>
                  </a:cubicBezTo>
                  <a:lnTo>
                    <a:pt x="1427828" y="664457"/>
                  </a:lnTo>
                  <a:cubicBezTo>
                    <a:pt x="1427828" y="704680"/>
                    <a:pt x="1395221" y="737288"/>
                    <a:pt x="1354997" y="737288"/>
                  </a:cubicBezTo>
                  <a:lnTo>
                    <a:pt x="72831" y="737288"/>
                  </a:lnTo>
                  <a:cubicBezTo>
                    <a:pt x="32608" y="737288"/>
                    <a:pt x="0" y="704680"/>
                    <a:pt x="0" y="664457"/>
                  </a:cubicBezTo>
                  <a:lnTo>
                    <a:pt x="0" y="72831"/>
                  </a:lnTo>
                  <a:cubicBezTo>
                    <a:pt x="0" y="32608"/>
                    <a:pt x="32608" y="0"/>
                    <a:pt x="72831"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
            <p:cNvSpPr txBox="1"/>
            <p:nvPr/>
          </p:nvSpPr>
          <p:spPr>
            <a:xfrm>
              <a:off x="0" y="-38100"/>
              <a:ext cx="1427828" cy="77538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9" name="Google Shape;229;p4"/>
          <p:cNvGrpSpPr/>
          <p:nvPr/>
        </p:nvGrpSpPr>
        <p:grpSpPr>
          <a:xfrm>
            <a:off x="12278664" y="3043274"/>
            <a:ext cx="5089482" cy="6562631"/>
            <a:chOff x="0" y="-38100"/>
            <a:chExt cx="1340440" cy="1728429"/>
          </a:xfrm>
        </p:grpSpPr>
        <p:sp>
          <p:nvSpPr>
            <p:cNvPr id="230" name="Google Shape;230;p4"/>
            <p:cNvSpPr/>
            <p:nvPr/>
          </p:nvSpPr>
          <p:spPr>
            <a:xfrm>
              <a:off x="0" y="0"/>
              <a:ext cx="1340440" cy="1690329"/>
            </a:xfrm>
            <a:custGeom>
              <a:rect b="b" l="l" r="r" t="t"/>
              <a:pathLst>
                <a:path extrusionOk="0" h="1690329" w="1340440">
                  <a:moveTo>
                    <a:pt x="77579" y="0"/>
                  </a:moveTo>
                  <a:lnTo>
                    <a:pt x="1262861" y="0"/>
                  </a:lnTo>
                  <a:cubicBezTo>
                    <a:pt x="1305707" y="0"/>
                    <a:pt x="1340440" y="34733"/>
                    <a:pt x="1340440" y="77579"/>
                  </a:cubicBezTo>
                  <a:lnTo>
                    <a:pt x="1340440" y="1612750"/>
                  </a:lnTo>
                  <a:cubicBezTo>
                    <a:pt x="1340440" y="1633325"/>
                    <a:pt x="1332266" y="1653058"/>
                    <a:pt x="1317717" y="1667607"/>
                  </a:cubicBezTo>
                  <a:cubicBezTo>
                    <a:pt x="1303169" y="1682156"/>
                    <a:pt x="1283436" y="1690329"/>
                    <a:pt x="1262861" y="1690329"/>
                  </a:cubicBezTo>
                  <a:lnTo>
                    <a:pt x="77579" y="1690329"/>
                  </a:lnTo>
                  <a:cubicBezTo>
                    <a:pt x="34733" y="1690329"/>
                    <a:pt x="0" y="1655596"/>
                    <a:pt x="0" y="1612750"/>
                  </a:cubicBezTo>
                  <a:lnTo>
                    <a:pt x="0" y="77579"/>
                  </a:lnTo>
                  <a:cubicBezTo>
                    <a:pt x="0" y="57004"/>
                    <a:pt x="8173" y="37271"/>
                    <a:pt x="22722" y="22722"/>
                  </a:cubicBezTo>
                  <a:cubicBezTo>
                    <a:pt x="37271" y="8173"/>
                    <a:pt x="57004" y="0"/>
                    <a:pt x="77579" y="0"/>
                  </a:cubicBezTo>
                  <a:close/>
                </a:path>
              </a:pathLst>
            </a:custGeom>
            <a:solidFill>
              <a:srgbClr val="E8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4"/>
            <p:cNvSpPr txBox="1"/>
            <p:nvPr/>
          </p:nvSpPr>
          <p:spPr>
            <a:xfrm>
              <a:off x="0" y="-38100"/>
              <a:ext cx="1340400" cy="1728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2" name="Google Shape;232;p4"/>
          <p:cNvGrpSpPr/>
          <p:nvPr/>
        </p:nvGrpSpPr>
        <p:grpSpPr>
          <a:xfrm>
            <a:off x="13717659" y="2082188"/>
            <a:ext cx="2211493" cy="2211493"/>
            <a:chOff x="0" y="0"/>
            <a:chExt cx="812800" cy="812800"/>
          </a:xfrm>
        </p:grpSpPr>
        <p:sp>
          <p:nvSpPr>
            <p:cNvPr id="233" name="Google Shape;233;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5" name="Google Shape;235;p4"/>
          <p:cNvGrpSpPr/>
          <p:nvPr/>
        </p:nvGrpSpPr>
        <p:grpSpPr>
          <a:xfrm>
            <a:off x="0" y="-144661"/>
            <a:ext cx="17368147" cy="1687855"/>
            <a:chOff x="0" y="-38100"/>
            <a:chExt cx="4574327" cy="444538"/>
          </a:xfrm>
        </p:grpSpPr>
        <p:sp>
          <p:nvSpPr>
            <p:cNvPr id="236" name="Google Shape;236;p4"/>
            <p:cNvSpPr/>
            <p:nvPr/>
          </p:nvSpPr>
          <p:spPr>
            <a:xfrm>
              <a:off x="0" y="0"/>
              <a:ext cx="4574327" cy="406438"/>
            </a:xfrm>
            <a:custGeom>
              <a:rect b="b" l="l" r="r" t="t"/>
              <a:pathLst>
                <a:path extrusionOk="0" h="406438" w="4574327">
                  <a:moveTo>
                    <a:pt x="0" y="0"/>
                  </a:moveTo>
                  <a:lnTo>
                    <a:pt x="4574327" y="0"/>
                  </a:lnTo>
                  <a:lnTo>
                    <a:pt x="4574327" y="406438"/>
                  </a:lnTo>
                  <a:lnTo>
                    <a:pt x="0" y="406438"/>
                  </a:lnTo>
                  <a:close/>
                </a:path>
              </a:pathLst>
            </a:custGeom>
            <a:solidFill>
              <a:srgbClr val="0345E4"/>
            </a:solidFill>
            <a:ln>
              <a:noFill/>
            </a:ln>
          </p:spPr>
        </p:sp>
        <p:sp>
          <p:nvSpPr>
            <p:cNvPr id="237" name="Google Shape;237;p4"/>
            <p:cNvSpPr txBox="1"/>
            <p:nvPr/>
          </p:nvSpPr>
          <p:spPr>
            <a:xfrm>
              <a:off x="0" y="-38100"/>
              <a:ext cx="4574327" cy="4445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8" name="Google Shape;238;p4"/>
          <p:cNvSpPr/>
          <p:nvPr/>
        </p:nvSpPr>
        <p:spPr>
          <a:xfrm>
            <a:off x="2783603" y="2688954"/>
            <a:ext cx="1361983" cy="997962"/>
          </a:xfrm>
          <a:custGeom>
            <a:rect b="b" l="l" r="r" t="t"/>
            <a:pathLst>
              <a:path extrusionOk="0" h="997962" w="1361983">
                <a:moveTo>
                  <a:pt x="0" y="0"/>
                </a:moveTo>
                <a:lnTo>
                  <a:pt x="1361983" y="0"/>
                </a:lnTo>
                <a:lnTo>
                  <a:pt x="1361983" y="997962"/>
                </a:lnTo>
                <a:lnTo>
                  <a:pt x="0" y="997962"/>
                </a:lnTo>
                <a:lnTo>
                  <a:pt x="0" y="0"/>
                </a:lnTo>
                <a:close/>
              </a:path>
            </a:pathLst>
          </a:custGeom>
          <a:blipFill rotWithShape="1">
            <a:blip r:embed="rId3">
              <a:alphaModFix/>
            </a:blip>
            <a:stretch>
              <a:fillRect b="0" l="0" r="0" t="0"/>
            </a:stretch>
          </a:blipFill>
          <a:ln>
            <a:noFill/>
          </a:ln>
        </p:spPr>
      </p:sp>
      <p:sp>
        <p:nvSpPr>
          <p:cNvPr id="239" name="Google Shape;239;p4"/>
          <p:cNvSpPr/>
          <p:nvPr/>
        </p:nvSpPr>
        <p:spPr>
          <a:xfrm>
            <a:off x="8444462" y="2837693"/>
            <a:ext cx="1400966" cy="700483"/>
          </a:xfrm>
          <a:custGeom>
            <a:rect b="b" l="l" r="r" t="t"/>
            <a:pathLst>
              <a:path extrusionOk="0" h="700483" w="1400966">
                <a:moveTo>
                  <a:pt x="0" y="0"/>
                </a:moveTo>
                <a:lnTo>
                  <a:pt x="1400965" y="0"/>
                </a:lnTo>
                <a:lnTo>
                  <a:pt x="1400965" y="700483"/>
                </a:lnTo>
                <a:lnTo>
                  <a:pt x="0" y="700483"/>
                </a:lnTo>
                <a:lnTo>
                  <a:pt x="0" y="0"/>
                </a:lnTo>
                <a:close/>
              </a:path>
            </a:pathLst>
          </a:custGeom>
          <a:blipFill rotWithShape="1">
            <a:blip r:embed="rId4">
              <a:alphaModFix/>
            </a:blip>
            <a:stretch>
              <a:fillRect b="0" l="0" r="0" t="0"/>
            </a:stretch>
          </a:blipFill>
          <a:ln>
            <a:noFill/>
          </a:ln>
        </p:spPr>
      </p:sp>
      <p:sp>
        <p:nvSpPr>
          <p:cNvPr id="240" name="Google Shape;240;p4"/>
          <p:cNvSpPr/>
          <p:nvPr/>
        </p:nvSpPr>
        <p:spPr>
          <a:xfrm>
            <a:off x="14291591" y="2562271"/>
            <a:ext cx="1063628" cy="1251327"/>
          </a:xfrm>
          <a:custGeom>
            <a:rect b="b" l="l" r="r" t="t"/>
            <a:pathLst>
              <a:path extrusionOk="0" h="1251327" w="1063628">
                <a:moveTo>
                  <a:pt x="0" y="0"/>
                </a:moveTo>
                <a:lnTo>
                  <a:pt x="1063629" y="0"/>
                </a:lnTo>
                <a:lnTo>
                  <a:pt x="1063629" y="1251328"/>
                </a:lnTo>
                <a:lnTo>
                  <a:pt x="0" y="1251328"/>
                </a:lnTo>
                <a:lnTo>
                  <a:pt x="0" y="0"/>
                </a:lnTo>
                <a:close/>
              </a:path>
            </a:pathLst>
          </a:custGeom>
          <a:blipFill rotWithShape="1">
            <a:blip r:embed="rId5">
              <a:alphaModFix/>
            </a:blip>
            <a:stretch>
              <a:fillRect b="0" l="0" r="0" t="0"/>
            </a:stretch>
          </a:blipFill>
          <a:ln>
            <a:noFill/>
          </a:ln>
        </p:spPr>
      </p:sp>
      <p:sp>
        <p:nvSpPr>
          <p:cNvPr id="241" name="Google Shape;241;p4"/>
          <p:cNvSpPr txBox="1"/>
          <p:nvPr/>
        </p:nvSpPr>
        <p:spPr>
          <a:xfrm>
            <a:off x="919853" y="296934"/>
            <a:ext cx="10769833" cy="854076"/>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i="0" lang="en-US" sz="4999" u="none" cap="none" strike="noStrike">
                <a:solidFill>
                  <a:srgbClr val="FFFFFF"/>
                </a:solidFill>
                <a:latin typeface="Arial"/>
                <a:ea typeface="Arial"/>
                <a:cs typeface="Arial"/>
                <a:sym typeface="Arial"/>
              </a:rPr>
              <a:t>OBJECTIVES</a:t>
            </a:r>
            <a:endParaRPr/>
          </a:p>
        </p:txBody>
      </p:sp>
      <p:sp>
        <p:nvSpPr>
          <p:cNvPr id="242" name="Google Shape;242;p4"/>
          <p:cNvSpPr txBox="1"/>
          <p:nvPr/>
        </p:nvSpPr>
        <p:spPr>
          <a:xfrm>
            <a:off x="1408378" y="4463302"/>
            <a:ext cx="4112433" cy="129857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2499" u="none" cap="none" strike="noStrike">
                <a:solidFill>
                  <a:srgbClr val="000000"/>
                </a:solidFill>
                <a:latin typeface="Arial"/>
                <a:ea typeface="Arial"/>
                <a:cs typeface="Arial"/>
                <a:sym typeface="Arial"/>
              </a:rPr>
              <a:t>Mengembangkan Sistem Cepat dan Efektif</a:t>
            </a:r>
            <a:endParaRPr/>
          </a:p>
        </p:txBody>
      </p:sp>
      <p:sp>
        <p:nvSpPr>
          <p:cNvPr id="243" name="Google Shape;243;p4"/>
          <p:cNvSpPr txBox="1"/>
          <p:nvPr/>
        </p:nvSpPr>
        <p:spPr>
          <a:xfrm>
            <a:off x="7087784" y="4463302"/>
            <a:ext cx="4112433" cy="42227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2499" u="none" cap="none" strike="noStrike">
                <a:solidFill>
                  <a:srgbClr val="000000"/>
                </a:solidFill>
                <a:latin typeface="Arial"/>
                <a:ea typeface="Arial"/>
                <a:cs typeface="Arial"/>
                <a:sym typeface="Arial"/>
              </a:rPr>
              <a:t>Meminimalkan kerugian</a:t>
            </a:r>
            <a:endParaRPr/>
          </a:p>
        </p:txBody>
      </p:sp>
      <p:sp>
        <p:nvSpPr>
          <p:cNvPr id="244" name="Google Shape;244;p4"/>
          <p:cNvSpPr txBox="1"/>
          <p:nvPr/>
        </p:nvSpPr>
        <p:spPr>
          <a:xfrm>
            <a:off x="12767189" y="4463302"/>
            <a:ext cx="4112433" cy="422275"/>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1" i="0" lang="en-US" sz="2499" u="none" cap="none" strike="noStrike">
                <a:solidFill>
                  <a:srgbClr val="000000"/>
                </a:solidFill>
                <a:latin typeface="Arial"/>
                <a:ea typeface="Arial"/>
                <a:cs typeface="Arial"/>
                <a:sym typeface="Arial"/>
              </a:rPr>
              <a:t>Keamanan Transaksi </a:t>
            </a:r>
            <a:endParaRPr/>
          </a:p>
        </p:txBody>
      </p:sp>
      <p:sp>
        <p:nvSpPr>
          <p:cNvPr id="245" name="Google Shape;245;p4"/>
          <p:cNvSpPr txBox="1"/>
          <p:nvPr/>
        </p:nvSpPr>
        <p:spPr>
          <a:xfrm>
            <a:off x="1408378" y="6228602"/>
            <a:ext cx="4112433" cy="2978785"/>
          </a:xfrm>
          <a:prstGeom prst="rect">
            <a:avLst/>
          </a:prstGeom>
          <a:noFill/>
          <a:ln>
            <a:noFill/>
          </a:ln>
        </p:spPr>
        <p:txBody>
          <a:bodyPr anchorCtr="0" anchor="t" bIns="0" lIns="0" spcFirstLastPara="1" rIns="0" wrap="square" tIns="0">
            <a:spAutoFit/>
          </a:bodyPr>
          <a:lstStyle/>
          <a:p>
            <a:pPr indent="0" lvl="0" marL="0" marR="0" rtl="0" algn="l">
              <a:lnSpc>
                <a:spcPct val="155000"/>
              </a:lnSpc>
              <a:spcBef>
                <a:spcPts val="0"/>
              </a:spcBef>
              <a:spcAft>
                <a:spcPts val="0"/>
              </a:spcAft>
              <a:buNone/>
            </a:pPr>
            <a:r>
              <a:rPr b="0" i="0" lang="en-US" sz="2200" u="none" cap="none" strike="noStrike">
                <a:solidFill>
                  <a:srgbClr val="000000"/>
                </a:solidFill>
                <a:latin typeface="Open Sans"/>
                <a:ea typeface="Open Sans"/>
                <a:cs typeface="Open Sans"/>
                <a:sym typeface="Open Sans"/>
              </a:rPr>
              <a:t>*Mengembangkan sistem deteksi penipuan kartu kredit canggih yang dapat dengan cepat dan efektif *Mengidentifikasi variabel-variabel yang mempengaruhi potensi fraud</a:t>
            </a:r>
            <a:endParaRPr/>
          </a:p>
        </p:txBody>
      </p:sp>
      <p:sp>
        <p:nvSpPr>
          <p:cNvPr id="246" name="Google Shape;246;p4"/>
          <p:cNvSpPr txBox="1"/>
          <p:nvPr/>
        </p:nvSpPr>
        <p:spPr>
          <a:xfrm>
            <a:off x="7087784" y="6320720"/>
            <a:ext cx="4112433" cy="2121535"/>
          </a:xfrm>
          <a:prstGeom prst="rect">
            <a:avLst/>
          </a:prstGeom>
          <a:noFill/>
          <a:ln>
            <a:noFill/>
          </a:ln>
        </p:spPr>
        <p:txBody>
          <a:bodyPr anchorCtr="0" anchor="t" bIns="0" lIns="0" spcFirstLastPara="1" rIns="0" wrap="square" tIns="0">
            <a:spAutoFit/>
          </a:bodyPr>
          <a:lstStyle/>
          <a:p>
            <a:pPr indent="0" lvl="0" marL="0" marR="0" rtl="0" algn="l">
              <a:lnSpc>
                <a:spcPct val="155000"/>
              </a:lnSpc>
              <a:spcBef>
                <a:spcPts val="0"/>
              </a:spcBef>
              <a:spcAft>
                <a:spcPts val="0"/>
              </a:spcAft>
              <a:buNone/>
            </a:pPr>
            <a:r>
              <a:rPr b="0" i="0" lang="en-US" sz="2200" u="none" cap="none" strike="noStrike">
                <a:solidFill>
                  <a:srgbClr val="000000"/>
                </a:solidFill>
                <a:latin typeface="Open Sans"/>
                <a:ea typeface="Open Sans"/>
                <a:cs typeface="Open Sans"/>
                <a:sym typeface="Open Sans"/>
              </a:rPr>
              <a:t>*Meminimalkan kerugian finansial untuk konsumen dan lembaga keuangan. *Memberikan insight tentang pola transaksi normal vs fraud.</a:t>
            </a:r>
            <a:endParaRPr/>
          </a:p>
        </p:txBody>
      </p:sp>
      <p:sp>
        <p:nvSpPr>
          <p:cNvPr id="247" name="Google Shape;247;p4"/>
          <p:cNvSpPr txBox="1"/>
          <p:nvPr/>
        </p:nvSpPr>
        <p:spPr>
          <a:xfrm>
            <a:off x="12284225" y="5055225"/>
            <a:ext cx="4975200" cy="4537800"/>
          </a:xfrm>
          <a:prstGeom prst="rect">
            <a:avLst/>
          </a:prstGeom>
          <a:noFill/>
          <a:ln>
            <a:noFill/>
          </a:ln>
        </p:spPr>
        <p:txBody>
          <a:bodyPr anchorCtr="0" anchor="t" bIns="0" lIns="0" spcFirstLastPara="1" rIns="0" wrap="square" tIns="0">
            <a:spAutoFit/>
          </a:bodyPr>
          <a:lstStyle/>
          <a:p>
            <a:pPr indent="0" lvl="0" marL="0" marR="0" rtl="0" algn="l">
              <a:lnSpc>
                <a:spcPct val="155000"/>
              </a:lnSpc>
              <a:spcBef>
                <a:spcPts val="0"/>
              </a:spcBef>
              <a:spcAft>
                <a:spcPts val="0"/>
              </a:spcAft>
              <a:buNone/>
            </a:pPr>
            <a:r>
              <a:rPr b="0" i="0" lang="en-US" sz="2200" u="none" cap="none" strike="noStrike">
                <a:solidFill>
                  <a:srgbClr val="000000"/>
                </a:solidFill>
                <a:latin typeface="Open Sans"/>
                <a:ea typeface="Open Sans"/>
                <a:cs typeface="Open Sans"/>
                <a:sym typeface="Open Sans"/>
              </a:rPr>
              <a:t>Meningkatkan keamanan keseluruhan dalam transaksi elektronik. Dengan proliferasi sistem pembayaran digital, penipuan kartu kredit telah menjadi masalah yang meresap, membahayakan kesejahteraan keuangan - konsumen dan kepercayaan pada transaksi online.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pSp>
        <p:nvGrpSpPr>
          <p:cNvPr id="252" name="Google Shape;252;p5"/>
          <p:cNvGrpSpPr/>
          <p:nvPr/>
        </p:nvGrpSpPr>
        <p:grpSpPr>
          <a:xfrm>
            <a:off x="0" y="-144661"/>
            <a:ext cx="2226726" cy="10431661"/>
            <a:chOff x="0" y="-38100"/>
            <a:chExt cx="586463" cy="2747433"/>
          </a:xfrm>
        </p:grpSpPr>
        <p:sp>
          <p:nvSpPr>
            <p:cNvPr id="253" name="Google Shape;253;p5"/>
            <p:cNvSpPr/>
            <p:nvPr/>
          </p:nvSpPr>
          <p:spPr>
            <a:xfrm>
              <a:off x="0" y="0"/>
              <a:ext cx="586463" cy="2709333"/>
            </a:xfrm>
            <a:custGeom>
              <a:rect b="b" l="l" r="r" t="t"/>
              <a:pathLst>
                <a:path extrusionOk="0" h="2709333" w="586463">
                  <a:moveTo>
                    <a:pt x="0" y="0"/>
                  </a:moveTo>
                  <a:lnTo>
                    <a:pt x="586463" y="0"/>
                  </a:lnTo>
                  <a:lnTo>
                    <a:pt x="586463" y="2709333"/>
                  </a:lnTo>
                  <a:lnTo>
                    <a:pt x="0" y="2709333"/>
                  </a:lnTo>
                  <a:close/>
                </a:path>
              </a:pathLst>
            </a:custGeom>
            <a:solidFill>
              <a:srgbClr val="0345E4"/>
            </a:solidFill>
            <a:ln>
              <a:noFill/>
            </a:ln>
          </p:spPr>
        </p:sp>
        <p:sp>
          <p:nvSpPr>
            <p:cNvPr id="254" name="Google Shape;254;p5"/>
            <p:cNvSpPr txBox="1"/>
            <p:nvPr/>
          </p:nvSpPr>
          <p:spPr>
            <a:xfrm>
              <a:off x="0" y="-38100"/>
              <a:ext cx="586463"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5" name="Google Shape;255;p5"/>
          <p:cNvGrpSpPr/>
          <p:nvPr/>
        </p:nvGrpSpPr>
        <p:grpSpPr>
          <a:xfrm>
            <a:off x="2809408" y="269416"/>
            <a:ext cx="5473113" cy="794682"/>
            <a:chOff x="0" y="-57150"/>
            <a:chExt cx="3481912" cy="505565"/>
          </a:xfrm>
        </p:grpSpPr>
        <p:sp>
          <p:nvSpPr>
            <p:cNvPr id="256" name="Google Shape;256;p5"/>
            <p:cNvSpPr/>
            <p:nvPr/>
          </p:nvSpPr>
          <p:spPr>
            <a:xfrm>
              <a:off x="0" y="0"/>
              <a:ext cx="3481911" cy="448415"/>
            </a:xfrm>
            <a:custGeom>
              <a:rect b="b" l="l" r="r" t="t"/>
              <a:pathLst>
                <a:path extrusionOk="0" h="448415" w="3481911">
                  <a:moveTo>
                    <a:pt x="3278711" y="0"/>
                  </a:moveTo>
                  <a:cubicBezTo>
                    <a:pt x="3390936" y="0"/>
                    <a:pt x="3481911" y="100381"/>
                    <a:pt x="3481911" y="224207"/>
                  </a:cubicBezTo>
                  <a:cubicBezTo>
                    <a:pt x="3481911" y="348034"/>
                    <a:pt x="3390936" y="448415"/>
                    <a:pt x="3278711" y="448415"/>
                  </a:cubicBezTo>
                  <a:lnTo>
                    <a:pt x="203200" y="448415"/>
                  </a:lnTo>
                  <a:cubicBezTo>
                    <a:pt x="90976" y="448415"/>
                    <a:pt x="0" y="348034"/>
                    <a:pt x="0" y="224207"/>
                  </a:cubicBezTo>
                  <a:cubicBezTo>
                    <a:pt x="0" y="100381"/>
                    <a:pt x="90976" y="0"/>
                    <a:pt x="203200" y="0"/>
                  </a:cubicBezTo>
                  <a:close/>
                </a:path>
              </a:pathLst>
            </a:custGeom>
            <a:solidFill>
              <a:srgbClr val="0345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txBox="1"/>
            <p:nvPr/>
          </p:nvSpPr>
          <p:spPr>
            <a:xfrm>
              <a:off x="0" y="-57150"/>
              <a:ext cx="3481912" cy="505565"/>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000" u="none" cap="none" strike="noStrike">
                  <a:solidFill>
                    <a:srgbClr val="FFFFFF"/>
                  </a:solidFill>
                  <a:latin typeface="Arial"/>
                  <a:ea typeface="Arial"/>
                  <a:cs typeface="Arial"/>
                  <a:sym typeface="Arial"/>
                </a:rPr>
                <a:t>Understanding the Data</a:t>
              </a:r>
              <a:endParaRPr/>
            </a:p>
          </p:txBody>
        </p:sp>
      </p:grpSp>
      <p:grpSp>
        <p:nvGrpSpPr>
          <p:cNvPr id="258" name="Google Shape;258;p5"/>
          <p:cNvGrpSpPr/>
          <p:nvPr/>
        </p:nvGrpSpPr>
        <p:grpSpPr>
          <a:xfrm>
            <a:off x="2809408" y="1073351"/>
            <a:ext cx="14691882" cy="8549684"/>
            <a:chOff x="0" y="-38100"/>
            <a:chExt cx="3869467" cy="2251769"/>
          </a:xfrm>
        </p:grpSpPr>
        <p:sp>
          <p:nvSpPr>
            <p:cNvPr id="259" name="Google Shape;259;p5"/>
            <p:cNvSpPr/>
            <p:nvPr/>
          </p:nvSpPr>
          <p:spPr>
            <a:xfrm>
              <a:off x="0" y="0"/>
              <a:ext cx="3869467" cy="2213669"/>
            </a:xfrm>
            <a:custGeom>
              <a:rect b="b" l="l" r="r" t="t"/>
              <a:pathLst>
                <a:path extrusionOk="0" h="2213669" w="3869467">
                  <a:moveTo>
                    <a:pt x="26875" y="0"/>
                  </a:moveTo>
                  <a:lnTo>
                    <a:pt x="3842592" y="0"/>
                  </a:lnTo>
                  <a:cubicBezTo>
                    <a:pt x="3857435" y="0"/>
                    <a:pt x="3869467" y="12032"/>
                    <a:pt x="3869467" y="26875"/>
                  </a:cubicBezTo>
                  <a:lnTo>
                    <a:pt x="3869467" y="2186794"/>
                  </a:lnTo>
                  <a:cubicBezTo>
                    <a:pt x="3869467" y="2193922"/>
                    <a:pt x="3866636" y="2200757"/>
                    <a:pt x="3861596" y="2205797"/>
                  </a:cubicBezTo>
                  <a:cubicBezTo>
                    <a:pt x="3856556" y="2210837"/>
                    <a:pt x="3849720" y="2213669"/>
                    <a:pt x="3842592" y="2213669"/>
                  </a:cubicBezTo>
                  <a:lnTo>
                    <a:pt x="26875" y="2213669"/>
                  </a:lnTo>
                  <a:cubicBezTo>
                    <a:pt x="12032" y="2213669"/>
                    <a:pt x="0" y="2201636"/>
                    <a:pt x="0" y="2186794"/>
                  </a:cubicBezTo>
                  <a:lnTo>
                    <a:pt x="0" y="26875"/>
                  </a:lnTo>
                  <a:cubicBezTo>
                    <a:pt x="0" y="19747"/>
                    <a:pt x="2831" y="12911"/>
                    <a:pt x="7871" y="7871"/>
                  </a:cubicBezTo>
                  <a:cubicBezTo>
                    <a:pt x="12911" y="2831"/>
                    <a:pt x="19747" y="0"/>
                    <a:pt x="26875" y="0"/>
                  </a:cubicBezTo>
                  <a:close/>
                </a:path>
              </a:pathLst>
            </a:custGeom>
            <a:solidFill>
              <a:srgbClr val="E8EC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txBox="1"/>
            <p:nvPr/>
          </p:nvSpPr>
          <p:spPr>
            <a:xfrm>
              <a:off x="0" y="-38100"/>
              <a:ext cx="3869467" cy="225176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1" name="Google Shape;261;p5"/>
          <p:cNvSpPr txBox="1"/>
          <p:nvPr/>
        </p:nvSpPr>
        <p:spPr>
          <a:xfrm>
            <a:off x="3062849" y="1469030"/>
            <a:ext cx="14196451" cy="7807736"/>
          </a:xfrm>
          <a:prstGeom prst="rect">
            <a:avLst/>
          </a:prstGeom>
          <a:noFill/>
          <a:ln>
            <a:noFill/>
          </a:ln>
        </p:spPr>
        <p:txBody>
          <a:bodyPr anchorCtr="0" anchor="t" bIns="0" lIns="0" spcFirstLastPara="1" rIns="0" wrap="square" tIns="0">
            <a:spAutoFit/>
          </a:bodyPr>
          <a:lstStyle/>
          <a:p>
            <a:pPr indent="0" lvl="0" marL="0" marR="0" rtl="0" algn="just">
              <a:lnSpc>
                <a:spcPct val="155007"/>
              </a:lnSpc>
              <a:spcBef>
                <a:spcPts val="0"/>
              </a:spcBef>
              <a:spcAft>
                <a:spcPts val="0"/>
              </a:spcAft>
              <a:buNone/>
            </a:pPr>
            <a:r>
              <a:rPr b="0" i="0" lang="en-US" sz="2516" u="none" cap="none" strike="noStrike">
                <a:solidFill>
                  <a:srgbClr val="000000"/>
                </a:solidFill>
                <a:latin typeface="Open Sans"/>
                <a:ea typeface="Open Sans"/>
                <a:cs typeface="Open Sans"/>
                <a:sym typeface="Open Sans"/>
              </a:rPr>
              <a:t>Dataset creditcard.csv berisi data transaksi kartu kredit yang dilakukan oleh nasabah di Eropa selama dua hari pada bulan September 2013. Tujuan utamanya adalah untuk mendeteksi transaksi penipuan (fraud detection) menggunakan metode analisis data dan machine learning.</a:t>
            </a:r>
            <a:endParaRPr/>
          </a:p>
          <a:p>
            <a:pPr indent="0" lvl="0" marL="0" marR="0" rtl="0" algn="just">
              <a:lnSpc>
                <a:spcPct val="155007"/>
              </a:lnSpc>
              <a:spcBef>
                <a:spcPts val="0"/>
              </a:spcBef>
              <a:spcAft>
                <a:spcPts val="0"/>
              </a:spcAft>
              <a:buNone/>
            </a:pPr>
            <a:r>
              <a:t/>
            </a:r>
            <a:endParaRPr b="0" i="0" sz="2516" u="none" cap="none" strike="noStrike">
              <a:solidFill>
                <a:srgbClr val="000000"/>
              </a:solidFill>
              <a:latin typeface="Open Sans"/>
              <a:ea typeface="Open Sans"/>
              <a:cs typeface="Open Sans"/>
              <a:sym typeface="Open Sans"/>
            </a:endParaRPr>
          </a:p>
          <a:p>
            <a:pPr indent="0" lvl="0" marL="0" marR="0" rtl="0" algn="just">
              <a:lnSpc>
                <a:spcPct val="155007"/>
              </a:lnSpc>
              <a:spcBef>
                <a:spcPts val="0"/>
              </a:spcBef>
              <a:spcAft>
                <a:spcPts val="0"/>
              </a:spcAft>
              <a:buNone/>
            </a:pPr>
            <a:r>
              <a:rPr b="0" i="0" lang="en-US" sz="2516" u="none" cap="none" strike="noStrike">
                <a:solidFill>
                  <a:srgbClr val="000000"/>
                </a:solidFill>
                <a:latin typeface="Open Sans"/>
                <a:ea typeface="Open Sans"/>
                <a:cs typeface="Open Sans"/>
                <a:sym typeface="Open Sans"/>
              </a:rPr>
              <a:t>Dataset berisi 31 fitur.</a:t>
            </a:r>
            <a:endParaRPr/>
          </a:p>
          <a:p>
            <a:pPr indent="0" lvl="0" marL="0" marR="0" rtl="0" algn="just">
              <a:lnSpc>
                <a:spcPct val="155007"/>
              </a:lnSpc>
              <a:spcBef>
                <a:spcPts val="0"/>
              </a:spcBef>
              <a:spcAft>
                <a:spcPts val="0"/>
              </a:spcAft>
              <a:buNone/>
            </a:pPr>
            <a:r>
              <a:t/>
            </a:r>
            <a:endParaRPr b="0" i="0" sz="2516" u="none" cap="none" strike="noStrike">
              <a:solidFill>
                <a:srgbClr val="000000"/>
              </a:solidFill>
              <a:latin typeface="Open Sans"/>
              <a:ea typeface="Open Sans"/>
              <a:cs typeface="Open Sans"/>
              <a:sym typeface="Open Sans"/>
            </a:endParaRPr>
          </a:p>
          <a:p>
            <a:pPr indent="0" lvl="0" marL="0" marR="0" rtl="0" algn="just">
              <a:lnSpc>
                <a:spcPct val="155007"/>
              </a:lnSpc>
              <a:spcBef>
                <a:spcPts val="0"/>
              </a:spcBef>
              <a:spcAft>
                <a:spcPts val="0"/>
              </a:spcAft>
              <a:buNone/>
            </a:pPr>
            <a:r>
              <a:rPr b="0" i="0" lang="en-US" sz="2516" u="none" cap="none" strike="noStrike">
                <a:solidFill>
                  <a:srgbClr val="000000"/>
                </a:solidFill>
                <a:latin typeface="Open Sans"/>
                <a:ea typeface="Open Sans"/>
                <a:cs typeface="Open Sans"/>
                <a:sym typeface="Open Sans"/>
              </a:rPr>
              <a:t>Setiap transaksi dalam dataset dikaitkan dengan 28 fitur tambahan yang diberi label sebagai V1–V28. Karena masalah kerahasiaan, fitur-fitur ini ditransformasi menggunakan  </a:t>
            </a:r>
            <a:r>
              <a:rPr b="0" i="1" lang="en-US" sz="2516" u="none" cap="none" strike="noStrike">
                <a:solidFill>
                  <a:srgbClr val="000000"/>
                </a:solidFill>
                <a:latin typeface="Open Sans"/>
                <a:ea typeface="Open Sans"/>
                <a:cs typeface="Open Sans"/>
                <a:sym typeface="Open Sans"/>
              </a:rPr>
              <a:t>Principal Component Analysis  (PCA)</a:t>
            </a:r>
            <a:r>
              <a:rPr b="0" i="0" lang="en-US" sz="2516" u="none" cap="none" strike="noStrike">
                <a:solidFill>
                  <a:srgbClr val="000000"/>
                </a:solidFill>
                <a:latin typeface="Open Sans"/>
                <a:ea typeface="Open Sans"/>
                <a:cs typeface="Open Sans"/>
                <a:sym typeface="Open Sans"/>
              </a:rPr>
              <a:t>. </a:t>
            </a:r>
            <a:endParaRPr/>
          </a:p>
          <a:p>
            <a:pPr indent="0" lvl="0" marL="0" marR="0" rtl="0" algn="just">
              <a:lnSpc>
                <a:spcPct val="155007"/>
              </a:lnSpc>
              <a:spcBef>
                <a:spcPts val="0"/>
              </a:spcBef>
              <a:spcAft>
                <a:spcPts val="0"/>
              </a:spcAft>
              <a:buNone/>
            </a:pPr>
            <a:r>
              <a:t/>
            </a:r>
            <a:endParaRPr b="0" i="0" sz="2516" u="none" cap="none" strike="noStrike">
              <a:solidFill>
                <a:srgbClr val="000000"/>
              </a:solidFill>
              <a:latin typeface="Open Sans"/>
              <a:ea typeface="Open Sans"/>
              <a:cs typeface="Open Sans"/>
              <a:sym typeface="Open Sans"/>
            </a:endParaRPr>
          </a:p>
          <a:p>
            <a:pPr indent="0" lvl="0" marL="0" marR="0" rtl="0" algn="just">
              <a:lnSpc>
                <a:spcPct val="155007"/>
              </a:lnSpc>
              <a:spcBef>
                <a:spcPts val="0"/>
              </a:spcBef>
              <a:spcAft>
                <a:spcPts val="0"/>
              </a:spcAft>
              <a:buNone/>
            </a:pPr>
            <a:r>
              <a:rPr b="0" i="0" lang="en-US" sz="2516" u="none" cap="none" strike="noStrike">
                <a:solidFill>
                  <a:srgbClr val="000000"/>
                </a:solidFill>
                <a:latin typeface="Open Sans"/>
                <a:ea typeface="Open Sans"/>
                <a:cs typeface="Open Sans"/>
                <a:sym typeface="Open Sans"/>
              </a:rPr>
              <a:t>Fitur 'Time' mewakili waktu yang berlalu dalam detik antara setiap transaksi dan transaksi pertama dalam dataset.</a:t>
            </a:r>
            <a:endParaRPr/>
          </a:p>
          <a:p>
            <a:pPr indent="0" lvl="0" marL="0" marR="0" rtl="0" algn="just">
              <a:lnSpc>
                <a:spcPct val="155007"/>
              </a:lnSpc>
              <a:spcBef>
                <a:spcPts val="0"/>
              </a:spcBef>
              <a:spcAft>
                <a:spcPts val="0"/>
              </a:spcAft>
              <a:buNone/>
            </a:pPr>
            <a:r>
              <a:t/>
            </a:r>
            <a:endParaRPr b="0" i="0" sz="2516" u="none" cap="none" strike="noStrike">
              <a:solidFill>
                <a:srgbClr val="000000"/>
              </a:solidFill>
              <a:latin typeface="Open Sans"/>
              <a:ea typeface="Open Sans"/>
              <a:cs typeface="Open Sans"/>
              <a:sym typeface="Open Sans"/>
            </a:endParaRPr>
          </a:p>
          <a:p>
            <a:pPr indent="0" lvl="0" marL="0" marR="0" rtl="0" algn="just">
              <a:lnSpc>
                <a:spcPct val="155007"/>
              </a:lnSpc>
              <a:spcBef>
                <a:spcPts val="0"/>
              </a:spcBef>
              <a:spcAft>
                <a:spcPts val="0"/>
              </a:spcAft>
              <a:buNone/>
            </a:pPr>
            <a:r>
              <a:rPr b="0" i="0" lang="en-US" sz="2516" u="none" cap="none" strike="noStrike">
                <a:solidFill>
                  <a:srgbClr val="000000"/>
                </a:solidFill>
                <a:latin typeface="Open Sans"/>
                <a:ea typeface="Open Sans"/>
                <a:cs typeface="Open Sans"/>
                <a:sym typeface="Open Sans"/>
              </a:rPr>
              <a:t>Fitur ‘Amount' sesuai dengan jumlah transaksi / tiba-tiba banyak transaksi</a:t>
            </a:r>
            <a:endParaRPr/>
          </a:p>
          <a:p>
            <a:pPr indent="0" lvl="0" marL="0" marR="0" rtl="0" algn="just">
              <a:lnSpc>
                <a:spcPct val="155007"/>
              </a:lnSpc>
              <a:spcBef>
                <a:spcPts val="0"/>
              </a:spcBef>
              <a:spcAft>
                <a:spcPts val="0"/>
              </a:spcAft>
              <a:buNone/>
            </a:pPr>
            <a:r>
              <a:t/>
            </a:r>
            <a:endParaRPr b="0" i="0" sz="2516" u="none" cap="none" strike="noStrike">
              <a:solidFill>
                <a:srgbClr val="000000"/>
              </a:solidFill>
              <a:latin typeface="Open Sans"/>
              <a:ea typeface="Open Sans"/>
              <a:cs typeface="Open Sans"/>
              <a:sym typeface="Open Sans"/>
            </a:endParaRPr>
          </a:p>
          <a:p>
            <a:pPr indent="0" lvl="0" marL="0" marR="0" rtl="0" algn="just">
              <a:lnSpc>
                <a:spcPct val="155007"/>
              </a:lnSpc>
              <a:spcBef>
                <a:spcPts val="0"/>
              </a:spcBef>
              <a:spcAft>
                <a:spcPts val="0"/>
              </a:spcAft>
              <a:buNone/>
            </a:pPr>
            <a:r>
              <a:rPr b="0" i="0" lang="en-US" sz="2516" u="none" cap="none" strike="noStrike">
                <a:solidFill>
                  <a:srgbClr val="000000"/>
                </a:solidFill>
                <a:latin typeface="Open Sans"/>
                <a:ea typeface="Open Sans"/>
                <a:cs typeface="Open Sans"/>
                <a:sym typeface="Open Sans"/>
              </a:rPr>
              <a:t>Class menunjukkan 1 untuk penipuan dan 0 jika tidak.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887" l="0" r="0" t="-8887"/>
            </a:stretch>
          </a:blipFill>
          <a:ln>
            <a:noFill/>
          </a:ln>
        </p:spPr>
      </p:sp>
      <p:grpSp>
        <p:nvGrpSpPr>
          <p:cNvPr id="267" name="Google Shape;267;p6"/>
          <p:cNvGrpSpPr/>
          <p:nvPr/>
        </p:nvGrpSpPr>
        <p:grpSpPr>
          <a:xfrm>
            <a:off x="15664971" y="-782737"/>
            <a:ext cx="3744615" cy="3744615"/>
            <a:chOff x="0" y="0"/>
            <a:chExt cx="812800" cy="812800"/>
          </a:xfrm>
        </p:grpSpPr>
        <p:sp>
          <p:nvSpPr>
            <p:cNvPr id="268" name="Google Shape;268;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0" name="Google Shape;270;p6"/>
          <p:cNvGrpSpPr/>
          <p:nvPr/>
        </p:nvGrpSpPr>
        <p:grpSpPr>
          <a:xfrm>
            <a:off x="755020" y="7356528"/>
            <a:ext cx="2350854" cy="2350854"/>
            <a:chOff x="0" y="0"/>
            <a:chExt cx="812800" cy="812800"/>
          </a:xfrm>
        </p:grpSpPr>
        <p:sp>
          <p:nvSpPr>
            <p:cNvPr id="271" name="Google Shape;271;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3" name="Google Shape;273;p6"/>
          <p:cNvSpPr txBox="1"/>
          <p:nvPr/>
        </p:nvSpPr>
        <p:spPr>
          <a:xfrm>
            <a:off x="1205897" y="1032421"/>
            <a:ext cx="4777141" cy="1047750"/>
          </a:xfrm>
          <a:prstGeom prst="rect">
            <a:avLst/>
          </a:prstGeom>
          <a:noFill/>
          <a:ln>
            <a:noFill/>
          </a:ln>
        </p:spPr>
        <p:txBody>
          <a:bodyPr anchorCtr="0" anchor="t" bIns="0" lIns="0" spcFirstLastPara="1" rIns="0" wrap="square" tIns="0">
            <a:spAutoFit/>
          </a:bodyPr>
          <a:lstStyle/>
          <a:p>
            <a:pPr indent="0" lvl="0" marL="0" marR="0" rtl="0" algn="ctr">
              <a:lnSpc>
                <a:spcPct val="23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23850" lvl="1" marL="647700" marR="0" rtl="0" algn="ctr">
              <a:lnSpc>
                <a:spcPct val="140000"/>
              </a:lnSpc>
              <a:spcBef>
                <a:spcPts val="0"/>
              </a:spcBef>
              <a:spcAft>
                <a:spcPts val="0"/>
              </a:spcAft>
              <a:buClr>
                <a:srgbClr val="FFFFFF"/>
              </a:buClr>
              <a:buSzPts val="3000"/>
              <a:buFont typeface="Arial"/>
              <a:buAutoNum type="arabicPeriod"/>
            </a:pPr>
            <a:r>
              <a:rPr b="1" i="0" lang="en-US" sz="3000" u="none" cap="none" strike="noStrike">
                <a:solidFill>
                  <a:srgbClr val="FFFFFF"/>
                </a:solidFill>
                <a:latin typeface="Arial"/>
                <a:ea typeface="Arial"/>
                <a:cs typeface="Arial"/>
                <a:sym typeface="Arial"/>
              </a:rPr>
              <a:t>DATA COLLECTION</a:t>
            </a:r>
            <a:endParaRPr/>
          </a:p>
        </p:txBody>
      </p:sp>
      <p:sp>
        <p:nvSpPr>
          <p:cNvPr id="274" name="Google Shape;274;p6"/>
          <p:cNvSpPr txBox="1"/>
          <p:nvPr/>
        </p:nvSpPr>
        <p:spPr>
          <a:xfrm>
            <a:off x="-229390" y="2331099"/>
            <a:ext cx="17766668" cy="2508627"/>
          </a:xfrm>
          <a:prstGeom prst="rect">
            <a:avLst/>
          </a:prstGeom>
          <a:noFill/>
          <a:ln>
            <a:noFill/>
          </a:ln>
        </p:spPr>
        <p:txBody>
          <a:bodyPr anchorCtr="0" anchor="t" bIns="0" lIns="0" spcFirstLastPara="1" rIns="0" wrap="square" tIns="0">
            <a:spAutoFit/>
          </a:bodyPr>
          <a:lstStyle/>
          <a:p>
            <a:pPr indent="0" lvl="0" marL="0" marR="0" rtl="0" algn="ctr">
              <a:lnSpc>
                <a:spcPct val="200000"/>
              </a:lnSpc>
              <a:spcBef>
                <a:spcPts val="0"/>
              </a:spcBef>
              <a:spcAft>
                <a:spcPts val="0"/>
              </a:spcAft>
              <a:buNone/>
            </a:pPr>
            <a:r>
              <a:rPr b="0" i="0" lang="en-US" sz="3449" u="none" cap="none" strike="noStrike">
                <a:solidFill>
                  <a:srgbClr val="FFFFFF"/>
                </a:solidFill>
                <a:latin typeface="Open Sans"/>
                <a:ea typeface="Open Sans"/>
                <a:cs typeface="Open Sans"/>
                <a:sym typeface="Open Sans"/>
              </a:rPr>
              <a:t>Deteksi transaksi fraud (Class = 1) dari data transaksi kartu kredit</a:t>
            </a:r>
            <a:endParaRPr/>
          </a:p>
          <a:p>
            <a:pPr indent="0" lvl="0" marL="0" marR="0" rtl="0" algn="l">
              <a:lnSpc>
                <a:spcPct val="200000"/>
              </a:lnSpc>
              <a:spcBef>
                <a:spcPts val="0"/>
              </a:spcBef>
              <a:spcAft>
                <a:spcPts val="0"/>
              </a:spcAft>
              <a:buNone/>
            </a:pPr>
            <a:r>
              <a:t/>
            </a:r>
            <a:endParaRPr b="0" i="0" sz="3449" u="none" cap="none" strike="noStrike">
              <a:solidFill>
                <a:srgbClr val="FFFFFF"/>
              </a:solidFill>
              <a:latin typeface="Open Sans"/>
              <a:ea typeface="Open Sans"/>
              <a:cs typeface="Open Sans"/>
              <a:sym typeface="Open Sans"/>
            </a:endParaRPr>
          </a:p>
          <a:p>
            <a:pPr indent="0" lvl="0" marL="0" marR="0" rtl="0" algn="just">
              <a:lnSpc>
                <a:spcPct val="200000"/>
              </a:lnSpc>
              <a:spcBef>
                <a:spcPts val="0"/>
              </a:spcBef>
              <a:spcAft>
                <a:spcPts val="0"/>
              </a:spcAft>
              <a:buNone/>
            </a:pPr>
            <a:r>
              <a:t/>
            </a:r>
            <a:endParaRPr b="0" i="0" sz="3449" u="none" cap="none" strike="noStrike">
              <a:solidFill>
                <a:srgbClr val="FFFFFF"/>
              </a:solidFill>
              <a:latin typeface="Open Sans"/>
              <a:ea typeface="Open Sans"/>
              <a:cs typeface="Open Sans"/>
              <a:sym typeface="Open Sans"/>
            </a:endParaRPr>
          </a:p>
        </p:txBody>
      </p:sp>
      <p:sp>
        <p:nvSpPr>
          <p:cNvPr id="275" name="Google Shape;275;p6"/>
          <p:cNvSpPr txBox="1"/>
          <p:nvPr/>
        </p:nvSpPr>
        <p:spPr>
          <a:xfrm>
            <a:off x="2088630" y="3913414"/>
            <a:ext cx="14556055" cy="2568638"/>
          </a:xfrm>
          <a:prstGeom prst="rect">
            <a:avLst/>
          </a:prstGeom>
          <a:noFill/>
          <a:ln>
            <a:noFill/>
          </a:ln>
        </p:spPr>
        <p:txBody>
          <a:bodyPr anchorCtr="0" anchor="t" bIns="0" lIns="0" spcFirstLastPara="1" rIns="0" wrap="square" tIns="0">
            <a:spAutoFit/>
          </a:bodyPr>
          <a:lstStyle/>
          <a:p>
            <a:pPr indent="0" lvl="0" marL="0" marR="0" rtl="0" algn="just">
              <a:lnSpc>
                <a:spcPct val="155010"/>
              </a:lnSpc>
              <a:spcBef>
                <a:spcPts val="0"/>
              </a:spcBef>
              <a:spcAft>
                <a:spcPts val="0"/>
              </a:spcAft>
              <a:buNone/>
            </a:pPr>
            <a:r>
              <a:rPr b="0" i="0" lang="en-US" sz="3303" u="none" cap="none" strike="noStrike">
                <a:solidFill>
                  <a:srgbClr val="FFFFFF"/>
                </a:solidFill>
                <a:latin typeface="Open Sans"/>
                <a:ea typeface="Open Sans"/>
                <a:cs typeface="Open Sans"/>
                <a:sym typeface="Open Sans"/>
              </a:rPr>
              <a:t>Diketahui data penipuan kartu kredit ini kurang dari 0,2% transaksi yang merupakan penipuan, sehingga sangat sulit untuk  memprediksi dataset yang memiliki 284.807 transaksi otentik dan 492 transaksi penipuan (0,17 % dari total transaksi)</a:t>
            </a:r>
            <a:endParaRPr/>
          </a:p>
        </p:txBody>
      </p:sp>
      <p:sp>
        <p:nvSpPr>
          <p:cNvPr id="276" name="Google Shape;276;p6"/>
          <p:cNvSpPr txBox="1"/>
          <p:nvPr/>
        </p:nvSpPr>
        <p:spPr>
          <a:xfrm>
            <a:off x="1205897" y="660400"/>
            <a:ext cx="8264756" cy="669925"/>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FFFFFF"/>
                </a:solidFill>
                <a:latin typeface="Arial"/>
                <a:ea typeface="Arial"/>
                <a:cs typeface="Arial"/>
                <a:sym typeface="Arial"/>
              </a:rPr>
              <a:t>EDA &amp; DATA VISUALIZATIONS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grpSp>
        <p:nvGrpSpPr>
          <p:cNvPr id="281" name="Google Shape;281;p7"/>
          <p:cNvGrpSpPr/>
          <p:nvPr/>
        </p:nvGrpSpPr>
        <p:grpSpPr>
          <a:xfrm>
            <a:off x="0" y="-144661"/>
            <a:ext cx="18288000" cy="2372092"/>
            <a:chOff x="0" y="-38100"/>
            <a:chExt cx="4816593" cy="624748"/>
          </a:xfrm>
        </p:grpSpPr>
        <p:sp>
          <p:nvSpPr>
            <p:cNvPr id="282" name="Google Shape;282;p7"/>
            <p:cNvSpPr/>
            <p:nvPr/>
          </p:nvSpPr>
          <p:spPr>
            <a:xfrm>
              <a:off x="0" y="0"/>
              <a:ext cx="4816592" cy="586648"/>
            </a:xfrm>
            <a:custGeom>
              <a:rect b="b" l="l" r="r" t="t"/>
              <a:pathLst>
                <a:path extrusionOk="0" h="586648" w="4816592">
                  <a:moveTo>
                    <a:pt x="0" y="0"/>
                  </a:moveTo>
                  <a:lnTo>
                    <a:pt x="4816592" y="0"/>
                  </a:lnTo>
                  <a:lnTo>
                    <a:pt x="4816592" y="586648"/>
                  </a:lnTo>
                  <a:lnTo>
                    <a:pt x="0" y="586648"/>
                  </a:lnTo>
                  <a:close/>
                </a:path>
              </a:pathLst>
            </a:custGeom>
            <a:solidFill>
              <a:srgbClr val="0345E4"/>
            </a:solidFill>
            <a:ln>
              <a:noFill/>
            </a:ln>
          </p:spPr>
        </p:sp>
        <p:sp>
          <p:nvSpPr>
            <p:cNvPr id="283" name="Google Shape;283;p7"/>
            <p:cNvSpPr txBox="1"/>
            <p:nvPr/>
          </p:nvSpPr>
          <p:spPr>
            <a:xfrm>
              <a:off x="0" y="-38100"/>
              <a:ext cx="4816593" cy="62474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84" name="Google Shape;284;p7"/>
          <p:cNvCxnSpPr/>
          <p:nvPr/>
        </p:nvCxnSpPr>
        <p:spPr>
          <a:xfrm>
            <a:off x="8842112" y="451729"/>
            <a:ext cx="0" cy="1417611"/>
          </a:xfrm>
          <a:prstGeom prst="straightConnector1">
            <a:avLst/>
          </a:prstGeom>
          <a:noFill/>
          <a:ln cap="flat" cmpd="sng" w="38100">
            <a:solidFill>
              <a:srgbClr val="FFFFFF"/>
            </a:solidFill>
            <a:prstDash val="solid"/>
            <a:round/>
            <a:headEnd len="sm" w="sm" type="none"/>
            <a:tailEnd len="sm" w="sm" type="none"/>
          </a:ln>
        </p:spPr>
      </p:cxnSp>
      <p:grpSp>
        <p:nvGrpSpPr>
          <p:cNvPr id="285" name="Google Shape;285;p7"/>
          <p:cNvGrpSpPr/>
          <p:nvPr/>
        </p:nvGrpSpPr>
        <p:grpSpPr>
          <a:xfrm rot="5400000">
            <a:off x="936265" y="2637982"/>
            <a:ext cx="1479329" cy="1548673"/>
            <a:chOff x="0" y="-38100"/>
            <a:chExt cx="812800" cy="850900"/>
          </a:xfrm>
        </p:grpSpPr>
        <p:sp>
          <p:nvSpPr>
            <p:cNvPr id="286" name="Google Shape;286;p7"/>
            <p:cNvSpPr/>
            <p:nvPr/>
          </p:nvSpPr>
          <p:spPr>
            <a:xfrm>
              <a:off x="0" y="0"/>
              <a:ext cx="812800" cy="812800"/>
            </a:xfrm>
            <a:custGeom>
              <a:rect b="b" l="l" r="r" t="t"/>
              <a:pathLst>
                <a:path extrusionOk="0" h="812800" w="812800">
                  <a:moveTo>
                    <a:pt x="266903" y="0"/>
                  </a:moveTo>
                  <a:lnTo>
                    <a:pt x="545897" y="0"/>
                  </a:lnTo>
                  <a:cubicBezTo>
                    <a:pt x="693303" y="0"/>
                    <a:pt x="812800" y="119497"/>
                    <a:pt x="812800" y="266903"/>
                  </a:cubicBezTo>
                  <a:lnTo>
                    <a:pt x="812800" y="545897"/>
                  </a:lnTo>
                  <a:cubicBezTo>
                    <a:pt x="812800" y="693303"/>
                    <a:pt x="693303" y="812800"/>
                    <a:pt x="545897" y="812800"/>
                  </a:cubicBezTo>
                  <a:lnTo>
                    <a:pt x="266903" y="812800"/>
                  </a:lnTo>
                  <a:cubicBezTo>
                    <a:pt x="119497" y="812800"/>
                    <a:pt x="0" y="693303"/>
                    <a:pt x="0" y="545897"/>
                  </a:cubicBezTo>
                  <a:lnTo>
                    <a:pt x="0" y="266903"/>
                  </a:lnTo>
                  <a:cubicBezTo>
                    <a:pt x="0" y="119497"/>
                    <a:pt x="119497" y="0"/>
                    <a:pt x="266903" y="0"/>
                  </a:cubicBezTo>
                  <a:close/>
                </a:path>
              </a:pathLst>
            </a:custGeom>
            <a:solidFill>
              <a:srgbClr val="0345E4">
                <a:alpha val="2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nvSpPr>
          <p:spPr>
            <a:xfrm>
              <a:off x="0" y="-38100"/>
              <a:ext cx="812800" cy="850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8" name="Google Shape;288;p7"/>
          <p:cNvGrpSpPr/>
          <p:nvPr/>
        </p:nvGrpSpPr>
        <p:grpSpPr>
          <a:xfrm rot="5400000">
            <a:off x="1916531" y="3551900"/>
            <a:ext cx="771724" cy="771724"/>
            <a:chOff x="0" y="0"/>
            <a:chExt cx="812800" cy="812800"/>
          </a:xfrm>
        </p:grpSpPr>
        <p:sp>
          <p:nvSpPr>
            <p:cNvPr id="289" name="Google Shape;289;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47625">
              <a:solidFill>
                <a:srgbClr val="0345E4">
                  <a:alpha val="40000"/>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1" name="Google Shape;291;p7"/>
          <p:cNvGrpSpPr/>
          <p:nvPr/>
        </p:nvGrpSpPr>
        <p:grpSpPr>
          <a:xfrm>
            <a:off x="16287059" y="8247665"/>
            <a:ext cx="2954728" cy="2954728"/>
            <a:chOff x="0" y="0"/>
            <a:chExt cx="812800" cy="812800"/>
          </a:xfrm>
        </p:grpSpPr>
        <p:sp>
          <p:nvSpPr>
            <p:cNvPr id="292" name="Google Shape;292;p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0">
              <a:solidFill>
                <a:srgbClr val="0345E4">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4" name="Google Shape;294;p7"/>
          <p:cNvSpPr/>
          <p:nvPr/>
        </p:nvSpPr>
        <p:spPr>
          <a:xfrm>
            <a:off x="1116974" y="2227431"/>
            <a:ext cx="4897704" cy="7721086"/>
          </a:xfrm>
          <a:custGeom>
            <a:rect b="b" l="l" r="r" t="t"/>
            <a:pathLst>
              <a:path extrusionOk="0" h="7721086" w="4897704">
                <a:moveTo>
                  <a:pt x="0" y="0"/>
                </a:moveTo>
                <a:lnTo>
                  <a:pt x="4897704" y="0"/>
                </a:lnTo>
                <a:lnTo>
                  <a:pt x="4897704" y="7721086"/>
                </a:lnTo>
                <a:lnTo>
                  <a:pt x="0" y="7721086"/>
                </a:lnTo>
                <a:lnTo>
                  <a:pt x="0" y="0"/>
                </a:lnTo>
                <a:close/>
              </a:path>
            </a:pathLst>
          </a:custGeom>
          <a:blipFill rotWithShape="1">
            <a:blip r:embed="rId3">
              <a:alphaModFix/>
            </a:blip>
            <a:stretch>
              <a:fillRect b="0" l="0" r="0" t="0"/>
            </a:stretch>
          </a:blipFill>
          <a:ln>
            <a:noFill/>
          </a:ln>
        </p:spPr>
      </p:sp>
      <p:sp>
        <p:nvSpPr>
          <p:cNvPr id="295" name="Google Shape;295;p7"/>
          <p:cNvSpPr/>
          <p:nvPr/>
        </p:nvSpPr>
        <p:spPr>
          <a:xfrm>
            <a:off x="4885431" y="4323624"/>
            <a:ext cx="2832932" cy="5787266"/>
          </a:xfrm>
          <a:custGeom>
            <a:rect b="b" l="l" r="r" t="t"/>
            <a:pathLst>
              <a:path extrusionOk="0" h="5787266" w="2832932">
                <a:moveTo>
                  <a:pt x="0" y="0"/>
                </a:moveTo>
                <a:lnTo>
                  <a:pt x="2832933" y="0"/>
                </a:lnTo>
                <a:lnTo>
                  <a:pt x="2832933" y="5787266"/>
                </a:lnTo>
                <a:lnTo>
                  <a:pt x="0" y="5787266"/>
                </a:lnTo>
                <a:lnTo>
                  <a:pt x="0" y="0"/>
                </a:lnTo>
                <a:close/>
              </a:path>
            </a:pathLst>
          </a:custGeom>
          <a:blipFill rotWithShape="1">
            <a:blip r:embed="rId4">
              <a:alphaModFix/>
            </a:blip>
            <a:stretch>
              <a:fillRect b="0" l="-470" r="-7796" t="0"/>
            </a:stretch>
          </a:blipFill>
          <a:ln>
            <a:noFill/>
          </a:ln>
        </p:spPr>
      </p:sp>
      <p:sp>
        <p:nvSpPr>
          <p:cNvPr id="296" name="Google Shape;296;p7"/>
          <p:cNvSpPr txBox="1"/>
          <p:nvPr/>
        </p:nvSpPr>
        <p:spPr>
          <a:xfrm>
            <a:off x="640261" y="345309"/>
            <a:ext cx="7572976" cy="718109"/>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i="0" lang="en-US" sz="4166" u="none" cap="none" strike="noStrike">
                <a:solidFill>
                  <a:srgbClr val="FFFFFF"/>
                </a:solidFill>
                <a:latin typeface="Arial"/>
                <a:ea typeface="Arial"/>
                <a:cs typeface="Arial"/>
                <a:sym typeface="Arial"/>
              </a:rPr>
              <a:t>2. DATA PREPROCESSING</a:t>
            </a:r>
            <a:endParaRPr/>
          </a:p>
        </p:txBody>
      </p:sp>
      <p:sp>
        <p:nvSpPr>
          <p:cNvPr id="297" name="Google Shape;297;p7"/>
          <p:cNvSpPr txBox="1"/>
          <p:nvPr/>
        </p:nvSpPr>
        <p:spPr>
          <a:xfrm>
            <a:off x="9144000" y="335784"/>
            <a:ext cx="7653051" cy="1733550"/>
          </a:xfrm>
          <a:prstGeom prst="rect">
            <a:avLst/>
          </a:prstGeom>
          <a:noFill/>
          <a:ln>
            <a:noFill/>
          </a:ln>
        </p:spPr>
        <p:txBody>
          <a:bodyPr anchorCtr="0" anchor="t" bIns="0" lIns="0" spcFirstLastPara="1" rIns="0" wrap="square" tIns="0">
            <a:spAutoFit/>
          </a:bodyPr>
          <a:lstStyle/>
          <a:p>
            <a:pPr indent="0" lvl="0" marL="0" marR="0" rtl="0" algn="just">
              <a:lnSpc>
                <a:spcPct val="155000"/>
              </a:lnSpc>
              <a:spcBef>
                <a:spcPts val="0"/>
              </a:spcBef>
              <a:spcAft>
                <a:spcPts val="0"/>
              </a:spcAft>
              <a:buNone/>
            </a:pPr>
            <a:r>
              <a:rPr b="0" i="0" lang="en-US" sz="3000" u="none" cap="none" strike="noStrike">
                <a:solidFill>
                  <a:srgbClr val="FFFFFF"/>
                </a:solidFill>
                <a:latin typeface="Open Sans"/>
                <a:ea typeface="Open Sans"/>
                <a:cs typeface="Open Sans"/>
                <a:sym typeface="Open Sans"/>
              </a:rPr>
              <a:t>Data Preprocessing  ini melibatkan cleaning, transforming dan organizing raw data.</a:t>
            </a:r>
            <a:endParaRPr/>
          </a:p>
        </p:txBody>
      </p:sp>
      <p:sp>
        <p:nvSpPr>
          <p:cNvPr id="298" name="Google Shape;298;p7"/>
          <p:cNvSpPr txBox="1"/>
          <p:nvPr/>
        </p:nvSpPr>
        <p:spPr>
          <a:xfrm>
            <a:off x="1813687" y="5911561"/>
            <a:ext cx="1752139" cy="455295"/>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i="0" lang="en-US" sz="2699" u="none" cap="none" strike="noStrike">
                <a:solidFill>
                  <a:srgbClr val="FFFFFF"/>
                </a:solidFill>
                <a:latin typeface="Arial"/>
                <a:ea typeface="Arial"/>
                <a:cs typeface="Arial"/>
                <a:sym typeface="Arial"/>
              </a:rPr>
              <a:t>2021</a:t>
            </a:r>
            <a:endParaRPr/>
          </a:p>
        </p:txBody>
      </p:sp>
      <p:sp>
        <p:nvSpPr>
          <p:cNvPr id="299" name="Google Shape;299;p7"/>
          <p:cNvSpPr txBox="1"/>
          <p:nvPr/>
        </p:nvSpPr>
        <p:spPr>
          <a:xfrm>
            <a:off x="8213236" y="6067771"/>
            <a:ext cx="9784809" cy="3505200"/>
          </a:xfrm>
          <a:prstGeom prst="rect">
            <a:avLst/>
          </a:prstGeom>
          <a:noFill/>
          <a:ln>
            <a:noFill/>
          </a:ln>
        </p:spPr>
        <p:txBody>
          <a:bodyPr anchorCtr="0" anchor="t" bIns="0" lIns="0" spcFirstLastPara="1" rIns="0" wrap="square" tIns="0">
            <a:spAutoFit/>
          </a:bodyPr>
          <a:lstStyle/>
          <a:p>
            <a:pPr indent="-323850" lvl="1" marL="647700" marR="0" rtl="0" algn="just">
              <a:lnSpc>
                <a:spcPct val="155000"/>
              </a:lnSpc>
              <a:spcBef>
                <a:spcPts val="0"/>
              </a:spcBef>
              <a:spcAft>
                <a:spcPts val="0"/>
              </a:spcAft>
              <a:buClr>
                <a:srgbClr val="000000"/>
              </a:buClr>
              <a:buSzPts val="3000"/>
              <a:buFont typeface="Arial"/>
              <a:buChar char="•"/>
            </a:pPr>
            <a:r>
              <a:rPr b="0" i="0" lang="en-US" sz="3000" u="none" cap="none" strike="noStrike">
                <a:solidFill>
                  <a:srgbClr val="000000"/>
                </a:solidFill>
                <a:latin typeface="Open Sans"/>
                <a:ea typeface="Open Sans"/>
                <a:cs typeface="Open Sans"/>
                <a:sym typeface="Open Sans"/>
              </a:rPr>
              <a:t>Kolom Time dihapus (kurang relevan untuk prediksi).</a:t>
            </a:r>
            <a:endParaRPr/>
          </a:p>
          <a:p>
            <a:pPr indent="-133350" lvl="1" marL="647700" marR="0" rtl="0" algn="just">
              <a:lnSpc>
                <a:spcPct val="155000"/>
              </a:lnSpc>
              <a:spcBef>
                <a:spcPts val="0"/>
              </a:spcBef>
              <a:spcAft>
                <a:spcPts val="0"/>
              </a:spcAft>
              <a:buClr>
                <a:schemeClr val="dk1"/>
              </a:buClr>
              <a:buSzPts val="3000"/>
              <a:buFont typeface="Arial"/>
              <a:buNone/>
            </a:pPr>
            <a:r>
              <a:t/>
            </a:r>
            <a:endParaRPr b="0" i="0" sz="3000" u="none" cap="none" strike="noStrike">
              <a:solidFill>
                <a:srgbClr val="000000"/>
              </a:solidFill>
              <a:latin typeface="Open Sans"/>
              <a:ea typeface="Open Sans"/>
              <a:cs typeface="Open Sans"/>
              <a:sym typeface="Open Sans"/>
            </a:endParaRPr>
          </a:p>
          <a:p>
            <a:pPr indent="-323850" lvl="1" marL="647700" marR="0" rtl="0" algn="just">
              <a:lnSpc>
                <a:spcPct val="155000"/>
              </a:lnSpc>
              <a:spcBef>
                <a:spcPts val="0"/>
              </a:spcBef>
              <a:spcAft>
                <a:spcPts val="0"/>
              </a:spcAft>
              <a:buClr>
                <a:srgbClr val="000000"/>
              </a:buClr>
              <a:buSzPts val="3000"/>
              <a:buFont typeface="Arial"/>
              <a:buChar char="•"/>
            </a:pPr>
            <a:r>
              <a:rPr b="0" i="0" lang="en-US" sz="3000" u="none" cap="none" strike="noStrike">
                <a:solidFill>
                  <a:srgbClr val="000000"/>
                </a:solidFill>
                <a:latin typeface="Open Sans"/>
                <a:ea typeface="Open Sans"/>
                <a:cs typeface="Open Sans"/>
                <a:sym typeface="Open Sans"/>
              </a:rPr>
              <a:t>Amount diskalakan menggunakan StandardScaler agar tidak mendominasi model.</a:t>
            </a:r>
            <a:endParaRPr/>
          </a:p>
          <a:p>
            <a:pPr indent="0" lvl="0" marL="0" marR="0" rtl="0" algn="just">
              <a:lnSpc>
                <a:spcPct val="155000"/>
              </a:lnSpc>
              <a:spcBef>
                <a:spcPts val="0"/>
              </a:spcBef>
              <a:spcAft>
                <a:spcPts val="0"/>
              </a:spcAft>
              <a:buNone/>
            </a:pPr>
            <a:r>
              <a:t/>
            </a:r>
            <a:endParaRPr b="0" i="0" sz="3000" u="none" cap="none" strike="noStrike">
              <a:solidFill>
                <a:srgbClr val="000000"/>
              </a:solidFill>
              <a:latin typeface="Open Sans"/>
              <a:ea typeface="Open Sans"/>
              <a:cs typeface="Open Sans"/>
              <a:sym typeface="Open Sans"/>
            </a:endParaRPr>
          </a:p>
        </p:txBody>
      </p:sp>
      <p:sp>
        <p:nvSpPr>
          <p:cNvPr id="300" name="Google Shape;300;p7"/>
          <p:cNvSpPr txBox="1"/>
          <p:nvPr/>
        </p:nvSpPr>
        <p:spPr>
          <a:xfrm>
            <a:off x="8824315" y="2537270"/>
            <a:ext cx="9173730" cy="2325637"/>
          </a:xfrm>
          <a:prstGeom prst="rect">
            <a:avLst/>
          </a:prstGeom>
          <a:noFill/>
          <a:ln>
            <a:noFill/>
          </a:ln>
        </p:spPr>
        <p:txBody>
          <a:bodyPr anchorCtr="0" anchor="t" bIns="0" lIns="0" spcFirstLastPara="1" rIns="0" wrap="square" tIns="0">
            <a:spAutoFit/>
          </a:bodyPr>
          <a:lstStyle/>
          <a:p>
            <a:pPr indent="0" lvl="0" marL="0" marR="0" rtl="0" algn="just">
              <a:lnSpc>
                <a:spcPct val="155006"/>
              </a:lnSpc>
              <a:spcBef>
                <a:spcPts val="0"/>
              </a:spcBef>
              <a:spcAft>
                <a:spcPts val="0"/>
              </a:spcAft>
              <a:buNone/>
            </a:pPr>
            <a:r>
              <a:rPr b="0" i="0" lang="en-US" sz="3116" u="none" cap="none" strike="noStrike">
                <a:solidFill>
                  <a:srgbClr val="000000"/>
                </a:solidFill>
                <a:latin typeface="Open Sans"/>
                <a:ea typeface="Open Sans"/>
                <a:cs typeface="Open Sans"/>
                <a:sym typeface="Open Sans"/>
              </a:rPr>
              <a:t>Jumlah duplikat  1081 </a:t>
            </a:r>
            <a:endParaRPr/>
          </a:p>
          <a:p>
            <a:pPr indent="0" lvl="0" marL="0" marR="0" rtl="0" algn="just">
              <a:lnSpc>
                <a:spcPct val="155006"/>
              </a:lnSpc>
              <a:spcBef>
                <a:spcPts val="0"/>
              </a:spcBef>
              <a:spcAft>
                <a:spcPts val="0"/>
              </a:spcAft>
              <a:buNone/>
            </a:pPr>
            <a:r>
              <a:rPr b="0" i="0" lang="en-US" sz="3116" u="none" cap="none" strike="noStrike">
                <a:solidFill>
                  <a:srgbClr val="000000"/>
                </a:solidFill>
                <a:latin typeface="Open Sans"/>
                <a:ea typeface="Open Sans"/>
                <a:cs typeface="Open Sans"/>
                <a:sym typeface="Open Sans"/>
              </a:rPr>
              <a:t>Setelah penghapusan duplikat = 0</a:t>
            </a:r>
            <a:endParaRPr/>
          </a:p>
          <a:p>
            <a:pPr indent="0" lvl="0" marL="0" marR="0" rtl="0" algn="just">
              <a:lnSpc>
                <a:spcPct val="155006"/>
              </a:lnSpc>
              <a:spcBef>
                <a:spcPts val="0"/>
              </a:spcBef>
              <a:spcAft>
                <a:spcPts val="0"/>
              </a:spcAft>
              <a:buNone/>
            </a:pPr>
            <a:r>
              <a:rPr b="0" i="0" lang="en-US" sz="3116" u="none" cap="none" strike="noStrike">
                <a:solidFill>
                  <a:srgbClr val="000000"/>
                </a:solidFill>
                <a:latin typeface="Open Sans"/>
                <a:ea typeface="Open Sans"/>
                <a:cs typeface="Open Sans"/>
                <a:sym typeface="Open Sans"/>
              </a:rPr>
              <a:t>Data duplikat dihapus untuk mengurangi bias</a:t>
            </a:r>
            <a:endParaRPr/>
          </a:p>
          <a:p>
            <a:pPr indent="0" lvl="0" marL="0" marR="0" rtl="0" algn="just">
              <a:lnSpc>
                <a:spcPct val="136424"/>
              </a:lnSpc>
              <a:spcBef>
                <a:spcPts val="0"/>
              </a:spcBef>
              <a:spcAft>
                <a:spcPts val="0"/>
              </a:spcAft>
              <a:buNone/>
            </a:pPr>
            <a:r>
              <a:t/>
            </a:r>
            <a:endParaRPr b="0" i="0" sz="3116" u="none" cap="none" strike="noStrike">
              <a:solidFill>
                <a:srgbClr val="000000"/>
              </a:solidFill>
              <a:latin typeface="Open Sans"/>
              <a:ea typeface="Open Sans"/>
              <a:cs typeface="Open Sans"/>
              <a:sym typeface="Open Sans"/>
            </a:endParaRPr>
          </a:p>
        </p:txBody>
      </p:sp>
      <p:sp>
        <p:nvSpPr>
          <p:cNvPr id="301" name="Google Shape;301;p7"/>
          <p:cNvSpPr txBox="1"/>
          <p:nvPr/>
        </p:nvSpPr>
        <p:spPr>
          <a:xfrm>
            <a:off x="8824315" y="5048250"/>
            <a:ext cx="8764785" cy="552450"/>
          </a:xfrm>
          <a:prstGeom prst="rect">
            <a:avLst/>
          </a:prstGeom>
          <a:noFill/>
          <a:ln>
            <a:noFill/>
          </a:ln>
        </p:spPr>
        <p:txBody>
          <a:bodyPr anchorCtr="0" anchor="t" bIns="0" lIns="0" spcFirstLastPara="1" rIns="0" wrap="square" tIns="0">
            <a:spAutoFit/>
          </a:bodyPr>
          <a:lstStyle/>
          <a:p>
            <a:pPr indent="0" lvl="0" marL="0" marR="0" rtl="0" algn="just">
              <a:lnSpc>
                <a:spcPct val="155000"/>
              </a:lnSpc>
              <a:spcBef>
                <a:spcPts val="0"/>
              </a:spcBef>
              <a:spcAft>
                <a:spcPts val="0"/>
              </a:spcAft>
              <a:buNone/>
            </a:pPr>
            <a:r>
              <a:rPr b="0" i="0" lang="en-US" sz="3000" u="none" cap="none" strike="noStrike">
                <a:solidFill>
                  <a:srgbClr val="000000"/>
                </a:solidFill>
                <a:latin typeface="Open Sans"/>
                <a:ea typeface="Open Sans"/>
                <a:cs typeface="Open Sans"/>
                <a:sym typeface="Open Sans"/>
              </a:rPr>
              <a:t>Dataset bersih, tidak ada missing value.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8887" l="0" r="0" t="-8887"/>
            </a:stretch>
          </a:blipFill>
          <a:ln>
            <a:noFill/>
          </a:ln>
        </p:spPr>
      </p:sp>
      <p:grpSp>
        <p:nvGrpSpPr>
          <p:cNvPr id="307" name="Google Shape;307;p8"/>
          <p:cNvGrpSpPr/>
          <p:nvPr/>
        </p:nvGrpSpPr>
        <p:grpSpPr>
          <a:xfrm>
            <a:off x="15664971" y="-782737"/>
            <a:ext cx="3744615" cy="3744615"/>
            <a:chOff x="0" y="0"/>
            <a:chExt cx="812800" cy="812800"/>
          </a:xfrm>
        </p:grpSpPr>
        <p:sp>
          <p:nvSpPr>
            <p:cNvPr id="308" name="Google Shape;308;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0" name="Google Shape;310;p8"/>
          <p:cNvGrpSpPr/>
          <p:nvPr/>
        </p:nvGrpSpPr>
        <p:grpSpPr>
          <a:xfrm>
            <a:off x="755020" y="7356528"/>
            <a:ext cx="2350854" cy="2350854"/>
            <a:chOff x="0" y="0"/>
            <a:chExt cx="812800" cy="812800"/>
          </a:xfrm>
        </p:grpSpPr>
        <p:sp>
          <p:nvSpPr>
            <p:cNvPr id="311" name="Google Shape;311;p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0">
              <a:solidFill>
                <a:srgbClr val="FFFFFF">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3" name="Google Shape;313;p8"/>
          <p:cNvSpPr/>
          <p:nvPr/>
        </p:nvSpPr>
        <p:spPr>
          <a:xfrm>
            <a:off x="1930447" y="2372923"/>
            <a:ext cx="6070919" cy="6885377"/>
          </a:xfrm>
          <a:custGeom>
            <a:rect b="b" l="l" r="r" t="t"/>
            <a:pathLst>
              <a:path extrusionOk="0" h="6885377" w="6070919">
                <a:moveTo>
                  <a:pt x="0" y="0"/>
                </a:moveTo>
                <a:lnTo>
                  <a:pt x="6070919" y="0"/>
                </a:lnTo>
                <a:lnTo>
                  <a:pt x="6070919" y="6885377"/>
                </a:lnTo>
                <a:lnTo>
                  <a:pt x="0" y="6885377"/>
                </a:lnTo>
                <a:lnTo>
                  <a:pt x="0" y="0"/>
                </a:lnTo>
                <a:close/>
              </a:path>
            </a:pathLst>
          </a:custGeom>
          <a:blipFill rotWithShape="1">
            <a:blip r:embed="rId4">
              <a:alphaModFix/>
            </a:blip>
            <a:stretch>
              <a:fillRect b="-1398" l="-2129" r="-1214" t="0"/>
            </a:stretch>
          </a:blipFill>
          <a:ln>
            <a:noFill/>
          </a:ln>
        </p:spPr>
      </p:sp>
      <p:sp>
        <p:nvSpPr>
          <p:cNvPr id="314" name="Google Shape;314;p8"/>
          <p:cNvSpPr txBox="1"/>
          <p:nvPr/>
        </p:nvSpPr>
        <p:spPr>
          <a:xfrm>
            <a:off x="8829262" y="2866628"/>
            <a:ext cx="8430038" cy="4686300"/>
          </a:xfrm>
          <a:prstGeom prst="rect">
            <a:avLst/>
          </a:prstGeom>
          <a:noFill/>
          <a:ln>
            <a:noFill/>
          </a:ln>
        </p:spPr>
        <p:txBody>
          <a:bodyPr anchorCtr="0" anchor="t" bIns="0" lIns="0" spcFirstLastPara="1" rIns="0" wrap="square" tIns="0">
            <a:spAutoFit/>
          </a:bodyPr>
          <a:lstStyle/>
          <a:p>
            <a:pPr indent="0" lvl="0" marL="0" marR="0" rtl="0" algn="just">
              <a:lnSpc>
                <a:spcPct val="155000"/>
              </a:lnSpc>
              <a:spcBef>
                <a:spcPts val="0"/>
              </a:spcBef>
              <a:spcAft>
                <a:spcPts val="0"/>
              </a:spcAft>
              <a:buNone/>
            </a:pPr>
            <a:r>
              <a:rPr b="0" i="0" lang="en-US" sz="3000" u="none" cap="none" strike="noStrike">
                <a:solidFill>
                  <a:srgbClr val="FFFFFF"/>
                </a:solidFill>
                <a:latin typeface="Open Sans"/>
                <a:ea typeface="Open Sans"/>
                <a:cs typeface="Open Sans"/>
                <a:sym typeface="Open Sans"/>
              </a:rPr>
              <a:t>Interpretasi:</a:t>
            </a:r>
            <a:endParaRPr/>
          </a:p>
          <a:p>
            <a:pPr indent="-323850" lvl="1" marL="647700" marR="0" rtl="0" algn="just">
              <a:lnSpc>
                <a:spcPct val="155000"/>
              </a:lnSpc>
              <a:spcBef>
                <a:spcPts val="0"/>
              </a:spcBef>
              <a:spcAft>
                <a:spcPts val="0"/>
              </a:spcAft>
              <a:buClr>
                <a:srgbClr val="FFFFFF"/>
              </a:buClr>
              <a:buSzPts val="3000"/>
              <a:buFont typeface="Arial"/>
              <a:buChar char="•"/>
            </a:pPr>
            <a:r>
              <a:rPr b="0" i="0" lang="en-US" sz="3000" u="none" cap="none" strike="noStrike">
                <a:solidFill>
                  <a:srgbClr val="FFFFFF"/>
                </a:solidFill>
                <a:latin typeface="Open Sans"/>
                <a:ea typeface="Open Sans"/>
                <a:cs typeface="Open Sans"/>
                <a:sym typeface="Open Sans"/>
              </a:rPr>
              <a:t>Data sangat tidak seimbang, jumlah transaksi normal (Class=0) jauh lebih banyak dibanding transaksi fraud (Class=1).</a:t>
            </a:r>
            <a:endParaRPr/>
          </a:p>
          <a:p>
            <a:pPr indent="-323850" lvl="1" marL="647700" marR="0" rtl="0" algn="just">
              <a:lnSpc>
                <a:spcPct val="155000"/>
              </a:lnSpc>
              <a:spcBef>
                <a:spcPts val="0"/>
              </a:spcBef>
              <a:spcAft>
                <a:spcPts val="0"/>
              </a:spcAft>
              <a:buClr>
                <a:srgbClr val="FFFFFF"/>
              </a:buClr>
              <a:buSzPts val="3000"/>
              <a:buFont typeface="Arial"/>
              <a:buChar char="•"/>
            </a:pPr>
            <a:r>
              <a:rPr b="0" i="0" lang="en-US" sz="3000" u="none" cap="none" strike="noStrike">
                <a:solidFill>
                  <a:srgbClr val="FFFFFF"/>
                </a:solidFill>
                <a:latin typeface="Open Sans"/>
                <a:ea typeface="Open Sans"/>
                <a:cs typeface="Open Sans"/>
                <a:sym typeface="Open Sans"/>
              </a:rPr>
              <a:t>Class imbalance besar sehingga memerlukan strategi seperti oversampling (SMOTE) atau class_weight.</a:t>
            </a:r>
            <a:endParaRPr/>
          </a:p>
          <a:p>
            <a:pPr indent="0" lvl="0" marL="0" marR="0" rtl="0" algn="just">
              <a:lnSpc>
                <a:spcPct val="155000"/>
              </a:lnSpc>
              <a:spcBef>
                <a:spcPts val="0"/>
              </a:spcBef>
              <a:spcAft>
                <a:spcPts val="0"/>
              </a:spcAft>
              <a:buNone/>
            </a:pPr>
            <a:r>
              <a:t/>
            </a:r>
            <a:endParaRPr b="0" i="0" sz="3000" u="none" cap="none" strike="noStrike">
              <a:solidFill>
                <a:srgbClr val="FFFFFF"/>
              </a:solidFill>
              <a:latin typeface="Open Sans"/>
              <a:ea typeface="Open Sans"/>
              <a:cs typeface="Open Sans"/>
              <a:sym typeface="Open Sans"/>
            </a:endParaRPr>
          </a:p>
        </p:txBody>
      </p:sp>
      <p:sp>
        <p:nvSpPr>
          <p:cNvPr id="315" name="Google Shape;315;p8"/>
          <p:cNvSpPr txBox="1"/>
          <p:nvPr/>
        </p:nvSpPr>
        <p:spPr>
          <a:xfrm>
            <a:off x="1205897" y="660400"/>
            <a:ext cx="8264756" cy="669925"/>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FFFFFF"/>
                </a:solidFill>
                <a:latin typeface="Arial"/>
                <a:ea typeface="Arial"/>
                <a:cs typeface="Arial"/>
                <a:sym typeface="Arial"/>
              </a:rPr>
              <a:t>EDA 1 - DISTRIBUSI TARGET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grpSp>
        <p:nvGrpSpPr>
          <p:cNvPr id="320" name="Google Shape;320;p9"/>
          <p:cNvGrpSpPr/>
          <p:nvPr/>
        </p:nvGrpSpPr>
        <p:grpSpPr>
          <a:xfrm>
            <a:off x="12454034" y="-48220"/>
            <a:ext cx="5833966" cy="10335220"/>
            <a:chOff x="0" y="-38100"/>
            <a:chExt cx="4609553" cy="8166100"/>
          </a:xfrm>
        </p:grpSpPr>
        <p:sp>
          <p:nvSpPr>
            <p:cNvPr id="321" name="Google Shape;321;p9"/>
            <p:cNvSpPr/>
            <p:nvPr/>
          </p:nvSpPr>
          <p:spPr>
            <a:xfrm>
              <a:off x="0" y="0"/>
              <a:ext cx="4609553" cy="8128000"/>
            </a:xfrm>
            <a:custGeom>
              <a:rect b="b" l="l" r="r" t="t"/>
              <a:pathLst>
                <a:path extrusionOk="0" h="8128000" w="4609553">
                  <a:moveTo>
                    <a:pt x="0" y="0"/>
                  </a:moveTo>
                  <a:lnTo>
                    <a:pt x="4609553" y="0"/>
                  </a:lnTo>
                  <a:lnTo>
                    <a:pt x="4609553" y="8128000"/>
                  </a:lnTo>
                  <a:lnTo>
                    <a:pt x="0" y="8128000"/>
                  </a:lnTo>
                  <a:close/>
                </a:path>
              </a:pathLst>
            </a:custGeom>
            <a:solidFill>
              <a:srgbClr val="F6F6F6"/>
            </a:solidFill>
            <a:ln>
              <a:noFill/>
            </a:ln>
          </p:spPr>
        </p:sp>
        <p:sp>
          <p:nvSpPr>
            <p:cNvPr id="322" name="Google Shape;322;p9"/>
            <p:cNvSpPr txBox="1"/>
            <p:nvPr/>
          </p:nvSpPr>
          <p:spPr>
            <a:xfrm>
              <a:off x="0" y="-38100"/>
              <a:ext cx="4609553" cy="81661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3" name="Google Shape;323;p9"/>
          <p:cNvGrpSpPr/>
          <p:nvPr/>
        </p:nvGrpSpPr>
        <p:grpSpPr>
          <a:xfrm>
            <a:off x="8709419" y="-2174505"/>
            <a:ext cx="3744615" cy="3744615"/>
            <a:chOff x="0" y="0"/>
            <a:chExt cx="812800" cy="812800"/>
          </a:xfrm>
        </p:grpSpPr>
        <p:sp>
          <p:nvSpPr>
            <p:cNvPr id="324" name="Google Shape;324;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cap="sq" cmpd="sng" w="571500">
              <a:solidFill>
                <a:srgbClr val="0345E4">
                  <a:alpha val="19607"/>
                </a:srgbClr>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9"/>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6" name="Google Shape;326;p9"/>
          <p:cNvSpPr/>
          <p:nvPr/>
        </p:nvSpPr>
        <p:spPr>
          <a:xfrm>
            <a:off x="1901130" y="1028700"/>
            <a:ext cx="10867229" cy="9059790"/>
          </a:xfrm>
          <a:custGeom>
            <a:rect b="b" l="l" r="r" t="t"/>
            <a:pathLst>
              <a:path extrusionOk="0" h="9059790" w="10867229">
                <a:moveTo>
                  <a:pt x="0" y="0"/>
                </a:moveTo>
                <a:lnTo>
                  <a:pt x="10867229" y="0"/>
                </a:lnTo>
                <a:lnTo>
                  <a:pt x="10867229" y="9059790"/>
                </a:lnTo>
                <a:lnTo>
                  <a:pt x="0" y="9059790"/>
                </a:lnTo>
                <a:lnTo>
                  <a:pt x="0" y="0"/>
                </a:lnTo>
                <a:close/>
              </a:path>
            </a:pathLst>
          </a:custGeom>
          <a:blipFill rotWithShape="1">
            <a:blip r:embed="rId3">
              <a:alphaModFix/>
            </a:blip>
            <a:stretch>
              <a:fillRect b="-153" l="0" r="0" t="-153"/>
            </a:stretch>
          </a:blipFill>
          <a:ln>
            <a:noFill/>
          </a:ln>
        </p:spPr>
      </p:sp>
      <p:sp>
        <p:nvSpPr>
          <p:cNvPr id="327" name="Google Shape;327;p9"/>
          <p:cNvSpPr txBox="1"/>
          <p:nvPr/>
        </p:nvSpPr>
        <p:spPr>
          <a:xfrm>
            <a:off x="1106062" y="360997"/>
            <a:ext cx="7286662" cy="667703"/>
          </a:xfrm>
          <a:prstGeom prst="rect">
            <a:avLst/>
          </a:prstGeom>
          <a:noFill/>
          <a:ln>
            <a:noFill/>
          </a:ln>
        </p:spPr>
        <p:txBody>
          <a:bodyPr anchorCtr="0" anchor="t" bIns="0" lIns="0" spcFirstLastPara="1" rIns="0" wrap="square" tIns="0">
            <a:spAutoFit/>
          </a:bodyPr>
          <a:lstStyle/>
          <a:p>
            <a:pPr indent="0" lvl="0" marL="0" marR="0" rtl="0" algn="l">
              <a:lnSpc>
                <a:spcPct val="140035"/>
              </a:lnSpc>
              <a:spcBef>
                <a:spcPts val="0"/>
              </a:spcBef>
              <a:spcAft>
                <a:spcPts val="0"/>
              </a:spcAft>
              <a:buNone/>
            </a:pPr>
            <a:r>
              <a:rPr b="1" i="0" lang="en-US" sz="3959" u="none" cap="none" strike="noStrike">
                <a:solidFill>
                  <a:srgbClr val="000000"/>
                </a:solidFill>
                <a:latin typeface="Arial"/>
                <a:ea typeface="Arial"/>
                <a:cs typeface="Arial"/>
                <a:sym typeface="Arial"/>
              </a:rPr>
              <a:t>EDA 2 - ANALISIS FITUR</a:t>
            </a:r>
            <a:endParaRPr/>
          </a:p>
        </p:txBody>
      </p:sp>
      <p:sp>
        <p:nvSpPr>
          <p:cNvPr id="328" name="Google Shape;328;p9"/>
          <p:cNvSpPr txBox="1"/>
          <p:nvPr/>
        </p:nvSpPr>
        <p:spPr>
          <a:xfrm>
            <a:off x="763347" y="3404074"/>
            <a:ext cx="7629377" cy="417195"/>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en-US" sz="2300" u="none" cap="none" strike="noStrike">
                <a:solidFill>
                  <a:srgbClr val="000000"/>
                </a:solidFill>
                <a:latin typeface="Open Sans"/>
                <a:ea typeface="Open Sans"/>
                <a:cs typeface="Open Sans"/>
                <a:sym typeface="Open Sans"/>
              </a:rPr>
              <a:t>..</a:t>
            </a:r>
            <a:endParaRPr/>
          </a:p>
        </p:txBody>
      </p:sp>
      <p:sp>
        <p:nvSpPr>
          <p:cNvPr id="329" name="Google Shape;329;p9"/>
          <p:cNvSpPr txBox="1"/>
          <p:nvPr/>
        </p:nvSpPr>
        <p:spPr>
          <a:xfrm>
            <a:off x="12768359" y="1465335"/>
            <a:ext cx="5113326" cy="626409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en-US" sz="3338" u="none" cap="none" strike="noStrike">
                <a:solidFill>
                  <a:srgbClr val="000000"/>
                </a:solidFill>
                <a:latin typeface="Open Sans"/>
                <a:ea typeface="Open Sans"/>
                <a:cs typeface="Open Sans"/>
                <a:sym typeface="Open Sans"/>
              </a:rPr>
              <a:t>Interpretasi:</a:t>
            </a:r>
            <a:endParaRPr/>
          </a:p>
          <a:p>
            <a:pPr indent="-360358" lvl="1" marL="720715" marR="0" rtl="0" algn="l">
              <a:lnSpc>
                <a:spcPct val="150000"/>
              </a:lnSpc>
              <a:spcBef>
                <a:spcPts val="0"/>
              </a:spcBef>
              <a:spcAft>
                <a:spcPts val="0"/>
              </a:spcAft>
              <a:buClr>
                <a:srgbClr val="000000"/>
              </a:buClr>
              <a:buSzPts val="3338"/>
              <a:buFont typeface="Arial"/>
              <a:buChar char="•"/>
            </a:pPr>
            <a:r>
              <a:rPr b="0" i="0" lang="en-US" sz="3338" u="none" cap="none" strike="noStrike">
                <a:solidFill>
                  <a:srgbClr val="000000"/>
                </a:solidFill>
                <a:latin typeface="Open Sans"/>
                <a:ea typeface="Open Sans"/>
                <a:cs typeface="Open Sans"/>
                <a:sym typeface="Open Sans"/>
              </a:rPr>
              <a:t>Beberapa fitur (V17, V14, V12, V10, V16) punya korelasi cukup tinggi dengan fraud.</a:t>
            </a:r>
            <a:endParaRPr/>
          </a:p>
          <a:p>
            <a:pPr indent="-360358" lvl="1" marL="720715" marR="0" rtl="0" algn="l">
              <a:lnSpc>
                <a:spcPct val="150000"/>
              </a:lnSpc>
              <a:spcBef>
                <a:spcPts val="0"/>
              </a:spcBef>
              <a:spcAft>
                <a:spcPts val="0"/>
              </a:spcAft>
              <a:buClr>
                <a:srgbClr val="000000"/>
              </a:buClr>
              <a:buSzPts val="3338"/>
              <a:buFont typeface="Arial"/>
              <a:buChar char="•"/>
            </a:pPr>
            <a:r>
              <a:rPr b="0" i="0" lang="en-US" sz="3338" u="none" cap="none" strike="noStrike">
                <a:solidFill>
                  <a:srgbClr val="000000"/>
                </a:solidFill>
                <a:latin typeface="Open Sans"/>
                <a:ea typeface="Open Sans"/>
                <a:cs typeface="Open Sans"/>
                <a:sym typeface="Open Sans"/>
              </a:rPr>
              <a:t>Fitur Amount korelasinya sangat kecil.</a:t>
            </a:r>
            <a:endParaRPr/>
          </a:p>
          <a:p>
            <a:pPr indent="0" lvl="0" marL="0" marR="0" rtl="0" algn="just">
              <a:lnSpc>
                <a:spcPct val="150000"/>
              </a:lnSpc>
              <a:spcBef>
                <a:spcPts val="0"/>
              </a:spcBef>
              <a:spcAft>
                <a:spcPts val="0"/>
              </a:spcAft>
              <a:buNone/>
            </a:pPr>
            <a:r>
              <a:t/>
            </a:r>
            <a:endParaRPr b="0" i="0" sz="3338" u="none" cap="none" strike="noStrike">
              <a:solidFill>
                <a:srgbClr val="000000"/>
              </a:solidFill>
              <a:latin typeface="Open Sans"/>
              <a:ea typeface="Open Sans"/>
              <a:cs typeface="Open Sans"/>
              <a:sym typeface="Open Sans"/>
            </a:endParaRPr>
          </a:p>
          <a:p>
            <a:pPr indent="0" lvl="0" marL="0" marR="0" rtl="0" algn="just">
              <a:lnSpc>
                <a:spcPct val="150000"/>
              </a:lnSpc>
              <a:spcBef>
                <a:spcPts val="0"/>
              </a:spcBef>
              <a:spcAft>
                <a:spcPts val="0"/>
              </a:spcAft>
              <a:buNone/>
            </a:pPr>
            <a:r>
              <a:t/>
            </a:r>
            <a:endParaRPr b="0" i="0" sz="3338" u="none" cap="none" strike="noStrike">
              <a:solidFill>
                <a:srgbClr val="00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