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56" r:id="rId3"/>
    <p:sldId id="266" r:id="rId4"/>
    <p:sldId id="257" r:id="rId5"/>
    <p:sldId id="259" r:id="rId6"/>
    <p:sldId id="258" r:id="rId7"/>
    <p:sldId id="261" r:id="rId8"/>
    <p:sldId id="265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838"/>
    <a:srgbClr val="426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70" d="100"/>
          <a:sy n="70" d="100"/>
        </p:scale>
        <p:origin x="3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4787B-2DBD-4B47-845A-43CFF9A8C0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AE5AD-2296-4C2D-B928-6C86008E6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5744C-4472-4ACF-AC03-C0CE7DADB99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6F2B-4176-4996-947D-AE141675FE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3D542-17C1-40A4-B664-E8A6174557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16797-8489-4F46-B004-82297664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2088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41FD6-FEC2-48B2-82B9-506DFACAB1F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171AA-5AA1-49AE-BF8C-7D3495F0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199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C97D-8911-45CE-8DD7-2EA3A2347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954DE-3E02-4827-B880-772580C61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01A7-A5CC-4CCE-92AF-0D028D28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D4B3B-DA77-4148-A849-923C27D7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DE54A-E056-474A-BCE5-7E88B58B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0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5B94-A6A2-49F8-A9AB-B0C93124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03522-C8F5-43CD-A115-1FE4C8F7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5CEA-63C7-4F03-BB04-D1A7D51B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30356-4973-4718-90A8-4F17CD4B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EA623-5319-4141-8D7E-A5BAA64A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6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8A1BD-E51A-4518-8886-C49803038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0B3D9-2CBE-47ED-9FA4-1B7E3FA91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D90A-8F7A-4147-9EB4-F3E01910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57D80-8A78-4490-827F-BBB81F34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13107-C7D8-4D73-AB0E-2F63F80C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EBE5-4021-400E-9E86-8E93439C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0" y="220269"/>
            <a:ext cx="11036174" cy="549275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EB35-BD9A-40EA-AAA8-CB5F49DF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50" y="911225"/>
            <a:ext cx="11036174" cy="52496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B37A9-BB34-4754-9DF4-8EF4CD3C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D6E0B-3C21-4455-8420-63E3E514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8AADB-4CF4-4C6D-ADE2-86108CD5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528233-6211-466B-8C9A-5CC0A698ABFD}"/>
              </a:ext>
            </a:extLst>
          </p:cNvPr>
          <p:cNvCxnSpPr/>
          <p:nvPr userDrawn="1"/>
        </p:nvCxnSpPr>
        <p:spPr>
          <a:xfrm>
            <a:off x="479834" y="769544"/>
            <a:ext cx="114254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3C6C-A10F-42A0-BF88-1FAA820D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868F-50EB-484F-A951-9BFBFB3EB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47DA-F5B4-4323-9782-DE450C4B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15CF-9178-440B-8AA3-C05FDFDE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649F2-8F5A-41CA-B33C-EB04C222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40B7-D6C9-4D83-A838-47CAA855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2946"/>
            <a:ext cx="5181600" cy="51240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D1F86-55E1-4F1E-8C0D-21DFE79DC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52946"/>
            <a:ext cx="5181600" cy="51240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50CF-4AD0-41DD-873E-7140D1F6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8B15F-1ADF-4EB4-AFD6-7FD24036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BDB0-062F-46A0-9DFA-F5758CD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ECAD0E-2737-4132-9973-AC40C2C94420}"/>
              </a:ext>
            </a:extLst>
          </p:cNvPr>
          <p:cNvSpPr txBox="1">
            <a:spLocks/>
          </p:cNvSpPr>
          <p:nvPr userDrawn="1"/>
        </p:nvSpPr>
        <p:spPr>
          <a:xfrm>
            <a:off x="838199" y="136525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9FE4-FA59-4CE8-BC3B-7A39F684C0BB}"/>
              </a:ext>
            </a:extLst>
          </p:cNvPr>
          <p:cNvCxnSpPr/>
          <p:nvPr userDrawn="1"/>
        </p:nvCxnSpPr>
        <p:spPr>
          <a:xfrm>
            <a:off x="628073" y="782857"/>
            <a:ext cx="109081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80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3826-16DD-4AE7-8B24-A054B2C9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2B9CB-07A4-4FE8-BCAF-BEB72606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7C6BB-5857-4F8C-96CB-F987A27E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C0698-F7C0-4E51-A621-F0569DB6B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50BA1-5721-4418-9E0F-FA67DA7A6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BCBD8-96C6-4D1A-8E19-BF1120A6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3066E-EEAC-4B8D-A23C-60DE1E6A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E669E-38DB-4F6A-9A27-5929DBFC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201E-B935-47A0-BEF4-49ACA42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64633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99FD9-EE2F-4C11-880F-23500632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49C91-23E5-489E-9048-F9B4BCF1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F7942-0ACF-4A95-8B41-5302CBF2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5DB9BE-AA08-4B65-B304-A93C6E2C97F2}"/>
              </a:ext>
            </a:extLst>
          </p:cNvPr>
          <p:cNvCxnSpPr/>
          <p:nvPr userDrawn="1"/>
        </p:nvCxnSpPr>
        <p:spPr>
          <a:xfrm>
            <a:off x="628073" y="782857"/>
            <a:ext cx="109081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5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6FE0C-D93D-4822-929B-5B3E3E2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D8D78-212B-4698-A0DF-7F4E03C6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06B29-B83E-4919-8285-D67AE00E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2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0E82-AF18-4F44-AAB8-EA1877DA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E5B6-7A2C-4B99-A58E-D818BE48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B4080-3F00-4BA2-96B0-A90506082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A849A-C28A-4350-9D41-3834D2FD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B740D-C346-451D-AE78-BD89DE5C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CE971-3844-4CA1-8A42-D14F7933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5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E865-969F-469F-886A-4ACFE86E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AB875-C389-4967-8E79-20A846864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4CC41-D335-4B3A-A6BA-D76A19D13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B9BAB-B62C-4945-8ADF-73471882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DA6-4DD9-44E7-9B62-260D57E1068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8C5A4-3524-4105-87F0-C153CE7F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8E326-20C8-48BE-BDB7-86319412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2DF5-A10E-4089-B54A-0881D9A9F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03634" y="597620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3BBDA-1637-4368-9522-F7F65B96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36F7-00B1-4550-9328-5B1C682C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C336-9D1F-4B82-AF35-CB5DB6BC6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2CDA6-4DD9-44E7-9B62-260D57E1068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FFDED-A340-4821-A497-5AA0FB505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52A5-0471-4216-8FAF-BAD32B3D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0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954FC-A48B-448E-8ABC-9585BD7E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03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4FCD8-9771-4B86-91DF-C9816AF4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J2K Library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4BB4-4B8E-4313-A471-B27310767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50" y="911225"/>
            <a:ext cx="11036174" cy="5452630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Background</a:t>
            </a:r>
          </a:p>
          <a:p>
            <a:pPr lvl="1"/>
            <a:r>
              <a:rPr lang="en-US" sz="1600" dirty="0"/>
              <a:t>Driven by GGEO-0068M3-PR-FINAL</a:t>
            </a:r>
          </a:p>
          <a:p>
            <a:pPr lvl="2"/>
            <a:r>
              <a:rPr lang="en-US" sz="1400" dirty="0"/>
              <a:t>RAD_0181: The Radar Application shall produce numerically lossless JPEG2000 (J2K) compressed WBID products in accordance with the NSG Product Compression Methods (NSGPCM)</a:t>
            </a:r>
          </a:p>
          <a:p>
            <a:pPr lvl="2"/>
            <a:r>
              <a:rPr lang="en-US" sz="1400" dirty="0"/>
              <a:t>RAD_0191: The Radar Application shall produce visually lossless JPEG2000 (J2K) compressed WBID products in accordance with the NSG Product Compression Methods (NSGPCM)</a:t>
            </a:r>
          </a:p>
          <a:p>
            <a:pPr lvl="2"/>
            <a:r>
              <a:rPr lang="en-US" sz="1400" dirty="0"/>
              <a:t>RAD_0192: The Radar Application shall produce numerically lossless reconstruction of uncompressed JPEG2000 (J2K) compressed WBID products from numerically lossless J2K compressed WBID products</a:t>
            </a:r>
          </a:p>
          <a:p>
            <a:pPr lvl="1"/>
            <a:r>
              <a:rPr lang="en-US" sz="1600" dirty="0"/>
              <a:t>Direction given by Mike Barth</a:t>
            </a:r>
          </a:p>
          <a:p>
            <a:pPr lvl="2"/>
            <a:r>
              <a:rPr lang="en-US" sz="1400" dirty="0"/>
              <a:t>Support WBID App</a:t>
            </a:r>
          </a:p>
          <a:p>
            <a:pPr lvl="2"/>
            <a:r>
              <a:rPr lang="en-US" sz="1400" dirty="0"/>
              <a:t>Provide flexibility to support non-WBID imagery as well as WBID imagery</a:t>
            </a:r>
          </a:p>
          <a:p>
            <a:pPr>
              <a:spcBef>
                <a:spcPts val="1800"/>
              </a:spcBef>
            </a:pPr>
            <a:r>
              <a:rPr lang="en-US" sz="1800" b="1" dirty="0"/>
              <a:t>Features of the J2K Library</a:t>
            </a:r>
          </a:p>
          <a:p>
            <a:pPr lvl="1"/>
            <a:r>
              <a:rPr lang="en-US" sz="1600" dirty="0"/>
              <a:t>Uses the FOSS </a:t>
            </a:r>
            <a:r>
              <a:rPr lang="en-US" sz="1600" dirty="0" err="1"/>
              <a:t>OpenJPEG</a:t>
            </a:r>
            <a:r>
              <a:rPr lang="en-US" sz="1600" dirty="0"/>
              <a:t> library at the heart of the algorithm</a:t>
            </a:r>
          </a:p>
          <a:p>
            <a:pPr lvl="1">
              <a:spcBef>
                <a:spcPts val="1200"/>
              </a:spcBef>
            </a:pPr>
            <a:r>
              <a:rPr lang="en-US" sz="1600" dirty="0"/>
              <a:t>Provides both numerically and visually lossless compression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Provides decompression of both numerically and visually lossless compressed images</a:t>
            </a:r>
          </a:p>
          <a:p>
            <a:pPr lvl="1">
              <a:spcBef>
                <a:spcPts val="1200"/>
              </a:spcBef>
            </a:pPr>
            <a:r>
              <a:rPr lang="en-US" sz="1600" dirty="0"/>
              <a:t>Provides support for mono-chromatic (single-component) and poly-chromatic (multi-component) images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Provides support for images of arbitrary precision (bits per pixel) as well as both signed and unsigned pixel values</a:t>
            </a:r>
          </a:p>
          <a:p>
            <a:pPr lvl="1">
              <a:spcBef>
                <a:spcPts val="1200"/>
              </a:spcBef>
            </a:pPr>
            <a:r>
              <a:rPr lang="en-US" sz="1600" dirty="0"/>
              <a:t>Provides support for tiled images </a:t>
            </a:r>
            <a:r>
              <a:rPr lang="en-US" sz="1400" i="1" dirty="0"/>
              <a:t>(this is at the heart of the J2K library algorithms)</a:t>
            </a:r>
          </a:p>
          <a:p>
            <a:pPr lvl="1">
              <a:spcBef>
                <a:spcPts val="1200"/>
              </a:spcBef>
            </a:pPr>
            <a:r>
              <a:rPr lang="en-US" sz="1600" dirty="0"/>
              <a:t>Provides support for use of Spark for parallel compression of tiles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Uncompressed image tiles are input in an RDD</a:t>
            </a:r>
          </a:p>
          <a:p>
            <a:pPr lvl="2">
              <a:spcBef>
                <a:spcPts val="0"/>
              </a:spcBef>
            </a:pPr>
            <a:r>
              <a:rPr lang="en-US" dirty="0"/>
              <a:t>Compressed J2K images (</a:t>
            </a:r>
            <a:r>
              <a:rPr lang="en-US" dirty="0" err="1"/>
              <a:t>codestreams</a:t>
            </a:r>
            <a:r>
              <a:rPr lang="en-US" dirty="0"/>
              <a:t>) are returned in an RDD</a:t>
            </a:r>
          </a:p>
        </p:txBody>
      </p:sp>
    </p:spTree>
    <p:extLst>
      <p:ext uri="{BB962C8B-B14F-4D97-AF65-F5344CB8AC3E}">
        <p14:creationId xmlns:p14="http://schemas.microsoft.com/office/powerpoint/2010/main" val="427924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5F9576-4BC5-47F4-BAD4-348ACBC9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92" y="1336704"/>
            <a:ext cx="6040074" cy="457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826318-4632-416D-9A9D-9EAE6866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14" y="1336704"/>
            <a:ext cx="3014505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4F4D22-7F0C-4EBD-B2E8-995C542CB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839" y="1793326"/>
            <a:ext cx="1501752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2578D1-6FE3-4E92-8808-669816FB3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130" y="5072639"/>
            <a:ext cx="1107494" cy="1076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377746-8726-47C8-8DD9-BBD257C87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9524" y="5072639"/>
            <a:ext cx="1059639" cy="1076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D6D22-A26C-4664-AC1A-4390AA10BA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7368" y="5064674"/>
            <a:ext cx="1084695" cy="10846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AA6A89-CD18-4FEE-90A0-5E340534089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426266" y="3622704"/>
            <a:ext cx="1567611" cy="14499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23DA3F-DDEF-4F4A-8E44-ADCA0C17E2E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1119715" y="2936326"/>
            <a:ext cx="1" cy="21283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929C45-6C53-472B-89E3-7A9DA3ACB5D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8475867" y="3622704"/>
            <a:ext cx="1043477" cy="14499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itle 22">
            <a:extLst>
              <a:ext uri="{FF2B5EF4-FFF2-40B4-BE49-F238E27FC236}">
                <a16:creationId xmlns:a16="http://schemas.microsoft.com/office/drawing/2014/main" id="{DD93E1C9-AD00-42E3-9439-650885D6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92"/>
            <a:ext cx="10515600" cy="715530"/>
          </a:xfrm>
        </p:spPr>
        <p:txBody>
          <a:bodyPr/>
          <a:lstStyle/>
          <a:p>
            <a:r>
              <a:rPr lang="en-US" b="1" dirty="0"/>
              <a:t>Reduced Number of Decompression Levels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0C82D95F-72FA-4BF2-B644-2C64862C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5F9576-4BC5-47F4-BAD4-348ACBC9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0" y="2244334"/>
            <a:ext cx="3322040" cy="2514600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DD93E1C9-AD00-42E3-9439-650885D6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92"/>
            <a:ext cx="10515600" cy="715530"/>
          </a:xfrm>
        </p:spPr>
        <p:txBody>
          <a:bodyPr/>
          <a:lstStyle/>
          <a:p>
            <a:r>
              <a:rPr lang="en-US" b="1" dirty="0"/>
              <a:t>Reduced Number of Decoded Layers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689D7-D78F-4F00-AD6D-73BB40EC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28" y="1107104"/>
            <a:ext cx="3322040" cy="2514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38BC55-8472-4C53-9877-97546C0B20A4}"/>
              </a:ext>
            </a:extLst>
          </p:cNvPr>
          <p:cNvSpPr txBox="1"/>
          <p:nvPr/>
        </p:nvSpPr>
        <p:spPr>
          <a:xfrm>
            <a:off x="226600" y="1905780"/>
            <a:ext cx="2044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All 20 Layers Decoded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95523-78DA-4C48-A36A-F7B8A2A4F51D}"/>
              </a:ext>
            </a:extLst>
          </p:cNvPr>
          <p:cNvSpPr txBox="1"/>
          <p:nvPr/>
        </p:nvSpPr>
        <p:spPr>
          <a:xfrm>
            <a:off x="4186901" y="824868"/>
            <a:ext cx="3409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 Layer Decoded               (PSNR=17dB)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1442E2-E5C7-4141-9F6B-D83863F6D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495" y="1107104"/>
            <a:ext cx="3322040" cy="2514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676475-3A15-4C9D-AC49-FCA9647B0338}"/>
              </a:ext>
            </a:extLst>
          </p:cNvPr>
          <p:cNvSpPr txBox="1"/>
          <p:nvPr/>
        </p:nvSpPr>
        <p:spPr>
          <a:xfrm>
            <a:off x="8140255" y="830152"/>
            <a:ext cx="348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 Layers Decoded               (PSNR=22dB)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D3658A-4806-4553-B3AC-7448A4CDC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28" y="4112827"/>
            <a:ext cx="3322040" cy="2514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E9FD9-F122-4D77-8FA8-F59B5AD32FC1}"/>
              </a:ext>
            </a:extLst>
          </p:cNvPr>
          <p:cNvSpPr txBox="1"/>
          <p:nvPr/>
        </p:nvSpPr>
        <p:spPr>
          <a:xfrm>
            <a:off x="4190888" y="3819899"/>
            <a:ext cx="348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5 Layers Decoded               (PSNR=32dB)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A4944C-E479-44F1-9D6F-2914130E6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3495" y="4112827"/>
            <a:ext cx="3322040" cy="2514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2C9C1EC-339D-4AE2-8B14-07E6A4F5A6C2}"/>
              </a:ext>
            </a:extLst>
          </p:cNvPr>
          <p:cNvSpPr txBox="1"/>
          <p:nvPr/>
        </p:nvSpPr>
        <p:spPr>
          <a:xfrm>
            <a:off x="8155618" y="3834540"/>
            <a:ext cx="3592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15 Layers Decoded               (PSNR=48dB)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4A7FE79-9620-47D3-AD04-E04C7F45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716C0955-0C2E-4F73-A6D5-B9A82844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J2K Library Architecture</a:t>
            </a:r>
          </a:p>
        </p:txBody>
      </p: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5A3E4FA2-EE92-4F48-BCC0-A5447862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5B1B5F-02D5-4AC2-9C7F-FD8865740304}"/>
              </a:ext>
            </a:extLst>
          </p:cNvPr>
          <p:cNvGrpSpPr/>
          <p:nvPr/>
        </p:nvGrpSpPr>
        <p:grpSpPr>
          <a:xfrm>
            <a:off x="3701563" y="1507715"/>
            <a:ext cx="7034755" cy="3842569"/>
            <a:chOff x="2125011" y="1880314"/>
            <a:chExt cx="7034755" cy="38425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99E0354-5BF4-4B54-970A-D46BB6145B56}"/>
                </a:ext>
              </a:extLst>
            </p:cNvPr>
            <p:cNvSpPr/>
            <p:nvPr/>
          </p:nvSpPr>
          <p:spPr>
            <a:xfrm>
              <a:off x="2125011" y="1880314"/>
              <a:ext cx="7034755" cy="384256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575666B-AF93-4870-A9A4-A606485DF0D3}"/>
                </a:ext>
              </a:extLst>
            </p:cNvPr>
            <p:cNvSpPr/>
            <p:nvPr/>
          </p:nvSpPr>
          <p:spPr>
            <a:xfrm>
              <a:off x="2503601" y="2326241"/>
              <a:ext cx="4159878" cy="302492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69C0AFD-68E8-4D78-9D06-2CE3484DA27F}"/>
                </a:ext>
              </a:extLst>
            </p:cNvPr>
            <p:cNvSpPr/>
            <p:nvPr/>
          </p:nvSpPr>
          <p:spPr>
            <a:xfrm>
              <a:off x="7157162" y="2669921"/>
              <a:ext cx="1652789" cy="95303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libj2k.so</a:t>
              </a:r>
            </a:p>
            <a:p>
              <a:pPr algn="ctr"/>
              <a:r>
                <a:rPr lang="en-US" dirty="0"/>
                <a:t>C - CPA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C7F2FE3-B87C-47F8-A963-8317C1450D85}"/>
                </a:ext>
              </a:extLst>
            </p:cNvPr>
            <p:cNvSpPr/>
            <p:nvPr/>
          </p:nvSpPr>
          <p:spPr>
            <a:xfrm>
              <a:off x="7157161" y="4271343"/>
              <a:ext cx="1652789" cy="95303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libopenjp2.so</a:t>
              </a:r>
            </a:p>
            <a:p>
              <a:pPr algn="ctr"/>
              <a:r>
                <a:rPr lang="en-US" dirty="0"/>
                <a:t>C - FOSS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D07522-0145-4ABB-A079-ABAE12C4CF8E}"/>
                </a:ext>
              </a:extLst>
            </p:cNvPr>
            <p:cNvSpPr txBox="1"/>
            <p:nvPr/>
          </p:nvSpPr>
          <p:spPr>
            <a:xfrm>
              <a:off x="2746415" y="2441593"/>
              <a:ext cx="2248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cpaj2k.j2klib </a:t>
              </a:r>
              <a:r>
                <a:rPr lang="en-US" dirty="0">
                  <a:solidFill>
                    <a:schemeClr val="bg1"/>
                  </a:solidFill>
                </a:rPr>
                <a:t>(python)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1ABD49E-4309-40ED-9426-25C1C38BDA05}"/>
                </a:ext>
              </a:extLst>
            </p:cNvPr>
            <p:cNvGrpSpPr/>
            <p:nvPr/>
          </p:nvGrpSpPr>
          <p:grpSpPr>
            <a:xfrm>
              <a:off x="2709050" y="2789995"/>
              <a:ext cx="3748980" cy="2097421"/>
              <a:chOff x="2746413" y="2803541"/>
              <a:chExt cx="3748980" cy="209742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D47FC8C-AE03-4D78-BB45-B37ADECC65D1}"/>
                  </a:ext>
                </a:extLst>
              </p:cNvPr>
              <p:cNvSpPr/>
              <p:nvPr/>
            </p:nvSpPr>
            <p:spPr>
              <a:xfrm>
                <a:off x="5347415" y="2803541"/>
                <a:ext cx="1147978" cy="685800"/>
              </a:xfrm>
              <a:prstGeom prst="round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clibj2k.py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43E1161-13C5-45B8-A0E7-54E3E1B90C61}"/>
                  </a:ext>
                </a:extLst>
              </p:cNvPr>
              <p:cNvSpPr/>
              <p:nvPr/>
            </p:nvSpPr>
            <p:spPr>
              <a:xfrm>
                <a:off x="2746414" y="2965776"/>
                <a:ext cx="2286000" cy="457200"/>
              </a:xfrm>
              <a:prstGeom prst="round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j2k_compress.py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D8C71E7-E2A4-46E5-B6A3-F59E2FB6CC98}"/>
                  </a:ext>
                </a:extLst>
              </p:cNvPr>
              <p:cNvSpPr/>
              <p:nvPr/>
            </p:nvSpPr>
            <p:spPr>
              <a:xfrm>
                <a:off x="2746413" y="3709675"/>
                <a:ext cx="2286000" cy="457200"/>
              </a:xfrm>
              <a:prstGeom prst="round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j2k_decompress.py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D56CA0E-E7C8-4098-B02C-0D7C34542726}"/>
                  </a:ext>
                </a:extLst>
              </p:cNvPr>
              <p:cNvSpPr/>
              <p:nvPr/>
            </p:nvSpPr>
            <p:spPr>
              <a:xfrm>
                <a:off x="2746413" y="4443762"/>
                <a:ext cx="2286000" cy="457200"/>
              </a:xfrm>
              <a:prstGeom prst="round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J2kCompressRDD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0AD9484-5CE6-4F9C-9D42-8C88D94DC78C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6458030" y="3132895"/>
              <a:ext cx="699131" cy="0"/>
            </a:xfrm>
            <a:prstGeom prst="straightConnector1">
              <a:avLst/>
            </a:prstGeom>
            <a:ln w="76200" cmpd="dbl">
              <a:solidFill>
                <a:schemeClr val="tx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37A11-A0D5-4132-A360-D2B6A4F80F7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7983556" y="3622960"/>
              <a:ext cx="1" cy="648383"/>
            </a:xfrm>
            <a:prstGeom prst="straightConnector1">
              <a:avLst/>
            </a:prstGeom>
            <a:ln w="76200" cmpd="dbl">
              <a:solidFill>
                <a:schemeClr val="tx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8C3ED3-B863-44BB-A21E-AC143D2927EA}"/>
                </a:ext>
              </a:extLst>
            </p:cNvPr>
            <p:cNvSpPr txBox="1"/>
            <p:nvPr/>
          </p:nvSpPr>
          <p:spPr>
            <a:xfrm>
              <a:off x="2503601" y="1926131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CPA J2K Library</a:t>
              </a:r>
              <a:endParaRPr lang="en-US" sz="20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56C14E-3DE3-4F18-BBBD-9964A5A02481}"/>
              </a:ext>
            </a:extLst>
          </p:cNvPr>
          <p:cNvGrpSpPr/>
          <p:nvPr/>
        </p:nvGrpSpPr>
        <p:grpSpPr>
          <a:xfrm>
            <a:off x="1592506" y="2929005"/>
            <a:ext cx="1276389" cy="1283776"/>
            <a:chOff x="662330" y="2834409"/>
            <a:chExt cx="1276389" cy="128377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5C6C20-1A98-4F0D-9806-DE6B620A9F58}"/>
                </a:ext>
              </a:extLst>
            </p:cNvPr>
            <p:cNvSpPr/>
            <p:nvPr/>
          </p:nvSpPr>
          <p:spPr>
            <a:xfrm>
              <a:off x="662330" y="2834409"/>
              <a:ext cx="1276389" cy="12837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aphic 24" descr="Gears">
              <a:extLst>
                <a:ext uri="{FF2B5EF4-FFF2-40B4-BE49-F238E27FC236}">
                  <a16:creationId xmlns:a16="http://schemas.microsoft.com/office/drawing/2014/main" id="{51126B4C-6289-4360-87EE-54135361CE98}"/>
                </a:ext>
              </a:extLst>
            </p:cNvPr>
            <p:cNvGrpSpPr/>
            <p:nvPr/>
          </p:nvGrpSpPr>
          <p:grpSpPr>
            <a:xfrm>
              <a:off x="888568" y="3035077"/>
              <a:ext cx="823912" cy="787845"/>
              <a:chOff x="894760" y="2966691"/>
              <a:chExt cx="823912" cy="787845"/>
            </a:xfrm>
            <a:solidFill>
              <a:srgbClr val="000000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5645299-FFB5-4EF6-952E-AAC4FDE7241B}"/>
                  </a:ext>
                </a:extLst>
              </p:cNvPr>
              <p:cNvSpPr/>
              <p:nvPr/>
            </p:nvSpPr>
            <p:spPr>
              <a:xfrm>
                <a:off x="1110026" y="2966691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9BC7907-5C01-475A-9124-3E6345AA6DD5}"/>
                  </a:ext>
                </a:extLst>
              </p:cNvPr>
              <p:cNvSpPr/>
              <p:nvPr/>
            </p:nvSpPr>
            <p:spPr>
              <a:xfrm>
                <a:off x="894760" y="3313401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30470C9-9686-4B17-8C4A-8492F971B054}"/>
                  </a:ext>
                </a:extLst>
              </p:cNvPr>
              <p:cNvSpPr/>
              <p:nvPr/>
            </p:nvSpPr>
            <p:spPr>
              <a:xfrm rot="21249302">
                <a:off x="1312908" y="3349724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92995A-8967-4D86-AB0C-EBFA56E68433}"/>
              </a:ext>
            </a:extLst>
          </p:cNvPr>
          <p:cNvCxnSpPr>
            <a:stCxn id="30" idx="6"/>
            <a:endCxn id="13" idx="1"/>
          </p:cNvCxnSpPr>
          <p:nvPr/>
        </p:nvCxnSpPr>
        <p:spPr>
          <a:xfrm flipV="1">
            <a:off x="2868895" y="3552130"/>
            <a:ext cx="1416707" cy="18763"/>
          </a:xfrm>
          <a:prstGeom prst="straightConnector1">
            <a:avLst/>
          </a:prstGeom>
          <a:ln w="76200" cmpd="dbl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799B96-B192-4E43-BD77-924E4C94DE3F}"/>
              </a:ext>
            </a:extLst>
          </p:cNvPr>
          <p:cNvCxnSpPr>
            <a:cxnSpLocks/>
            <a:stCxn id="30" idx="5"/>
            <a:endCxn id="14" idx="1"/>
          </p:cNvCxnSpPr>
          <p:nvPr/>
        </p:nvCxnSpPr>
        <p:spPr>
          <a:xfrm>
            <a:off x="2681972" y="4024776"/>
            <a:ext cx="1603630" cy="261441"/>
          </a:xfrm>
          <a:prstGeom prst="straightConnector1">
            <a:avLst/>
          </a:prstGeom>
          <a:ln w="76200" cmpd="dbl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5AA4FD-2C5E-40D4-80E5-1D758302AE14}"/>
              </a:ext>
            </a:extLst>
          </p:cNvPr>
          <p:cNvCxnSpPr>
            <a:cxnSpLocks/>
            <a:stCxn id="30" idx="7"/>
            <a:endCxn id="12" idx="1"/>
          </p:cNvCxnSpPr>
          <p:nvPr/>
        </p:nvCxnSpPr>
        <p:spPr>
          <a:xfrm flipV="1">
            <a:off x="2681972" y="2808231"/>
            <a:ext cx="1603631" cy="308779"/>
          </a:xfrm>
          <a:prstGeom prst="straightConnector1">
            <a:avLst/>
          </a:prstGeom>
          <a:ln w="76200" cmpd="dbl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921AB6-B3E3-44B1-874A-C81230AD1F1C}"/>
              </a:ext>
            </a:extLst>
          </p:cNvPr>
          <p:cNvSpPr txBox="1"/>
          <p:nvPr/>
        </p:nvSpPr>
        <p:spPr>
          <a:xfrm>
            <a:off x="1592506" y="2455874"/>
            <a:ext cx="1288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US" dirty="0"/>
              <a:t>Client App</a:t>
            </a:r>
          </a:p>
        </p:txBody>
      </p:sp>
    </p:spTree>
    <p:extLst>
      <p:ext uri="{BB962C8B-B14F-4D97-AF65-F5344CB8AC3E}">
        <p14:creationId xmlns:p14="http://schemas.microsoft.com/office/powerpoint/2010/main" val="359521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BB59D091-6B33-4F0F-931C-6ADC566E1058}"/>
              </a:ext>
            </a:extLst>
          </p:cNvPr>
          <p:cNvGrpSpPr/>
          <p:nvPr/>
        </p:nvGrpSpPr>
        <p:grpSpPr>
          <a:xfrm>
            <a:off x="1133887" y="1520951"/>
            <a:ext cx="8975613" cy="4770667"/>
            <a:chOff x="1581551" y="2012270"/>
            <a:chExt cx="8975613" cy="477066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75C41FA-721A-4146-8879-B1C0BE754010}"/>
                </a:ext>
              </a:extLst>
            </p:cNvPr>
            <p:cNvSpPr/>
            <p:nvPr/>
          </p:nvSpPr>
          <p:spPr>
            <a:xfrm>
              <a:off x="1581551" y="2012270"/>
              <a:ext cx="8975613" cy="477066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F082E29-A95E-42CF-B1EF-7E7EA005650B}"/>
                </a:ext>
              </a:extLst>
            </p:cNvPr>
            <p:cNvSpPr/>
            <p:nvPr/>
          </p:nvSpPr>
          <p:spPr>
            <a:xfrm>
              <a:off x="8637987" y="6065193"/>
              <a:ext cx="1645920" cy="457200"/>
            </a:xfrm>
            <a:prstGeom prst="roundRect">
              <a:avLst/>
            </a:prstGeom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clibj2k.py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7BFAA2D-B1BA-4948-9359-F3EB9EC11684}"/>
                </a:ext>
              </a:extLst>
            </p:cNvPr>
            <p:cNvSpPr/>
            <p:nvPr/>
          </p:nvSpPr>
          <p:spPr>
            <a:xfrm>
              <a:off x="2106364" y="6135174"/>
              <a:ext cx="1645920" cy="457200"/>
            </a:xfrm>
            <a:prstGeom prst="roundRect">
              <a:avLst/>
            </a:prstGeom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error.py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DEE4973-1586-4D7D-8F09-40D166B1E6E5}"/>
                </a:ext>
              </a:extLst>
            </p:cNvPr>
            <p:cNvSpPr/>
            <p:nvPr/>
          </p:nvSpPr>
          <p:spPr>
            <a:xfrm>
              <a:off x="6169147" y="2388234"/>
              <a:ext cx="1645920" cy="4572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codestream.py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1CBE9F6-2C68-40F6-854B-A58773212881}"/>
                </a:ext>
              </a:extLst>
            </p:cNvPr>
            <p:cNvSpPr/>
            <p:nvPr/>
          </p:nvSpPr>
          <p:spPr>
            <a:xfrm>
              <a:off x="2117588" y="2398764"/>
              <a:ext cx="1645920" cy="457200"/>
            </a:xfrm>
            <a:prstGeom prst="roundRect">
              <a:avLst/>
            </a:prstGeom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j2k_compress.py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5DDE737-29FD-4746-B90D-1DDEA0C243A1}"/>
                </a:ext>
              </a:extLst>
            </p:cNvPr>
            <p:cNvSpPr/>
            <p:nvPr/>
          </p:nvSpPr>
          <p:spPr>
            <a:xfrm>
              <a:off x="2115979" y="2986075"/>
              <a:ext cx="1645920" cy="457200"/>
            </a:xfrm>
            <a:prstGeom prst="roundRect">
              <a:avLst/>
            </a:prstGeom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j2k_decompress.py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AC54E8C-7540-4E05-A37B-C3D6EBF32140}"/>
                </a:ext>
              </a:extLst>
            </p:cNvPr>
            <p:cNvSpPr/>
            <p:nvPr/>
          </p:nvSpPr>
          <p:spPr>
            <a:xfrm>
              <a:off x="4232081" y="2382485"/>
              <a:ext cx="1645920" cy="457200"/>
            </a:xfrm>
            <a:prstGeom prst="roundRect">
              <a:avLst/>
            </a:prstGeom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j2k_version.py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252AEC4-69DA-48FF-A730-2F65F027E5F5}"/>
                </a:ext>
              </a:extLst>
            </p:cNvPr>
            <p:cNvGrpSpPr/>
            <p:nvPr/>
          </p:nvGrpSpPr>
          <p:grpSpPr>
            <a:xfrm>
              <a:off x="1843281" y="3698656"/>
              <a:ext cx="2175581" cy="2075159"/>
              <a:chOff x="2979110" y="2313961"/>
              <a:chExt cx="2175581" cy="2075159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4575FF4-2757-4E94-AABC-0022137FE2AB}"/>
                  </a:ext>
                </a:extLst>
              </p:cNvPr>
              <p:cNvSpPr/>
              <p:nvPr/>
            </p:nvSpPr>
            <p:spPr>
              <a:xfrm>
                <a:off x="2979110" y="2323009"/>
                <a:ext cx="2175581" cy="206611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72A3E1F-D8AE-47EE-8217-24442B1EDD77}"/>
                  </a:ext>
                </a:extLst>
              </p:cNvPr>
              <p:cNvGrpSpPr/>
              <p:nvPr/>
            </p:nvGrpSpPr>
            <p:grpSpPr>
              <a:xfrm>
                <a:off x="3073255" y="2313961"/>
                <a:ext cx="1983796" cy="1924887"/>
                <a:chOff x="3039075" y="3972993"/>
                <a:chExt cx="1983796" cy="1924887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6B70B6B-CE16-4350-9727-7118EABDD276}"/>
                    </a:ext>
                  </a:extLst>
                </p:cNvPr>
                <p:cNvSpPr txBox="1"/>
                <p:nvPr/>
              </p:nvSpPr>
              <p:spPr>
                <a:xfrm>
                  <a:off x="3276272" y="3972993"/>
                  <a:ext cx="1509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spark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AB3FE607-CCFA-4750-B81E-F9CDDAFF9585}"/>
                    </a:ext>
                  </a:extLst>
                </p:cNvPr>
                <p:cNvSpPr/>
                <p:nvPr/>
              </p:nvSpPr>
              <p:spPr>
                <a:xfrm>
                  <a:off x="3047993" y="4343400"/>
                  <a:ext cx="1965960" cy="4572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compress_j2k_rdd.py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FA0E575B-CF35-4FD6-86B1-C6E756D0E621}"/>
                    </a:ext>
                  </a:extLst>
                </p:cNvPr>
                <p:cNvSpPr/>
                <p:nvPr/>
              </p:nvSpPr>
              <p:spPr>
                <a:xfrm>
                  <a:off x="3052565" y="4892040"/>
                  <a:ext cx="1956816" cy="4572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j2k_rdd_codestream.py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766C7E80-72DB-4A36-92BA-217CBA2924A3}"/>
                    </a:ext>
                  </a:extLst>
                </p:cNvPr>
                <p:cNvSpPr/>
                <p:nvPr/>
              </p:nvSpPr>
              <p:spPr>
                <a:xfrm>
                  <a:off x="3039075" y="5440680"/>
                  <a:ext cx="1983796" cy="4572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S3.py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A832DB7-19CF-4B28-BDD0-92452A4E9717}"/>
                </a:ext>
              </a:extLst>
            </p:cNvPr>
            <p:cNvGrpSpPr/>
            <p:nvPr/>
          </p:nvGrpSpPr>
          <p:grpSpPr>
            <a:xfrm>
              <a:off x="4214110" y="5774507"/>
              <a:ext cx="3785875" cy="845164"/>
              <a:chOff x="6519274" y="5829116"/>
              <a:chExt cx="3785875" cy="84516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3F14E3-F5CA-42E2-9A11-3C943D87C4E8}"/>
                  </a:ext>
                </a:extLst>
              </p:cNvPr>
              <p:cNvSpPr/>
              <p:nvPr/>
            </p:nvSpPr>
            <p:spPr>
              <a:xfrm>
                <a:off x="6519274" y="5861216"/>
                <a:ext cx="3785875" cy="81306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EAB83F-3C66-4996-9CA6-BA6624C58061}"/>
                  </a:ext>
                </a:extLst>
              </p:cNvPr>
              <p:cNvSpPr txBox="1"/>
              <p:nvPr/>
            </p:nvSpPr>
            <p:spPr>
              <a:xfrm>
                <a:off x="7335393" y="5829116"/>
                <a:ext cx="1978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transform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38768B8-9999-4A51-A8FE-F68B12650F4B}"/>
                  </a:ext>
                </a:extLst>
              </p:cNvPr>
              <p:cNvGrpSpPr/>
              <p:nvPr/>
            </p:nvGrpSpPr>
            <p:grpSpPr>
              <a:xfrm>
                <a:off x="6612752" y="6166258"/>
                <a:ext cx="3598919" cy="457200"/>
                <a:chOff x="6625651" y="6166258"/>
                <a:chExt cx="3598919" cy="457200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98CD7F33-02C7-4BE9-B94C-42B4859C48B1}"/>
                    </a:ext>
                  </a:extLst>
                </p:cNvPr>
                <p:cNvSpPr/>
                <p:nvPr/>
              </p:nvSpPr>
              <p:spPr>
                <a:xfrm>
                  <a:off x="6625651" y="6166258"/>
                  <a:ext cx="1737360" cy="4572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tile_info.py</a:t>
                  </a:r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E829E0BA-B2E5-4AA1-A3D9-27273CCBC466}"/>
                    </a:ext>
                  </a:extLst>
                </p:cNvPr>
                <p:cNvSpPr/>
                <p:nvPr/>
              </p:nvSpPr>
              <p:spPr>
                <a:xfrm>
                  <a:off x="8487210" y="6166258"/>
                  <a:ext cx="1737360" cy="4572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update_tile.py</a:t>
                  </a: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A29C40E-D0BA-447D-93E7-E054F957469D}"/>
                </a:ext>
              </a:extLst>
            </p:cNvPr>
            <p:cNvGrpSpPr/>
            <p:nvPr/>
          </p:nvGrpSpPr>
          <p:grpSpPr>
            <a:xfrm>
              <a:off x="4212064" y="2992251"/>
              <a:ext cx="2223767" cy="2578147"/>
              <a:chOff x="8110404" y="2363485"/>
              <a:chExt cx="2223767" cy="257814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794D41F-0DC1-456A-88C0-413FF71988BB}"/>
                  </a:ext>
                </a:extLst>
              </p:cNvPr>
              <p:cNvSpPr/>
              <p:nvPr/>
            </p:nvSpPr>
            <p:spPr>
              <a:xfrm>
                <a:off x="8110404" y="2380343"/>
                <a:ext cx="2223767" cy="2561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2D7127C-CDC0-4989-BEF6-478B1243B50C}"/>
                  </a:ext>
                </a:extLst>
              </p:cNvPr>
              <p:cNvSpPr txBox="1"/>
              <p:nvPr/>
            </p:nvSpPr>
            <p:spPr>
              <a:xfrm>
                <a:off x="8232882" y="2363485"/>
                <a:ext cx="1978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util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6748C1EE-EC42-4335-9D56-921BCF95CF7C}"/>
                  </a:ext>
                </a:extLst>
              </p:cNvPr>
              <p:cNvSpPr/>
              <p:nvPr/>
            </p:nvSpPr>
            <p:spPr>
              <a:xfrm>
                <a:off x="8193587" y="2743200"/>
                <a:ext cx="2057400" cy="4572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combine_tiles.py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567E1DDA-C026-4FB0-9E1D-83F8038FAF17}"/>
                  </a:ext>
                </a:extLst>
              </p:cNvPr>
              <p:cNvSpPr/>
              <p:nvPr/>
            </p:nvSpPr>
            <p:spPr>
              <a:xfrm>
                <a:off x="8193587" y="3281932"/>
                <a:ext cx="2057400" cy="47041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compress_single_tile.py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A8E74E7-C32F-4709-9F84-ECE62B1BF4A1}"/>
                  </a:ext>
                </a:extLst>
              </p:cNvPr>
              <p:cNvSpPr/>
              <p:nvPr/>
            </p:nvSpPr>
            <p:spPr>
              <a:xfrm>
                <a:off x="8180204" y="3827022"/>
                <a:ext cx="2057400" cy="47041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separate_tiles.py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8CF48F80-96EE-4ED9-B053-77B3CB73C57E}"/>
                  </a:ext>
                </a:extLst>
              </p:cNvPr>
              <p:cNvSpPr/>
              <p:nvPr/>
            </p:nvSpPr>
            <p:spPr>
              <a:xfrm>
                <a:off x="8180204" y="4378966"/>
                <a:ext cx="2057400" cy="47041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validate_tiles.py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ED37C0A-8A9C-4228-9199-6EC316D3ED63}"/>
                </a:ext>
              </a:extLst>
            </p:cNvPr>
            <p:cNvGrpSpPr/>
            <p:nvPr/>
          </p:nvGrpSpPr>
          <p:grpSpPr>
            <a:xfrm>
              <a:off x="6600703" y="2985819"/>
              <a:ext cx="3785875" cy="2578149"/>
              <a:chOff x="6447474" y="3174380"/>
              <a:chExt cx="3785875" cy="257814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8355A4D-EFA2-4316-B677-47DBC06B45A7}"/>
                  </a:ext>
                </a:extLst>
              </p:cNvPr>
              <p:cNvSpPr/>
              <p:nvPr/>
            </p:nvSpPr>
            <p:spPr>
              <a:xfrm>
                <a:off x="6447474" y="3191239"/>
                <a:ext cx="3785875" cy="25612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456C3C0-1BB2-4189-837F-731E159FD58B}"/>
                  </a:ext>
                </a:extLst>
              </p:cNvPr>
              <p:cNvSpPr txBox="1"/>
              <p:nvPr/>
            </p:nvSpPr>
            <p:spPr>
              <a:xfrm>
                <a:off x="7351006" y="3174380"/>
                <a:ext cx="1978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markers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A7EE662-FAEC-40CB-AD0E-F2DA0C258117}"/>
                  </a:ext>
                </a:extLst>
              </p:cNvPr>
              <p:cNvGrpSpPr/>
              <p:nvPr/>
            </p:nvGrpSpPr>
            <p:grpSpPr>
              <a:xfrm>
                <a:off x="6544806" y="3554095"/>
                <a:ext cx="3591210" cy="2131065"/>
                <a:chOff x="6533653" y="3554095"/>
                <a:chExt cx="3591210" cy="2131065"/>
              </a:xfrm>
            </p:grpSpPr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7C7E3E53-967F-41C6-843C-8D798FF39ADC}"/>
                    </a:ext>
                  </a:extLst>
                </p:cNvPr>
                <p:cNvSpPr/>
                <p:nvPr/>
              </p:nvSpPr>
              <p:spPr>
                <a:xfrm>
                  <a:off x="8546296" y="3554095"/>
                  <a:ext cx="1210810" cy="47041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const.py</a:t>
                  </a:r>
                </a:p>
              </p:txBody>
            </p:sp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1E89E83D-817D-48B3-ABA2-9D4091BF6D0D}"/>
                    </a:ext>
                  </a:extLst>
                </p:cNvPr>
                <p:cNvSpPr/>
                <p:nvPr/>
              </p:nvSpPr>
              <p:spPr>
                <a:xfrm>
                  <a:off x="6533653" y="4661199"/>
                  <a:ext cx="1508760" cy="47041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marker.py</a:t>
                  </a:r>
                </a:p>
              </p:txBody>
            </p:sp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21BA2D1C-0C1D-4B80-8CEA-614CA5EB1CE5}"/>
                    </a:ext>
                  </a:extLst>
                </p:cNvPr>
                <p:cNvSpPr/>
                <p:nvPr/>
              </p:nvSpPr>
              <p:spPr>
                <a:xfrm>
                  <a:off x="6533653" y="5214750"/>
                  <a:ext cx="1508760" cy="47041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segment.py</a:t>
                  </a: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B892F05D-E0DE-46CD-9F23-B606D80EDECD}"/>
                    </a:ext>
                  </a:extLst>
                </p:cNvPr>
                <p:cNvSpPr/>
                <p:nvPr/>
              </p:nvSpPr>
              <p:spPr>
                <a:xfrm>
                  <a:off x="6533653" y="3554095"/>
                  <a:ext cx="1508760" cy="47041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factory.py</a:t>
                  </a:r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41DC1228-BEFD-4F2A-9CC9-E5BF0A0CC98D}"/>
                    </a:ext>
                  </a:extLst>
                </p:cNvPr>
                <p:cNvSpPr/>
                <p:nvPr/>
              </p:nvSpPr>
              <p:spPr>
                <a:xfrm>
                  <a:off x="6533653" y="4107647"/>
                  <a:ext cx="1508760" cy="47041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find.py</a:t>
                  </a:r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D468FCEA-ED72-401F-B5BF-377E9AB12D28}"/>
                    </a:ext>
                  </a:extLst>
                </p:cNvPr>
                <p:cNvGrpSpPr/>
                <p:nvPr/>
              </p:nvGrpSpPr>
              <p:grpSpPr>
                <a:xfrm>
                  <a:off x="8178539" y="4107647"/>
                  <a:ext cx="1946324" cy="1564303"/>
                  <a:chOff x="8178539" y="4107647"/>
                  <a:chExt cx="1946324" cy="1564303"/>
                </a:xfrm>
              </p:grpSpPr>
              <p:sp>
                <p:nvSpPr>
                  <p:cNvPr id="63" name="Rectangle: Rounded Corners 62">
                    <a:extLst>
                      <a:ext uri="{FF2B5EF4-FFF2-40B4-BE49-F238E27FC236}">
                        <a16:creationId xmlns:a16="http://schemas.microsoft.com/office/drawing/2014/main" id="{3A5A6A87-C7E6-4C60-9036-0CAD1FA8A15D}"/>
                      </a:ext>
                    </a:extLst>
                  </p:cNvPr>
                  <p:cNvSpPr/>
                  <p:nvPr/>
                </p:nvSpPr>
                <p:spPr>
                  <a:xfrm>
                    <a:off x="8178539" y="4107647"/>
                    <a:ext cx="914400" cy="45720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com.py</a:t>
                    </a:r>
                  </a:p>
                </p:txBody>
              </p:sp>
              <p:sp>
                <p:nvSpPr>
                  <p:cNvPr id="69" name="Rectangle: Rounded Corners 68">
                    <a:extLst>
                      <a:ext uri="{FF2B5EF4-FFF2-40B4-BE49-F238E27FC236}">
                        <a16:creationId xmlns:a16="http://schemas.microsoft.com/office/drawing/2014/main" id="{CAAA3867-3843-4724-926B-970235D7EE41}"/>
                      </a:ext>
                    </a:extLst>
                  </p:cNvPr>
                  <p:cNvSpPr/>
                  <p:nvPr/>
                </p:nvSpPr>
                <p:spPr>
                  <a:xfrm>
                    <a:off x="8178539" y="4661199"/>
                    <a:ext cx="914400" cy="45720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ppm.py</a:t>
                    </a: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0269C206-55A7-4E55-BF7B-9AEB0338791E}"/>
                      </a:ext>
                    </a:extLst>
                  </p:cNvPr>
                  <p:cNvSpPr/>
                  <p:nvPr/>
                </p:nvSpPr>
                <p:spPr>
                  <a:xfrm>
                    <a:off x="8178539" y="5214750"/>
                    <a:ext cx="914400" cy="45720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qcc.py</a:t>
                    </a:r>
                  </a:p>
                </p:txBody>
              </p:sp>
              <p:sp>
                <p:nvSpPr>
                  <p:cNvPr id="72" name="Rectangle: Rounded Corners 71">
                    <a:extLst>
                      <a:ext uri="{FF2B5EF4-FFF2-40B4-BE49-F238E27FC236}">
                        <a16:creationId xmlns:a16="http://schemas.microsoft.com/office/drawing/2014/main" id="{ED6EB989-EFE3-455A-8359-E698485CBD25}"/>
                      </a:ext>
                    </a:extLst>
                  </p:cNvPr>
                  <p:cNvSpPr/>
                  <p:nvPr/>
                </p:nvSpPr>
                <p:spPr>
                  <a:xfrm>
                    <a:off x="9210463" y="4107647"/>
                    <a:ext cx="914400" cy="45720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siz.py</a:t>
                    </a:r>
                  </a:p>
                </p:txBody>
              </p:sp>
              <p:sp>
                <p:nvSpPr>
                  <p:cNvPr id="73" name="Rectangle: Rounded Corners 72">
                    <a:extLst>
                      <a:ext uri="{FF2B5EF4-FFF2-40B4-BE49-F238E27FC236}">
                        <a16:creationId xmlns:a16="http://schemas.microsoft.com/office/drawing/2014/main" id="{A0744ACC-F220-42E1-930C-4ED1130FEB17}"/>
                      </a:ext>
                    </a:extLst>
                  </p:cNvPr>
                  <p:cNvSpPr/>
                  <p:nvPr/>
                </p:nvSpPr>
                <p:spPr>
                  <a:xfrm>
                    <a:off x="9210463" y="4661199"/>
                    <a:ext cx="914400" cy="45720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sot.py</a:t>
                    </a:r>
                  </a:p>
                </p:txBody>
              </p:sp>
              <p:sp>
                <p:nvSpPr>
                  <p:cNvPr id="74" name="Rectangle: Rounded Corners 73">
                    <a:extLst>
                      <a:ext uri="{FF2B5EF4-FFF2-40B4-BE49-F238E27FC236}">
                        <a16:creationId xmlns:a16="http://schemas.microsoft.com/office/drawing/2014/main" id="{C4FCAC1F-9EEA-4D2B-9B1E-A54E2497897A}"/>
                      </a:ext>
                    </a:extLst>
                  </p:cNvPr>
                  <p:cNvSpPr/>
                  <p:nvPr/>
                </p:nvSpPr>
                <p:spPr>
                  <a:xfrm>
                    <a:off x="9210463" y="5214750"/>
                    <a:ext cx="914400" cy="457200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tlm.py</a:t>
                    </a:r>
                  </a:p>
                </p:txBody>
              </p:sp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CE00A0A-B512-4A3E-AE79-88FA2DF1E834}"/>
                </a:ext>
              </a:extLst>
            </p:cNvPr>
            <p:cNvGrpSpPr/>
            <p:nvPr/>
          </p:nvGrpSpPr>
          <p:grpSpPr>
            <a:xfrm>
              <a:off x="8914618" y="2146830"/>
              <a:ext cx="1574306" cy="369332"/>
              <a:chOff x="8914618" y="2146830"/>
              <a:chExt cx="1574306" cy="369332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083B9FC-4D5A-4511-9AC0-A884BC5FE431}"/>
                  </a:ext>
                </a:extLst>
              </p:cNvPr>
              <p:cNvSpPr/>
              <p:nvPr/>
            </p:nvSpPr>
            <p:spPr>
              <a:xfrm>
                <a:off x="8914618" y="2146830"/>
                <a:ext cx="1574306" cy="36933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6B2D037-0D23-40D6-AD98-9FF2C4CFAD5D}"/>
                  </a:ext>
                </a:extLst>
              </p:cNvPr>
              <p:cNvGrpSpPr/>
              <p:nvPr/>
            </p:nvGrpSpPr>
            <p:grpSpPr>
              <a:xfrm>
                <a:off x="9008188" y="2203771"/>
                <a:ext cx="1387166" cy="255451"/>
                <a:chOff x="8982858" y="2203771"/>
                <a:chExt cx="1387166" cy="255451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1C659E8-A07B-486C-A713-AA4915EE247A}"/>
                    </a:ext>
                  </a:extLst>
                </p:cNvPr>
                <p:cNvSpPr/>
                <p:nvPr/>
              </p:nvSpPr>
              <p:spPr>
                <a:xfrm>
                  <a:off x="8982858" y="2203771"/>
                  <a:ext cx="548926" cy="255451"/>
                </a:xfrm>
                <a:prstGeom prst="rect">
                  <a:avLst/>
                </a:prstGeom>
                <a:ln>
                  <a:solidFill>
                    <a:schemeClr val="accent5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dk1"/>
                      </a:solidFill>
                    </a:rPr>
                    <a:t>API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084C236-93D7-481A-BF4A-5FDFB7C98483}"/>
                    </a:ext>
                  </a:extLst>
                </p:cNvPr>
                <p:cNvSpPr/>
                <p:nvPr/>
              </p:nvSpPr>
              <p:spPr>
                <a:xfrm>
                  <a:off x="9620835" y="2204245"/>
                  <a:ext cx="749189" cy="254503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internal</a:t>
                  </a: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5818ED-A5D1-47B1-A949-3C7E26FA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J2K Library 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26525-ECD3-4AEC-88DE-B1DD421017C7}"/>
              </a:ext>
            </a:extLst>
          </p:cNvPr>
          <p:cNvSpPr txBox="1"/>
          <p:nvPr/>
        </p:nvSpPr>
        <p:spPr>
          <a:xfrm>
            <a:off x="660242" y="1514888"/>
            <a:ext cx="224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cpaj2k.j2klib</a:t>
            </a:r>
            <a:endParaRPr lang="en-US" dirty="0"/>
          </a:p>
        </p:txBody>
      </p:sp>
      <p:sp>
        <p:nvSpPr>
          <p:cNvPr id="97" name="Footer Placeholder 96">
            <a:extLst>
              <a:ext uri="{FF2B5EF4-FFF2-40B4-BE49-F238E27FC236}">
                <a16:creationId xmlns:a16="http://schemas.microsoft.com/office/drawing/2014/main" id="{F6FC9D09-44D7-48C9-BACA-F5105CBC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4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C057-753F-444F-95BB-E1B9FC3C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J2K Compression (non-Spark)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9EAD-D69D-4C4D-8560-7CC62F4D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Package</a:t>
            </a:r>
            <a:r>
              <a:rPr lang="en-US" sz="1800" dirty="0"/>
              <a:t>: cpj2k.j2klib.j2k_compress</a:t>
            </a:r>
          </a:p>
          <a:p>
            <a:r>
              <a:rPr lang="en-US" sz="1800" b="1" dirty="0"/>
              <a:t>Function</a:t>
            </a:r>
            <a:r>
              <a:rPr lang="en-US" sz="1800" dirty="0"/>
              <a:t>: compress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94D007-5582-4509-9D56-D164D380D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85871"/>
              </p:ext>
            </p:extLst>
          </p:nvPr>
        </p:nvGraphicFramePr>
        <p:xfrm>
          <a:off x="743865" y="1802228"/>
          <a:ext cx="6266534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540">
                  <a:extLst>
                    <a:ext uri="{9D8B030D-6E8A-4147-A177-3AD203B41FA5}">
                      <a16:colId xmlns:a16="http://schemas.microsoft.com/office/drawing/2014/main" val="1700010666"/>
                    </a:ext>
                  </a:extLst>
                </a:gridCol>
                <a:gridCol w="1024146">
                  <a:extLst>
                    <a:ext uri="{9D8B030D-6E8A-4147-A177-3AD203B41FA5}">
                      <a16:colId xmlns:a16="http://schemas.microsoft.com/office/drawing/2014/main" val="2369549124"/>
                    </a:ext>
                  </a:extLst>
                </a:gridCol>
                <a:gridCol w="3767848">
                  <a:extLst>
                    <a:ext uri="{9D8B030D-6E8A-4147-A177-3AD203B41FA5}">
                      <a16:colId xmlns:a16="http://schemas.microsoft.com/office/drawing/2014/main" val="266847774"/>
                    </a:ext>
                  </a:extLst>
                </a:gridCol>
              </a:tblGrid>
              <a:tr h="2743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Invocation Parameters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64872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i="0" dirty="0"/>
                        <a:t>Uncompressed Image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91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tiles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required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list of pixel data in </a:t>
                      </a:r>
                      <a:r>
                        <a:rPr lang="en-US" sz="1200" dirty="0" err="1"/>
                        <a:t>numpy</a:t>
                      </a:r>
                      <a:r>
                        <a:rPr lang="en-US" sz="1200" dirty="0"/>
                        <a:t> arrays, one per tile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0037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num_rows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required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number of rows of tiles in image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598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bpp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significant number of bits per pixel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9369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sgnd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False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flag set if pixel values are signed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1195125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Compression Parameters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93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compression_type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NL (numerically) or VL (visually) lossless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12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profile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NPJE or EPJE (not currently supported)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735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levels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number of decomposition levels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5276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layers 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number bit encoding layers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49721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alloc_type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BPP (bits per pixel) or PSNR (peak signal to noise ratio)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929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alloc_values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list of desired BPP or PSNR achieved with each added layer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3766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prog_order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optional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LRCP or RLCP – bit ordering within encoded layer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518269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Additional Parameters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82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timeout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time before compression times out (0=no timeout)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555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6273F6-28DF-42A3-AC5B-D336D715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65937"/>
              </p:ext>
            </p:extLst>
          </p:nvPr>
        </p:nvGraphicFramePr>
        <p:xfrm>
          <a:off x="7413686" y="1802228"/>
          <a:ext cx="440876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822">
                  <a:extLst>
                    <a:ext uri="{9D8B030D-6E8A-4147-A177-3AD203B41FA5}">
                      <a16:colId xmlns:a16="http://schemas.microsoft.com/office/drawing/2014/main" val="1700010666"/>
                    </a:ext>
                  </a:extLst>
                </a:gridCol>
                <a:gridCol w="919362">
                  <a:extLst>
                    <a:ext uri="{9D8B030D-6E8A-4147-A177-3AD203B41FA5}">
                      <a16:colId xmlns:a16="http://schemas.microsoft.com/office/drawing/2014/main" val="1903505867"/>
                    </a:ext>
                  </a:extLst>
                </a:gridCol>
                <a:gridCol w="2354583">
                  <a:extLst>
                    <a:ext uri="{9D8B030D-6E8A-4147-A177-3AD203B41FA5}">
                      <a16:colId xmlns:a16="http://schemas.microsoft.com/office/drawing/2014/main" val="2340207110"/>
                    </a:ext>
                  </a:extLst>
                </a:gridCol>
              </a:tblGrid>
              <a:tr h="2743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Output Results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64872"/>
                  </a:ext>
                </a:extLst>
              </a:tr>
              <a:tr h="273183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Compressed Image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91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codestream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bytes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J2K </a:t>
                      </a:r>
                      <a:r>
                        <a:rPr lang="en-US" sz="1200" dirty="0" err="1"/>
                        <a:t>codestream</a:t>
                      </a:r>
                      <a:r>
                        <a:rPr lang="en-US" sz="1200" dirty="0"/>
                        <a:t> for image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003743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J2KLRA TRE Data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93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nlevels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integer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decomposition levels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12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nlayers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integer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bit encoding layer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735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bitrates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list of float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 BPP achieved with each layer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52767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1E1746B-1135-4260-A060-1FBC473348DA}"/>
              </a:ext>
            </a:extLst>
          </p:cNvPr>
          <p:cNvSpPr/>
          <p:nvPr/>
        </p:nvSpPr>
        <p:spPr>
          <a:xfrm>
            <a:off x="7826967" y="4646722"/>
            <a:ext cx="3312088" cy="1467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200" b="1" dirty="0"/>
              <a:t>Notes:</a:t>
            </a:r>
          </a:p>
          <a:p>
            <a:pPr marL="27432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Specifying a </a:t>
            </a:r>
            <a:r>
              <a:rPr lang="en-US" sz="1200" b="1" dirty="0"/>
              <a:t>profile</a:t>
            </a:r>
            <a:r>
              <a:rPr lang="en-US" sz="1200" dirty="0"/>
              <a:t> overrides levels, layers, </a:t>
            </a:r>
            <a:r>
              <a:rPr lang="en-US" sz="1200" dirty="0" err="1"/>
              <a:t>alloc_type</a:t>
            </a:r>
            <a:r>
              <a:rPr lang="en-US" sz="1200" dirty="0"/>
              <a:t>, </a:t>
            </a:r>
            <a:r>
              <a:rPr lang="en-US" sz="1200" dirty="0" err="1"/>
              <a:t>alloc_values</a:t>
            </a:r>
            <a:r>
              <a:rPr lang="en-US" sz="1200" dirty="0"/>
              <a:t>, and </a:t>
            </a:r>
            <a:r>
              <a:rPr lang="en-US" sz="1200" dirty="0" err="1"/>
              <a:t>prog_order</a:t>
            </a:r>
            <a:endParaRPr lang="en-US" sz="1200" dirty="0"/>
          </a:p>
          <a:p>
            <a:pPr marL="27432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If not otherwise specified, levels, layers, </a:t>
            </a:r>
            <a:r>
              <a:rPr lang="en-US" sz="1200" dirty="0" err="1"/>
              <a:t>alloc_type</a:t>
            </a:r>
            <a:r>
              <a:rPr lang="en-US" sz="1200" dirty="0"/>
              <a:t>, </a:t>
            </a:r>
            <a:r>
              <a:rPr lang="en-US" sz="1200" dirty="0" err="1"/>
              <a:t>alloc_values</a:t>
            </a:r>
            <a:r>
              <a:rPr lang="en-US" sz="1200" dirty="0"/>
              <a:t>, and </a:t>
            </a:r>
            <a:r>
              <a:rPr lang="en-US" sz="1200" dirty="0" err="1"/>
              <a:t>prog_order</a:t>
            </a:r>
            <a:r>
              <a:rPr lang="en-US" sz="1200" dirty="0"/>
              <a:t> default to their NPJE values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1DB7EE-9A84-47B9-9D66-F7EA35F5783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800436" y="4165600"/>
            <a:ext cx="2026531" cy="121469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F56EC4D-0A14-475C-A66B-1E3460D4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C057-753F-444F-95BB-E1B9FC3C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J2K Compression (Spark)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9EAD-D69D-4C4D-8560-7CC62F4D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Package</a:t>
            </a:r>
            <a:r>
              <a:rPr lang="en-US" sz="1800" dirty="0"/>
              <a:t>: cpj2k.j2klib.spark.compress_j2k_rdd</a:t>
            </a:r>
          </a:p>
          <a:p>
            <a:r>
              <a:rPr lang="en-US" sz="1800" b="1" dirty="0"/>
              <a:t>Class</a:t>
            </a:r>
            <a:r>
              <a:rPr lang="en-US" sz="1800" dirty="0"/>
              <a:t>: J2kCompressRDD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94D007-5582-4509-9D56-D164D380D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514116"/>
              </p:ext>
            </p:extLst>
          </p:nvPr>
        </p:nvGraphicFramePr>
        <p:xfrm>
          <a:off x="932551" y="1680310"/>
          <a:ext cx="6266534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540">
                  <a:extLst>
                    <a:ext uri="{9D8B030D-6E8A-4147-A177-3AD203B41FA5}">
                      <a16:colId xmlns:a16="http://schemas.microsoft.com/office/drawing/2014/main" val="1700010666"/>
                    </a:ext>
                  </a:extLst>
                </a:gridCol>
                <a:gridCol w="1024146">
                  <a:extLst>
                    <a:ext uri="{9D8B030D-6E8A-4147-A177-3AD203B41FA5}">
                      <a16:colId xmlns:a16="http://schemas.microsoft.com/office/drawing/2014/main" val="2369549124"/>
                    </a:ext>
                  </a:extLst>
                </a:gridCol>
                <a:gridCol w="3767848">
                  <a:extLst>
                    <a:ext uri="{9D8B030D-6E8A-4147-A177-3AD203B41FA5}">
                      <a16:colId xmlns:a16="http://schemas.microsoft.com/office/drawing/2014/main" val="266847774"/>
                    </a:ext>
                  </a:extLst>
                </a:gridCol>
              </a:tblGrid>
              <a:tr h="2743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J2kCompressRDD Attributes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64872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Compression Parameters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93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compression_type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NL (numerically) or VL (visually) lossless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12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profile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NPJE or EPJE (not currently supported)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735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levels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number of decomposition levels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5276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layers 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optional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number bit encoding layers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49721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alloc_type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BPP (bits per pixel) or PSNR (peak signal to noise ratio)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929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alloc_values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optional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list of desired BPP or PSNR achieved with each added layer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3766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prog_order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optional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LRCP or RLCP – bit ordering within encoded layer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518269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Additional Parameters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82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timeout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time before compression times out (0=no timeout)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555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6273F6-28DF-42A3-AC5B-D336D715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414509"/>
              </p:ext>
            </p:extLst>
          </p:nvPr>
        </p:nvGraphicFramePr>
        <p:xfrm>
          <a:off x="7479786" y="1639319"/>
          <a:ext cx="4408767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822">
                  <a:extLst>
                    <a:ext uri="{9D8B030D-6E8A-4147-A177-3AD203B41FA5}">
                      <a16:colId xmlns:a16="http://schemas.microsoft.com/office/drawing/2014/main" val="1700010666"/>
                    </a:ext>
                  </a:extLst>
                </a:gridCol>
                <a:gridCol w="919362">
                  <a:extLst>
                    <a:ext uri="{9D8B030D-6E8A-4147-A177-3AD203B41FA5}">
                      <a16:colId xmlns:a16="http://schemas.microsoft.com/office/drawing/2014/main" val="1903505867"/>
                    </a:ext>
                  </a:extLst>
                </a:gridCol>
                <a:gridCol w="2354583">
                  <a:extLst>
                    <a:ext uri="{9D8B030D-6E8A-4147-A177-3AD203B41FA5}">
                      <a16:colId xmlns:a16="http://schemas.microsoft.com/office/drawing/2014/main" val="2340207110"/>
                    </a:ext>
                  </a:extLst>
                </a:gridCol>
              </a:tblGrid>
              <a:tr h="2743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Output Results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64872"/>
                  </a:ext>
                </a:extLst>
              </a:tr>
              <a:tr h="273183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Compressed Image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91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codestream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RDD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J2K </a:t>
                      </a:r>
                      <a:r>
                        <a:rPr lang="en-US" sz="12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codestreams</a:t>
                      </a:r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, one for each tile in the image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003743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J2KLRA TRE Data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93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nlevels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integer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decomposition levels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12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nlayers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integer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bit encoding layer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735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bitrates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list of float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 BPP achieved with each layer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52767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1E1746B-1135-4260-A060-1FBC473348DA}"/>
              </a:ext>
            </a:extLst>
          </p:cNvPr>
          <p:cNvSpPr/>
          <p:nvPr/>
        </p:nvSpPr>
        <p:spPr>
          <a:xfrm>
            <a:off x="7779657" y="4440053"/>
            <a:ext cx="3908367" cy="20726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200" b="1" dirty="0"/>
              <a:t>Notes:</a:t>
            </a:r>
          </a:p>
          <a:p>
            <a:pPr marL="27432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Only</a:t>
            </a:r>
            <a:r>
              <a:rPr lang="en-US" sz="1200" dirty="0"/>
              <a:t> difference between Spark and non-Spark versions of compress is the use of RDDs to pass uncompressed pixel data on input and compressed </a:t>
            </a:r>
            <a:r>
              <a:rPr lang="en-US" sz="1200" dirty="0" err="1"/>
              <a:t>codestreams</a:t>
            </a:r>
            <a:r>
              <a:rPr lang="en-US" sz="1200" dirty="0"/>
              <a:t> on output</a:t>
            </a:r>
          </a:p>
          <a:p>
            <a:pPr marL="27432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First tile in output RDD has image main header prepended to it</a:t>
            </a:r>
          </a:p>
          <a:p>
            <a:pPr marL="27432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Last tile in output RDD has EOC marker appended to it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1709822-7330-474B-A3B8-97236E575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32139"/>
              </p:ext>
            </p:extLst>
          </p:nvPr>
        </p:nvGraphicFramePr>
        <p:xfrm>
          <a:off x="908776" y="4829251"/>
          <a:ext cx="6266534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540">
                  <a:extLst>
                    <a:ext uri="{9D8B030D-6E8A-4147-A177-3AD203B41FA5}">
                      <a16:colId xmlns:a16="http://schemas.microsoft.com/office/drawing/2014/main" val="1700010666"/>
                    </a:ext>
                  </a:extLst>
                </a:gridCol>
                <a:gridCol w="1024146">
                  <a:extLst>
                    <a:ext uri="{9D8B030D-6E8A-4147-A177-3AD203B41FA5}">
                      <a16:colId xmlns:a16="http://schemas.microsoft.com/office/drawing/2014/main" val="2369549124"/>
                    </a:ext>
                  </a:extLst>
                </a:gridCol>
                <a:gridCol w="3767848">
                  <a:extLst>
                    <a:ext uri="{9D8B030D-6E8A-4147-A177-3AD203B41FA5}">
                      <a16:colId xmlns:a16="http://schemas.microsoft.com/office/drawing/2014/main" val="266847774"/>
                    </a:ext>
                  </a:extLst>
                </a:gridCol>
              </a:tblGrid>
              <a:tr h="2743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Invocation Parameters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64872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i="0" dirty="0"/>
                        <a:t>Uncompressed Image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91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tiles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required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RDD of pixel data</a:t>
                      </a:r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in </a:t>
                      </a:r>
                      <a:r>
                        <a:rPr lang="en-US" sz="12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numpy</a:t>
                      </a:r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arrays, one per tile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0037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num_rows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required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number of rows of tiles in image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598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bpp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significant number of bits per pixel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9369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sgnd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False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flag set if pixel values are signed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119512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9B4CE7-6A85-45FF-BE37-2A2072E8AC0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633029" y="5476373"/>
            <a:ext cx="1146628" cy="825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C2839D-F32C-432C-8F91-7D4BAEA5853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274631" y="2417947"/>
            <a:ext cx="459210" cy="202210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CE46E162-9B05-4337-B6C3-BBDB5AD0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0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C057-753F-444F-95BB-E1B9FC3C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J2K Decompression (non-Spark)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9EAD-D69D-4C4D-8560-7CC62F4D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Package</a:t>
            </a:r>
            <a:r>
              <a:rPr lang="en-US" sz="1800" dirty="0"/>
              <a:t>: cpj2k.j2klib.j2k_decompress</a:t>
            </a:r>
          </a:p>
          <a:p>
            <a:r>
              <a:rPr lang="en-US" sz="1800" b="1" dirty="0"/>
              <a:t>Function</a:t>
            </a:r>
            <a:r>
              <a:rPr lang="en-US" sz="1800" dirty="0"/>
              <a:t>: decompress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94D007-5582-4509-9D56-D164D380D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1127"/>
              </p:ext>
            </p:extLst>
          </p:nvPr>
        </p:nvGraphicFramePr>
        <p:xfrm>
          <a:off x="743865" y="1787714"/>
          <a:ext cx="6149497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503">
                  <a:extLst>
                    <a:ext uri="{9D8B030D-6E8A-4147-A177-3AD203B41FA5}">
                      <a16:colId xmlns:a16="http://schemas.microsoft.com/office/drawing/2014/main" val="1700010666"/>
                    </a:ext>
                  </a:extLst>
                </a:gridCol>
                <a:gridCol w="1024146">
                  <a:extLst>
                    <a:ext uri="{9D8B030D-6E8A-4147-A177-3AD203B41FA5}">
                      <a16:colId xmlns:a16="http://schemas.microsoft.com/office/drawing/2014/main" val="2369549124"/>
                    </a:ext>
                  </a:extLst>
                </a:gridCol>
                <a:gridCol w="3767848">
                  <a:extLst>
                    <a:ext uri="{9D8B030D-6E8A-4147-A177-3AD203B41FA5}">
                      <a16:colId xmlns:a16="http://schemas.microsoft.com/office/drawing/2014/main" val="266847774"/>
                    </a:ext>
                  </a:extLst>
                </a:gridCol>
              </a:tblGrid>
              <a:tr h="2743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Invocation Parameters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64872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i="0" dirty="0"/>
                        <a:t>Compressed Image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91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codestream</a:t>
                      </a:r>
                      <a:endParaRPr lang="en-US" sz="1200" dirty="0"/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required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J2K </a:t>
                      </a:r>
                      <a:r>
                        <a:rPr lang="en-US" sz="1200" dirty="0" err="1"/>
                        <a:t>codestream</a:t>
                      </a:r>
                      <a:r>
                        <a:rPr lang="en-US" sz="1200" dirty="0"/>
                        <a:t> for entire image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0037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resolution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image size </a:t>
                      </a:r>
                      <a:r>
                        <a:rPr lang="en-US" sz="1200" dirty="0" err="1"/>
                        <a:t>downsampling</a:t>
                      </a:r>
                      <a:r>
                        <a:rPr lang="en-US" sz="1200" dirty="0"/>
                        <a:t> factor (0=full size)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598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layers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decompressed image quality factor (0=fullest quality)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936998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Additional Parameters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82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timeout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</a:t>
                      </a:r>
                      <a:endParaRPr lang="en-US" sz="16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time before decompression times out (0=no timeout)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5554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6273F6-28DF-42A3-AC5B-D336D715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5919"/>
              </p:ext>
            </p:extLst>
          </p:nvPr>
        </p:nvGraphicFramePr>
        <p:xfrm>
          <a:off x="743865" y="4035251"/>
          <a:ext cx="4408767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822">
                  <a:extLst>
                    <a:ext uri="{9D8B030D-6E8A-4147-A177-3AD203B41FA5}">
                      <a16:colId xmlns:a16="http://schemas.microsoft.com/office/drawing/2014/main" val="1700010666"/>
                    </a:ext>
                  </a:extLst>
                </a:gridCol>
                <a:gridCol w="919362">
                  <a:extLst>
                    <a:ext uri="{9D8B030D-6E8A-4147-A177-3AD203B41FA5}">
                      <a16:colId xmlns:a16="http://schemas.microsoft.com/office/drawing/2014/main" val="1903505867"/>
                    </a:ext>
                  </a:extLst>
                </a:gridCol>
                <a:gridCol w="2354583">
                  <a:extLst>
                    <a:ext uri="{9D8B030D-6E8A-4147-A177-3AD203B41FA5}">
                      <a16:colId xmlns:a16="http://schemas.microsoft.com/office/drawing/2014/main" val="2340207110"/>
                    </a:ext>
                  </a:extLst>
                </a:gridCol>
              </a:tblGrid>
              <a:tr h="2743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Output Results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64872"/>
                  </a:ext>
                </a:extLst>
              </a:tr>
              <a:tr h="273183">
                <a:tc gridSpan="3">
                  <a:txBody>
                    <a:bodyPr/>
                    <a:lstStyle/>
                    <a:p>
                      <a:r>
                        <a:rPr lang="en-US" sz="1200" b="1" dirty="0"/>
                        <a:t>Uncompressed Image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91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pixels</a:t>
                      </a:r>
                    </a:p>
                  </a:txBody>
                  <a:tcPr marL="18288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numpy</a:t>
                      </a:r>
                      <a:r>
                        <a:rPr lang="en-US" sz="1200" dirty="0"/>
                        <a:t> array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Single array for entire image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00374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7D170-2E66-489B-97C5-4E207D62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9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AAF5F-EC6D-4416-B94B-80758B71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Numerically vs. Visually Lossless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E78B4-7D2A-4298-AC98-B51F2E94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9567C1-3592-447E-9E7D-A31BD2C25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38090"/>
              </p:ext>
            </p:extLst>
          </p:nvPr>
        </p:nvGraphicFramePr>
        <p:xfrm>
          <a:off x="1681018" y="1227666"/>
          <a:ext cx="8128000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770265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79271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Numerically Lossless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Visually Lossless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94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Uses </a:t>
                      </a:r>
                      <a:r>
                        <a:rPr lang="en-US" b="1" dirty="0"/>
                        <a:t>perfectly</a:t>
                      </a:r>
                      <a:r>
                        <a:rPr lang="en-US" dirty="0"/>
                        <a:t> invertible wavelet transform of image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</a:t>
                      </a:r>
                      <a:r>
                        <a:rPr lang="en-US" b="1" dirty="0"/>
                        <a:t>nearly</a:t>
                      </a:r>
                      <a:r>
                        <a:rPr lang="en-US" dirty="0"/>
                        <a:t> invertible wavelet transform of image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2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Retains all bits in encoding of the transform coefficients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Retains only most important bits in encoding of the transform coefficients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1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Able to perfectly reconstruct the original image from the compressed data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Able to reconstruct a reasonably good facsimile of the original image from the compressed data… as far as can be perceived by visual inspection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6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Able to achieve higher compression ratio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24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decompression at lower resolution than original image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decompression at lower resolution than original image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Supports decompression at lower image quality than original image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Supports decompression at lower image quality than original image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31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78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D45635-4B70-451F-8F04-A0EE9715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31" y="1400391"/>
            <a:ext cx="5359993" cy="405721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7AAF5F-EC6D-4416-B94B-80758B71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E78B4-7D2A-4298-AC98-B51F2E94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4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66E32-E82D-421B-AC38-C8061FEA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5" y="2029118"/>
            <a:ext cx="5665906" cy="4288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44A01-3580-4055-9015-D0E4378B4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4" y="2029118"/>
            <a:ext cx="5763237" cy="436245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E2D44F5-1521-4C03-9B2B-A81F83D6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Tiling of Large (8720x11520) 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7B27AA-59EA-46A8-ACE9-022A0F55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50" y="911226"/>
            <a:ext cx="11036174" cy="8309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All tiles except those in last row and last column must be same shape (width and height)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All tiles in last row must have same height and must have same width as all other tiles in their column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All tiles in last column must have same width and must have same height as all other tiles in their row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0F8B5F9-60B6-4621-B42D-0B46309D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1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1207</Words>
  <Application>Microsoft Office PowerPoint</Application>
  <PresentationFormat>Widescreen</PresentationFormat>
  <Paragraphs>238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J2K Library Overview</vt:lpstr>
      <vt:lpstr>J2K Library Architecture</vt:lpstr>
      <vt:lpstr>J2K Library Modules</vt:lpstr>
      <vt:lpstr>J2K Compression (non-Spark)</vt:lpstr>
      <vt:lpstr>J2K Compression (Spark)</vt:lpstr>
      <vt:lpstr>J2K Decompression (non-Spark)</vt:lpstr>
      <vt:lpstr>Numerically vs. Visually Lossless Compression</vt:lpstr>
      <vt:lpstr>Original Image</vt:lpstr>
      <vt:lpstr>Tiling of Large (8720x11520) Image</vt:lpstr>
      <vt:lpstr>Reduced Number of Decompression Levels</vt:lpstr>
      <vt:lpstr>Reduced Number of Decoded 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Mayer, Michael A (US N-SPHERE OF INFLUENCE)</dc:creator>
  <cp:keywords>Unrestricted</cp:keywords>
  <cp:lastModifiedBy>Mayer, Michael A (US N-SPHERE OF INFLUENCE)</cp:lastModifiedBy>
  <cp:revision>33</cp:revision>
  <dcterms:created xsi:type="dcterms:W3CDTF">2021-07-22T17:38:22Z</dcterms:created>
  <dcterms:modified xsi:type="dcterms:W3CDTF">2021-07-27T23:56:56Z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US\n91853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</Properties>
</file>