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71" r:id="rId2"/>
    <p:sldId id="272" r:id="rId3"/>
    <p:sldId id="270" r:id="rId4"/>
    <p:sldId id="258" r:id="rId5"/>
    <p:sldId id="268" r:id="rId6"/>
    <p:sldId id="266" r:id="rId7"/>
    <p:sldId id="265" r:id="rId8"/>
    <p:sldId id="27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6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41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CB2A9-F038-469F-B8C6-E68A102E8F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7DD650-8E7A-4FCB-8D36-04570F5D465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86C141-1066-44E4-BFEC-9DECA7045D94}" type="datetimeFigureOut">
              <a:rPr lang="en-US" smtClean="0"/>
              <a:t>7/8/20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4CD354-E7A8-44D3-BAD1-DD16751E8B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B7494C-8625-4FF7-8360-7808DE1098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9ECE2-0AD9-40A4-ACC9-2C588230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03927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44D03-F8BF-4F8E-AC93-896085F0F2A6}" type="datetimeFigureOut">
              <a:rPr lang="en-US" smtClean="0"/>
              <a:t>7/8/20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DF203-3B0E-4181-BD6B-B90444F71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1843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EF8-C178-4D51-8636-9043AFE5148D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E234-5EC6-4AEB-B2B8-E49405BC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44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EF8-C178-4D51-8636-9043AFE5148D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E234-5EC6-4AEB-B2B8-E49405BC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76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EF8-C178-4D51-8636-9043AFE5148D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E234-5EC6-4AEB-B2B8-E49405BC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93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EF8-C178-4D51-8636-9043AFE5148D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E234-5EC6-4AEB-B2B8-E49405BC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17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EF8-C178-4D51-8636-9043AFE5148D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E234-5EC6-4AEB-B2B8-E49405BC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81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EF8-C178-4D51-8636-9043AFE5148D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E234-5EC6-4AEB-B2B8-E49405BC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3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EF8-C178-4D51-8636-9043AFE5148D}" type="datetimeFigureOut">
              <a:rPr lang="en-US" smtClean="0"/>
              <a:t>7/8/20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E234-5EC6-4AEB-B2B8-E49405BC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20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EF8-C178-4D51-8636-9043AFE5148D}" type="datetimeFigureOut">
              <a:rPr lang="en-US" smtClean="0"/>
              <a:t>7/8/20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E234-5EC6-4AEB-B2B8-E49405BC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1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EF8-C178-4D51-8636-9043AFE5148D}" type="datetimeFigureOut">
              <a:rPr lang="en-US" smtClean="0"/>
              <a:t>7/8/20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E234-5EC6-4AEB-B2B8-E49405BC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EF8-C178-4D51-8636-9043AFE5148D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E234-5EC6-4AEB-B2B8-E49405BC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0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EF8-C178-4D51-8636-9043AFE5148D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E234-5EC6-4AEB-B2B8-E49405BC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9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79634" y="5976203"/>
            <a:ext cx="184731" cy="830997"/>
          </a:xfrm>
          <a:prstGeom prst="rect">
            <a:avLst/>
          </a:prstGeom>
        </p:spPr>
        <p:txBody>
          <a:bodyPr vert="horz" wrap="none" lIns="91440" tIns="45720" rIns="91440" bIns="45720" rtlCol="0" anchor="b" anchorCtr="1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56EF8-C178-4D51-8636-9043AFE5148D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4E234-5EC6-4AEB-B2B8-E49405BC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7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B67646E-4EAC-7D4E-9A37-1A7A72EBA4E1}"/>
              </a:ext>
            </a:extLst>
          </p:cNvPr>
          <p:cNvSpPr/>
          <p:nvPr/>
        </p:nvSpPr>
        <p:spPr>
          <a:xfrm>
            <a:off x="1211182" y="1439184"/>
            <a:ext cx="6075982" cy="2844058"/>
          </a:xfrm>
          <a:prstGeom prst="rect">
            <a:avLst/>
          </a:prstGeom>
          <a:solidFill>
            <a:srgbClr val="FBF6E5"/>
          </a:solidFill>
          <a:ln>
            <a:solidFill>
              <a:schemeClr val="accent4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600" i="1" dirty="0">
                <a:solidFill>
                  <a:schemeClr val="accent2"/>
                </a:solidFill>
              </a:rPr>
              <a:t>Me</a:t>
            </a:r>
          </a:p>
        </p:txBody>
      </p:sp>
      <p:sp>
        <p:nvSpPr>
          <p:cNvPr id="133" name="Footer Placeholder 132">
            <a:extLst>
              <a:ext uri="{FF2B5EF4-FFF2-40B4-BE49-F238E27FC236}">
                <a16:creationId xmlns:a16="http://schemas.microsoft.com/office/drawing/2014/main" id="{9F5A168D-F47B-49E5-9024-B9E832307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79634" y="6345535"/>
            <a:ext cx="184731" cy="461665"/>
          </a:xfrm>
        </p:spPr>
        <p:txBody>
          <a:bodyPr wrap="none" anchor="b" anchorCtr="1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F51D6FD-B5FF-4AE4-9399-705268589D1D}"/>
              </a:ext>
            </a:extLst>
          </p:cNvPr>
          <p:cNvSpPr/>
          <p:nvPr/>
        </p:nvSpPr>
        <p:spPr>
          <a:xfrm>
            <a:off x="2033981" y="4561842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9B029CAC-1AA0-47E7-92AC-67C170249B2E}"/>
              </a:ext>
            </a:extLst>
          </p:cNvPr>
          <p:cNvSpPr/>
          <p:nvPr/>
        </p:nvSpPr>
        <p:spPr>
          <a:xfrm>
            <a:off x="3662809" y="2502582"/>
            <a:ext cx="1188720" cy="370960"/>
          </a:xfrm>
          <a:prstGeom prst="ellipse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i="1" dirty="0">
                <a:solidFill>
                  <a:schemeClr val="bg1"/>
                </a:solidFill>
              </a:rPr>
              <a:t>has FB token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30866A9A-AB97-46E0-A2C4-563299F12FE3}"/>
              </a:ext>
            </a:extLst>
          </p:cNvPr>
          <p:cNvSpPr/>
          <p:nvPr/>
        </p:nvSpPr>
        <p:spPr>
          <a:xfrm>
            <a:off x="3793706" y="557011"/>
            <a:ext cx="926926" cy="5417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Splash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{ K,</a:t>
            </a:r>
            <a:r>
              <a:rPr lang="en-US" sz="1100" dirty="0"/>
              <a:t> </a:t>
            </a:r>
            <a:r>
              <a:rPr lang="en-US" sz="1100" dirty="0">
                <a:solidFill>
                  <a:schemeClr val="tx1"/>
                </a:solidFill>
              </a:rPr>
              <a:t>∅ }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61" name="Connector: Curved 260">
            <a:extLst>
              <a:ext uri="{FF2B5EF4-FFF2-40B4-BE49-F238E27FC236}">
                <a16:creationId xmlns:a16="http://schemas.microsoft.com/office/drawing/2014/main" id="{3A6C18CC-FBB0-441F-B1D8-2139FC8363B2}"/>
              </a:ext>
            </a:extLst>
          </p:cNvPr>
          <p:cNvCxnSpPr>
            <a:cxnSpLocks/>
            <a:stCxn id="343" idx="2"/>
            <a:endCxn id="173" idx="1"/>
          </p:cNvCxnSpPr>
          <p:nvPr/>
        </p:nvCxnSpPr>
        <p:spPr>
          <a:xfrm rot="10800000" flipH="1">
            <a:off x="3662808" y="827881"/>
            <a:ext cx="130897" cy="1137216"/>
          </a:xfrm>
          <a:prstGeom prst="curvedConnector3">
            <a:avLst>
              <a:gd name="adj1" fmla="val -174641"/>
            </a:avLst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Oval 342">
            <a:extLst>
              <a:ext uri="{FF2B5EF4-FFF2-40B4-BE49-F238E27FC236}">
                <a16:creationId xmlns:a16="http://schemas.microsoft.com/office/drawing/2014/main" id="{52FFA724-F0F4-4F98-8234-ED8FFE450ECD}"/>
              </a:ext>
            </a:extLst>
          </p:cNvPr>
          <p:cNvSpPr/>
          <p:nvPr/>
        </p:nvSpPr>
        <p:spPr>
          <a:xfrm>
            <a:off x="3662809" y="1779617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time</a:t>
            </a:r>
          </a:p>
        </p:txBody>
      </p: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D8E0CC5D-2492-4ADF-B040-EB85CEE1E9B4}"/>
              </a:ext>
            </a:extLst>
          </p:cNvPr>
          <p:cNvCxnSpPr>
            <a:cxnSpLocks/>
            <a:stCxn id="173" idx="2"/>
            <a:endCxn id="343" idx="0"/>
          </p:cNvCxnSpPr>
          <p:nvPr/>
        </p:nvCxnSpPr>
        <p:spPr>
          <a:xfrm>
            <a:off x="4257169" y="1098751"/>
            <a:ext cx="0" cy="68086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DFAD2791-01EB-4778-8BCA-067C2E6B5D59}"/>
              </a:ext>
            </a:extLst>
          </p:cNvPr>
          <p:cNvCxnSpPr>
            <a:cxnSpLocks/>
            <a:stCxn id="343" idx="4"/>
            <a:endCxn id="166" idx="0"/>
          </p:cNvCxnSpPr>
          <p:nvPr/>
        </p:nvCxnSpPr>
        <p:spPr>
          <a:xfrm>
            <a:off x="4257169" y="2150577"/>
            <a:ext cx="0" cy="35200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TextBox 389">
            <a:extLst>
              <a:ext uri="{FF2B5EF4-FFF2-40B4-BE49-F238E27FC236}">
                <a16:creationId xmlns:a16="http://schemas.microsoft.com/office/drawing/2014/main" id="{72837749-3F65-4B05-AF79-2814965737E6}"/>
              </a:ext>
            </a:extLst>
          </p:cNvPr>
          <p:cNvSpPr txBox="1"/>
          <p:nvPr/>
        </p:nvSpPr>
        <p:spPr>
          <a:xfrm>
            <a:off x="3392859" y="1097329"/>
            <a:ext cx="421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fail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87A3E5C1-3337-4773-9D51-5CC1A073CDC9}"/>
              </a:ext>
            </a:extLst>
          </p:cNvPr>
          <p:cNvSpPr txBox="1"/>
          <p:nvPr/>
        </p:nvSpPr>
        <p:spPr>
          <a:xfrm>
            <a:off x="4199736" y="2098339"/>
            <a:ext cx="496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pass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4959E5F-FCA1-46DD-A96E-ED9ABDE016E6}"/>
              </a:ext>
            </a:extLst>
          </p:cNvPr>
          <p:cNvGrpSpPr/>
          <p:nvPr/>
        </p:nvGrpSpPr>
        <p:grpSpPr>
          <a:xfrm>
            <a:off x="7020469" y="216932"/>
            <a:ext cx="1971424" cy="916249"/>
            <a:chOff x="7020469" y="216932"/>
            <a:chExt cx="1971424" cy="91624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EFFC3DC-9DEC-4742-957C-176FB0C2BA27}"/>
                </a:ext>
              </a:extLst>
            </p:cNvPr>
            <p:cNvSpPr txBox="1"/>
            <p:nvPr/>
          </p:nvSpPr>
          <p:spPr>
            <a:xfrm>
              <a:off x="7020469" y="217910"/>
              <a:ext cx="1178528" cy="900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Game Connection</a:t>
              </a:r>
            </a:p>
            <a:p>
              <a:r>
                <a:rPr lang="en-US" sz="1050" dirty="0"/>
                <a:t>K = </a:t>
              </a:r>
              <a:r>
                <a:rPr lang="en-US" sz="1050" dirty="0" err="1"/>
                <a:t>Userkey</a:t>
              </a:r>
              <a:endParaRPr lang="en-US" sz="1050" dirty="0"/>
            </a:p>
            <a:p>
              <a:r>
                <a:rPr lang="en-US" sz="1050" dirty="0"/>
                <a:t>F = Facebook ID</a:t>
              </a:r>
            </a:p>
            <a:p>
              <a:r>
                <a:rPr lang="en-US" sz="1050" dirty="0" err="1"/>
                <a:t>Ω</a:t>
              </a:r>
              <a:r>
                <a:rPr lang="en-US" sz="1050" dirty="0"/>
                <a:t> = {F,K}</a:t>
              </a:r>
            </a:p>
            <a:p>
              <a:r>
                <a:rPr lang="en-US" sz="1050" dirty="0"/>
                <a:t>∅ = Neither</a:t>
              </a:r>
            </a:p>
          </p:txBody>
        </p:sp>
        <p:sp>
          <p:nvSpPr>
            <p:cNvPr id="593" name="Oval 592">
              <a:extLst>
                <a:ext uri="{FF2B5EF4-FFF2-40B4-BE49-F238E27FC236}">
                  <a16:creationId xmlns:a16="http://schemas.microsoft.com/office/drawing/2014/main" id="{C16AE3EC-C0F7-4993-B803-02F216B5AD96}"/>
                </a:ext>
              </a:extLst>
            </p:cNvPr>
            <p:cNvSpPr/>
            <p:nvPr/>
          </p:nvSpPr>
          <p:spPr>
            <a:xfrm>
              <a:off x="8161802" y="216932"/>
              <a:ext cx="823403" cy="4088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Game</a:t>
              </a:r>
            </a:p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Server</a:t>
              </a:r>
            </a:p>
          </p:txBody>
        </p:sp>
        <p:sp>
          <p:nvSpPr>
            <p:cNvPr id="594" name="Oval 593">
              <a:extLst>
                <a:ext uri="{FF2B5EF4-FFF2-40B4-BE49-F238E27FC236}">
                  <a16:creationId xmlns:a16="http://schemas.microsoft.com/office/drawing/2014/main" id="{49C67C05-3D08-446F-8F38-7419375DA7D8}"/>
                </a:ext>
              </a:extLst>
            </p:cNvPr>
            <p:cNvSpPr/>
            <p:nvPr/>
          </p:nvSpPr>
          <p:spPr>
            <a:xfrm>
              <a:off x="8168490" y="724331"/>
              <a:ext cx="823403" cy="4088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 Graph</a:t>
              </a:r>
            </a:p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API</a:t>
              </a:r>
            </a:p>
          </p:txBody>
        </p:sp>
      </p:grpSp>
      <p:sp>
        <p:nvSpPr>
          <p:cNvPr id="474" name="TextBox 473">
            <a:extLst>
              <a:ext uri="{FF2B5EF4-FFF2-40B4-BE49-F238E27FC236}">
                <a16:creationId xmlns:a16="http://schemas.microsoft.com/office/drawing/2014/main" id="{3269E7A6-4BBC-4F39-B378-0B49BD7E31D4}"/>
              </a:ext>
            </a:extLst>
          </p:cNvPr>
          <p:cNvSpPr txBox="1"/>
          <p:nvPr/>
        </p:nvSpPr>
        <p:spPr>
          <a:xfrm>
            <a:off x="141321" y="156222"/>
            <a:ext cx="921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StartUp</a:t>
            </a:r>
            <a:endParaRPr lang="en-US" b="1" dirty="0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07EA20E6-F217-42FF-ADCF-64191782D094}"/>
              </a:ext>
            </a:extLst>
          </p:cNvPr>
          <p:cNvSpPr/>
          <p:nvPr/>
        </p:nvSpPr>
        <p:spPr>
          <a:xfrm>
            <a:off x="5509262" y="3288915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validate(K)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3B74F13C-6ECA-40E5-9E59-FD6E50C2950E}"/>
              </a:ext>
            </a:extLst>
          </p:cNvPr>
          <p:cNvSpPr txBox="1"/>
          <p:nvPr/>
        </p:nvSpPr>
        <p:spPr>
          <a:xfrm>
            <a:off x="4782027" y="2677493"/>
            <a:ext cx="6067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no(K)</a:t>
            </a: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778DD7DD-5B79-422D-9635-574CC6A1615D}"/>
              </a:ext>
            </a:extLst>
          </p:cNvPr>
          <p:cNvSpPr/>
          <p:nvPr/>
        </p:nvSpPr>
        <p:spPr>
          <a:xfrm>
            <a:off x="1903085" y="3268079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validate(F)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94723D34-78D2-4592-95AD-7FE507C3C9BA}"/>
              </a:ext>
            </a:extLst>
          </p:cNvPr>
          <p:cNvSpPr txBox="1"/>
          <p:nvPr/>
        </p:nvSpPr>
        <p:spPr>
          <a:xfrm>
            <a:off x="4217201" y="2859942"/>
            <a:ext cx="760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no(</a:t>
            </a:r>
            <a:r>
              <a:rPr lang="en-US" sz="1000" dirty="0"/>
              <a:t>∅</a:t>
            </a:r>
            <a:r>
              <a:rPr lang="en-US" sz="1000" i="1" dirty="0"/>
              <a:t>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B587352-4113-4E98-A78F-383CC4A1ED03}"/>
              </a:ext>
            </a:extLst>
          </p:cNvPr>
          <p:cNvCxnSpPr>
            <a:cxnSpLocks/>
            <a:stCxn id="166" idx="4"/>
            <a:endCxn id="234" idx="0"/>
          </p:cNvCxnSpPr>
          <p:nvPr/>
        </p:nvCxnSpPr>
        <p:spPr>
          <a:xfrm>
            <a:off x="4257169" y="2873542"/>
            <a:ext cx="0" cy="1688300"/>
          </a:xfrm>
          <a:prstGeom prst="straightConnector1">
            <a:avLst/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Rectangle 233">
            <a:extLst>
              <a:ext uri="{FF2B5EF4-FFF2-40B4-BE49-F238E27FC236}">
                <a16:creationId xmlns:a16="http://schemas.microsoft.com/office/drawing/2014/main" id="{A3585C2B-B1A4-4B2A-9C62-F1F76903A30A}"/>
              </a:ext>
            </a:extLst>
          </p:cNvPr>
          <p:cNvSpPr/>
          <p:nvPr/>
        </p:nvSpPr>
        <p:spPr>
          <a:xfrm>
            <a:off x="3793706" y="4561842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Connect</a:t>
            </a: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EE6A96ED-853E-495B-9470-CA5D4C97CC8C}"/>
              </a:ext>
            </a:extLst>
          </p:cNvPr>
          <p:cNvSpPr/>
          <p:nvPr/>
        </p:nvSpPr>
        <p:spPr>
          <a:xfrm>
            <a:off x="5640159" y="4561842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E2E73829-E03A-4476-BBB7-214A33D50F98}"/>
              </a:ext>
            </a:extLst>
          </p:cNvPr>
          <p:cNvSpPr txBox="1"/>
          <p:nvPr/>
        </p:nvSpPr>
        <p:spPr>
          <a:xfrm>
            <a:off x="6087981" y="3664766"/>
            <a:ext cx="6099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pass(K)</a:t>
            </a:r>
          </a:p>
        </p:txBody>
      </p:sp>
      <p:cxnSp>
        <p:nvCxnSpPr>
          <p:cNvPr id="517" name="Straight Arrow Connector 516">
            <a:extLst>
              <a:ext uri="{FF2B5EF4-FFF2-40B4-BE49-F238E27FC236}">
                <a16:creationId xmlns:a16="http://schemas.microsoft.com/office/drawing/2014/main" id="{3E703B7E-E091-4BE3-811B-A586115323B6}"/>
              </a:ext>
            </a:extLst>
          </p:cNvPr>
          <p:cNvCxnSpPr>
            <a:stCxn id="179" idx="4"/>
            <a:endCxn id="243" idx="0"/>
          </p:cNvCxnSpPr>
          <p:nvPr/>
        </p:nvCxnSpPr>
        <p:spPr>
          <a:xfrm>
            <a:off x="6103622" y="3659875"/>
            <a:ext cx="0" cy="90196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nector: Curved 292">
            <a:extLst>
              <a:ext uri="{FF2B5EF4-FFF2-40B4-BE49-F238E27FC236}">
                <a16:creationId xmlns:a16="http://schemas.microsoft.com/office/drawing/2014/main" id="{4A006BBE-9867-4023-8BC6-1308519DD6C9}"/>
              </a:ext>
            </a:extLst>
          </p:cNvPr>
          <p:cNvCxnSpPr>
            <a:cxnSpLocks/>
            <a:stCxn id="179" idx="3"/>
            <a:endCxn id="234" idx="0"/>
          </p:cNvCxnSpPr>
          <p:nvPr/>
        </p:nvCxnSpPr>
        <p:spPr>
          <a:xfrm rot="5400000">
            <a:off x="4492112" y="3370607"/>
            <a:ext cx="956293" cy="1426177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nector: Curved 314">
            <a:extLst>
              <a:ext uri="{FF2B5EF4-FFF2-40B4-BE49-F238E27FC236}">
                <a16:creationId xmlns:a16="http://schemas.microsoft.com/office/drawing/2014/main" id="{516F6E69-38E8-4943-A1A1-5A60EB2F7773}"/>
              </a:ext>
            </a:extLst>
          </p:cNvPr>
          <p:cNvCxnSpPr>
            <a:cxnSpLocks/>
            <a:stCxn id="166" idx="6"/>
            <a:endCxn id="179" idx="0"/>
          </p:cNvCxnSpPr>
          <p:nvPr/>
        </p:nvCxnSpPr>
        <p:spPr>
          <a:xfrm>
            <a:off x="4851529" y="2688062"/>
            <a:ext cx="1252093" cy="600853"/>
          </a:xfrm>
          <a:prstGeom prst="curvedConnector2">
            <a:avLst/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TextBox 321">
            <a:extLst>
              <a:ext uri="{FF2B5EF4-FFF2-40B4-BE49-F238E27FC236}">
                <a16:creationId xmlns:a16="http://schemas.microsoft.com/office/drawing/2014/main" id="{6E6FCC50-ED5E-456E-A3E9-845C7B837F36}"/>
              </a:ext>
            </a:extLst>
          </p:cNvPr>
          <p:cNvSpPr txBox="1"/>
          <p:nvPr/>
        </p:nvSpPr>
        <p:spPr>
          <a:xfrm>
            <a:off x="5180881" y="3592636"/>
            <a:ext cx="624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fail(</a:t>
            </a:r>
            <a:r>
              <a:rPr lang="en-US" sz="1000" dirty="0"/>
              <a:t>∅</a:t>
            </a:r>
            <a:r>
              <a:rPr lang="en-US" sz="1000" i="1" dirty="0"/>
              <a:t>)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88FE77B9-5A33-4CD4-BB11-42B625A9A3C6}"/>
              </a:ext>
            </a:extLst>
          </p:cNvPr>
          <p:cNvSpPr txBox="1"/>
          <p:nvPr/>
        </p:nvSpPr>
        <p:spPr>
          <a:xfrm>
            <a:off x="3174557" y="2705816"/>
            <a:ext cx="745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yes(F, </a:t>
            </a:r>
            <a:r>
              <a:rPr lang="en-US" sz="1000" i="1" dirty="0" err="1"/>
              <a:t>Ω</a:t>
            </a:r>
            <a:r>
              <a:rPr lang="en-US" sz="1000" i="1" dirty="0"/>
              <a:t>)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2CEF231-C7FC-4620-934E-5F9C8F5A92A9}"/>
              </a:ext>
            </a:extLst>
          </p:cNvPr>
          <p:cNvSpPr txBox="1"/>
          <p:nvPr/>
        </p:nvSpPr>
        <p:spPr>
          <a:xfrm>
            <a:off x="141321" y="5976203"/>
            <a:ext cx="49943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Initial state (K, ∅) is based on whether user key is set in the persistent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Only way for connect to fail is if there is a network or server issue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Clear user key from persistent data unless validation returns pass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DE0F19-E624-F64E-B581-B84551A0491F}"/>
              </a:ext>
            </a:extLst>
          </p:cNvPr>
          <p:cNvSpPr txBox="1"/>
          <p:nvPr/>
        </p:nvSpPr>
        <p:spPr>
          <a:xfrm>
            <a:off x="3100835" y="3196818"/>
            <a:ext cx="649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fail(K)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FEC9CDA-88C6-D04D-80C2-A6F386B7B6D5}"/>
              </a:ext>
            </a:extLst>
          </p:cNvPr>
          <p:cNvCxnSpPr>
            <a:cxnSpLocks/>
            <a:stCxn id="199" idx="6"/>
            <a:endCxn id="179" idx="2"/>
          </p:cNvCxnSpPr>
          <p:nvPr/>
        </p:nvCxnSpPr>
        <p:spPr>
          <a:xfrm>
            <a:off x="3091805" y="3453559"/>
            <a:ext cx="2417457" cy="20836"/>
          </a:xfrm>
          <a:prstGeom prst="straightConnector1">
            <a:avLst/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Curved 314">
            <a:extLst>
              <a:ext uri="{FF2B5EF4-FFF2-40B4-BE49-F238E27FC236}">
                <a16:creationId xmlns:a16="http://schemas.microsoft.com/office/drawing/2014/main" id="{89B6616D-8797-3241-912B-19B8F935A2A0}"/>
              </a:ext>
            </a:extLst>
          </p:cNvPr>
          <p:cNvCxnSpPr>
            <a:cxnSpLocks/>
            <a:stCxn id="166" idx="2"/>
            <a:endCxn id="199" idx="0"/>
          </p:cNvCxnSpPr>
          <p:nvPr/>
        </p:nvCxnSpPr>
        <p:spPr>
          <a:xfrm rot="10800000" flipV="1">
            <a:off x="2497445" y="2688061"/>
            <a:ext cx="1165364" cy="580017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A9157F3-4039-D743-AF1A-9DA7545BBB1F}"/>
              </a:ext>
            </a:extLst>
          </p:cNvPr>
          <p:cNvCxnSpPr>
            <a:cxnSpLocks/>
            <a:stCxn id="199" idx="4"/>
            <a:endCxn id="74" idx="0"/>
          </p:cNvCxnSpPr>
          <p:nvPr/>
        </p:nvCxnSpPr>
        <p:spPr>
          <a:xfrm flipH="1">
            <a:off x="2497444" y="3639039"/>
            <a:ext cx="1" cy="92280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C9CC3EA-8BF9-9142-B60E-AD03F4468107}"/>
              </a:ext>
            </a:extLst>
          </p:cNvPr>
          <p:cNvSpPr txBox="1"/>
          <p:nvPr/>
        </p:nvSpPr>
        <p:spPr>
          <a:xfrm>
            <a:off x="1991827" y="3623793"/>
            <a:ext cx="6230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pass (</a:t>
            </a:r>
            <a:r>
              <a:rPr lang="en-US" sz="1000" i="1" dirty="0" err="1"/>
              <a:t>Ω</a:t>
            </a:r>
            <a:r>
              <a:rPr lang="en-US" sz="1000" i="1" dirty="0"/>
              <a:t>)</a:t>
            </a:r>
          </a:p>
        </p:txBody>
      </p:sp>
      <p:cxnSp>
        <p:nvCxnSpPr>
          <p:cNvPr id="76" name="Connector: Curved 292">
            <a:extLst>
              <a:ext uri="{FF2B5EF4-FFF2-40B4-BE49-F238E27FC236}">
                <a16:creationId xmlns:a16="http://schemas.microsoft.com/office/drawing/2014/main" id="{91384AC0-6565-3B4C-9FE0-2C09EDD5250D}"/>
              </a:ext>
            </a:extLst>
          </p:cNvPr>
          <p:cNvCxnSpPr>
            <a:cxnSpLocks/>
            <a:stCxn id="199" idx="5"/>
            <a:endCxn id="234" idx="0"/>
          </p:cNvCxnSpPr>
          <p:nvPr/>
        </p:nvCxnSpPr>
        <p:spPr>
          <a:xfrm rot="16200000" flipH="1">
            <a:off x="3098881" y="3403553"/>
            <a:ext cx="977129" cy="1339448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D172F89-696D-9743-903B-9C631B2EC55B}"/>
              </a:ext>
            </a:extLst>
          </p:cNvPr>
          <p:cNvSpPr txBox="1"/>
          <p:nvPr/>
        </p:nvSpPr>
        <p:spPr>
          <a:xfrm>
            <a:off x="2946605" y="3558715"/>
            <a:ext cx="649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fail(</a:t>
            </a:r>
            <a:r>
              <a:rPr lang="en-US" sz="1000" dirty="0"/>
              <a:t>∅</a:t>
            </a:r>
            <a:r>
              <a:rPr lang="en-US" sz="10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75596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Footer Placeholder 468">
            <a:extLst>
              <a:ext uri="{FF2B5EF4-FFF2-40B4-BE49-F238E27FC236}">
                <a16:creationId xmlns:a16="http://schemas.microsoft.com/office/drawing/2014/main" id="{381FB1EC-BBD2-44D1-8F17-4967E55D5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2829" y="4507372"/>
            <a:ext cx="184731" cy="461665"/>
          </a:xfrm>
        </p:spPr>
        <p:txBody>
          <a:bodyPr wrap="none" anchor="b" anchorCtr="1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08850D3-7213-404C-88FD-356F00993995}"/>
              </a:ext>
            </a:extLst>
          </p:cNvPr>
          <p:cNvSpPr/>
          <p:nvPr/>
        </p:nvSpPr>
        <p:spPr>
          <a:xfrm>
            <a:off x="382193" y="3757580"/>
            <a:ext cx="926926" cy="481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Connect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D169410-BBD9-4FBA-ADC0-33A6E04EB4C6}"/>
              </a:ext>
            </a:extLst>
          </p:cNvPr>
          <p:cNvSpPr/>
          <p:nvPr/>
        </p:nvSpPr>
        <p:spPr>
          <a:xfrm>
            <a:off x="2815626" y="2587302"/>
            <a:ext cx="926926" cy="3709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67FA19F-2840-4B07-9F46-468F81C02EB8}"/>
              </a:ext>
            </a:extLst>
          </p:cNvPr>
          <p:cNvSpPr/>
          <p:nvPr/>
        </p:nvSpPr>
        <p:spPr>
          <a:xfrm>
            <a:off x="2364690" y="1318127"/>
            <a:ext cx="926926" cy="4174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400"/>
              </a:lnSpc>
            </a:pPr>
            <a:r>
              <a:rPr lang="en-US" sz="1600" b="1" dirty="0">
                <a:solidFill>
                  <a:schemeClr val="tx1"/>
                </a:solidFill>
              </a:rPr>
              <a:t>Create</a:t>
            </a:r>
          </a:p>
          <a:p>
            <a:pPr algn="ctr">
              <a:lnSpc>
                <a:spcPts val="1400"/>
              </a:lnSpc>
            </a:pPr>
            <a:r>
              <a:rPr lang="en-US" sz="1200" b="1" dirty="0">
                <a:solidFill>
                  <a:schemeClr val="tx1"/>
                </a:solidFill>
              </a:rPr>
              <a:t>Username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395" name="Connector: Curved 394">
            <a:extLst>
              <a:ext uri="{FF2B5EF4-FFF2-40B4-BE49-F238E27FC236}">
                <a16:creationId xmlns:a16="http://schemas.microsoft.com/office/drawing/2014/main" id="{4B253CDA-CB83-491C-96B9-0C0BB466C41C}"/>
              </a:ext>
            </a:extLst>
          </p:cNvPr>
          <p:cNvCxnSpPr>
            <a:cxnSpLocks/>
            <a:stCxn id="37" idx="2"/>
            <a:endCxn id="97" idx="2"/>
          </p:cNvCxnSpPr>
          <p:nvPr/>
        </p:nvCxnSpPr>
        <p:spPr>
          <a:xfrm rot="16200000" flipH="1">
            <a:off x="770543" y="4314576"/>
            <a:ext cx="767742" cy="617516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TextBox 535">
            <a:extLst>
              <a:ext uri="{FF2B5EF4-FFF2-40B4-BE49-F238E27FC236}">
                <a16:creationId xmlns:a16="http://schemas.microsoft.com/office/drawing/2014/main" id="{5026E425-76AC-4D81-8B47-DA25BF4916A4}"/>
              </a:ext>
            </a:extLst>
          </p:cNvPr>
          <p:cNvSpPr txBox="1"/>
          <p:nvPr/>
        </p:nvSpPr>
        <p:spPr>
          <a:xfrm>
            <a:off x="4671360" y="3043015"/>
            <a:ext cx="5675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fail</a:t>
            </a:r>
          </a:p>
        </p:txBody>
      </p:sp>
      <p:sp>
        <p:nvSpPr>
          <p:cNvPr id="551" name="Oval 550">
            <a:extLst>
              <a:ext uri="{FF2B5EF4-FFF2-40B4-BE49-F238E27FC236}">
                <a16:creationId xmlns:a16="http://schemas.microsoft.com/office/drawing/2014/main" id="{06D405B9-9690-4095-9CDD-64564ED08C22}"/>
              </a:ext>
            </a:extLst>
          </p:cNvPr>
          <p:cNvSpPr/>
          <p:nvPr/>
        </p:nvSpPr>
        <p:spPr>
          <a:xfrm>
            <a:off x="3838301" y="1341393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create(U)</a:t>
            </a:r>
          </a:p>
        </p:txBody>
      </p:sp>
      <p:sp>
        <p:nvSpPr>
          <p:cNvPr id="577" name="TextBox 576">
            <a:extLst>
              <a:ext uri="{FF2B5EF4-FFF2-40B4-BE49-F238E27FC236}">
                <a16:creationId xmlns:a16="http://schemas.microsoft.com/office/drawing/2014/main" id="{21B451F4-8869-412A-9078-F612554EE662}"/>
              </a:ext>
            </a:extLst>
          </p:cNvPr>
          <p:cNvSpPr txBox="1"/>
          <p:nvPr/>
        </p:nvSpPr>
        <p:spPr>
          <a:xfrm>
            <a:off x="2060105" y="4540743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fail</a:t>
            </a:r>
          </a:p>
        </p:txBody>
      </p:sp>
      <p:cxnSp>
        <p:nvCxnSpPr>
          <p:cNvPr id="582" name="Connector: Curved 581">
            <a:extLst>
              <a:ext uri="{FF2B5EF4-FFF2-40B4-BE49-F238E27FC236}">
                <a16:creationId xmlns:a16="http://schemas.microsoft.com/office/drawing/2014/main" id="{87DABE81-C7E2-4220-ADCA-15EB7E6EA230}"/>
              </a:ext>
            </a:extLst>
          </p:cNvPr>
          <p:cNvCxnSpPr>
            <a:cxnSpLocks/>
            <a:stCxn id="2" idx="3"/>
            <a:endCxn id="96" idx="0"/>
          </p:cNvCxnSpPr>
          <p:nvPr/>
        </p:nvCxnSpPr>
        <p:spPr>
          <a:xfrm rot="5400000">
            <a:off x="3321164" y="2050973"/>
            <a:ext cx="494255" cy="5784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Connector: Curved 612">
            <a:extLst>
              <a:ext uri="{FF2B5EF4-FFF2-40B4-BE49-F238E27FC236}">
                <a16:creationId xmlns:a16="http://schemas.microsoft.com/office/drawing/2014/main" id="{FA1D0E3F-FB6E-4C8E-83CF-3BCB9C9099D6}"/>
              </a:ext>
            </a:extLst>
          </p:cNvPr>
          <p:cNvCxnSpPr>
            <a:cxnSpLocks/>
            <a:stCxn id="97" idx="0"/>
            <a:endCxn id="37" idx="3"/>
          </p:cNvCxnSpPr>
          <p:nvPr/>
        </p:nvCxnSpPr>
        <p:spPr>
          <a:xfrm rot="16200000" flipV="1">
            <a:off x="1271725" y="4035917"/>
            <a:ext cx="823203" cy="748413"/>
          </a:xfrm>
          <a:prstGeom prst="curvedConnector2">
            <a:avLst/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Connector: Curved 617">
            <a:extLst>
              <a:ext uri="{FF2B5EF4-FFF2-40B4-BE49-F238E27FC236}">
                <a16:creationId xmlns:a16="http://schemas.microsoft.com/office/drawing/2014/main" id="{99C7B90D-80A4-45C2-8638-2514F5924D9A}"/>
              </a:ext>
            </a:extLst>
          </p:cNvPr>
          <p:cNvCxnSpPr>
            <a:cxnSpLocks/>
            <a:stCxn id="98" idx="2"/>
            <a:endCxn id="37" idx="0"/>
          </p:cNvCxnSpPr>
          <p:nvPr/>
        </p:nvCxnSpPr>
        <p:spPr>
          <a:xfrm rot="5400000">
            <a:off x="825925" y="1755351"/>
            <a:ext cx="2021961" cy="1982497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TextBox 621">
            <a:extLst>
              <a:ext uri="{FF2B5EF4-FFF2-40B4-BE49-F238E27FC236}">
                <a16:creationId xmlns:a16="http://schemas.microsoft.com/office/drawing/2014/main" id="{B24E05C5-D6D1-49F0-894D-AA7DC8818141}"/>
              </a:ext>
            </a:extLst>
          </p:cNvPr>
          <p:cNvSpPr txBox="1"/>
          <p:nvPr/>
        </p:nvSpPr>
        <p:spPr>
          <a:xfrm>
            <a:off x="4383140" y="1707620"/>
            <a:ext cx="5004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exists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BD5DD96-819C-4AF5-92DB-5ADC3C78649D}"/>
              </a:ext>
            </a:extLst>
          </p:cNvPr>
          <p:cNvCxnSpPr>
            <a:cxnSpLocks/>
            <a:stCxn id="97" idx="6"/>
            <a:endCxn id="102" idx="2"/>
          </p:cNvCxnSpPr>
          <p:nvPr/>
        </p:nvCxnSpPr>
        <p:spPr>
          <a:xfrm>
            <a:off x="2651892" y="5007205"/>
            <a:ext cx="665202" cy="452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A710B5CA-2B59-41B0-97FB-48A79446DF6E}"/>
              </a:ext>
            </a:extLst>
          </p:cNvPr>
          <p:cNvSpPr txBox="1"/>
          <p:nvPr/>
        </p:nvSpPr>
        <p:spPr>
          <a:xfrm>
            <a:off x="4420062" y="5008885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success(</a:t>
            </a:r>
            <a:r>
              <a:rPr lang="en-US" sz="1100" dirty="0" err="1"/>
              <a:t>Ω</a:t>
            </a:r>
            <a:r>
              <a:rPr lang="en-US" sz="1100" i="1" dirty="0"/>
              <a:t>)</a:t>
            </a:r>
          </a:p>
        </p:txBody>
      </p:sp>
      <p:cxnSp>
        <p:nvCxnSpPr>
          <p:cNvPr id="151" name="Connector: Curved 150">
            <a:extLst>
              <a:ext uri="{FF2B5EF4-FFF2-40B4-BE49-F238E27FC236}">
                <a16:creationId xmlns:a16="http://schemas.microsoft.com/office/drawing/2014/main" id="{E7E724E6-E262-4F44-A322-0A23ECEEB732}"/>
              </a:ext>
            </a:extLst>
          </p:cNvPr>
          <p:cNvCxnSpPr>
            <a:cxnSpLocks/>
            <a:stCxn id="2" idx="2"/>
            <a:endCxn id="98" idx="2"/>
          </p:cNvCxnSpPr>
          <p:nvPr/>
        </p:nvCxnSpPr>
        <p:spPr>
          <a:xfrm rot="10800000">
            <a:off x="2828153" y="1735620"/>
            <a:ext cx="1015948" cy="324699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2B3B3190-6C56-4717-93F4-F3438705E334}"/>
              </a:ext>
            </a:extLst>
          </p:cNvPr>
          <p:cNvSpPr txBox="1"/>
          <p:nvPr/>
        </p:nvSpPr>
        <p:spPr>
          <a:xfrm>
            <a:off x="141321" y="156222"/>
            <a:ext cx="188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Game Connection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CDBCBCB5-5643-4224-BD99-97873B95683B}"/>
              </a:ext>
            </a:extLst>
          </p:cNvPr>
          <p:cNvSpPr/>
          <p:nvPr/>
        </p:nvSpPr>
        <p:spPr>
          <a:xfrm>
            <a:off x="1463172" y="4821725"/>
            <a:ext cx="1188720" cy="370960"/>
          </a:xfrm>
          <a:prstGeom prst="ellipse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i="1" dirty="0">
                <a:solidFill>
                  <a:schemeClr val="bg1"/>
                </a:solidFill>
              </a:rPr>
              <a:t>connect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D7232C12-E0F2-4FFD-81C4-91D5F141C341}"/>
              </a:ext>
            </a:extLst>
          </p:cNvPr>
          <p:cNvSpPr/>
          <p:nvPr/>
        </p:nvSpPr>
        <p:spPr>
          <a:xfrm>
            <a:off x="3317094" y="4826251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connect(F)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47EEA0A-16C7-4513-8BFC-EB3BC776E16E}"/>
              </a:ext>
            </a:extLst>
          </p:cNvPr>
          <p:cNvSpPr/>
          <p:nvPr/>
        </p:nvSpPr>
        <p:spPr>
          <a:xfrm>
            <a:off x="5579368" y="4738174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</p:txBody>
      </p:sp>
      <p:cxnSp>
        <p:nvCxnSpPr>
          <p:cNvPr id="140" name="Connector: Curved 139">
            <a:extLst>
              <a:ext uri="{FF2B5EF4-FFF2-40B4-BE49-F238E27FC236}">
                <a16:creationId xmlns:a16="http://schemas.microsoft.com/office/drawing/2014/main" id="{022872C6-F20B-4922-AD65-44213D0D5BB4}"/>
              </a:ext>
            </a:extLst>
          </p:cNvPr>
          <p:cNvCxnSpPr>
            <a:cxnSpLocks/>
            <a:stCxn id="37" idx="0"/>
            <a:endCxn id="98" idx="1"/>
          </p:cNvCxnSpPr>
          <p:nvPr/>
        </p:nvCxnSpPr>
        <p:spPr>
          <a:xfrm rot="5400000" flipH="1" flipV="1">
            <a:off x="489820" y="1882710"/>
            <a:ext cx="2230707" cy="1519034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CCC5287E-19A6-4B7A-847A-40D1B1AED595}"/>
              </a:ext>
            </a:extLst>
          </p:cNvPr>
          <p:cNvCxnSpPr>
            <a:cxnSpLocks/>
            <a:stCxn id="98" idx="3"/>
            <a:endCxn id="551" idx="2"/>
          </p:cNvCxnSpPr>
          <p:nvPr/>
        </p:nvCxnSpPr>
        <p:spPr>
          <a:xfrm>
            <a:off x="3291616" y="1526873"/>
            <a:ext cx="546685" cy="0"/>
          </a:xfrm>
          <a:prstGeom prst="straightConnector1">
            <a:avLst/>
          </a:prstGeom>
          <a:ln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ADC9A29A-F7AB-402E-BD98-1C88434EEC5D}"/>
              </a:ext>
            </a:extLst>
          </p:cNvPr>
          <p:cNvSpPr/>
          <p:nvPr/>
        </p:nvSpPr>
        <p:spPr>
          <a:xfrm>
            <a:off x="6171449" y="1851019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FFF3718-DCBA-42DE-9EBF-1BD0C117539A}"/>
              </a:ext>
            </a:extLst>
          </p:cNvPr>
          <p:cNvSpPr txBox="1"/>
          <p:nvPr/>
        </p:nvSpPr>
        <p:spPr>
          <a:xfrm>
            <a:off x="4904530" y="1519199"/>
            <a:ext cx="7665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success(K)</a:t>
            </a:r>
            <a:endParaRPr lang="en-US" sz="1100" dirty="0"/>
          </a:p>
        </p:txBody>
      </p:sp>
      <p:cxnSp>
        <p:nvCxnSpPr>
          <p:cNvPr id="161" name="Connector: Curved 160">
            <a:extLst>
              <a:ext uri="{FF2B5EF4-FFF2-40B4-BE49-F238E27FC236}">
                <a16:creationId xmlns:a16="http://schemas.microsoft.com/office/drawing/2014/main" id="{17BABE5A-FBEB-441B-8348-46FF37080D86}"/>
              </a:ext>
            </a:extLst>
          </p:cNvPr>
          <p:cNvCxnSpPr>
            <a:cxnSpLocks/>
            <a:stCxn id="551" idx="6"/>
            <a:endCxn id="150" idx="0"/>
          </p:cNvCxnSpPr>
          <p:nvPr/>
        </p:nvCxnSpPr>
        <p:spPr>
          <a:xfrm>
            <a:off x="5027021" y="1526873"/>
            <a:ext cx="1607891" cy="324146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Curved 169">
            <a:extLst>
              <a:ext uri="{FF2B5EF4-FFF2-40B4-BE49-F238E27FC236}">
                <a16:creationId xmlns:a16="http://schemas.microsoft.com/office/drawing/2014/main" id="{5330DA45-C142-42E1-A2DC-065485B4C6D7}"/>
              </a:ext>
            </a:extLst>
          </p:cNvPr>
          <p:cNvCxnSpPr>
            <a:cxnSpLocks/>
            <a:stCxn id="96" idx="2"/>
            <a:endCxn id="37" idx="0"/>
          </p:cNvCxnSpPr>
          <p:nvPr/>
        </p:nvCxnSpPr>
        <p:spPr>
          <a:xfrm rot="5400000">
            <a:off x="1662714" y="2141205"/>
            <a:ext cx="799318" cy="2433433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666BE6EC-F34B-4198-9B31-1E7945F2BE46}"/>
              </a:ext>
            </a:extLst>
          </p:cNvPr>
          <p:cNvCxnSpPr>
            <a:cxnSpLocks/>
            <a:stCxn id="37" idx="0"/>
            <a:endCxn id="96" idx="1"/>
          </p:cNvCxnSpPr>
          <p:nvPr/>
        </p:nvCxnSpPr>
        <p:spPr>
          <a:xfrm rot="5400000" flipH="1" flipV="1">
            <a:off x="1338242" y="2280196"/>
            <a:ext cx="984798" cy="1969970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87CA17E7-BFA7-42C2-91DF-09285569BDBC}"/>
              </a:ext>
            </a:extLst>
          </p:cNvPr>
          <p:cNvSpPr txBox="1"/>
          <p:nvPr/>
        </p:nvSpPr>
        <p:spPr>
          <a:xfrm>
            <a:off x="2575380" y="5019186"/>
            <a:ext cx="606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success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93025804-2B3B-4D6A-9A5C-40A7FB406E60}"/>
              </a:ext>
            </a:extLst>
          </p:cNvPr>
          <p:cNvSpPr txBox="1"/>
          <p:nvPr/>
        </p:nvSpPr>
        <p:spPr>
          <a:xfrm>
            <a:off x="141593" y="6048583"/>
            <a:ext cx="4966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Set user key in persistent data on successful username validation/creation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Cannot get to the Connect state if FBID exists</a:t>
            </a:r>
          </a:p>
        </p:txBody>
      </p:sp>
      <p:cxnSp>
        <p:nvCxnSpPr>
          <p:cNvPr id="214" name="Connector: Curved 213">
            <a:extLst>
              <a:ext uri="{FF2B5EF4-FFF2-40B4-BE49-F238E27FC236}">
                <a16:creationId xmlns:a16="http://schemas.microsoft.com/office/drawing/2014/main" id="{C96DCB54-FCC3-4A11-B176-CF8E2267BD9A}"/>
              </a:ext>
            </a:extLst>
          </p:cNvPr>
          <p:cNvCxnSpPr>
            <a:cxnSpLocks/>
            <a:stCxn id="67" idx="4"/>
            <a:endCxn id="96" idx="2"/>
          </p:cNvCxnSpPr>
          <p:nvPr/>
        </p:nvCxnSpPr>
        <p:spPr>
          <a:xfrm rot="5400000">
            <a:off x="4076202" y="2150865"/>
            <a:ext cx="10285" cy="1604509"/>
          </a:xfrm>
          <a:prstGeom prst="curvedConnector3">
            <a:avLst>
              <a:gd name="adj1" fmla="val 2322654"/>
            </a:avLst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BEC8DCE1-E867-46CB-B45C-835231551535}"/>
              </a:ext>
            </a:extLst>
          </p:cNvPr>
          <p:cNvCxnSpPr>
            <a:cxnSpLocks/>
            <a:stCxn id="96" idx="3"/>
            <a:endCxn id="67" idx="2"/>
          </p:cNvCxnSpPr>
          <p:nvPr/>
        </p:nvCxnSpPr>
        <p:spPr>
          <a:xfrm flipV="1">
            <a:off x="3742552" y="2762497"/>
            <a:ext cx="546686" cy="10285"/>
          </a:xfrm>
          <a:prstGeom prst="straightConnector1">
            <a:avLst/>
          </a:prstGeom>
          <a:ln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Curved 222">
            <a:extLst>
              <a:ext uri="{FF2B5EF4-FFF2-40B4-BE49-F238E27FC236}">
                <a16:creationId xmlns:a16="http://schemas.microsoft.com/office/drawing/2014/main" id="{D19AD651-62A0-43BA-BE15-7E3091659894}"/>
              </a:ext>
            </a:extLst>
          </p:cNvPr>
          <p:cNvCxnSpPr>
            <a:cxnSpLocks/>
            <a:stCxn id="67" idx="6"/>
            <a:endCxn id="150" idx="2"/>
          </p:cNvCxnSpPr>
          <p:nvPr/>
        </p:nvCxnSpPr>
        <p:spPr>
          <a:xfrm flipV="1">
            <a:off x="5477958" y="2382863"/>
            <a:ext cx="1156954" cy="379634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6EE672E1-4CFC-4CE8-9DF4-C1577EE8BD7F}"/>
              </a:ext>
            </a:extLst>
          </p:cNvPr>
          <p:cNvGrpSpPr/>
          <p:nvPr/>
        </p:nvGrpSpPr>
        <p:grpSpPr>
          <a:xfrm>
            <a:off x="7020469" y="216932"/>
            <a:ext cx="1971424" cy="1062807"/>
            <a:chOff x="7020469" y="216932"/>
            <a:chExt cx="1971424" cy="1062807"/>
          </a:xfrm>
        </p:grpSpPr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6E4F10D5-7189-4FEB-8492-0EA6BE1DCDC9}"/>
                </a:ext>
              </a:extLst>
            </p:cNvPr>
            <p:cNvSpPr txBox="1"/>
            <p:nvPr/>
          </p:nvSpPr>
          <p:spPr>
            <a:xfrm>
              <a:off x="7020469" y="217910"/>
              <a:ext cx="1178528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Game Connection</a:t>
              </a:r>
            </a:p>
            <a:p>
              <a:r>
                <a:rPr lang="en-US" sz="1050" dirty="0"/>
                <a:t>K = </a:t>
              </a:r>
              <a:r>
                <a:rPr lang="en-US" sz="1050" dirty="0" err="1"/>
                <a:t>Userkey</a:t>
              </a:r>
              <a:endParaRPr lang="en-US" sz="1050" dirty="0"/>
            </a:p>
            <a:p>
              <a:r>
                <a:rPr lang="en-US" sz="1050" dirty="0"/>
                <a:t>U = Username</a:t>
              </a:r>
            </a:p>
            <a:p>
              <a:r>
                <a:rPr lang="en-US" sz="1050" dirty="0"/>
                <a:t>F = Facebook ID</a:t>
              </a:r>
            </a:p>
            <a:p>
              <a:r>
                <a:rPr lang="en-US" sz="1050" dirty="0"/>
                <a:t>Ω = Both</a:t>
              </a:r>
            </a:p>
            <a:p>
              <a:r>
                <a:rPr lang="en-US" sz="1050" dirty="0"/>
                <a:t>∅ = Neither</a:t>
              </a:r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97FD2379-2D4A-4D01-B55D-F5EAC00688AA}"/>
                </a:ext>
              </a:extLst>
            </p:cNvPr>
            <p:cNvSpPr/>
            <p:nvPr/>
          </p:nvSpPr>
          <p:spPr>
            <a:xfrm>
              <a:off x="8161802" y="216932"/>
              <a:ext cx="823403" cy="4088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Game</a:t>
              </a:r>
            </a:p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Server</a:t>
              </a:r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6D025D8E-9422-4C5D-ABA2-61F708633439}"/>
                </a:ext>
              </a:extLst>
            </p:cNvPr>
            <p:cNvSpPr/>
            <p:nvPr/>
          </p:nvSpPr>
          <p:spPr>
            <a:xfrm>
              <a:off x="8168490" y="724331"/>
              <a:ext cx="823403" cy="4088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 Graph</a:t>
              </a:r>
            </a:p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API</a:t>
              </a:r>
            </a:p>
          </p:txBody>
        </p:sp>
      </p:grpSp>
      <p:sp>
        <p:nvSpPr>
          <p:cNvPr id="67" name="Oval 66">
            <a:extLst>
              <a:ext uri="{FF2B5EF4-FFF2-40B4-BE49-F238E27FC236}">
                <a16:creationId xmlns:a16="http://schemas.microsoft.com/office/drawing/2014/main" id="{88005D99-0851-EC4D-83E6-F6E054681AA5}"/>
              </a:ext>
            </a:extLst>
          </p:cNvPr>
          <p:cNvSpPr/>
          <p:nvPr/>
        </p:nvSpPr>
        <p:spPr>
          <a:xfrm>
            <a:off x="4289238" y="2577017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validate(U)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FFB2A8C-9688-A744-80DD-2A182232D5C1}"/>
              </a:ext>
            </a:extLst>
          </p:cNvPr>
          <p:cNvSpPr txBox="1"/>
          <p:nvPr/>
        </p:nvSpPr>
        <p:spPr>
          <a:xfrm>
            <a:off x="5430285" y="2741549"/>
            <a:ext cx="7665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success(K)</a:t>
            </a:r>
            <a:endParaRPr lang="en-US" sz="1100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D7170DA-8F91-204C-8968-DA3460780B66}"/>
              </a:ext>
            </a:extLst>
          </p:cNvPr>
          <p:cNvSpPr/>
          <p:nvPr/>
        </p:nvSpPr>
        <p:spPr>
          <a:xfrm>
            <a:off x="2694518" y="3400258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email U</a:t>
            </a:r>
          </a:p>
        </p:txBody>
      </p:sp>
      <p:cxnSp>
        <p:nvCxnSpPr>
          <p:cNvPr id="83" name="Connector: Curved 222">
            <a:extLst>
              <a:ext uri="{FF2B5EF4-FFF2-40B4-BE49-F238E27FC236}">
                <a16:creationId xmlns:a16="http://schemas.microsoft.com/office/drawing/2014/main" id="{59A3D93C-C75A-EB4C-9731-F6A561A1223C}"/>
              </a:ext>
            </a:extLst>
          </p:cNvPr>
          <p:cNvCxnSpPr>
            <a:cxnSpLocks/>
            <a:stCxn id="79" idx="2"/>
            <a:endCxn id="96" idx="1"/>
          </p:cNvCxnSpPr>
          <p:nvPr/>
        </p:nvCxnSpPr>
        <p:spPr>
          <a:xfrm rot="10800000" flipH="1">
            <a:off x="2694518" y="2772782"/>
            <a:ext cx="121108" cy="812956"/>
          </a:xfrm>
          <a:prstGeom prst="curvedConnector3">
            <a:avLst>
              <a:gd name="adj1" fmla="val -188757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5C01F413-5427-1A42-A4AB-A52402A43032}"/>
              </a:ext>
            </a:extLst>
          </p:cNvPr>
          <p:cNvSpPr/>
          <p:nvPr/>
        </p:nvSpPr>
        <p:spPr>
          <a:xfrm>
            <a:off x="3844101" y="2014032"/>
            <a:ext cx="91440" cy="92572"/>
          </a:xfrm>
          <a:prstGeom prst="ellipse">
            <a:avLst/>
          </a:prstGeom>
          <a:ln>
            <a:solidFill>
              <a:schemeClr val="tx1"/>
            </a:solidFill>
          </a:ln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5" name="Connector: Curved 222">
            <a:extLst>
              <a:ext uri="{FF2B5EF4-FFF2-40B4-BE49-F238E27FC236}">
                <a16:creationId xmlns:a16="http://schemas.microsoft.com/office/drawing/2014/main" id="{DBE9AEAD-A61E-8241-9D46-DE24D6819B3E}"/>
              </a:ext>
            </a:extLst>
          </p:cNvPr>
          <p:cNvCxnSpPr>
            <a:cxnSpLocks/>
            <a:stCxn id="551" idx="4"/>
            <a:endCxn id="2" idx="7"/>
          </p:cNvCxnSpPr>
          <p:nvPr/>
        </p:nvCxnSpPr>
        <p:spPr>
          <a:xfrm rot="5400000">
            <a:off x="4019788" y="1614716"/>
            <a:ext cx="315236" cy="510511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612">
            <a:extLst>
              <a:ext uri="{FF2B5EF4-FFF2-40B4-BE49-F238E27FC236}">
                <a16:creationId xmlns:a16="http://schemas.microsoft.com/office/drawing/2014/main" id="{9B908267-AA1B-F34F-948E-6A1458A4C979}"/>
              </a:ext>
            </a:extLst>
          </p:cNvPr>
          <p:cNvCxnSpPr>
            <a:cxnSpLocks/>
            <a:stCxn id="102" idx="0"/>
            <a:endCxn id="37" idx="3"/>
          </p:cNvCxnSpPr>
          <p:nvPr/>
        </p:nvCxnSpPr>
        <p:spPr>
          <a:xfrm rot="16200000" flipV="1">
            <a:off x="2196423" y="3111219"/>
            <a:ext cx="827729" cy="2602335"/>
          </a:xfrm>
          <a:prstGeom prst="curvedConnector2">
            <a:avLst/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122AC3C-9A20-594C-B235-DDF0CEA36DE5}"/>
              </a:ext>
            </a:extLst>
          </p:cNvPr>
          <p:cNvSpPr txBox="1"/>
          <p:nvPr/>
        </p:nvSpPr>
        <p:spPr>
          <a:xfrm>
            <a:off x="3425362" y="4622495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fail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603CFF-D81B-0145-947F-153D28925BCA}"/>
              </a:ext>
            </a:extLst>
          </p:cNvPr>
          <p:cNvCxnSpPr>
            <a:stCxn id="102" idx="6"/>
            <a:endCxn id="134" idx="1"/>
          </p:cNvCxnSpPr>
          <p:nvPr/>
        </p:nvCxnSpPr>
        <p:spPr>
          <a:xfrm flipV="1">
            <a:off x="4505814" y="5004096"/>
            <a:ext cx="1073554" cy="763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Curved 581">
            <a:extLst>
              <a:ext uri="{FF2B5EF4-FFF2-40B4-BE49-F238E27FC236}">
                <a16:creationId xmlns:a16="http://schemas.microsoft.com/office/drawing/2014/main" id="{EC7C0C64-10D2-CF4A-B7C8-237CD7CF03E9}"/>
              </a:ext>
            </a:extLst>
          </p:cNvPr>
          <p:cNvCxnSpPr>
            <a:cxnSpLocks/>
            <a:stCxn id="96" idx="3"/>
            <a:endCxn id="79" idx="6"/>
          </p:cNvCxnSpPr>
          <p:nvPr/>
        </p:nvCxnSpPr>
        <p:spPr>
          <a:xfrm>
            <a:off x="3742552" y="2772782"/>
            <a:ext cx="140686" cy="812956"/>
          </a:xfrm>
          <a:prstGeom prst="curvedConnector3">
            <a:avLst>
              <a:gd name="adj1" fmla="val 26249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025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Footer Placeholder 487">
            <a:extLst>
              <a:ext uri="{FF2B5EF4-FFF2-40B4-BE49-F238E27FC236}">
                <a16:creationId xmlns:a16="http://schemas.microsoft.com/office/drawing/2014/main" id="{F3BE29A8-7187-4443-A6FA-8112D7759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BB256CC0-02F1-45A6-A61B-B1AA8B0B024F}"/>
              </a:ext>
            </a:extLst>
          </p:cNvPr>
          <p:cNvSpPr txBox="1"/>
          <p:nvPr/>
        </p:nvSpPr>
        <p:spPr>
          <a:xfrm>
            <a:off x="153876" y="5789409"/>
            <a:ext cx="78470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Clear user key from persistent data when dropping </a:t>
            </a:r>
            <a:r>
              <a:rPr lang="en-US" sz="1200" dirty="0" err="1"/>
              <a:t>userkey</a:t>
            </a:r>
            <a:r>
              <a:rPr lang="en-US" sz="1200" dirty="0"/>
              <a:t> connection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If drop fails need to examine reason to determine next game state (e.g. connection failure =&gt; return to prior game state)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If Graph API returns failure, alert user that drop failed </a:t>
            </a:r>
          </a:p>
        </p:txBody>
      </p: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156152F7-A6A9-47F3-B1B3-8558E0447A83}"/>
              </a:ext>
            </a:extLst>
          </p:cNvPr>
          <p:cNvGrpSpPr/>
          <p:nvPr/>
        </p:nvGrpSpPr>
        <p:grpSpPr>
          <a:xfrm>
            <a:off x="7020469" y="216932"/>
            <a:ext cx="1971424" cy="1062807"/>
            <a:chOff x="7020469" y="216932"/>
            <a:chExt cx="1971424" cy="1062807"/>
          </a:xfrm>
        </p:grpSpPr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69FD83F6-6439-431C-8023-49F5A61A1E7A}"/>
                </a:ext>
              </a:extLst>
            </p:cNvPr>
            <p:cNvSpPr txBox="1"/>
            <p:nvPr/>
          </p:nvSpPr>
          <p:spPr>
            <a:xfrm>
              <a:off x="7020469" y="217910"/>
              <a:ext cx="1178528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Game Connection</a:t>
              </a:r>
            </a:p>
            <a:p>
              <a:r>
                <a:rPr lang="en-US" sz="1050" dirty="0"/>
                <a:t>K = </a:t>
              </a:r>
              <a:r>
                <a:rPr lang="en-US" sz="1050" dirty="0" err="1"/>
                <a:t>Userkey</a:t>
              </a:r>
              <a:endParaRPr lang="en-US" sz="1050" dirty="0"/>
            </a:p>
            <a:p>
              <a:r>
                <a:rPr lang="en-US" sz="1050" dirty="0"/>
                <a:t>U = Username</a:t>
              </a:r>
            </a:p>
            <a:p>
              <a:r>
                <a:rPr lang="en-US" sz="1050" dirty="0"/>
                <a:t>F = Facebook ID</a:t>
              </a:r>
            </a:p>
            <a:p>
              <a:r>
                <a:rPr lang="en-US" sz="1050" dirty="0"/>
                <a:t>Ω = Both</a:t>
              </a:r>
            </a:p>
            <a:p>
              <a:r>
                <a:rPr lang="en-US" sz="1050" dirty="0"/>
                <a:t>∅ = Neither</a:t>
              </a:r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D472AD48-6B60-4F51-B018-390B7BAF620F}"/>
                </a:ext>
              </a:extLst>
            </p:cNvPr>
            <p:cNvSpPr/>
            <p:nvPr/>
          </p:nvSpPr>
          <p:spPr>
            <a:xfrm>
              <a:off x="8161802" y="216932"/>
              <a:ext cx="823403" cy="4088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Game</a:t>
              </a:r>
            </a:p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Server</a:t>
              </a:r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F009EE6B-0586-4A47-AC57-FC3421B65571}"/>
                </a:ext>
              </a:extLst>
            </p:cNvPr>
            <p:cNvSpPr/>
            <p:nvPr/>
          </p:nvSpPr>
          <p:spPr>
            <a:xfrm>
              <a:off x="8168490" y="724331"/>
              <a:ext cx="823403" cy="4088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 Graph</a:t>
              </a:r>
            </a:p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API</a:t>
              </a:r>
            </a:p>
          </p:txBody>
        </p:sp>
      </p:grpSp>
      <p:sp>
        <p:nvSpPr>
          <p:cNvPr id="180" name="TextBox 179">
            <a:extLst>
              <a:ext uri="{FF2B5EF4-FFF2-40B4-BE49-F238E27FC236}">
                <a16:creationId xmlns:a16="http://schemas.microsoft.com/office/drawing/2014/main" id="{3CD2357F-AB3D-410F-B6AF-D7FB24960C67}"/>
              </a:ext>
            </a:extLst>
          </p:cNvPr>
          <p:cNvSpPr txBox="1"/>
          <p:nvPr/>
        </p:nvSpPr>
        <p:spPr>
          <a:xfrm>
            <a:off x="273203" y="173806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Drop </a:t>
            </a:r>
            <a:r>
              <a:rPr lang="en-US" b="1" dirty="0" err="1"/>
              <a:t>Userkey</a:t>
            </a:r>
            <a:r>
              <a:rPr lang="en-US" b="1" dirty="0"/>
              <a:t> Connection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0A81A4C-681C-DF4A-8648-B559007BD5B5}"/>
              </a:ext>
            </a:extLst>
          </p:cNvPr>
          <p:cNvSpPr/>
          <p:nvPr/>
        </p:nvSpPr>
        <p:spPr>
          <a:xfrm>
            <a:off x="911970" y="746465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</a:t>
            </a:r>
            <a:r>
              <a:rPr lang="en-US" sz="1100" dirty="0" err="1">
                <a:solidFill>
                  <a:schemeClr val="tx1"/>
                </a:solidFill>
              </a:rPr>
              <a:t>Ω</a:t>
            </a:r>
            <a:r>
              <a:rPr lang="en-US" sz="1100" dirty="0">
                <a:solidFill>
                  <a:schemeClr val="tx1"/>
                </a:solidFill>
              </a:rPr>
              <a:t>}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F3C4BA33-673C-274F-878E-A4A54908D495}"/>
              </a:ext>
            </a:extLst>
          </p:cNvPr>
          <p:cNvSpPr/>
          <p:nvPr/>
        </p:nvSpPr>
        <p:spPr>
          <a:xfrm>
            <a:off x="2348743" y="817238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drop U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125DF7A0-48CE-724F-A0A5-4C6B5428BAE1}"/>
              </a:ext>
            </a:extLst>
          </p:cNvPr>
          <p:cNvSpPr/>
          <p:nvPr/>
        </p:nvSpPr>
        <p:spPr>
          <a:xfrm>
            <a:off x="4047309" y="771446"/>
            <a:ext cx="926926" cy="481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{F}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BEEA77AE-A415-1D4E-97F8-54D9F597FFED}"/>
              </a:ext>
            </a:extLst>
          </p:cNvPr>
          <p:cNvCxnSpPr>
            <a:cxnSpLocks/>
            <a:stCxn id="156" idx="6"/>
            <a:endCxn id="157" idx="1"/>
          </p:cNvCxnSpPr>
          <p:nvPr/>
        </p:nvCxnSpPr>
        <p:spPr>
          <a:xfrm>
            <a:off x="3537463" y="1002718"/>
            <a:ext cx="509846" cy="967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FB34A96-E52A-0340-99BA-A503C8C3E7BE}"/>
              </a:ext>
            </a:extLst>
          </p:cNvPr>
          <p:cNvCxnSpPr>
            <a:cxnSpLocks/>
            <a:stCxn id="155" idx="3"/>
            <a:endCxn id="156" idx="2"/>
          </p:cNvCxnSpPr>
          <p:nvPr/>
        </p:nvCxnSpPr>
        <p:spPr>
          <a:xfrm flipV="1">
            <a:off x="1838896" y="1002718"/>
            <a:ext cx="509847" cy="966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>
            <a:extLst>
              <a:ext uri="{FF2B5EF4-FFF2-40B4-BE49-F238E27FC236}">
                <a16:creationId xmlns:a16="http://schemas.microsoft.com/office/drawing/2014/main" id="{DB96FFE3-B520-354C-B35B-66A3B5E9E44C}"/>
              </a:ext>
            </a:extLst>
          </p:cNvPr>
          <p:cNvSpPr/>
          <p:nvPr/>
        </p:nvSpPr>
        <p:spPr>
          <a:xfrm>
            <a:off x="911970" y="1487444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{K}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6804528B-5F17-DC49-B10E-76CEBC433B4E}"/>
              </a:ext>
            </a:extLst>
          </p:cNvPr>
          <p:cNvSpPr/>
          <p:nvPr/>
        </p:nvSpPr>
        <p:spPr>
          <a:xfrm>
            <a:off x="2348743" y="1558217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drop U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A77F28D2-43B8-074A-88B6-DD1B640E2FE6}"/>
              </a:ext>
            </a:extLst>
          </p:cNvPr>
          <p:cNvSpPr/>
          <p:nvPr/>
        </p:nvSpPr>
        <p:spPr>
          <a:xfrm>
            <a:off x="4047309" y="1512425"/>
            <a:ext cx="926926" cy="481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Connect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D3D6318C-60F4-5146-BA5C-26D27C15439B}"/>
              </a:ext>
            </a:extLst>
          </p:cNvPr>
          <p:cNvCxnSpPr>
            <a:cxnSpLocks/>
            <a:stCxn id="176" idx="6"/>
            <a:endCxn id="177" idx="1"/>
          </p:cNvCxnSpPr>
          <p:nvPr/>
        </p:nvCxnSpPr>
        <p:spPr>
          <a:xfrm>
            <a:off x="3537463" y="1743697"/>
            <a:ext cx="509846" cy="967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A77DDFFE-CF5D-6B4D-9CB3-882DDD6FBCED}"/>
              </a:ext>
            </a:extLst>
          </p:cNvPr>
          <p:cNvCxnSpPr>
            <a:cxnSpLocks/>
            <a:stCxn id="175" idx="3"/>
            <a:endCxn id="176" idx="2"/>
          </p:cNvCxnSpPr>
          <p:nvPr/>
        </p:nvCxnSpPr>
        <p:spPr>
          <a:xfrm flipV="1">
            <a:off x="1838896" y="1743697"/>
            <a:ext cx="509847" cy="966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DDE3A4B0-DF7A-0840-B1E9-5A2246D8B9D4}"/>
              </a:ext>
            </a:extLst>
          </p:cNvPr>
          <p:cNvSpPr txBox="1"/>
          <p:nvPr/>
        </p:nvSpPr>
        <p:spPr>
          <a:xfrm>
            <a:off x="273203" y="4367358"/>
            <a:ext cx="219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Drop All Connections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26488318-A028-9640-8A5A-7D1A81DEDFD9}"/>
              </a:ext>
            </a:extLst>
          </p:cNvPr>
          <p:cNvSpPr/>
          <p:nvPr/>
        </p:nvSpPr>
        <p:spPr>
          <a:xfrm>
            <a:off x="788877" y="4831324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</a:t>
            </a:r>
            <a:r>
              <a:rPr lang="en-US" sz="1100" dirty="0" err="1">
                <a:solidFill>
                  <a:schemeClr val="tx1"/>
                </a:solidFill>
              </a:rPr>
              <a:t>Ω</a:t>
            </a:r>
            <a:r>
              <a:rPr lang="en-US" sz="1100" dirty="0">
                <a:solidFill>
                  <a:schemeClr val="tx1"/>
                </a:solidFill>
              </a:rPr>
              <a:t>}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4E1C6F48-AEBC-3343-8A5F-323396C59F67}"/>
              </a:ext>
            </a:extLst>
          </p:cNvPr>
          <p:cNvSpPr/>
          <p:nvPr/>
        </p:nvSpPr>
        <p:spPr>
          <a:xfrm>
            <a:off x="5595770" y="4856305"/>
            <a:ext cx="926926" cy="481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Connect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{∅}</a:t>
            </a:r>
          </a:p>
        </p:txBody>
      </p: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6D804D81-6EA0-864C-BE51-B2ECC95CF0C8}"/>
              </a:ext>
            </a:extLst>
          </p:cNvPr>
          <p:cNvCxnSpPr>
            <a:cxnSpLocks/>
            <a:stCxn id="269" idx="6"/>
            <a:endCxn id="250" idx="1"/>
          </p:cNvCxnSpPr>
          <p:nvPr/>
        </p:nvCxnSpPr>
        <p:spPr>
          <a:xfrm>
            <a:off x="5094927" y="5097246"/>
            <a:ext cx="500843" cy="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557B90B4-F623-5F4A-B788-C99B4ACE41D1}"/>
              </a:ext>
            </a:extLst>
          </p:cNvPr>
          <p:cNvCxnSpPr>
            <a:cxnSpLocks/>
            <a:stCxn id="249" idx="3"/>
            <a:endCxn id="268" idx="2"/>
          </p:cNvCxnSpPr>
          <p:nvPr/>
        </p:nvCxnSpPr>
        <p:spPr>
          <a:xfrm>
            <a:off x="1715803" y="5097246"/>
            <a:ext cx="50084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2A1414F0-25F1-AF49-A172-C87D9D15E140}"/>
              </a:ext>
            </a:extLst>
          </p:cNvPr>
          <p:cNvCxnSpPr>
            <a:cxnSpLocks/>
            <a:stCxn id="268" idx="6"/>
            <a:endCxn id="269" idx="2"/>
          </p:cNvCxnSpPr>
          <p:nvPr/>
        </p:nvCxnSpPr>
        <p:spPr>
          <a:xfrm>
            <a:off x="3405365" y="5097246"/>
            <a:ext cx="500842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Oval 267">
            <a:extLst>
              <a:ext uri="{FF2B5EF4-FFF2-40B4-BE49-F238E27FC236}">
                <a16:creationId xmlns:a16="http://schemas.microsoft.com/office/drawing/2014/main" id="{E32134B4-D45F-634E-B9C6-D50E30345066}"/>
              </a:ext>
            </a:extLst>
          </p:cNvPr>
          <p:cNvSpPr/>
          <p:nvPr/>
        </p:nvSpPr>
        <p:spPr>
          <a:xfrm>
            <a:off x="2216645" y="4911766"/>
            <a:ext cx="1188720" cy="370960"/>
          </a:xfrm>
          <a:prstGeom prst="ellipse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050" i="1" dirty="0">
                <a:solidFill>
                  <a:schemeClr val="bg1"/>
                </a:solidFill>
              </a:rPr>
              <a:t>drop permissions</a:t>
            </a:r>
          </a:p>
        </p:txBody>
      </p:sp>
      <p:sp>
        <p:nvSpPr>
          <p:cNvPr id="269" name="Oval 268">
            <a:extLst>
              <a:ext uri="{FF2B5EF4-FFF2-40B4-BE49-F238E27FC236}">
                <a16:creationId xmlns:a16="http://schemas.microsoft.com/office/drawing/2014/main" id="{6B3B64F0-B6C1-1B41-8FDD-1F606C948018}"/>
              </a:ext>
            </a:extLst>
          </p:cNvPr>
          <p:cNvSpPr/>
          <p:nvPr/>
        </p:nvSpPr>
        <p:spPr>
          <a:xfrm>
            <a:off x="3906207" y="4911766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drop F,U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E6E8FBF3-DFDA-7645-9362-21511089CA13}"/>
              </a:ext>
            </a:extLst>
          </p:cNvPr>
          <p:cNvSpPr txBox="1"/>
          <p:nvPr/>
        </p:nvSpPr>
        <p:spPr>
          <a:xfrm>
            <a:off x="273203" y="2279727"/>
            <a:ext cx="2754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Drop Facebook Connection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3586A425-43E0-3243-8866-00F663ABDA02}"/>
              </a:ext>
            </a:extLst>
          </p:cNvPr>
          <p:cNvSpPr/>
          <p:nvPr/>
        </p:nvSpPr>
        <p:spPr>
          <a:xfrm>
            <a:off x="828932" y="2862064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</a:t>
            </a:r>
            <a:r>
              <a:rPr lang="en-US" sz="1100" dirty="0" err="1">
                <a:solidFill>
                  <a:schemeClr val="tx1"/>
                </a:solidFill>
              </a:rPr>
              <a:t>Ω</a:t>
            </a:r>
            <a:r>
              <a:rPr lang="en-US" sz="1100" dirty="0">
                <a:solidFill>
                  <a:schemeClr val="tx1"/>
                </a:solidFill>
              </a:rPr>
              <a:t>}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695D9CE1-2C27-5A4C-97A6-09D5F65142F2}"/>
              </a:ext>
            </a:extLst>
          </p:cNvPr>
          <p:cNvSpPr/>
          <p:nvPr/>
        </p:nvSpPr>
        <p:spPr>
          <a:xfrm>
            <a:off x="5635825" y="2887045"/>
            <a:ext cx="926926" cy="481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{K}</a:t>
            </a: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4789C0B5-E1BB-2749-803A-088859ADF9B3}"/>
              </a:ext>
            </a:extLst>
          </p:cNvPr>
          <p:cNvCxnSpPr>
            <a:cxnSpLocks/>
            <a:stCxn id="213" idx="6"/>
            <a:endCxn id="194" idx="1"/>
          </p:cNvCxnSpPr>
          <p:nvPr/>
        </p:nvCxnSpPr>
        <p:spPr>
          <a:xfrm>
            <a:off x="5134982" y="3127986"/>
            <a:ext cx="500843" cy="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478A245E-1C71-2643-BCBA-5DD30BC9BCFF}"/>
              </a:ext>
            </a:extLst>
          </p:cNvPr>
          <p:cNvCxnSpPr>
            <a:cxnSpLocks/>
            <a:stCxn id="187" idx="3"/>
            <a:endCxn id="211" idx="2"/>
          </p:cNvCxnSpPr>
          <p:nvPr/>
        </p:nvCxnSpPr>
        <p:spPr>
          <a:xfrm>
            <a:off x="1755858" y="3127986"/>
            <a:ext cx="50084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8C3FD1B7-60AC-804B-B71A-8E83A91A8879}"/>
              </a:ext>
            </a:extLst>
          </p:cNvPr>
          <p:cNvCxnSpPr>
            <a:cxnSpLocks/>
            <a:stCxn id="211" idx="6"/>
            <a:endCxn id="213" idx="2"/>
          </p:cNvCxnSpPr>
          <p:nvPr/>
        </p:nvCxnSpPr>
        <p:spPr>
          <a:xfrm>
            <a:off x="3445420" y="3127986"/>
            <a:ext cx="500842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Oval 210">
            <a:extLst>
              <a:ext uri="{FF2B5EF4-FFF2-40B4-BE49-F238E27FC236}">
                <a16:creationId xmlns:a16="http://schemas.microsoft.com/office/drawing/2014/main" id="{3544E0DB-D4BC-8F49-A736-A8565AE32122}"/>
              </a:ext>
            </a:extLst>
          </p:cNvPr>
          <p:cNvSpPr/>
          <p:nvPr/>
        </p:nvSpPr>
        <p:spPr>
          <a:xfrm>
            <a:off x="2256700" y="2942506"/>
            <a:ext cx="1188720" cy="370960"/>
          </a:xfrm>
          <a:prstGeom prst="ellipse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050" i="1" dirty="0">
                <a:solidFill>
                  <a:schemeClr val="bg1"/>
                </a:solidFill>
              </a:rPr>
              <a:t>drop permissions</a:t>
            </a:r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F9976F84-F4A0-CF46-9E22-933446D5D4A0}"/>
              </a:ext>
            </a:extLst>
          </p:cNvPr>
          <p:cNvSpPr/>
          <p:nvPr/>
        </p:nvSpPr>
        <p:spPr>
          <a:xfrm>
            <a:off x="3946262" y="2942506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drop F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DEE6B04-BC20-5941-B616-5D1D853A3333}"/>
              </a:ext>
            </a:extLst>
          </p:cNvPr>
          <p:cNvSpPr/>
          <p:nvPr/>
        </p:nvSpPr>
        <p:spPr>
          <a:xfrm>
            <a:off x="805484" y="3585967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{F}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5063B62C-C37C-064A-8D0B-20A8BC275D30}"/>
              </a:ext>
            </a:extLst>
          </p:cNvPr>
          <p:cNvSpPr/>
          <p:nvPr/>
        </p:nvSpPr>
        <p:spPr>
          <a:xfrm>
            <a:off x="5612377" y="3610948"/>
            <a:ext cx="926926" cy="481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Connect</a:t>
            </a:r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B4BA640C-4042-E746-B6FC-3E7EF858002F}"/>
              </a:ext>
            </a:extLst>
          </p:cNvPr>
          <p:cNvCxnSpPr>
            <a:cxnSpLocks/>
            <a:stCxn id="238" idx="6"/>
            <a:endCxn id="228" idx="1"/>
          </p:cNvCxnSpPr>
          <p:nvPr/>
        </p:nvCxnSpPr>
        <p:spPr>
          <a:xfrm>
            <a:off x="5111534" y="3851889"/>
            <a:ext cx="500843" cy="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A1BECCE9-72ED-C14A-88A3-0D027B91E02A}"/>
              </a:ext>
            </a:extLst>
          </p:cNvPr>
          <p:cNvCxnSpPr>
            <a:cxnSpLocks/>
            <a:stCxn id="227" idx="3"/>
            <a:endCxn id="237" idx="2"/>
          </p:cNvCxnSpPr>
          <p:nvPr/>
        </p:nvCxnSpPr>
        <p:spPr>
          <a:xfrm>
            <a:off x="1732410" y="3851889"/>
            <a:ext cx="50084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E7B9DEAE-D3A7-1642-AD28-18AD38DCDC41}"/>
              </a:ext>
            </a:extLst>
          </p:cNvPr>
          <p:cNvCxnSpPr>
            <a:cxnSpLocks/>
            <a:stCxn id="237" idx="6"/>
            <a:endCxn id="238" idx="2"/>
          </p:cNvCxnSpPr>
          <p:nvPr/>
        </p:nvCxnSpPr>
        <p:spPr>
          <a:xfrm>
            <a:off x="3421972" y="3851889"/>
            <a:ext cx="500842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Oval 236">
            <a:extLst>
              <a:ext uri="{FF2B5EF4-FFF2-40B4-BE49-F238E27FC236}">
                <a16:creationId xmlns:a16="http://schemas.microsoft.com/office/drawing/2014/main" id="{F9BC64E3-A1FB-9D43-B4E0-21FFD1C32275}"/>
              </a:ext>
            </a:extLst>
          </p:cNvPr>
          <p:cNvSpPr/>
          <p:nvPr/>
        </p:nvSpPr>
        <p:spPr>
          <a:xfrm>
            <a:off x="2233252" y="3666409"/>
            <a:ext cx="1188720" cy="370960"/>
          </a:xfrm>
          <a:prstGeom prst="ellipse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050" i="1" dirty="0">
                <a:solidFill>
                  <a:schemeClr val="bg1"/>
                </a:solidFill>
              </a:rPr>
              <a:t>drop permissions</a:t>
            </a:r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CF55DCC2-679D-234F-AD4F-B15A1B238034}"/>
              </a:ext>
            </a:extLst>
          </p:cNvPr>
          <p:cNvSpPr/>
          <p:nvPr/>
        </p:nvSpPr>
        <p:spPr>
          <a:xfrm>
            <a:off x="3922814" y="3666409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drop F</a:t>
            </a:r>
          </a:p>
        </p:txBody>
      </p:sp>
      <p:cxnSp>
        <p:nvCxnSpPr>
          <p:cNvPr id="163" name="Curved Connector 162">
            <a:extLst>
              <a:ext uri="{FF2B5EF4-FFF2-40B4-BE49-F238E27FC236}">
                <a16:creationId xmlns:a16="http://schemas.microsoft.com/office/drawing/2014/main" id="{4C8A57E8-CCCB-D143-A721-D11E2285B414}"/>
              </a:ext>
            </a:extLst>
          </p:cNvPr>
          <p:cNvCxnSpPr>
            <a:stCxn id="211" idx="0"/>
            <a:endCxn id="187" idx="0"/>
          </p:cNvCxnSpPr>
          <p:nvPr/>
        </p:nvCxnSpPr>
        <p:spPr>
          <a:xfrm rot="16200000" flipV="1">
            <a:off x="2031507" y="2122952"/>
            <a:ext cx="80442" cy="1558665"/>
          </a:xfrm>
          <a:prstGeom prst="curvedConnector3">
            <a:avLst>
              <a:gd name="adj1" fmla="val 307668"/>
            </a:avLst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urved Connector 305">
            <a:extLst>
              <a:ext uri="{FF2B5EF4-FFF2-40B4-BE49-F238E27FC236}">
                <a16:creationId xmlns:a16="http://schemas.microsoft.com/office/drawing/2014/main" id="{3FB514FB-5B69-D84D-BE9D-3E94189CEC11}"/>
              </a:ext>
            </a:extLst>
          </p:cNvPr>
          <p:cNvCxnSpPr>
            <a:cxnSpLocks/>
            <a:stCxn id="237" idx="4"/>
            <a:endCxn id="227" idx="2"/>
          </p:cNvCxnSpPr>
          <p:nvPr/>
        </p:nvCxnSpPr>
        <p:spPr>
          <a:xfrm rot="5400000">
            <a:off x="2008059" y="3298258"/>
            <a:ext cx="80442" cy="1558665"/>
          </a:xfrm>
          <a:prstGeom prst="curvedConnector3">
            <a:avLst>
              <a:gd name="adj1" fmla="val 384180"/>
            </a:avLst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Curved Connector 308">
            <a:extLst>
              <a:ext uri="{FF2B5EF4-FFF2-40B4-BE49-F238E27FC236}">
                <a16:creationId xmlns:a16="http://schemas.microsoft.com/office/drawing/2014/main" id="{7E2D25A0-D620-0246-9B5B-FD91B2699808}"/>
              </a:ext>
            </a:extLst>
          </p:cNvPr>
          <p:cNvCxnSpPr>
            <a:cxnSpLocks/>
            <a:stCxn id="268" idx="4"/>
            <a:endCxn id="249" idx="2"/>
          </p:cNvCxnSpPr>
          <p:nvPr/>
        </p:nvCxnSpPr>
        <p:spPr>
          <a:xfrm rot="5400000">
            <a:off x="1991452" y="4543615"/>
            <a:ext cx="80442" cy="1558665"/>
          </a:xfrm>
          <a:prstGeom prst="curvedConnector3">
            <a:avLst>
              <a:gd name="adj1" fmla="val 384180"/>
            </a:avLst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>
            <a:extLst>
              <a:ext uri="{FF2B5EF4-FFF2-40B4-BE49-F238E27FC236}">
                <a16:creationId xmlns:a16="http://schemas.microsoft.com/office/drawing/2014/main" id="{90D591E5-0E58-5A4E-B6BC-4BEBA7EDD429}"/>
              </a:ext>
            </a:extLst>
          </p:cNvPr>
          <p:cNvSpPr txBox="1"/>
          <p:nvPr/>
        </p:nvSpPr>
        <p:spPr>
          <a:xfrm>
            <a:off x="2385220" y="2759661"/>
            <a:ext cx="3465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/>
              <a:t>fail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3E1CEB2C-23A9-794A-BA04-43C2B58D761F}"/>
              </a:ext>
            </a:extLst>
          </p:cNvPr>
          <p:cNvSpPr txBox="1"/>
          <p:nvPr/>
        </p:nvSpPr>
        <p:spPr>
          <a:xfrm>
            <a:off x="2382691" y="3984981"/>
            <a:ext cx="3465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/>
              <a:t>fail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11D0B261-500E-1F44-9324-8A9804D41729}"/>
              </a:ext>
            </a:extLst>
          </p:cNvPr>
          <p:cNvSpPr txBox="1"/>
          <p:nvPr/>
        </p:nvSpPr>
        <p:spPr>
          <a:xfrm>
            <a:off x="2348743" y="5228231"/>
            <a:ext cx="3465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/>
              <a:t>fail</a:t>
            </a:r>
          </a:p>
        </p:txBody>
      </p: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CE16388A-6B57-5B40-A195-020D4DBB143D}"/>
              </a:ext>
            </a:extLst>
          </p:cNvPr>
          <p:cNvCxnSpPr>
            <a:cxnSpLocks/>
            <a:stCxn id="156" idx="0"/>
            <a:endCxn id="155" idx="0"/>
          </p:cNvCxnSpPr>
          <p:nvPr/>
        </p:nvCxnSpPr>
        <p:spPr>
          <a:xfrm rot="16200000" flipV="1">
            <a:off x="2123882" y="-1983"/>
            <a:ext cx="70773" cy="1567670"/>
          </a:xfrm>
          <a:prstGeom prst="curvedConnector3">
            <a:avLst>
              <a:gd name="adj1" fmla="val 423005"/>
            </a:avLst>
          </a:prstGeom>
          <a:ln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B6328AF-5C08-C745-BCAB-0CD05E0205E2}"/>
              </a:ext>
            </a:extLst>
          </p:cNvPr>
          <p:cNvSpPr txBox="1"/>
          <p:nvPr/>
        </p:nvSpPr>
        <p:spPr>
          <a:xfrm>
            <a:off x="2410660" y="599807"/>
            <a:ext cx="3465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/>
              <a:t>fail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CCB6B99-73F4-644C-885C-7CA0E0E3D9A0}"/>
              </a:ext>
            </a:extLst>
          </p:cNvPr>
          <p:cNvSpPr txBox="1"/>
          <p:nvPr/>
        </p:nvSpPr>
        <p:spPr>
          <a:xfrm>
            <a:off x="2410172" y="1886593"/>
            <a:ext cx="3465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/>
              <a:t>fail</a:t>
            </a:r>
          </a:p>
        </p:txBody>
      </p: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1D9C7B9A-1C4B-D64D-A0D1-E19B71CC28B2}"/>
              </a:ext>
            </a:extLst>
          </p:cNvPr>
          <p:cNvCxnSpPr>
            <a:cxnSpLocks/>
            <a:stCxn id="176" idx="4"/>
            <a:endCxn id="175" idx="2"/>
          </p:cNvCxnSpPr>
          <p:nvPr/>
        </p:nvCxnSpPr>
        <p:spPr>
          <a:xfrm rot="5400000">
            <a:off x="2114213" y="1190397"/>
            <a:ext cx="90111" cy="1567670"/>
          </a:xfrm>
          <a:prstGeom prst="curvedConnector3">
            <a:avLst>
              <a:gd name="adj1" fmla="val 353687"/>
            </a:avLst>
          </a:prstGeom>
          <a:ln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441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ooter Placeholder 39">
            <a:extLst>
              <a:ext uri="{FF2B5EF4-FFF2-40B4-BE49-F238E27FC236}">
                <a16:creationId xmlns:a16="http://schemas.microsoft.com/office/drawing/2014/main" id="{76CE79C2-3C96-47AF-973D-8DEFA5598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F9FF895-D555-4AE3-A67F-C1CDDC99F915}"/>
              </a:ext>
            </a:extLst>
          </p:cNvPr>
          <p:cNvSpPr txBox="1"/>
          <p:nvPr/>
        </p:nvSpPr>
        <p:spPr>
          <a:xfrm>
            <a:off x="141321" y="156222"/>
            <a:ext cx="2201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Add New Connection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5419DD63-EAC2-4E0C-BB01-5F4516C0B528}"/>
              </a:ext>
            </a:extLst>
          </p:cNvPr>
          <p:cNvSpPr/>
          <p:nvPr/>
        </p:nvSpPr>
        <p:spPr>
          <a:xfrm>
            <a:off x="2801889" y="3418718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add(U)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3EC90D55-224F-4BA9-BE7F-6699B02FE0FB}"/>
              </a:ext>
            </a:extLst>
          </p:cNvPr>
          <p:cNvSpPr/>
          <p:nvPr/>
        </p:nvSpPr>
        <p:spPr>
          <a:xfrm>
            <a:off x="5893526" y="3418718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validate(U;K)</a:t>
            </a:r>
          </a:p>
        </p:txBody>
      </p:sp>
      <p:sp>
        <p:nvSpPr>
          <p:cNvPr id="117" name="Diamond 116">
            <a:extLst>
              <a:ext uri="{FF2B5EF4-FFF2-40B4-BE49-F238E27FC236}">
                <a16:creationId xmlns:a16="http://schemas.microsoft.com/office/drawing/2014/main" id="{54C126C5-96F1-4073-AED0-A569E0609124}"/>
              </a:ext>
            </a:extLst>
          </p:cNvPr>
          <p:cNvSpPr/>
          <p:nvPr/>
        </p:nvSpPr>
        <p:spPr>
          <a:xfrm>
            <a:off x="5756524" y="4550849"/>
            <a:ext cx="1496775" cy="68196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send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username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email?</a:t>
            </a:r>
          </a:p>
        </p:txBody>
      </p:sp>
      <p:cxnSp>
        <p:nvCxnSpPr>
          <p:cNvPr id="119" name="Connector: Curved 118">
            <a:extLst>
              <a:ext uri="{FF2B5EF4-FFF2-40B4-BE49-F238E27FC236}">
                <a16:creationId xmlns:a16="http://schemas.microsoft.com/office/drawing/2014/main" id="{8F59F6DB-5A93-44BA-A1C9-D3F746C680C2}"/>
              </a:ext>
            </a:extLst>
          </p:cNvPr>
          <p:cNvCxnSpPr>
            <a:cxnSpLocks/>
            <a:stCxn id="77" idx="2"/>
            <a:endCxn id="143" idx="1"/>
          </p:cNvCxnSpPr>
          <p:nvPr/>
        </p:nvCxnSpPr>
        <p:spPr>
          <a:xfrm rot="10800000" flipH="1">
            <a:off x="2801889" y="2843584"/>
            <a:ext cx="132956" cy="760615"/>
          </a:xfrm>
          <a:prstGeom prst="curvedConnector3">
            <a:avLst>
              <a:gd name="adj1" fmla="val -171937"/>
            </a:avLst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DA8A9638-5DA2-4AB7-A6FD-5FE1390403F3}"/>
              </a:ext>
            </a:extLst>
          </p:cNvPr>
          <p:cNvSpPr txBox="1"/>
          <p:nvPr/>
        </p:nvSpPr>
        <p:spPr>
          <a:xfrm>
            <a:off x="2345562" y="3510422"/>
            <a:ext cx="526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exists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8BEB18F-D5D2-4822-A6E8-2ABA3CCC67D1}"/>
              </a:ext>
            </a:extLst>
          </p:cNvPr>
          <p:cNvSpPr/>
          <p:nvPr/>
        </p:nvSpPr>
        <p:spPr>
          <a:xfrm>
            <a:off x="4341212" y="5075878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{Ω}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ED574CD0-7A4D-4AE3-B4AD-CA5449C319EB}"/>
              </a:ext>
            </a:extLst>
          </p:cNvPr>
          <p:cNvCxnSpPr>
            <a:cxnSpLocks/>
            <a:stCxn id="77" idx="6"/>
            <a:endCxn id="123" idx="0"/>
          </p:cNvCxnSpPr>
          <p:nvPr/>
        </p:nvCxnSpPr>
        <p:spPr>
          <a:xfrm>
            <a:off x="3990609" y="3604198"/>
            <a:ext cx="814066" cy="1471680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66BD7C5A-916A-4D94-A859-5DB5248C8FE3}"/>
              </a:ext>
            </a:extLst>
          </p:cNvPr>
          <p:cNvSpPr txBox="1"/>
          <p:nvPr/>
        </p:nvSpPr>
        <p:spPr>
          <a:xfrm>
            <a:off x="3675394" y="3746289"/>
            <a:ext cx="640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success</a:t>
            </a:r>
          </a:p>
        </p:txBody>
      </p:sp>
      <p:cxnSp>
        <p:nvCxnSpPr>
          <p:cNvPr id="576" name="Straight Arrow Connector 575">
            <a:extLst>
              <a:ext uri="{FF2B5EF4-FFF2-40B4-BE49-F238E27FC236}">
                <a16:creationId xmlns:a16="http://schemas.microsoft.com/office/drawing/2014/main" id="{44869131-AA73-41BD-BC87-69017BF165BC}"/>
              </a:ext>
            </a:extLst>
          </p:cNvPr>
          <p:cNvCxnSpPr>
            <a:cxnSpLocks/>
            <a:stCxn id="143" idx="2"/>
            <a:endCxn id="77" idx="0"/>
          </p:cNvCxnSpPr>
          <p:nvPr/>
        </p:nvCxnSpPr>
        <p:spPr>
          <a:xfrm flipH="1">
            <a:off x="3396249" y="3074857"/>
            <a:ext cx="2059" cy="34386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1BDACA5-8B14-4090-A15B-D3F7D88FB0D5}"/>
              </a:ext>
            </a:extLst>
          </p:cNvPr>
          <p:cNvSpPr/>
          <p:nvPr/>
        </p:nvSpPr>
        <p:spPr>
          <a:xfrm>
            <a:off x="2934845" y="2612308"/>
            <a:ext cx="926926" cy="4625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400"/>
              </a:lnSpc>
            </a:pPr>
            <a:r>
              <a:rPr lang="en-US" sz="1600" b="1" dirty="0">
                <a:solidFill>
                  <a:schemeClr val="tx1"/>
                </a:solidFill>
              </a:rPr>
              <a:t>Create</a:t>
            </a:r>
          </a:p>
          <a:p>
            <a:pPr algn="ctr">
              <a:lnSpc>
                <a:spcPts val="1400"/>
              </a:lnSpc>
            </a:pPr>
            <a:r>
              <a:rPr lang="en-US" sz="1200" b="1" dirty="0">
                <a:solidFill>
                  <a:schemeClr val="tx1"/>
                </a:solidFill>
              </a:rPr>
              <a:t>Username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8245266-6CDB-431E-A318-43786265E145}"/>
              </a:ext>
            </a:extLst>
          </p:cNvPr>
          <p:cNvSpPr/>
          <p:nvPr/>
        </p:nvSpPr>
        <p:spPr>
          <a:xfrm>
            <a:off x="6024423" y="2658102"/>
            <a:ext cx="926926" cy="3709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6B17BF2E-7495-4595-A349-40B53AD919CE}"/>
              </a:ext>
            </a:extLst>
          </p:cNvPr>
          <p:cNvSpPr/>
          <p:nvPr/>
        </p:nvSpPr>
        <p:spPr>
          <a:xfrm>
            <a:off x="7231903" y="3652328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email U</a:t>
            </a:r>
          </a:p>
        </p:txBody>
      </p:sp>
      <p:cxnSp>
        <p:nvCxnSpPr>
          <p:cNvPr id="156" name="Connector: Curved 155">
            <a:extLst>
              <a:ext uri="{FF2B5EF4-FFF2-40B4-BE49-F238E27FC236}">
                <a16:creationId xmlns:a16="http://schemas.microsoft.com/office/drawing/2014/main" id="{AB0A00A6-CE59-45B0-8D1A-A052D239D6AD}"/>
              </a:ext>
            </a:extLst>
          </p:cNvPr>
          <p:cNvCxnSpPr>
            <a:cxnSpLocks/>
            <a:stCxn id="115" idx="4"/>
            <a:endCxn id="117" idx="0"/>
          </p:cNvCxnSpPr>
          <p:nvPr/>
        </p:nvCxnSpPr>
        <p:spPr>
          <a:xfrm rot="16200000" flipH="1">
            <a:off x="6115814" y="4161750"/>
            <a:ext cx="761171" cy="17026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Connector: Curved 595">
            <a:extLst>
              <a:ext uri="{FF2B5EF4-FFF2-40B4-BE49-F238E27FC236}">
                <a16:creationId xmlns:a16="http://schemas.microsoft.com/office/drawing/2014/main" id="{4622A017-97BB-47BE-B22F-2F88951963A7}"/>
              </a:ext>
            </a:extLst>
          </p:cNvPr>
          <p:cNvCxnSpPr>
            <a:cxnSpLocks/>
            <a:stCxn id="117" idx="2"/>
            <a:endCxn id="144" idx="3"/>
          </p:cNvCxnSpPr>
          <p:nvPr/>
        </p:nvCxnSpPr>
        <p:spPr>
          <a:xfrm rot="5400000" flipH="1" flipV="1">
            <a:off x="5533514" y="3814979"/>
            <a:ext cx="2389231" cy="446437"/>
          </a:xfrm>
          <a:prstGeom prst="curvedConnector4">
            <a:avLst>
              <a:gd name="adj1" fmla="val -9568"/>
              <a:gd name="adj2" fmla="val 470929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Curved 160">
            <a:extLst>
              <a:ext uri="{FF2B5EF4-FFF2-40B4-BE49-F238E27FC236}">
                <a16:creationId xmlns:a16="http://schemas.microsoft.com/office/drawing/2014/main" id="{2AA9CD56-10DF-4340-BBAD-A25B338F092B}"/>
              </a:ext>
            </a:extLst>
          </p:cNvPr>
          <p:cNvCxnSpPr>
            <a:cxnSpLocks/>
            <a:stCxn id="117" idx="3"/>
            <a:endCxn id="155" idx="4"/>
          </p:cNvCxnSpPr>
          <p:nvPr/>
        </p:nvCxnSpPr>
        <p:spPr>
          <a:xfrm flipV="1">
            <a:off x="7253299" y="4023288"/>
            <a:ext cx="572964" cy="868543"/>
          </a:xfrm>
          <a:prstGeom prst="curved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Curved 169">
            <a:extLst>
              <a:ext uri="{FF2B5EF4-FFF2-40B4-BE49-F238E27FC236}">
                <a16:creationId xmlns:a16="http://schemas.microsoft.com/office/drawing/2014/main" id="{35E3AAEB-3BA6-4601-A24F-A578678DF5F9}"/>
              </a:ext>
            </a:extLst>
          </p:cNvPr>
          <p:cNvCxnSpPr>
            <a:cxnSpLocks/>
            <a:stCxn id="155" idx="0"/>
            <a:endCxn id="144" idx="3"/>
          </p:cNvCxnSpPr>
          <p:nvPr/>
        </p:nvCxnSpPr>
        <p:spPr>
          <a:xfrm rot="16200000" flipV="1">
            <a:off x="6984433" y="2810498"/>
            <a:ext cx="808746" cy="874914"/>
          </a:xfrm>
          <a:prstGeom prst="curved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3312CE8-E60F-46B8-9D82-099ECE38516F}"/>
              </a:ext>
            </a:extLst>
          </p:cNvPr>
          <p:cNvCxnSpPr>
            <a:cxnSpLocks/>
            <a:stCxn id="144" idx="2"/>
            <a:endCxn id="115" idx="0"/>
          </p:cNvCxnSpPr>
          <p:nvPr/>
        </p:nvCxnSpPr>
        <p:spPr>
          <a:xfrm>
            <a:off x="6487886" y="3029062"/>
            <a:ext cx="0" cy="38965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F1D3C4DF-C2CA-4D4F-A38C-E9B2A29FD16D}"/>
              </a:ext>
            </a:extLst>
          </p:cNvPr>
          <p:cNvSpPr txBox="1"/>
          <p:nvPr/>
        </p:nvSpPr>
        <p:spPr>
          <a:xfrm>
            <a:off x="141321" y="6085803"/>
            <a:ext cx="6846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Set user key in persistent data on successful username validation/creation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If validate, add, or user info fails, there is a logic error – should not have been able to get to Game{F,K}  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9BA87EF-D47A-48FD-BAEE-90EAF5F1B35E}"/>
              </a:ext>
            </a:extLst>
          </p:cNvPr>
          <p:cNvSpPr/>
          <p:nvPr/>
        </p:nvSpPr>
        <p:spPr>
          <a:xfrm>
            <a:off x="4479634" y="1123417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{F}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F65917D6-A3BF-4F2E-A1C4-F5A3373341CF}"/>
              </a:ext>
            </a:extLst>
          </p:cNvPr>
          <p:cNvSpPr/>
          <p:nvPr/>
        </p:nvSpPr>
        <p:spPr>
          <a:xfrm>
            <a:off x="4348737" y="2258769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info(F)</a:t>
            </a:r>
          </a:p>
        </p:txBody>
      </p:sp>
      <p:cxnSp>
        <p:nvCxnSpPr>
          <p:cNvPr id="620" name="Connector: Curved 619">
            <a:extLst>
              <a:ext uri="{FF2B5EF4-FFF2-40B4-BE49-F238E27FC236}">
                <a16:creationId xmlns:a16="http://schemas.microsoft.com/office/drawing/2014/main" id="{E84D1AC2-104B-4791-B546-C84256D3274D}"/>
              </a:ext>
            </a:extLst>
          </p:cNvPr>
          <p:cNvCxnSpPr>
            <a:stCxn id="144" idx="0"/>
            <a:endCxn id="82" idx="3"/>
          </p:cNvCxnSpPr>
          <p:nvPr/>
        </p:nvCxnSpPr>
        <p:spPr>
          <a:xfrm rot="16200000" flipV="1">
            <a:off x="5312842" y="1483058"/>
            <a:ext cx="1268763" cy="1081326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ctor: Curved 191">
            <a:extLst>
              <a:ext uri="{FF2B5EF4-FFF2-40B4-BE49-F238E27FC236}">
                <a16:creationId xmlns:a16="http://schemas.microsoft.com/office/drawing/2014/main" id="{FE15B786-3B9C-4BD9-BDE2-6B1B091667C2}"/>
              </a:ext>
            </a:extLst>
          </p:cNvPr>
          <p:cNvCxnSpPr>
            <a:cxnSpLocks/>
            <a:stCxn id="182" idx="6"/>
            <a:endCxn id="144" idx="1"/>
          </p:cNvCxnSpPr>
          <p:nvPr/>
        </p:nvCxnSpPr>
        <p:spPr>
          <a:xfrm>
            <a:off x="5537457" y="2444249"/>
            <a:ext cx="486966" cy="399333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ctor: Curved 203">
            <a:extLst>
              <a:ext uri="{FF2B5EF4-FFF2-40B4-BE49-F238E27FC236}">
                <a16:creationId xmlns:a16="http://schemas.microsoft.com/office/drawing/2014/main" id="{724EAB8F-7BE1-4D1F-BA66-024C6B732A0B}"/>
              </a:ext>
            </a:extLst>
          </p:cNvPr>
          <p:cNvCxnSpPr>
            <a:cxnSpLocks/>
            <a:stCxn id="182" idx="2"/>
            <a:endCxn id="143" idx="3"/>
          </p:cNvCxnSpPr>
          <p:nvPr/>
        </p:nvCxnSpPr>
        <p:spPr>
          <a:xfrm rot="10800000" flipV="1">
            <a:off x="3861771" y="2444249"/>
            <a:ext cx="486966" cy="399334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or: Curved 206">
            <a:extLst>
              <a:ext uri="{FF2B5EF4-FFF2-40B4-BE49-F238E27FC236}">
                <a16:creationId xmlns:a16="http://schemas.microsoft.com/office/drawing/2014/main" id="{8D680C80-5891-42AB-B7EE-76D4473F550D}"/>
              </a:ext>
            </a:extLst>
          </p:cNvPr>
          <p:cNvCxnSpPr>
            <a:cxnSpLocks/>
            <a:stCxn id="143" idx="0"/>
            <a:endCxn id="82" idx="1"/>
          </p:cNvCxnSpPr>
          <p:nvPr/>
        </p:nvCxnSpPr>
        <p:spPr>
          <a:xfrm rot="5400000" flipH="1" flipV="1">
            <a:off x="3327487" y="1460161"/>
            <a:ext cx="1222969" cy="1081326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or: Curved 211">
            <a:extLst>
              <a:ext uri="{FF2B5EF4-FFF2-40B4-BE49-F238E27FC236}">
                <a16:creationId xmlns:a16="http://schemas.microsoft.com/office/drawing/2014/main" id="{969AE693-EEED-480E-984C-39A2E0628531}"/>
              </a:ext>
            </a:extLst>
          </p:cNvPr>
          <p:cNvCxnSpPr>
            <a:cxnSpLocks/>
            <a:stCxn id="115" idx="2"/>
            <a:endCxn id="123" idx="0"/>
          </p:cNvCxnSpPr>
          <p:nvPr/>
        </p:nvCxnSpPr>
        <p:spPr>
          <a:xfrm rot="10800000" flipV="1">
            <a:off x="4804676" y="3604198"/>
            <a:ext cx="1088851" cy="1471680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>
            <a:extLst>
              <a:ext uri="{FF2B5EF4-FFF2-40B4-BE49-F238E27FC236}">
                <a16:creationId xmlns:a16="http://schemas.microsoft.com/office/drawing/2014/main" id="{D7EA8E78-9A93-49AD-B726-CF5A0EE2E047}"/>
              </a:ext>
            </a:extLst>
          </p:cNvPr>
          <p:cNvSpPr txBox="1"/>
          <p:nvPr/>
        </p:nvSpPr>
        <p:spPr>
          <a:xfrm>
            <a:off x="5416677" y="3669808"/>
            <a:ext cx="640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success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84AC9E07-1FC6-44B6-A36F-6250CD3B6CBE}"/>
              </a:ext>
            </a:extLst>
          </p:cNvPr>
          <p:cNvSpPr txBox="1"/>
          <p:nvPr/>
        </p:nvSpPr>
        <p:spPr>
          <a:xfrm>
            <a:off x="6586027" y="5103994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yes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7B6823F6-2FF1-494E-A939-9843328EB3BE}"/>
              </a:ext>
            </a:extLst>
          </p:cNvPr>
          <p:cNvSpPr txBox="1"/>
          <p:nvPr/>
        </p:nvSpPr>
        <p:spPr>
          <a:xfrm>
            <a:off x="7100805" y="456545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no</a:t>
            </a:r>
          </a:p>
        </p:txBody>
      </p: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AFEB5740-743F-41C9-9CE4-A8E908917FF6}"/>
              </a:ext>
            </a:extLst>
          </p:cNvPr>
          <p:cNvCxnSpPr>
            <a:cxnSpLocks/>
            <a:stCxn id="82" idx="2"/>
            <a:endCxn id="182" idx="0"/>
          </p:cNvCxnSpPr>
          <p:nvPr/>
        </p:nvCxnSpPr>
        <p:spPr>
          <a:xfrm>
            <a:off x="4943097" y="1655261"/>
            <a:ext cx="0" cy="60350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63C16E14-C8F0-4CD4-8E46-B5E2D77AC327}"/>
              </a:ext>
            </a:extLst>
          </p:cNvPr>
          <p:cNvGrpSpPr/>
          <p:nvPr/>
        </p:nvGrpSpPr>
        <p:grpSpPr>
          <a:xfrm>
            <a:off x="7020469" y="216932"/>
            <a:ext cx="1971424" cy="1062807"/>
            <a:chOff x="7020469" y="216932"/>
            <a:chExt cx="1971424" cy="1062807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B410C999-D39F-4A01-B672-959F0B57D639}"/>
                </a:ext>
              </a:extLst>
            </p:cNvPr>
            <p:cNvSpPr txBox="1"/>
            <p:nvPr/>
          </p:nvSpPr>
          <p:spPr>
            <a:xfrm>
              <a:off x="7020469" y="217910"/>
              <a:ext cx="1178528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Game Connection</a:t>
              </a:r>
            </a:p>
            <a:p>
              <a:r>
                <a:rPr lang="en-US" sz="1050" dirty="0"/>
                <a:t>K = </a:t>
              </a:r>
              <a:r>
                <a:rPr lang="en-US" sz="1050" dirty="0" err="1"/>
                <a:t>Userkey</a:t>
              </a:r>
              <a:endParaRPr lang="en-US" sz="1050" dirty="0"/>
            </a:p>
            <a:p>
              <a:r>
                <a:rPr lang="en-US" sz="1050" dirty="0"/>
                <a:t>U = Username</a:t>
              </a:r>
            </a:p>
            <a:p>
              <a:r>
                <a:rPr lang="en-US" sz="1050" dirty="0"/>
                <a:t>F = Facebook ID</a:t>
              </a:r>
            </a:p>
            <a:p>
              <a:r>
                <a:rPr lang="en-US" sz="1050" dirty="0"/>
                <a:t>Ω = Both</a:t>
              </a:r>
            </a:p>
            <a:p>
              <a:r>
                <a:rPr lang="en-US" sz="1050" dirty="0"/>
                <a:t>∅ = Neither</a:t>
              </a:r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11C8BD64-D944-4437-B4FD-9D295C978885}"/>
                </a:ext>
              </a:extLst>
            </p:cNvPr>
            <p:cNvSpPr/>
            <p:nvPr/>
          </p:nvSpPr>
          <p:spPr>
            <a:xfrm>
              <a:off x="8161802" y="216932"/>
              <a:ext cx="823403" cy="4088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Game</a:t>
              </a:r>
            </a:p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Server</a:t>
              </a:r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9A722CB0-5507-40DB-8E3B-B5C0C7CA3DC4}"/>
                </a:ext>
              </a:extLst>
            </p:cNvPr>
            <p:cNvSpPr/>
            <p:nvPr/>
          </p:nvSpPr>
          <p:spPr>
            <a:xfrm>
              <a:off x="8168490" y="724331"/>
              <a:ext cx="823403" cy="4088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 Graph</a:t>
              </a:r>
            </a:p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API</a:t>
              </a:r>
            </a:p>
          </p:txBody>
        </p:sp>
      </p:grpSp>
      <p:sp>
        <p:nvSpPr>
          <p:cNvPr id="255" name="TextBox 254">
            <a:extLst>
              <a:ext uri="{FF2B5EF4-FFF2-40B4-BE49-F238E27FC236}">
                <a16:creationId xmlns:a16="http://schemas.microsoft.com/office/drawing/2014/main" id="{6A10C646-5478-4EF2-9E01-68CA3597AD48}"/>
              </a:ext>
            </a:extLst>
          </p:cNvPr>
          <p:cNvSpPr txBox="1"/>
          <p:nvPr/>
        </p:nvSpPr>
        <p:spPr>
          <a:xfrm>
            <a:off x="5409223" y="2480152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Ω</a:t>
            </a:r>
            <a:endParaRPr lang="en-US" sz="1200" i="1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C6DF30C-0A53-4408-8B34-70420840EBAF}"/>
              </a:ext>
            </a:extLst>
          </p:cNvPr>
          <p:cNvSpPr txBox="1"/>
          <p:nvPr/>
        </p:nvSpPr>
        <p:spPr>
          <a:xfrm>
            <a:off x="4121255" y="2471389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F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BBD817F0-52DA-4C67-8BB5-D5CF253A350A}"/>
              </a:ext>
            </a:extLst>
          </p:cNvPr>
          <p:cNvSpPr txBox="1"/>
          <p:nvPr/>
        </p:nvSpPr>
        <p:spPr>
          <a:xfrm>
            <a:off x="6461265" y="3784888"/>
            <a:ext cx="526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exists</a:t>
            </a:r>
          </a:p>
        </p:txBody>
      </p:sp>
      <p:cxnSp>
        <p:nvCxnSpPr>
          <p:cNvPr id="52" name="Connector: Curved 595">
            <a:extLst>
              <a:ext uri="{FF2B5EF4-FFF2-40B4-BE49-F238E27FC236}">
                <a16:creationId xmlns:a16="http://schemas.microsoft.com/office/drawing/2014/main" id="{B9823320-4CDD-2041-A335-E9A512F30B60}"/>
              </a:ext>
            </a:extLst>
          </p:cNvPr>
          <p:cNvCxnSpPr>
            <a:cxnSpLocks/>
            <a:stCxn id="144" idx="2"/>
            <a:endCxn id="155" idx="1"/>
          </p:cNvCxnSpPr>
          <p:nvPr/>
        </p:nvCxnSpPr>
        <p:spPr>
          <a:xfrm rot="16200000" flipH="1">
            <a:off x="6608140" y="2908807"/>
            <a:ext cx="677592" cy="91810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15DD3B42-07C9-D047-BEF4-6ADA176CE441}"/>
              </a:ext>
            </a:extLst>
          </p:cNvPr>
          <p:cNvSpPr/>
          <p:nvPr/>
        </p:nvSpPr>
        <p:spPr>
          <a:xfrm>
            <a:off x="4479634" y="3004524"/>
            <a:ext cx="926926" cy="5318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Connect</a:t>
            </a:r>
          </a:p>
          <a:p>
            <a:pPr algn="ctr"/>
            <a:r>
              <a:rPr lang="en-US" sz="1200" b="1" dirty="0">
                <a:solidFill>
                  <a:schemeClr val="accent2"/>
                </a:solidFill>
              </a:rPr>
              <a:t>{∅}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5CCC26A-A550-A641-A5A4-C31796CF0788}"/>
              </a:ext>
            </a:extLst>
          </p:cNvPr>
          <p:cNvCxnSpPr>
            <a:cxnSpLocks/>
            <a:stCxn id="182" idx="4"/>
            <a:endCxn id="72" idx="0"/>
          </p:cNvCxnSpPr>
          <p:nvPr/>
        </p:nvCxnSpPr>
        <p:spPr>
          <a:xfrm>
            <a:off x="4943097" y="2629729"/>
            <a:ext cx="0" cy="37479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B961B6C-A81B-FA45-933C-5EA725E11373}"/>
              </a:ext>
            </a:extLst>
          </p:cNvPr>
          <p:cNvSpPr/>
          <p:nvPr/>
        </p:nvSpPr>
        <p:spPr>
          <a:xfrm>
            <a:off x="4913962" y="2633781"/>
            <a:ext cx="2808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∅</a:t>
            </a:r>
          </a:p>
        </p:txBody>
      </p:sp>
      <p:cxnSp>
        <p:nvCxnSpPr>
          <p:cNvPr id="76" name="Connector: Curved 191">
            <a:extLst>
              <a:ext uri="{FF2B5EF4-FFF2-40B4-BE49-F238E27FC236}">
                <a16:creationId xmlns:a16="http://schemas.microsoft.com/office/drawing/2014/main" id="{3572AFDB-D789-1B4E-88B3-5AC02B191CD7}"/>
              </a:ext>
            </a:extLst>
          </p:cNvPr>
          <p:cNvCxnSpPr>
            <a:cxnSpLocks/>
            <a:stCxn id="115" idx="1"/>
            <a:endCxn id="72" idx="3"/>
          </p:cNvCxnSpPr>
          <p:nvPr/>
        </p:nvCxnSpPr>
        <p:spPr>
          <a:xfrm rot="16200000" flipV="1">
            <a:off x="5635786" y="3041220"/>
            <a:ext cx="202598" cy="661050"/>
          </a:xfrm>
          <a:prstGeom prst="curvedConnector2">
            <a:avLst/>
          </a:prstGeom>
          <a:ln>
            <a:solidFill>
              <a:schemeClr val="accent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991AF8EB-56D9-0D47-8CE7-35E1FFF5C67A}"/>
              </a:ext>
            </a:extLst>
          </p:cNvPr>
          <p:cNvSpPr txBox="1"/>
          <p:nvPr/>
        </p:nvSpPr>
        <p:spPr>
          <a:xfrm rot="1077541">
            <a:off x="5563689" y="3107841"/>
            <a:ext cx="6687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chemeClr val="accent2"/>
                </a:solidFill>
              </a:rPr>
              <a:t>Invalid K</a:t>
            </a:r>
          </a:p>
        </p:txBody>
      </p:sp>
      <p:cxnSp>
        <p:nvCxnSpPr>
          <p:cNvPr id="80" name="Connector: Curved 191">
            <a:extLst>
              <a:ext uri="{FF2B5EF4-FFF2-40B4-BE49-F238E27FC236}">
                <a16:creationId xmlns:a16="http://schemas.microsoft.com/office/drawing/2014/main" id="{3806F81D-EF23-3346-A6DE-2488304CFBA9}"/>
              </a:ext>
            </a:extLst>
          </p:cNvPr>
          <p:cNvCxnSpPr>
            <a:cxnSpLocks/>
            <a:stCxn id="77" idx="7"/>
            <a:endCxn id="72" idx="1"/>
          </p:cNvCxnSpPr>
          <p:nvPr/>
        </p:nvCxnSpPr>
        <p:spPr>
          <a:xfrm rot="5400000" flipH="1" flipV="1">
            <a:off x="4046780" y="3040191"/>
            <a:ext cx="202598" cy="663109"/>
          </a:xfrm>
          <a:prstGeom prst="curvedConnector2">
            <a:avLst/>
          </a:prstGeom>
          <a:ln>
            <a:solidFill>
              <a:schemeClr val="accent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0DB3C9F6-781F-9748-9452-EDA8FEB95EB0}"/>
              </a:ext>
            </a:extLst>
          </p:cNvPr>
          <p:cNvSpPr txBox="1"/>
          <p:nvPr/>
        </p:nvSpPr>
        <p:spPr>
          <a:xfrm rot="20474619">
            <a:off x="3701957" y="3110033"/>
            <a:ext cx="6687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chemeClr val="accent2"/>
                </a:solidFill>
              </a:rPr>
              <a:t>Invalid K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601D2A1-E280-484F-874C-ED2EB7D70176}"/>
              </a:ext>
            </a:extLst>
          </p:cNvPr>
          <p:cNvSpPr/>
          <p:nvPr/>
        </p:nvSpPr>
        <p:spPr>
          <a:xfrm>
            <a:off x="527347" y="4041370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{Ω}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68" name="Connector: Curved 155">
            <a:extLst>
              <a:ext uri="{FF2B5EF4-FFF2-40B4-BE49-F238E27FC236}">
                <a16:creationId xmlns:a16="http://schemas.microsoft.com/office/drawing/2014/main" id="{CAFCD0EC-DCAC-CB4A-9F02-935FDB36DE38}"/>
              </a:ext>
            </a:extLst>
          </p:cNvPr>
          <p:cNvCxnSpPr>
            <a:cxnSpLocks/>
            <a:stCxn id="75" idx="2"/>
            <a:endCxn id="69" idx="1"/>
          </p:cNvCxnSpPr>
          <p:nvPr/>
        </p:nvCxnSpPr>
        <p:spPr>
          <a:xfrm rot="10800000" flipH="1">
            <a:off x="396449" y="1905682"/>
            <a:ext cx="130897" cy="827351"/>
          </a:xfrm>
          <a:prstGeom prst="curvedConnector3">
            <a:avLst>
              <a:gd name="adj1" fmla="val -174641"/>
            </a:avLst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02F8030B-A2FC-9041-8CDC-562485EFFDD9}"/>
              </a:ext>
            </a:extLst>
          </p:cNvPr>
          <p:cNvSpPr/>
          <p:nvPr/>
        </p:nvSpPr>
        <p:spPr>
          <a:xfrm>
            <a:off x="527347" y="1639759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{U}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97F2E93-71FE-6642-9DAF-78872AED588C}"/>
              </a:ext>
            </a:extLst>
          </p:cNvPr>
          <p:cNvSpPr txBox="1"/>
          <p:nvPr/>
        </p:nvSpPr>
        <p:spPr>
          <a:xfrm>
            <a:off x="953738" y="2907434"/>
            <a:ext cx="640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success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679CB8B-966C-0B4A-914F-4796E90BF916}"/>
              </a:ext>
            </a:extLst>
          </p:cNvPr>
          <p:cNvCxnSpPr>
            <a:cxnSpLocks/>
            <a:stCxn id="69" idx="2"/>
            <a:endCxn id="75" idx="0"/>
          </p:cNvCxnSpPr>
          <p:nvPr/>
        </p:nvCxnSpPr>
        <p:spPr>
          <a:xfrm>
            <a:off x="990810" y="2171603"/>
            <a:ext cx="0" cy="37594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5E4472B-0F58-7641-A4A4-1B1DDDE0545A}"/>
              </a:ext>
            </a:extLst>
          </p:cNvPr>
          <p:cNvSpPr/>
          <p:nvPr/>
        </p:nvSpPr>
        <p:spPr>
          <a:xfrm>
            <a:off x="396450" y="2547552"/>
            <a:ext cx="1188720" cy="370960"/>
          </a:xfrm>
          <a:prstGeom prst="ellipse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i="1" dirty="0">
                <a:solidFill>
                  <a:schemeClr val="bg1"/>
                </a:solidFill>
              </a:rPr>
              <a:t>connect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187F86D3-93A1-EE49-B8AB-FDAFD27FE7AE}"/>
              </a:ext>
            </a:extLst>
          </p:cNvPr>
          <p:cNvSpPr/>
          <p:nvPr/>
        </p:nvSpPr>
        <p:spPr>
          <a:xfrm>
            <a:off x="396450" y="3294461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add(F)</a:t>
            </a:r>
          </a:p>
        </p:txBody>
      </p:sp>
      <p:cxnSp>
        <p:nvCxnSpPr>
          <p:cNvPr id="81" name="Connector: Curved 41">
            <a:extLst>
              <a:ext uri="{FF2B5EF4-FFF2-40B4-BE49-F238E27FC236}">
                <a16:creationId xmlns:a16="http://schemas.microsoft.com/office/drawing/2014/main" id="{FFD9E9A0-A10A-F440-BB0E-1E79E2650E4E}"/>
              </a:ext>
            </a:extLst>
          </p:cNvPr>
          <p:cNvCxnSpPr>
            <a:cxnSpLocks/>
            <a:stCxn id="78" idx="6"/>
            <a:endCxn id="89" idx="0"/>
          </p:cNvCxnSpPr>
          <p:nvPr/>
        </p:nvCxnSpPr>
        <p:spPr>
          <a:xfrm>
            <a:off x="1585170" y="3479941"/>
            <a:ext cx="673808" cy="1052654"/>
          </a:xfrm>
          <a:prstGeom prst="curvedConnector2">
            <a:avLst/>
          </a:prstGeom>
          <a:ln>
            <a:solidFill>
              <a:schemeClr val="accent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447BF3F-843C-1043-84C2-8D7B6E04EB9F}"/>
              </a:ext>
            </a:extLst>
          </p:cNvPr>
          <p:cNvCxnSpPr>
            <a:cxnSpLocks/>
            <a:stCxn id="75" idx="4"/>
            <a:endCxn id="78" idx="0"/>
          </p:cNvCxnSpPr>
          <p:nvPr/>
        </p:nvCxnSpPr>
        <p:spPr>
          <a:xfrm>
            <a:off x="990810" y="2918512"/>
            <a:ext cx="0" cy="37594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7D615B5-F093-1946-B6F9-C3E6FC7937C5}"/>
              </a:ext>
            </a:extLst>
          </p:cNvPr>
          <p:cNvCxnSpPr>
            <a:cxnSpLocks/>
            <a:stCxn id="78" idx="4"/>
            <a:endCxn id="67" idx="0"/>
          </p:cNvCxnSpPr>
          <p:nvPr/>
        </p:nvCxnSpPr>
        <p:spPr>
          <a:xfrm>
            <a:off x="990810" y="3665421"/>
            <a:ext cx="0" cy="37594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81B171B9-EEC7-1A48-9284-4524E42FD08B}"/>
              </a:ext>
            </a:extLst>
          </p:cNvPr>
          <p:cNvSpPr txBox="1"/>
          <p:nvPr/>
        </p:nvSpPr>
        <p:spPr>
          <a:xfrm>
            <a:off x="942657" y="3634629"/>
            <a:ext cx="640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success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042540D-46D6-1640-A1C5-7D2341D29351}"/>
              </a:ext>
            </a:extLst>
          </p:cNvPr>
          <p:cNvSpPr txBox="1"/>
          <p:nvPr/>
        </p:nvSpPr>
        <p:spPr>
          <a:xfrm>
            <a:off x="1548826" y="3579159"/>
            <a:ext cx="378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accent2"/>
                </a:solidFill>
              </a:rPr>
              <a:t>fail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8B63141-C8FE-2343-9E52-B43622DF7C3D}"/>
              </a:ext>
            </a:extLst>
          </p:cNvPr>
          <p:cNvSpPr txBox="1"/>
          <p:nvPr/>
        </p:nvSpPr>
        <p:spPr>
          <a:xfrm>
            <a:off x="151816" y="2366916"/>
            <a:ext cx="378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fail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823E70B-0DF0-BE42-BAB0-1517BD48347E}"/>
              </a:ext>
            </a:extLst>
          </p:cNvPr>
          <p:cNvSpPr/>
          <p:nvPr/>
        </p:nvSpPr>
        <p:spPr>
          <a:xfrm>
            <a:off x="1795515" y="4532595"/>
            <a:ext cx="926926" cy="5318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Connect</a:t>
            </a:r>
          </a:p>
          <a:p>
            <a:pPr algn="ctr"/>
            <a:r>
              <a:rPr lang="en-US" sz="1000" b="1" dirty="0">
                <a:solidFill>
                  <a:schemeClr val="accent2"/>
                </a:solidFill>
              </a:rPr>
              <a:t>{∅}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4E7A2E-7508-284D-8C95-107CFD15BD21}"/>
              </a:ext>
            </a:extLst>
          </p:cNvPr>
          <p:cNvSpPr txBox="1"/>
          <p:nvPr/>
        </p:nvSpPr>
        <p:spPr>
          <a:xfrm>
            <a:off x="461897" y="1069093"/>
            <a:ext cx="1231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Add Facebook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CEBAC11-1480-5444-87AB-F11B84FFFC66}"/>
              </a:ext>
            </a:extLst>
          </p:cNvPr>
          <p:cNvSpPr txBox="1"/>
          <p:nvPr/>
        </p:nvSpPr>
        <p:spPr>
          <a:xfrm>
            <a:off x="4298312" y="479156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Add Username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4B10CD-5D9E-834E-BA25-267A798E7134}"/>
              </a:ext>
            </a:extLst>
          </p:cNvPr>
          <p:cNvSpPr txBox="1"/>
          <p:nvPr/>
        </p:nvSpPr>
        <p:spPr>
          <a:xfrm rot="1442720">
            <a:off x="6018259" y="1384250"/>
            <a:ext cx="2725426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2335976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ooter Placeholder 39">
            <a:extLst>
              <a:ext uri="{FF2B5EF4-FFF2-40B4-BE49-F238E27FC236}">
                <a16:creationId xmlns:a16="http://schemas.microsoft.com/office/drawing/2014/main" id="{76CE79C2-3C96-47AF-973D-8DEFA5598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F9FF895-D555-4AE3-A67F-C1CDDC99F915}"/>
              </a:ext>
            </a:extLst>
          </p:cNvPr>
          <p:cNvSpPr txBox="1"/>
          <p:nvPr/>
        </p:nvSpPr>
        <p:spPr>
          <a:xfrm>
            <a:off x="141321" y="156222"/>
            <a:ext cx="234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Update Username Info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1D3C4DF-C2CA-4D4F-A38C-E9B2A29FD16D}"/>
              </a:ext>
            </a:extLst>
          </p:cNvPr>
          <p:cNvSpPr txBox="1"/>
          <p:nvPr/>
        </p:nvSpPr>
        <p:spPr>
          <a:xfrm>
            <a:off x="170294" y="6184437"/>
            <a:ext cx="5476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Update should never fail (invalid K) – should not have been able to get to Game{K}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49445D1-35D6-4FF2-8988-364D41C53A9E}"/>
              </a:ext>
            </a:extLst>
          </p:cNvPr>
          <p:cNvSpPr/>
          <p:nvPr/>
        </p:nvSpPr>
        <p:spPr>
          <a:xfrm>
            <a:off x="1432218" y="3660297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update</a:t>
            </a:r>
          </a:p>
        </p:txBody>
      </p: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C9F86D8B-CE54-467F-A0B9-2128706B8D24}"/>
              </a:ext>
            </a:extLst>
          </p:cNvPr>
          <p:cNvCxnSpPr>
            <a:cxnSpLocks/>
            <a:stCxn id="39" idx="6"/>
            <a:endCxn id="23" idx="1"/>
          </p:cNvCxnSpPr>
          <p:nvPr/>
        </p:nvCxnSpPr>
        <p:spPr>
          <a:xfrm flipV="1">
            <a:off x="2620938" y="3837464"/>
            <a:ext cx="894923" cy="8313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BAC6753-7C9C-47B2-9447-5A8270FDAEA8}"/>
              </a:ext>
            </a:extLst>
          </p:cNvPr>
          <p:cNvCxnSpPr>
            <a:cxnSpLocks/>
            <a:stCxn id="24" idx="2"/>
            <a:endCxn id="39" idx="0"/>
          </p:cNvCxnSpPr>
          <p:nvPr/>
        </p:nvCxnSpPr>
        <p:spPr>
          <a:xfrm>
            <a:off x="2026578" y="3141109"/>
            <a:ext cx="0" cy="5191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EA084F0-E48B-4CAF-BAD5-37B83E9DB5A4}"/>
              </a:ext>
            </a:extLst>
          </p:cNvPr>
          <p:cNvSpPr txBox="1"/>
          <p:nvPr/>
        </p:nvSpPr>
        <p:spPr>
          <a:xfrm>
            <a:off x="859470" y="3800019"/>
            <a:ext cx="640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success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6EF2EE0-AB58-436B-9BE0-54A58F22A72B}"/>
              </a:ext>
            </a:extLst>
          </p:cNvPr>
          <p:cNvSpPr txBox="1"/>
          <p:nvPr/>
        </p:nvSpPr>
        <p:spPr>
          <a:xfrm>
            <a:off x="2625570" y="3610239"/>
            <a:ext cx="726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invalid U</a:t>
            </a:r>
          </a:p>
          <a:p>
            <a:r>
              <a:rPr lang="en-US" sz="1200" i="1" dirty="0">
                <a:solidFill>
                  <a:schemeClr val="accent2"/>
                </a:solidFill>
              </a:rPr>
              <a:t>invalid K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FBFFC7B-409D-40F3-9C65-E3BF3B11B9CD}"/>
              </a:ext>
            </a:extLst>
          </p:cNvPr>
          <p:cNvGrpSpPr/>
          <p:nvPr/>
        </p:nvGrpSpPr>
        <p:grpSpPr>
          <a:xfrm>
            <a:off x="7020469" y="216932"/>
            <a:ext cx="1971424" cy="1062807"/>
            <a:chOff x="7020469" y="216932"/>
            <a:chExt cx="1971424" cy="1062807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6E33A73-DE61-439A-B8B6-DE4B70828F8C}"/>
                </a:ext>
              </a:extLst>
            </p:cNvPr>
            <p:cNvSpPr txBox="1"/>
            <p:nvPr/>
          </p:nvSpPr>
          <p:spPr>
            <a:xfrm>
              <a:off x="7020469" y="217910"/>
              <a:ext cx="1178528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Game Connection</a:t>
              </a:r>
            </a:p>
            <a:p>
              <a:r>
                <a:rPr lang="en-US" sz="1050" dirty="0"/>
                <a:t>K = </a:t>
              </a:r>
              <a:r>
                <a:rPr lang="en-US" sz="1050" dirty="0" err="1"/>
                <a:t>Userkey</a:t>
              </a:r>
              <a:endParaRPr lang="en-US" sz="1050" dirty="0"/>
            </a:p>
            <a:p>
              <a:r>
                <a:rPr lang="en-US" sz="1050" dirty="0"/>
                <a:t>U = Username</a:t>
              </a:r>
            </a:p>
            <a:p>
              <a:r>
                <a:rPr lang="en-US" sz="1050" dirty="0"/>
                <a:t>F = Facebook ID</a:t>
              </a:r>
            </a:p>
            <a:p>
              <a:r>
                <a:rPr lang="en-US" sz="1050" dirty="0"/>
                <a:t>Ω = Both</a:t>
              </a:r>
            </a:p>
            <a:p>
              <a:r>
                <a:rPr lang="en-US" sz="1050" dirty="0"/>
                <a:t>∅ = Neither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790093C-5D48-4A97-B4D9-D900CC47A981}"/>
                </a:ext>
              </a:extLst>
            </p:cNvPr>
            <p:cNvSpPr/>
            <p:nvPr/>
          </p:nvSpPr>
          <p:spPr>
            <a:xfrm>
              <a:off x="8161802" y="216932"/>
              <a:ext cx="823403" cy="4088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Game</a:t>
              </a:r>
            </a:p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Server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BB4A49C-B370-4802-A595-57BA30C6DDC1}"/>
                </a:ext>
              </a:extLst>
            </p:cNvPr>
            <p:cNvSpPr/>
            <p:nvPr/>
          </p:nvSpPr>
          <p:spPr>
            <a:xfrm>
              <a:off x="8168490" y="724331"/>
              <a:ext cx="823403" cy="4088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 Graph</a:t>
              </a:r>
            </a:p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API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B3B690A-F658-D640-87E8-B7931B62BE24}"/>
              </a:ext>
            </a:extLst>
          </p:cNvPr>
          <p:cNvSpPr/>
          <p:nvPr/>
        </p:nvSpPr>
        <p:spPr>
          <a:xfrm>
            <a:off x="3515861" y="3571542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Connect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{∅}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7D42F46-8326-5C4D-920A-009382D3A1EF}"/>
              </a:ext>
            </a:extLst>
          </p:cNvPr>
          <p:cNvSpPr/>
          <p:nvPr/>
        </p:nvSpPr>
        <p:spPr>
          <a:xfrm>
            <a:off x="1563115" y="2587315"/>
            <a:ext cx="926926" cy="5537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400"/>
              </a:lnSpc>
            </a:pPr>
            <a:r>
              <a:rPr lang="en-US" sz="1600" b="1" dirty="0">
                <a:solidFill>
                  <a:schemeClr val="tx1"/>
                </a:solidFill>
              </a:rPr>
              <a:t>Update</a:t>
            </a:r>
          </a:p>
          <a:p>
            <a:pPr algn="ctr">
              <a:lnSpc>
                <a:spcPts val="1400"/>
              </a:lnSpc>
            </a:pPr>
            <a:r>
              <a:rPr lang="en-US" sz="1100" i="1" dirty="0">
                <a:solidFill>
                  <a:schemeClr val="tx1"/>
                </a:solidFill>
              </a:rPr>
              <a:t>(alias, email, passwd)</a:t>
            </a:r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B54654-B61B-2E41-AC13-D3EDAD2FAE4B}"/>
              </a:ext>
            </a:extLst>
          </p:cNvPr>
          <p:cNvSpPr/>
          <p:nvPr/>
        </p:nvSpPr>
        <p:spPr>
          <a:xfrm>
            <a:off x="1563115" y="1536282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{U}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CC763E-3341-594B-AE00-824E8C09CB5B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>
          <a:xfrm>
            <a:off x="2026578" y="2068126"/>
            <a:ext cx="0" cy="519189"/>
          </a:xfrm>
          <a:prstGeom prst="straightConnector1">
            <a:avLst/>
          </a:prstGeom>
          <a:ln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155">
            <a:extLst>
              <a:ext uri="{FF2B5EF4-FFF2-40B4-BE49-F238E27FC236}">
                <a16:creationId xmlns:a16="http://schemas.microsoft.com/office/drawing/2014/main" id="{A71B509D-8D97-5142-9AD5-62CE0B1C2EF8}"/>
              </a:ext>
            </a:extLst>
          </p:cNvPr>
          <p:cNvCxnSpPr>
            <a:cxnSpLocks/>
            <a:stCxn id="24" idx="3"/>
            <a:endCxn id="25" idx="3"/>
          </p:cNvCxnSpPr>
          <p:nvPr/>
        </p:nvCxnSpPr>
        <p:spPr>
          <a:xfrm flipV="1">
            <a:off x="2490041" y="1802204"/>
            <a:ext cx="12700" cy="1062008"/>
          </a:xfrm>
          <a:prstGeom prst="curvedConnector3">
            <a:avLst>
              <a:gd name="adj1" fmla="val 1800000"/>
            </a:avLst>
          </a:prstGeom>
          <a:ln>
            <a:solidFill>
              <a:schemeClr val="tx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155">
            <a:extLst>
              <a:ext uri="{FF2B5EF4-FFF2-40B4-BE49-F238E27FC236}">
                <a16:creationId xmlns:a16="http://schemas.microsoft.com/office/drawing/2014/main" id="{B36B7E29-07AC-7141-8D0D-9D2EDE0F1B6E}"/>
              </a:ext>
            </a:extLst>
          </p:cNvPr>
          <p:cNvCxnSpPr>
            <a:cxnSpLocks/>
            <a:stCxn id="39" idx="2"/>
            <a:endCxn id="25" idx="1"/>
          </p:cNvCxnSpPr>
          <p:nvPr/>
        </p:nvCxnSpPr>
        <p:spPr>
          <a:xfrm rot="10800000" flipH="1">
            <a:off x="1432217" y="1802205"/>
            <a:ext cx="130897" cy="2043573"/>
          </a:xfrm>
          <a:prstGeom prst="curvedConnector3">
            <a:avLst>
              <a:gd name="adj1" fmla="val -329878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6058817C-2959-054C-910B-5C4405E3F283}"/>
              </a:ext>
            </a:extLst>
          </p:cNvPr>
          <p:cNvSpPr/>
          <p:nvPr/>
        </p:nvSpPr>
        <p:spPr>
          <a:xfrm>
            <a:off x="5286632" y="3646235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update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DB293B4-7D2A-B045-902A-A32505F58866}"/>
              </a:ext>
            </a:extLst>
          </p:cNvPr>
          <p:cNvCxnSpPr>
            <a:cxnSpLocks/>
            <a:stCxn id="36" idx="2"/>
            <a:endCxn id="28" idx="0"/>
          </p:cNvCxnSpPr>
          <p:nvPr/>
        </p:nvCxnSpPr>
        <p:spPr>
          <a:xfrm>
            <a:off x="5880992" y="3127047"/>
            <a:ext cx="0" cy="5191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9CF7C80-E0F5-3746-A802-2EADF1FC36C2}"/>
              </a:ext>
            </a:extLst>
          </p:cNvPr>
          <p:cNvSpPr txBox="1"/>
          <p:nvPr/>
        </p:nvSpPr>
        <p:spPr>
          <a:xfrm>
            <a:off x="6408162" y="3810234"/>
            <a:ext cx="640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success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4759F16-8ABB-1649-BF31-8FD3CC786D43}"/>
              </a:ext>
            </a:extLst>
          </p:cNvPr>
          <p:cNvSpPr/>
          <p:nvPr/>
        </p:nvSpPr>
        <p:spPr>
          <a:xfrm>
            <a:off x="5417529" y="2573253"/>
            <a:ext cx="926926" cy="5537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400"/>
              </a:lnSpc>
            </a:pPr>
            <a:r>
              <a:rPr lang="en-US" sz="1600" b="1" dirty="0">
                <a:solidFill>
                  <a:schemeClr val="tx1"/>
                </a:solidFill>
              </a:rPr>
              <a:t>Update</a:t>
            </a:r>
          </a:p>
          <a:p>
            <a:pPr algn="ctr">
              <a:lnSpc>
                <a:spcPts val="1400"/>
              </a:lnSpc>
            </a:pPr>
            <a:r>
              <a:rPr lang="en-US" sz="1100" i="1" dirty="0">
                <a:solidFill>
                  <a:schemeClr val="tx1"/>
                </a:solidFill>
              </a:rPr>
              <a:t>(alias, email, passwd)</a:t>
            </a:r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3A126B7-BF30-8844-89E7-23810191E484}"/>
              </a:ext>
            </a:extLst>
          </p:cNvPr>
          <p:cNvSpPr/>
          <p:nvPr/>
        </p:nvSpPr>
        <p:spPr>
          <a:xfrm>
            <a:off x="5417529" y="1522220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</a:t>
            </a:r>
            <a:r>
              <a:rPr lang="en-US" sz="1100" dirty="0" err="1">
                <a:solidFill>
                  <a:schemeClr val="tx1"/>
                </a:solidFill>
              </a:rPr>
              <a:t>Ω</a:t>
            </a:r>
            <a:r>
              <a:rPr lang="en-US" sz="1100" dirty="0">
                <a:solidFill>
                  <a:schemeClr val="tx1"/>
                </a:solidFill>
              </a:rPr>
              <a:t>}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02EC084-619F-3046-B9EB-F316A5B2D4CD}"/>
              </a:ext>
            </a:extLst>
          </p:cNvPr>
          <p:cNvCxnSpPr>
            <a:cxnSpLocks/>
            <a:stCxn id="37" idx="2"/>
            <a:endCxn id="36" idx="0"/>
          </p:cNvCxnSpPr>
          <p:nvPr/>
        </p:nvCxnSpPr>
        <p:spPr>
          <a:xfrm>
            <a:off x="5880992" y="2054064"/>
            <a:ext cx="0" cy="519189"/>
          </a:xfrm>
          <a:prstGeom prst="straightConnector1">
            <a:avLst/>
          </a:prstGeom>
          <a:ln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155">
            <a:extLst>
              <a:ext uri="{FF2B5EF4-FFF2-40B4-BE49-F238E27FC236}">
                <a16:creationId xmlns:a16="http://schemas.microsoft.com/office/drawing/2014/main" id="{94C80371-43E6-574D-B180-154F59E26E52}"/>
              </a:ext>
            </a:extLst>
          </p:cNvPr>
          <p:cNvCxnSpPr>
            <a:cxnSpLocks/>
            <a:stCxn id="36" idx="1"/>
            <a:endCxn id="37" idx="1"/>
          </p:cNvCxnSpPr>
          <p:nvPr/>
        </p:nvCxnSpPr>
        <p:spPr>
          <a:xfrm rot="10800000">
            <a:off x="5417529" y="1788142"/>
            <a:ext cx="12700" cy="1062008"/>
          </a:xfrm>
          <a:prstGeom prst="curvedConnector3">
            <a:avLst>
              <a:gd name="adj1" fmla="val 1800000"/>
            </a:avLst>
          </a:prstGeom>
          <a:ln>
            <a:solidFill>
              <a:schemeClr val="tx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155">
            <a:extLst>
              <a:ext uri="{FF2B5EF4-FFF2-40B4-BE49-F238E27FC236}">
                <a16:creationId xmlns:a16="http://schemas.microsoft.com/office/drawing/2014/main" id="{60DBABF7-3AFE-C342-98D9-2A64F211CCC4}"/>
              </a:ext>
            </a:extLst>
          </p:cNvPr>
          <p:cNvCxnSpPr>
            <a:cxnSpLocks/>
            <a:stCxn id="28" idx="6"/>
            <a:endCxn id="37" idx="3"/>
          </p:cNvCxnSpPr>
          <p:nvPr/>
        </p:nvCxnSpPr>
        <p:spPr>
          <a:xfrm flipH="1" flipV="1">
            <a:off x="6344455" y="1788142"/>
            <a:ext cx="130897" cy="2043573"/>
          </a:xfrm>
          <a:prstGeom prst="curvedConnector3">
            <a:avLst>
              <a:gd name="adj1" fmla="val -271664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DA3DB108-A724-474D-A9B9-514DDB4250C4}"/>
              </a:ext>
            </a:extLst>
          </p:cNvPr>
          <p:cNvSpPr/>
          <p:nvPr/>
        </p:nvSpPr>
        <p:spPr>
          <a:xfrm>
            <a:off x="5417528" y="4627802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{F}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45" name="Connector: Curved 155">
            <a:extLst>
              <a:ext uri="{FF2B5EF4-FFF2-40B4-BE49-F238E27FC236}">
                <a16:creationId xmlns:a16="http://schemas.microsoft.com/office/drawing/2014/main" id="{20EE1E70-723D-EB4D-9591-D2228C81C0B2}"/>
              </a:ext>
            </a:extLst>
          </p:cNvPr>
          <p:cNvCxnSpPr>
            <a:cxnSpLocks/>
            <a:stCxn id="28" idx="4"/>
            <a:endCxn id="44" idx="0"/>
          </p:cNvCxnSpPr>
          <p:nvPr/>
        </p:nvCxnSpPr>
        <p:spPr>
          <a:xfrm rot="5400000">
            <a:off x="5575689" y="4322498"/>
            <a:ext cx="610607" cy="1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0CA0A96-4860-B84D-832C-08C13041F9C5}"/>
              </a:ext>
            </a:extLst>
          </p:cNvPr>
          <p:cNvSpPr txBox="1"/>
          <p:nvPr/>
        </p:nvSpPr>
        <p:spPr>
          <a:xfrm>
            <a:off x="5880991" y="4036689"/>
            <a:ext cx="730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Invalid U</a:t>
            </a:r>
          </a:p>
        </p:txBody>
      </p:sp>
      <p:cxnSp>
        <p:nvCxnSpPr>
          <p:cNvPr id="47" name="Connector: Curved 41">
            <a:extLst>
              <a:ext uri="{FF2B5EF4-FFF2-40B4-BE49-F238E27FC236}">
                <a16:creationId xmlns:a16="http://schemas.microsoft.com/office/drawing/2014/main" id="{B6764934-231E-544B-98EE-DDC066ECA841}"/>
              </a:ext>
            </a:extLst>
          </p:cNvPr>
          <p:cNvCxnSpPr>
            <a:cxnSpLocks/>
            <a:stCxn id="28" idx="2"/>
            <a:endCxn id="23" idx="3"/>
          </p:cNvCxnSpPr>
          <p:nvPr/>
        </p:nvCxnSpPr>
        <p:spPr>
          <a:xfrm rot="10800000" flipV="1">
            <a:off x="4442788" y="3831714"/>
            <a:ext cx="843845" cy="5749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297A2C7-FF0B-1F49-93CE-72387CF2B4CF}"/>
              </a:ext>
            </a:extLst>
          </p:cNvPr>
          <p:cNvSpPr txBox="1"/>
          <p:nvPr/>
        </p:nvSpPr>
        <p:spPr>
          <a:xfrm>
            <a:off x="4639205" y="3803372"/>
            <a:ext cx="707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accent2"/>
                </a:solidFill>
              </a:rPr>
              <a:t>invalid 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C395CA-2FD3-9146-B281-B55E04E77CC6}"/>
              </a:ext>
            </a:extLst>
          </p:cNvPr>
          <p:cNvSpPr txBox="1"/>
          <p:nvPr/>
        </p:nvSpPr>
        <p:spPr>
          <a:xfrm rot="1442720">
            <a:off x="912378" y="4729722"/>
            <a:ext cx="2725426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2142132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Footer Placeholder 132">
            <a:extLst>
              <a:ext uri="{FF2B5EF4-FFF2-40B4-BE49-F238E27FC236}">
                <a16:creationId xmlns:a16="http://schemas.microsoft.com/office/drawing/2014/main" id="{9F5A168D-F47B-49E5-9024-B9E832307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79634" y="6345535"/>
            <a:ext cx="184731" cy="461665"/>
          </a:xfrm>
        </p:spPr>
        <p:txBody>
          <a:bodyPr wrap="none" anchor="b" anchorCtr="1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474" name="TextBox 473">
            <a:extLst>
              <a:ext uri="{FF2B5EF4-FFF2-40B4-BE49-F238E27FC236}">
                <a16:creationId xmlns:a16="http://schemas.microsoft.com/office/drawing/2014/main" id="{3269E7A6-4BBC-4F39-B378-0B49BD7E31D4}"/>
              </a:ext>
            </a:extLst>
          </p:cNvPr>
          <p:cNvSpPr txBox="1"/>
          <p:nvPr/>
        </p:nvSpPr>
        <p:spPr>
          <a:xfrm>
            <a:off x="141321" y="156222"/>
            <a:ext cx="120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Game Play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9A25D6B-C3FF-41A4-A152-90E12449C945}"/>
              </a:ext>
            </a:extLst>
          </p:cNvPr>
          <p:cNvGrpSpPr/>
          <p:nvPr/>
        </p:nvGrpSpPr>
        <p:grpSpPr>
          <a:xfrm>
            <a:off x="7020469" y="216932"/>
            <a:ext cx="1971424" cy="1062807"/>
            <a:chOff x="7020469" y="216932"/>
            <a:chExt cx="1971424" cy="1062807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FF77A2A-A86A-4FA2-95F6-B06C5A24AEDB}"/>
                </a:ext>
              </a:extLst>
            </p:cNvPr>
            <p:cNvSpPr txBox="1"/>
            <p:nvPr/>
          </p:nvSpPr>
          <p:spPr>
            <a:xfrm>
              <a:off x="7020469" y="217910"/>
              <a:ext cx="1178528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Game Connection</a:t>
              </a:r>
            </a:p>
            <a:p>
              <a:r>
                <a:rPr lang="en-US" sz="1050" dirty="0"/>
                <a:t>K = </a:t>
              </a:r>
              <a:r>
                <a:rPr lang="en-US" sz="1050" dirty="0" err="1"/>
                <a:t>Userkey</a:t>
              </a:r>
              <a:endParaRPr lang="en-US" sz="1050" dirty="0"/>
            </a:p>
            <a:p>
              <a:r>
                <a:rPr lang="en-US" sz="1050" dirty="0"/>
                <a:t>U = Username</a:t>
              </a:r>
            </a:p>
            <a:p>
              <a:r>
                <a:rPr lang="en-US" sz="1050" dirty="0"/>
                <a:t>F = Facebook ID</a:t>
              </a:r>
            </a:p>
            <a:p>
              <a:r>
                <a:rPr lang="en-US" sz="1050" dirty="0"/>
                <a:t>Ω = Both</a:t>
              </a:r>
            </a:p>
            <a:p>
              <a:r>
                <a:rPr lang="en-US" sz="1050" dirty="0"/>
                <a:t>∅ = Neither</a:t>
              </a: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F01A21F0-7403-47CF-AB8B-7423245044E7}"/>
                </a:ext>
              </a:extLst>
            </p:cNvPr>
            <p:cNvSpPr/>
            <p:nvPr/>
          </p:nvSpPr>
          <p:spPr>
            <a:xfrm>
              <a:off x="8161802" y="216932"/>
              <a:ext cx="823403" cy="4088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Game</a:t>
              </a:r>
            </a:p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Server</a:t>
              </a: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B7C766CD-4722-460B-AFA0-BD422AD32CAF}"/>
                </a:ext>
              </a:extLst>
            </p:cNvPr>
            <p:cNvSpPr/>
            <p:nvPr/>
          </p:nvSpPr>
          <p:spPr>
            <a:xfrm>
              <a:off x="8168490" y="724331"/>
              <a:ext cx="823403" cy="4088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 Graph</a:t>
              </a:r>
            </a:p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API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788600C8-E6A8-4DAD-B43B-8D4174819F3B}"/>
              </a:ext>
            </a:extLst>
          </p:cNvPr>
          <p:cNvSpPr txBox="1"/>
          <p:nvPr/>
        </p:nvSpPr>
        <p:spPr>
          <a:xfrm>
            <a:off x="759016" y="808860"/>
            <a:ext cx="3975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Local Player presses “I lost the game” button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F4752DD-BC46-44A5-AF24-60F3063ECC51}"/>
              </a:ext>
            </a:extLst>
          </p:cNvPr>
          <p:cNvSpPr txBox="1"/>
          <p:nvPr/>
        </p:nvSpPr>
        <p:spPr>
          <a:xfrm>
            <a:off x="759016" y="2970981"/>
            <a:ext cx="5264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Notification received that Opponent data has been updated</a:t>
            </a:r>
          </a:p>
        </p:txBody>
      </p:sp>
      <p:sp>
        <p:nvSpPr>
          <p:cNvPr id="343" name="Oval 342">
            <a:extLst>
              <a:ext uri="{FF2B5EF4-FFF2-40B4-BE49-F238E27FC236}">
                <a16:creationId xmlns:a16="http://schemas.microsoft.com/office/drawing/2014/main" id="{52FFA724-F0F4-4F98-8234-ED8FFE450ECD}"/>
              </a:ext>
            </a:extLst>
          </p:cNvPr>
          <p:cNvSpPr/>
          <p:nvPr/>
        </p:nvSpPr>
        <p:spPr>
          <a:xfrm>
            <a:off x="4032111" y="1496413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</a:pPr>
            <a:r>
              <a:rPr lang="en-US" sz="1100" dirty="0">
                <a:solidFill>
                  <a:schemeClr val="bg1"/>
                </a:solidFill>
              </a:rPr>
              <a:t>I lost the game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69ADB97-52BC-4DB9-8BD6-A63308219CDF}"/>
              </a:ext>
            </a:extLst>
          </p:cNvPr>
          <p:cNvCxnSpPr>
            <a:cxnSpLocks/>
            <a:stCxn id="23" idx="3"/>
            <a:endCxn id="343" idx="2"/>
          </p:cNvCxnSpPr>
          <p:nvPr/>
        </p:nvCxnSpPr>
        <p:spPr>
          <a:xfrm flipV="1">
            <a:off x="3451788" y="1681893"/>
            <a:ext cx="580323" cy="1880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8C5DF05-E019-45AE-A416-010209AFF6B6}"/>
              </a:ext>
            </a:extLst>
          </p:cNvPr>
          <p:cNvSpPr/>
          <p:nvPr/>
        </p:nvSpPr>
        <p:spPr>
          <a:xfrm>
            <a:off x="2524862" y="1429824"/>
            <a:ext cx="926926" cy="5417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EFD60A5E-2386-45E7-BEF9-9F9050F07F70}"/>
              </a:ext>
            </a:extLst>
          </p:cNvPr>
          <p:cNvCxnSpPr>
            <a:cxnSpLocks/>
            <a:stCxn id="343" idx="4"/>
            <a:endCxn id="23" idx="2"/>
          </p:cNvCxnSpPr>
          <p:nvPr/>
        </p:nvCxnSpPr>
        <p:spPr>
          <a:xfrm rot="5400000">
            <a:off x="3755303" y="1100395"/>
            <a:ext cx="104191" cy="1638146"/>
          </a:xfrm>
          <a:prstGeom prst="curvedConnector3">
            <a:avLst>
              <a:gd name="adj1" fmla="val 319405"/>
            </a:avLst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FB3874-46E8-442F-80EC-E5A3BDEE3D16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1646773" y="1700694"/>
            <a:ext cx="87808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4FD8245-2002-4630-9968-B2B4A2C60116}"/>
              </a:ext>
            </a:extLst>
          </p:cNvPr>
          <p:cNvSpPr txBox="1"/>
          <p:nvPr/>
        </p:nvSpPr>
        <p:spPr>
          <a:xfrm>
            <a:off x="1535700" y="1460751"/>
            <a:ext cx="977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button</a:t>
            </a:r>
          </a:p>
          <a:p>
            <a:r>
              <a:rPr lang="en-US" sz="1200" i="1" dirty="0"/>
              <a:t>touch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44F456A-7ABF-47E2-ABD2-9F3FB77F4B09}"/>
              </a:ext>
            </a:extLst>
          </p:cNvPr>
          <p:cNvGrpSpPr/>
          <p:nvPr/>
        </p:nvGrpSpPr>
        <p:grpSpPr>
          <a:xfrm>
            <a:off x="1535700" y="3573144"/>
            <a:ext cx="3717387" cy="541740"/>
            <a:chOff x="959504" y="3737652"/>
            <a:chExt cx="3717387" cy="54174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11EA3A5-5BFC-426D-8CA6-448CE585C4E8}"/>
                </a:ext>
              </a:extLst>
            </p:cNvPr>
            <p:cNvSpPr/>
            <p:nvPr/>
          </p:nvSpPr>
          <p:spPr>
            <a:xfrm>
              <a:off x="3488171" y="3823042"/>
              <a:ext cx="1188720" cy="37096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</a:pPr>
              <a:r>
                <a:rPr lang="en-US" sz="1100" dirty="0">
                  <a:solidFill>
                    <a:schemeClr val="bg1"/>
                  </a:solidFill>
                </a:rPr>
                <a:t>opponent</a:t>
              </a:r>
            </a:p>
            <a:p>
              <a:pPr algn="ctr">
                <a:lnSpc>
                  <a:spcPts val="1200"/>
                </a:lnSpc>
              </a:pPr>
              <a:r>
                <a:rPr lang="en-US" sz="1100" dirty="0">
                  <a:solidFill>
                    <a:schemeClr val="bg1"/>
                  </a:solidFill>
                </a:rPr>
                <a:t>data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04B4A3B-A856-430D-993E-D2FCB2B8DB0B}"/>
                </a:ext>
              </a:extLst>
            </p:cNvPr>
            <p:cNvCxnSpPr>
              <a:cxnSpLocks/>
              <a:stCxn id="44" idx="3"/>
              <a:endCxn id="42" idx="2"/>
            </p:cNvCxnSpPr>
            <p:nvPr/>
          </p:nvCxnSpPr>
          <p:spPr>
            <a:xfrm>
              <a:off x="2864090" y="4008522"/>
              <a:ext cx="624081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546810D-FAD8-403A-88D5-04014F709B35}"/>
                </a:ext>
              </a:extLst>
            </p:cNvPr>
            <p:cNvSpPr/>
            <p:nvPr/>
          </p:nvSpPr>
          <p:spPr>
            <a:xfrm>
              <a:off x="1937164" y="3737652"/>
              <a:ext cx="926926" cy="5417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Game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Connector: Curved 44">
              <a:extLst>
                <a:ext uri="{FF2B5EF4-FFF2-40B4-BE49-F238E27FC236}">
                  <a16:creationId xmlns:a16="http://schemas.microsoft.com/office/drawing/2014/main" id="{E09099DE-BDC9-4EEE-BE96-2B4E3E48F072}"/>
                </a:ext>
              </a:extLst>
            </p:cNvPr>
            <p:cNvCxnSpPr>
              <a:cxnSpLocks/>
              <a:stCxn id="42" idx="4"/>
              <a:endCxn id="44" idx="2"/>
            </p:cNvCxnSpPr>
            <p:nvPr/>
          </p:nvCxnSpPr>
          <p:spPr>
            <a:xfrm rot="5400000">
              <a:off x="3198884" y="3395745"/>
              <a:ext cx="85390" cy="1681904"/>
            </a:xfrm>
            <a:prstGeom prst="curvedConnector3">
              <a:avLst>
                <a:gd name="adj1" fmla="val 485066"/>
              </a:avLst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407B4BE-A95F-4557-A533-507C6A7C59DF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>
              <a:off x="1059075" y="4008522"/>
              <a:ext cx="87808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778BA85-92D4-432C-A4D4-C23138C560A6}"/>
                </a:ext>
              </a:extLst>
            </p:cNvPr>
            <p:cNvSpPr txBox="1"/>
            <p:nvPr/>
          </p:nvSpPr>
          <p:spPr>
            <a:xfrm>
              <a:off x="959504" y="3792625"/>
              <a:ext cx="977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notification</a:t>
              </a:r>
            </a:p>
            <a:p>
              <a:r>
                <a:rPr lang="en-US" sz="1200" i="1" dirty="0"/>
                <a:t>received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89C70941-BCEA-46CC-ACBE-D71A28A693D4}"/>
              </a:ext>
            </a:extLst>
          </p:cNvPr>
          <p:cNvSpPr txBox="1"/>
          <p:nvPr/>
        </p:nvSpPr>
        <p:spPr>
          <a:xfrm>
            <a:off x="759016" y="4629013"/>
            <a:ext cx="32333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Periodic querying of Opponent data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2CEF231-C7FC-4620-934E-5F9C8F5A92A9}"/>
              </a:ext>
            </a:extLst>
          </p:cNvPr>
          <p:cNvSpPr txBox="1"/>
          <p:nvPr/>
        </p:nvSpPr>
        <p:spPr>
          <a:xfrm>
            <a:off x="182820" y="6021599"/>
            <a:ext cx="4231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game should update its view content after each of these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Invalid IDs should not happen – should not be in Game{U,F, </a:t>
            </a:r>
            <a:r>
              <a:rPr lang="en-US" sz="1200" dirty="0" err="1"/>
              <a:t>Ω</a:t>
            </a:r>
            <a:r>
              <a:rPr lang="en-US" sz="1200" dirty="0"/>
              <a:t>}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BE75613-1A3D-481D-89ED-40B2D2537FF3}"/>
              </a:ext>
            </a:extLst>
          </p:cNvPr>
          <p:cNvGrpSpPr/>
          <p:nvPr/>
        </p:nvGrpSpPr>
        <p:grpSpPr>
          <a:xfrm>
            <a:off x="1535700" y="5231177"/>
            <a:ext cx="3717387" cy="541740"/>
            <a:chOff x="959504" y="5121510"/>
            <a:chExt cx="3717387" cy="54174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C5039F-06B5-4570-AD33-1C90D7898DB7}"/>
                </a:ext>
              </a:extLst>
            </p:cNvPr>
            <p:cNvSpPr/>
            <p:nvPr/>
          </p:nvSpPr>
          <p:spPr>
            <a:xfrm>
              <a:off x="3488171" y="5206900"/>
              <a:ext cx="1188720" cy="37096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</a:pPr>
              <a:r>
                <a:rPr lang="en-US" sz="1100" dirty="0">
                  <a:solidFill>
                    <a:schemeClr val="bg1"/>
                  </a:solidFill>
                </a:rPr>
                <a:t>opponent</a:t>
              </a:r>
            </a:p>
            <a:p>
              <a:pPr algn="ctr">
                <a:lnSpc>
                  <a:spcPts val="1200"/>
                </a:lnSpc>
              </a:pPr>
              <a:r>
                <a:rPr lang="en-US" sz="1100" dirty="0">
                  <a:solidFill>
                    <a:schemeClr val="bg1"/>
                  </a:solidFill>
                </a:rPr>
                <a:t>data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84E4BF8A-C2F0-4759-84F7-6E6262532995}"/>
                </a:ext>
              </a:extLst>
            </p:cNvPr>
            <p:cNvCxnSpPr>
              <a:cxnSpLocks/>
              <a:stCxn id="54" idx="3"/>
              <a:endCxn id="52" idx="2"/>
            </p:cNvCxnSpPr>
            <p:nvPr/>
          </p:nvCxnSpPr>
          <p:spPr>
            <a:xfrm>
              <a:off x="2864090" y="5392380"/>
              <a:ext cx="624081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FDF2729-9F1F-45F3-9C22-9F829162914C}"/>
                </a:ext>
              </a:extLst>
            </p:cNvPr>
            <p:cNvSpPr/>
            <p:nvPr/>
          </p:nvSpPr>
          <p:spPr>
            <a:xfrm>
              <a:off x="1937164" y="5121510"/>
              <a:ext cx="926926" cy="5417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Game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Connector: Curved 54">
              <a:extLst>
                <a:ext uri="{FF2B5EF4-FFF2-40B4-BE49-F238E27FC236}">
                  <a16:creationId xmlns:a16="http://schemas.microsoft.com/office/drawing/2014/main" id="{8ACEFE4C-0CCD-45CD-BC91-FDA5C6B91DAF}"/>
                </a:ext>
              </a:extLst>
            </p:cNvPr>
            <p:cNvCxnSpPr>
              <a:cxnSpLocks/>
              <a:stCxn id="52" idx="4"/>
              <a:endCxn id="54" idx="2"/>
            </p:cNvCxnSpPr>
            <p:nvPr/>
          </p:nvCxnSpPr>
          <p:spPr>
            <a:xfrm rot="5400000">
              <a:off x="3198884" y="4779603"/>
              <a:ext cx="85390" cy="1681904"/>
            </a:xfrm>
            <a:prstGeom prst="curvedConnector3">
              <a:avLst>
                <a:gd name="adj1" fmla="val 485066"/>
              </a:avLst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E046A39-CECC-4597-ACEC-CC3E275C0696}"/>
                </a:ext>
              </a:extLst>
            </p:cNvPr>
            <p:cNvCxnSpPr>
              <a:cxnSpLocks/>
              <a:endCxn id="54" idx="1"/>
            </p:cNvCxnSpPr>
            <p:nvPr/>
          </p:nvCxnSpPr>
          <p:spPr>
            <a:xfrm>
              <a:off x="1059075" y="5392380"/>
              <a:ext cx="87808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AEC2396-E454-4C34-8ADF-181430060E1C}"/>
                </a:ext>
              </a:extLst>
            </p:cNvPr>
            <p:cNvSpPr txBox="1"/>
            <p:nvPr/>
          </p:nvSpPr>
          <p:spPr>
            <a:xfrm>
              <a:off x="959504" y="5176483"/>
              <a:ext cx="977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timer</a:t>
              </a:r>
            </a:p>
            <a:p>
              <a:r>
                <a:rPr lang="en-US" sz="1200" i="1" dirty="0"/>
                <a:t>fired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FD8C99D8-17A9-4223-A2A5-3A33D5999455}"/>
              </a:ext>
            </a:extLst>
          </p:cNvPr>
          <p:cNvSpPr/>
          <p:nvPr/>
        </p:nvSpPr>
        <p:spPr>
          <a:xfrm>
            <a:off x="5203547" y="2141772"/>
            <a:ext cx="926926" cy="4716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Alert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D0FDCF-FFAC-4C23-89CA-3A03172B60D5}"/>
              </a:ext>
            </a:extLst>
          </p:cNvPr>
          <p:cNvSpPr txBox="1"/>
          <p:nvPr/>
        </p:nvSpPr>
        <p:spPr>
          <a:xfrm>
            <a:off x="4553841" y="1890641"/>
            <a:ext cx="649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success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25DF28F-C89F-4E53-BD10-416E4038C536}"/>
              </a:ext>
            </a:extLst>
          </p:cNvPr>
          <p:cNvSpPr txBox="1"/>
          <p:nvPr/>
        </p:nvSpPr>
        <p:spPr>
          <a:xfrm>
            <a:off x="5069179" y="1720150"/>
            <a:ext cx="649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fail</a:t>
            </a:r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E1166900-D659-4ADF-8287-F8A6523518D9}"/>
              </a:ext>
            </a:extLst>
          </p:cNvPr>
          <p:cNvCxnSpPr>
            <a:cxnSpLocks/>
            <a:stCxn id="67" idx="1"/>
            <a:endCxn id="23" idx="2"/>
          </p:cNvCxnSpPr>
          <p:nvPr/>
        </p:nvCxnSpPr>
        <p:spPr>
          <a:xfrm rot="10800000">
            <a:off x="2988325" y="1971565"/>
            <a:ext cx="2215222" cy="406039"/>
          </a:xfrm>
          <a:prstGeom prst="curved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41">
            <a:extLst>
              <a:ext uri="{FF2B5EF4-FFF2-40B4-BE49-F238E27FC236}">
                <a16:creationId xmlns:a16="http://schemas.microsoft.com/office/drawing/2014/main" id="{B9C3F76B-C452-8841-B736-2B5BC2E3BE37}"/>
              </a:ext>
            </a:extLst>
          </p:cNvPr>
          <p:cNvCxnSpPr>
            <a:cxnSpLocks/>
            <a:stCxn id="343" idx="6"/>
            <a:endCxn id="39" idx="1"/>
          </p:cNvCxnSpPr>
          <p:nvPr/>
        </p:nvCxnSpPr>
        <p:spPr>
          <a:xfrm>
            <a:off x="5220831" y="1681893"/>
            <a:ext cx="1398308" cy="4948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325132F-336E-6B40-BFBA-05C0DE22DF70}"/>
              </a:ext>
            </a:extLst>
          </p:cNvPr>
          <p:cNvSpPr txBox="1"/>
          <p:nvPr/>
        </p:nvSpPr>
        <p:spPr>
          <a:xfrm>
            <a:off x="5397730" y="1437027"/>
            <a:ext cx="707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accent2"/>
                </a:solidFill>
              </a:rPr>
              <a:t>invalid K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2CBAC6B-149F-2F41-90D2-0DC83D67489D}"/>
              </a:ext>
            </a:extLst>
          </p:cNvPr>
          <p:cNvSpPr/>
          <p:nvPr/>
        </p:nvSpPr>
        <p:spPr>
          <a:xfrm>
            <a:off x="6619139" y="1420919"/>
            <a:ext cx="926926" cy="5318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Connect</a:t>
            </a:r>
          </a:p>
          <a:p>
            <a:pPr algn="ctr"/>
            <a:r>
              <a:rPr lang="en-US" sz="1000" b="1" dirty="0">
                <a:solidFill>
                  <a:schemeClr val="accent2"/>
                </a:solidFill>
              </a:rPr>
              <a:t>{∅}</a:t>
            </a:r>
          </a:p>
        </p:txBody>
      </p:sp>
      <p:cxnSp>
        <p:nvCxnSpPr>
          <p:cNvPr id="48" name="Connector: Curved 73">
            <a:extLst>
              <a:ext uri="{FF2B5EF4-FFF2-40B4-BE49-F238E27FC236}">
                <a16:creationId xmlns:a16="http://schemas.microsoft.com/office/drawing/2014/main" id="{AD1F882F-9011-E945-B12A-0A39D20C4A41}"/>
              </a:ext>
            </a:extLst>
          </p:cNvPr>
          <p:cNvCxnSpPr>
            <a:cxnSpLocks/>
            <a:stCxn id="343" idx="6"/>
            <a:endCxn id="67" idx="0"/>
          </p:cNvCxnSpPr>
          <p:nvPr/>
        </p:nvCxnSpPr>
        <p:spPr>
          <a:xfrm>
            <a:off x="5220831" y="1681893"/>
            <a:ext cx="446179" cy="459879"/>
          </a:xfrm>
          <a:prstGeom prst="curvedConnector2">
            <a:avLst/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1">
            <a:extLst>
              <a:ext uri="{FF2B5EF4-FFF2-40B4-BE49-F238E27FC236}">
                <a16:creationId xmlns:a16="http://schemas.microsoft.com/office/drawing/2014/main" id="{37BDAE37-3970-C843-8D92-76EF80025EDF}"/>
              </a:ext>
            </a:extLst>
          </p:cNvPr>
          <p:cNvCxnSpPr>
            <a:cxnSpLocks/>
            <a:stCxn id="42" idx="6"/>
            <a:endCxn id="60" idx="1"/>
          </p:cNvCxnSpPr>
          <p:nvPr/>
        </p:nvCxnSpPr>
        <p:spPr>
          <a:xfrm>
            <a:off x="5253087" y="3844014"/>
            <a:ext cx="1463558" cy="17873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7DDB6E0-304B-8B44-8141-E983E5BC2667}"/>
              </a:ext>
            </a:extLst>
          </p:cNvPr>
          <p:cNvSpPr txBox="1"/>
          <p:nvPr/>
        </p:nvSpPr>
        <p:spPr>
          <a:xfrm>
            <a:off x="5495236" y="3612073"/>
            <a:ext cx="707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accent2"/>
                </a:solidFill>
              </a:rPr>
              <a:t>invalid K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5071A16-53A7-FE4E-96EE-E4F519A2F45E}"/>
              </a:ext>
            </a:extLst>
          </p:cNvPr>
          <p:cNvSpPr/>
          <p:nvPr/>
        </p:nvSpPr>
        <p:spPr>
          <a:xfrm>
            <a:off x="6716645" y="3595965"/>
            <a:ext cx="926926" cy="5318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Connect</a:t>
            </a:r>
          </a:p>
          <a:p>
            <a:pPr algn="ctr"/>
            <a:r>
              <a:rPr lang="en-US" sz="1000" b="1" dirty="0">
                <a:solidFill>
                  <a:schemeClr val="accent2"/>
                </a:solidFill>
              </a:rPr>
              <a:t>{∅}</a:t>
            </a:r>
          </a:p>
        </p:txBody>
      </p:sp>
      <p:cxnSp>
        <p:nvCxnSpPr>
          <p:cNvPr id="61" name="Connector: Curved 41">
            <a:extLst>
              <a:ext uri="{FF2B5EF4-FFF2-40B4-BE49-F238E27FC236}">
                <a16:creationId xmlns:a16="http://schemas.microsoft.com/office/drawing/2014/main" id="{2CB07613-8C77-C343-93CE-3C3D15402B0E}"/>
              </a:ext>
            </a:extLst>
          </p:cNvPr>
          <p:cNvCxnSpPr>
            <a:cxnSpLocks/>
            <a:stCxn id="52" idx="6"/>
            <a:endCxn id="63" idx="1"/>
          </p:cNvCxnSpPr>
          <p:nvPr/>
        </p:nvCxnSpPr>
        <p:spPr>
          <a:xfrm>
            <a:off x="5253087" y="5502047"/>
            <a:ext cx="1503348" cy="24145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5233B02-7C8C-E54B-9CCB-4FF5830DF360}"/>
              </a:ext>
            </a:extLst>
          </p:cNvPr>
          <p:cNvSpPr txBox="1"/>
          <p:nvPr/>
        </p:nvSpPr>
        <p:spPr>
          <a:xfrm>
            <a:off x="5535026" y="5276378"/>
            <a:ext cx="707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accent2"/>
                </a:solidFill>
              </a:rPr>
              <a:t>invalid K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92E1BE8-2622-6F42-B00C-BC708AEF81CD}"/>
              </a:ext>
            </a:extLst>
          </p:cNvPr>
          <p:cNvSpPr/>
          <p:nvPr/>
        </p:nvSpPr>
        <p:spPr>
          <a:xfrm>
            <a:off x="6756435" y="5260270"/>
            <a:ext cx="926926" cy="5318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Connect</a:t>
            </a:r>
          </a:p>
          <a:p>
            <a:pPr algn="ctr"/>
            <a:r>
              <a:rPr lang="en-US" sz="1000" b="1" dirty="0">
                <a:solidFill>
                  <a:schemeClr val="accent2"/>
                </a:solidFill>
              </a:rPr>
              <a:t>{∅}</a:t>
            </a:r>
          </a:p>
        </p:txBody>
      </p:sp>
    </p:spTree>
    <p:extLst>
      <p:ext uri="{BB962C8B-B14F-4D97-AF65-F5344CB8AC3E}">
        <p14:creationId xmlns:p14="http://schemas.microsoft.com/office/powerpoint/2010/main" val="2528055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Footer Placeholder 132">
            <a:extLst>
              <a:ext uri="{FF2B5EF4-FFF2-40B4-BE49-F238E27FC236}">
                <a16:creationId xmlns:a16="http://schemas.microsoft.com/office/drawing/2014/main" id="{9F5A168D-F47B-49E5-9024-B9E832307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79634" y="6345535"/>
            <a:ext cx="184731" cy="461665"/>
          </a:xfrm>
        </p:spPr>
        <p:txBody>
          <a:bodyPr wrap="none" anchor="b" anchorCtr="1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343" name="Oval 342">
            <a:extLst>
              <a:ext uri="{FF2B5EF4-FFF2-40B4-BE49-F238E27FC236}">
                <a16:creationId xmlns:a16="http://schemas.microsoft.com/office/drawing/2014/main" id="{52FFA724-F0F4-4F98-8234-ED8FFE450ECD}"/>
              </a:ext>
            </a:extLst>
          </p:cNvPr>
          <p:cNvSpPr/>
          <p:nvPr/>
        </p:nvSpPr>
        <p:spPr>
          <a:xfrm>
            <a:off x="5025888" y="2486848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time</a:t>
            </a:r>
          </a:p>
        </p:txBody>
      </p:sp>
      <p:sp>
        <p:nvSpPr>
          <p:cNvPr id="474" name="TextBox 473">
            <a:extLst>
              <a:ext uri="{FF2B5EF4-FFF2-40B4-BE49-F238E27FC236}">
                <a16:creationId xmlns:a16="http://schemas.microsoft.com/office/drawing/2014/main" id="{3269E7A6-4BBC-4F39-B378-0B49BD7E31D4}"/>
              </a:ext>
            </a:extLst>
          </p:cNvPr>
          <p:cNvSpPr txBox="1"/>
          <p:nvPr/>
        </p:nvSpPr>
        <p:spPr>
          <a:xfrm>
            <a:off x="141321" y="156222"/>
            <a:ext cx="259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Lost Network Connection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2CEF231-C7FC-4620-934E-5F9C8F5A92A9}"/>
              </a:ext>
            </a:extLst>
          </p:cNvPr>
          <p:cNvSpPr txBox="1"/>
          <p:nvPr/>
        </p:nvSpPr>
        <p:spPr>
          <a:xfrm>
            <a:off x="182820" y="6021599"/>
            <a:ext cx="6791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Graph API failures due to network connection issues will not send the game to the Splash screen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Loss of network connection while in the Game{U,F, Ω} state will not send the game to the Splash screen</a:t>
            </a:r>
          </a:p>
        </p:txBody>
      </p:sp>
      <p:sp>
        <p:nvSpPr>
          <p:cNvPr id="593" name="Oval 592">
            <a:extLst>
              <a:ext uri="{FF2B5EF4-FFF2-40B4-BE49-F238E27FC236}">
                <a16:creationId xmlns:a16="http://schemas.microsoft.com/office/drawing/2014/main" id="{C16AE3EC-C0F7-4993-B803-02F216B5AD96}"/>
              </a:ext>
            </a:extLst>
          </p:cNvPr>
          <p:cNvSpPr/>
          <p:nvPr/>
        </p:nvSpPr>
        <p:spPr>
          <a:xfrm>
            <a:off x="1804763" y="2467903"/>
            <a:ext cx="823403" cy="40885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F8ED4E-11A6-4619-9829-1C4ECFAAF175}"/>
              </a:ext>
            </a:extLst>
          </p:cNvPr>
          <p:cNvSpPr/>
          <p:nvPr/>
        </p:nvSpPr>
        <p:spPr>
          <a:xfrm>
            <a:off x="3667415" y="2401458"/>
            <a:ext cx="926926" cy="5417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Splash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30866A9A-AB97-46E0-A2C4-563299F12FE3}"/>
              </a:ext>
            </a:extLst>
          </p:cNvPr>
          <p:cNvSpPr/>
          <p:nvPr/>
        </p:nvSpPr>
        <p:spPr>
          <a:xfrm>
            <a:off x="7234876" y="2401458"/>
            <a:ext cx="926926" cy="5417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Connect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86D62DB-E2AA-44B1-9236-91CA36BDB520}"/>
              </a:ext>
            </a:extLst>
          </p:cNvPr>
          <p:cNvSpPr/>
          <p:nvPr/>
        </p:nvSpPr>
        <p:spPr>
          <a:xfrm>
            <a:off x="390114" y="3504326"/>
            <a:ext cx="926926" cy="5417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E652F06-568B-44C5-9E68-6FC61CF9864C}"/>
              </a:ext>
            </a:extLst>
          </p:cNvPr>
          <p:cNvCxnSpPr>
            <a:stCxn id="593" idx="6"/>
            <a:endCxn id="62" idx="1"/>
          </p:cNvCxnSpPr>
          <p:nvPr/>
        </p:nvCxnSpPr>
        <p:spPr>
          <a:xfrm>
            <a:off x="2628166" y="2672328"/>
            <a:ext cx="1039249" cy="0"/>
          </a:xfrm>
          <a:prstGeom prst="straightConnector1">
            <a:avLst/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69ADB97-52BC-4DB9-8BD6-A63308219CDF}"/>
              </a:ext>
            </a:extLst>
          </p:cNvPr>
          <p:cNvCxnSpPr>
            <a:stCxn id="62" idx="3"/>
            <a:endCxn id="343" idx="2"/>
          </p:cNvCxnSpPr>
          <p:nvPr/>
        </p:nvCxnSpPr>
        <p:spPr>
          <a:xfrm>
            <a:off x="4594341" y="2672328"/>
            <a:ext cx="431547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58C1AEB2-FB2F-4302-8F86-D119466F2BC6}"/>
              </a:ext>
            </a:extLst>
          </p:cNvPr>
          <p:cNvCxnSpPr>
            <a:stCxn id="343" idx="0"/>
            <a:endCxn id="62" idx="0"/>
          </p:cNvCxnSpPr>
          <p:nvPr/>
        </p:nvCxnSpPr>
        <p:spPr>
          <a:xfrm rot="16200000" flipV="1">
            <a:off x="4832868" y="1699468"/>
            <a:ext cx="85390" cy="1489370"/>
          </a:xfrm>
          <a:prstGeom prst="curvedConnector3">
            <a:avLst>
              <a:gd name="adj1" fmla="val 367713"/>
            </a:avLst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90F8314-2BBC-49E6-BA81-5CB39EC245D4}"/>
              </a:ext>
            </a:extLst>
          </p:cNvPr>
          <p:cNvCxnSpPr>
            <a:stCxn id="343" idx="6"/>
            <a:endCxn id="173" idx="1"/>
          </p:cNvCxnSpPr>
          <p:nvPr/>
        </p:nvCxnSpPr>
        <p:spPr>
          <a:xfrm>
            <a:off x="6214608" y="2672328"/>
            <a:ext cx="102026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E432B02-76A5-4BBC-BA3D-AD4C6607D5FA}"/>
              </a:ext>
            </a:extLst>
          </p:cNvPr>
          <p:cNvSpPr txBox="1"/>
          <p:nvPr/>
        </p:nvSpPr>
        <p:spPr>
          <a:xfrm>
            <a:off x="6208969" y="2638640"/>
            <a:ext cx="649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pass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71B1C6E-5F19-4D82-8DE2-21763C179FA5}"/>
              </a:ext>
            </a:extLst>
          </p:cNvPr>
          <p:cNvSpPr txBox="1"/>
          <p:nvPr/>
        </p:nvSpPr>
        <p:spPr>
          <a:xfrm>
            <a:off x="2559545" y="2441495"/>
            <a:ext cx="977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no network</a:t>
            </a:r>
          </a:p>
          <a:p>
            <a:r>
              <a:rPr lang="en-US" sz="1200" i="1" dirty="0"/>
              <a:t>connection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1E0C449-0235-41B2-A8B6-1EF75DAA8DB6}"/>
              </a:ext>
            </a:extLst>
          </p:cNvPr>
          <p:cNvSpPr txBox="1"/>
          <p:nvPr/>
        </p:nvSpPr>
        <p:spPr>
          <a:xfrm>
            <a:off x="5151833" y="2262957"/>
            <a:ext cx="396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fail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9A25D6B-C3FF-41A4-A152-90E12449C945}"/>
              </a:ext>
            </a:extLst>
          </p:cNvPr>
          <p:cNvGrpSpPr/>
          <p:nvPr/>
        </p:nvGrpSpPr>
        <p:grpSpPr>
          <a:xfrm>
            <a:off x="7020469" y="216932"/>
            <a:ext cx="1971424" cy="1062807"/>
            <a:chOff x="7020469" y="216932"/>
            <a:chExt cx="1971424" cy="1062807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FF77A2A-A86A-4FA2-95F6-B06C5A24AEDB}"/>
                </a:ext>
              </a:extLst>
            </p:cNvPr>
            <p:cNvSpPr txBox="1"/>
            <p:nvPr/>
          </p:nvSpPr>
          <p:spPr>
            <a:xfrm>
              <a:off x="7020469" y="217910"/>
              <a:ext cx="1178528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Game Connection</a:t>
              </a:r>
            </a:p>
            <a:p>
              <a:r>
                <a:rPr lang="en-US" sz="1050" dirty="0"/>
                <a:t>K = </a:t>
              </a:r>
              <a:r>
                <a:rPr lang="en-US" sz="1050" dirty="0" err="1"/>
                <a:t>Userkey</a:t>
              </a:r>
              <a:endParaRPr lang="en-US" sz="1050" dirty="0"/>
            </a:p>
            <a:p>
              <a:r>
                <a:rPr lang="en-US" sz="1050" dirty="0"/>
                <a:t>U = Username</a:t>
              </a:r>
            </a:p>
            <a:p>
              <a:r>
                <a:rPr lang="en-US" sz="1050" dirty="0"/>
                <a:t>F = Facebook ID</a:t>
              </a:r>
            </a:p>
            <a:p>
              <a:r>
                <a:rPr lang="en-US" sz="1050" dirty="0"/>
                <a:t>Ω = Both</a:t>
              </a:r>
            </a:p>
            <a:p>
              <a:r>
                <a:rPr lang="en-US" sz="1050" dirty="0"/>
                <a:t>∅ = Neither</a:t>
              </a: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F01A21F0-7403-47CF-AB8B-7423245044E7}"/>
                </a:ext>
              </a:extLst>
            </p:cNvPr>
            <p:cNvSpPr/>
            <p:nvPr/>
          </p:nvSpPr>
          <p:spPr>
            <a:xfrm>
              <a:off x="8161802" y="216932"/>
              <a:ext cx="823403" cy="4088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Game</a:t>
              </a:r>
            </a:p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Server</a:t>
              </a: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B7C766CD-4722-460B-AFA0-BD422AD32CAF}"/>
                </a:ext>
              </a:extLst>
            </p:cNvPr>
            <p:cNvSpPr/>
            <p:nvPr/>
          </p:nvSpPr>
          <p:spPr>
            <a:xfrm>
              <a:off x="8168490" y="724331"/>
              <a:ext cx="823403" cy="4088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 Graph</a:t>
              </a:r>
            </a:p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API</a:t>
              </a:r>
            </a:p>
          </p:txBody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5D98F5A-E9C2-4EB9-B102-56A21EC1B341}"/>
              </a:ext>
            </a:extLst>
          </p:cNvPr>
          <p:cNvSpPr/>
          <p:nvPr/>
        </p:nvSpPr>
        <p:spPr>
          <a:xfrm>
            <a:off x="390114" y="2401458"/>
            <a:ext cx="926926" cy="5417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Connect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24E816E-3C83-4C31-AFEF-DCCCF7E04198}"/>
              </a:ext>
            </a:extLst>
          </p:cNvPr>
          <p:cNvCxnSpPr>
            <a:cxnSpLocks/>
            <a:stCxn id="101" idx="3"/>
            <a:endCxn id="593" idx="2"/>
          </p:cNvCxnSpPr>
          <p:nvPr/>
        </p:nvCxnSpPr>
        <p:spPr>
          <a:xfrm>
            <a:off x="1317040" y="2672328"/>
            <a:ext cx="487723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218E7D6C-72ED-4DBE-9C4D-95C64D5E60D9}"/>
              </a:ext>
            </a:extLst>
          </p:cNvPr>
          <p:cNvSpPr/>
          <p:nvPr/>
        </p:nvSpPr>
        <p:spPr>
          <a:xfrm>
            <a:off x="1804763" y="3570771"/>
            <a:ext cx="823403" cy="40885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0BBC228-24ED-4627-8EB4-019BD323BFB9}"/>
              </a:ext>
            </a:extLst>
          </p:cNvPr>
          <p:cNvSpPr txBox="1"/>
          <p:nvPr/>
        </p:nvSpPr>
        <p:spPr>
          <a:xfrm>
            <a:off x="2602799" y="3563820"/>
            <a:ext cx="977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no network</a:t>
            </a:r>
          </a:p>
          <a:p>
            <a:r>
              <a:rPr lang="en-US" sz="1200" i="1" dirty="0"/>
              <a:t>connection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C5B3E14-9FD6-4264-B03D-C33A4ACCD1A6}"/>
              </a:ext>
            </a:extLst>
          </p:cNvPr>
          <p:cNvCxnSpPr>
            <a:cxnSpLocks/>
          </p:cNvCxnSpPr>
          <p:nvPr/>
        </p:nvCxnSpPr>
        <p:spPr>
          <a:xfrm>
            <a:off x="1354235" y="3765187"/>
            <a:ext cx="469125" cy="2001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1685640-42D6-4C1E-AF11-D4993D4428FE}"/>
              </a:ext>
            </a:extLst>
          </p:cNvPr>
          <p:cNvSpPr/>
          <p:nvPr/>
        </p:nvSpPr>
        <p:spPr>
          <a:xfrm>
            <a:off x="7234876" y="3504326"/>
            <a:ext cx="926926" cy="5417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6C5F5DA-F7B4-F04F-8F56-11229E0C0C9B}"/>
              </a:ext>
            </a:extLst>
          </p:cNvPr>
          <p:cNvCxnSpPr>
            <a:cxnSpLocks/>
            <a:stCxn id="108" idx="6"/>
            <a:endCxn id="119" idx="1"/>
          </p:cNvCxnSpPr>
          <p:nvPr/>
        </p:nvCxnSpPr>
        <p:spPr>
          <a:xfrm>
            <a:off x="2628166" y="3775196"/>
            <a:ext cx="4606710" cy="0"/>
          </a:xfrm>
          <a:prstGeom prst="straightConnector1">
            <a:avLst/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445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BD04E2-09D1-A246-834D-EB9ABD799CFD}"/>
              </a:ext>
            </a:extLst>
          </p:cNvPr>
          <p:cNvSpPr txBox="1"/>
          <p:nvPr/>
        </p:nvSpPr>
        <p:spPr>
          <a:xfrm>
            <a:off x="141321" y="15622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Game Server Queries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50FDCD-7AD3-644C-A758-D6EC01EA5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489209"/>
              </p:ext>
            </p:extLst>
          </p:nvPr>
        </p:nvGraphicFramePr>
        <p:xfrm>
          <a:off x="316470" y="525554"/>
          <a:ext cx="8396837" cy="418972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50608">
                  <a:extLst>
                    <a:ext uri="{9D8B030D-6E8A-4147-A177-3AD203B41FA5}">
                      <a16:colId xmlns:a16="http://schemas.microsoft.com/office/drawing/2014/main" val="843853800"/>
                    </a:ext>
                  </a:extLst>
                </a:gridCol>
                <a:gridCol w="1916723">
                  <a:extLst>
                    <a:ext uri="{9D8B030D-6E8A-4147-A177-3AD203B41FA5}">
                      <a16:colId xmlns:a16="http://schemas.microsoft.com/office/drawing/2014/main" val="278963296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483128271"/>
                    </a:ext>
                  </a:extLst>
                </a:gridCol>
                <a:gridCol w="1930958">
                  <a:extLst>
                    <a:ext uri="{9D8B030D-6E8A-4147-A177-3AD203B41FA5}">
                      <a16:colId xmlns:a16="http://schemas.microsoft.com/office/drawing/2014/main" val="3460459011"/>
                    </a:ext>
                  </a:extLst>
                </a:gridCol>
                <a:gridCol w="1998348">
                  <a:extLst>
                    <a:ext uri="{9D8B030D-6E8A-4147-A177-3AD203B41FA5}">
                      <a16:colId xmlns:a16="http://schemas.microsoft.com/office/drawing/2014/main" val="3566909398"/>
                    </a:ext>
                  </a:extLst>
                </a:gridCol>
              </a:tblGrid>
              <a:tr h="12905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Query</a:t>
                      </a: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Input</a:t>
                      </a: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Success Results</a:t>
                      </a: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Fail Results(*)</a:t>
                      </a: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Notes</a:t>
                      </a:r>
                      <a:r>
                        <a:rPr lang="en-US" sz="1000" baseline="30000" dirty="0"/>
                        <a:t>(1)</a:t>
                      </a:r>
                    </a:p>
                  </a:txBody>
                  <a:tcPr marL="45720" marR="45720" marT="27432" marB="27432" anchor="b"/>
                </a:tc>
                <a:extLst>
                  <a:ext uri="{0D108BD9-81ED-4DB2-BD59-A6C34878D82A}">
                    <a16:rowId xmlns:a16="http://schemas.microsoft.com/office/drawing/2014/main" val="294290386"/>
                  </a:ext>
                </a:extLst>
              </a:tr>
              <a:tr h="129053">
                <a:tc>
                  <a:txBody>
                    <a:bodyPr/>
                    <a:lstStyle/>
                    <a:p>
                      <a:r>
                        <a:rPr lang="en-US" sz="1000" dirty="0"/>
                        <a:t>time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n/a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server </a:t>
                      </a:r>
                      <a:r>
                        <a:rPr lang="en-US" sz="1000" dirty="0" err="1"/>
                        <a:t>unix</a:t>
                      </a:r>
                      <a:r>
                        <a:rPr lang="en-US" sz="1000" dirty="0"/>
                        <a:t> time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27432" marB="27432"/>
                </a:tc>
                <a:extLst>
                  <a:ext uri="{0D108BD9-81ED-4DB2-BD59-A6C34878D82A}">
                    <a16:rowId xmlns:a16="http://schemas.microsoft.com/office/drawing/2014/main" val="1324344305"/>
                  </a:ext>
                </a:extLst>
              </a:tr>
              <a:tr h="129053">
                <a:tc>
                  <a:txBody>
                    <a:bodyPr/>
                    <a:lstStyle/>
                    <a:p>
                      <a:r>
                        <a:rPr lang="en-US" sz="1000" dirty="0"/>
                        <a:t>validate(K)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userkey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last_loss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does not exist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27432" marB="27432"/>
                </a:tc>
                <a:extLst>
                  <a:ext uri="{0D108BD9-81ED-4DB2-BD59-A6C34878D82A}">
                    <a16:rowId xmlns:a16="http://schemas.microsoft.com/office/drawing/2014/main" val="448540530"/>
                  </a:ext>
                </a:extLst>
              </a:tr>
              <a:tr h="129053">
                <a:tc>
                  <a:txBody>
                    <a:bodyPr/>
                    <a:lstStyle/>
                    <a:p>
                      <a:r>
                        <a:rPr lang="en-US" sz="1000" dirty="0"/>
                        <a:t>validate(F)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fbid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userkey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last_loss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does not exist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marL="45720" marR="45720" marT="27432" marB="27432"/>
                </a:tc>
                <a:extLst>
                  <a:ext uri="{0D108BD9-81ED-4DB2-BD59-A6C34878D82A}">
                    <a16:rowId xmlns:a16="http://schemas.microsoft.com/office/drawing/2014/main" val="4217007974"/>
                  </a:ext>
                </a:extLst>
              </a:tr>
              <a:tr h="129053">
                <a:tc>
                  <a:txBody>
                    <a:bodyPr/>
                    <a:lstStyle/>
                    <a:p>
                      <a:r>
                        <a:rPr lang="en-US" sz="1000" dirty="0"/>
                        <a:t>validate(U)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username, password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userkey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last_loss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does not exist, invalid password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marL="45720" marR="45720" marT="27432" marB="27432"/>
                </a:tc>
                <a:extLst>
                  <a:ext uri="{0D108BD9-81ED-4DB2-BD59-A6C34878D82A}">
                    <a16:rowId xmlns:a16="http://schemas.microsoft.com/office/drawing/2014/main" val="962391773"/>
                  </a:ext>
                </a:extLst>
              </a:tr>
              <a:tr h="200226">
                <a:tc>
                  <a:txBody>
                    <a:bodyPr/>
                    <a:lstStyle/>
                    <a:p>
                      <a:r>
                        <a:rPr lang="en-US" sz="1000" dirty="0"/>
                        <a:t>connect(F)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fbid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userkey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last_loss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creates new user if needed</a:t>
                      </a:r>
                    </a:p>
                  </a:txBody>
                  <a:tcPr marL="45720" marR="45720" marT="27432" marB="27432"/>
                </a:tc>
                <a:extLst>
                  <a:ext uri="{0D108BD9-81ED-4DB2-BD59-A6C34878D82A}">
                    <a16:rowId xmlns:a16="http://schemas.microsoft.com/office/drawing/2014/main" val="1550620905"/>
                  </a:ext>
                </a:extLst>
              </a:tr>
              <a:tr h="200226">
                <a:tc>
                  <a:txBody>
                    <a:bodyPr/>
                    <a:lstStyle/>
                    <a:p>
                      <a:r>
                        <a:rPr lang="en-US" sz="1000" dirty="0"/>
                        <a:t>create(U)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username, password, [alias], [email]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userkey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exists: [</a:t>
                      </a:r>
                      <a:r>
                        <a:rPr lang="en-US" sz="1000" dirty="0" err="1"/>
                        <a:t>has_email</a:t>
                      </a:r>
                      <a:r>
                        <a:rPr lang="en-US" sz="1000" dirty="0"/>
                        <a:t>]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27432" marB="27432"/>
                </a:tc>
                <a:extLst>
                  <a:ext uri="{0D108BD9-81ED-4DB2-BD59-A6C34878D82A}">
                    <a16:rowId xmlns:a16="http://schemas.microsoft.com/office/drawing/2014/main" val="3151816858"/>
                  </a:ext>
                </a:extLst>
              </a:tr>
              <a:tr h="221233">
                <a:tc>
                  <a:txBody>
                    <a:bodyPr/>
                    <a:lstStyle/>
                    <a:p>
                      <a:r>
                        <a:rPr lang="en-US" sz="1000" dirty="0"/>
                        <a:t>email U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userkey|username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invalid </a:t>
                      </a:r>
                      <a:r>
                        <a:rPr lang="en-US" sz="1000" dirty="0" err="1"/>
                        <a:t>userkey</a:t>
                      </a:r>
                      <a:r>
                        <a:rPr lang="en-US" sz="1000" dirty="0"/>
                        <a:t>, invalid username</a:t>
                      </a:r>
                    </a:p>
                    <a:p>
                      <a:r>
                        <a:rPr lang="en-US" sz="1000" dirty="0"/>
                        <a:t>no email: [</a:t>
                      </a:r>
                      <a:r>
                        <a:rPr lang="en-US" sz="1000" dirty="0" err="1"/>
                        <a:t>email_status</a:t>
                      </a:r>
                      <a:r>
                        <a:rPr lang="en-US" sz="1000" dirty="0"/>
                        <a:t>]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27432" marB="27432"/>
                </a:tc>
                <a:extLst>
                  <a:ext uri="{0D108BD9-81ED-4DB2-BD59-A6C34878D82A}">
                    <a16:rowId xmlns:a16="http://schemas.microsoft.com/office/drawing/2014/main" val="1412447360"/>
                  </a:ext>
                </a:extLst>
              </a:tr>
              <a:tr h="221233">
                <a:tc>
                  <a:txBody>
                    <a:bodyPr/>
                    <a:lstStyle/>
                    <a:p>
                      <a:r>
                        <a:rPr lang="en-US" sz="1000" dirty="0"/>
                        <a:t>drop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userkey,scope</a:t>
                      </a:r>
                      <a:r>
                        <a:rPr lang="en-US" sz="1000" baseline="30000" dirty="0"/>
                        <a:t>(5)</a:t>
                      </a:r>
                      <a:r>
                        <a:rPr lang="en-US" sz="1000" dirty="0"/>
                        <a:t>,[notify]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[username=1],[</a:t>
                      </a:r>
                      <a:r>
                        <a:rPr lang="en-US" sz="1000" dirty="0" err="1"/>
                        <a:t>fbid</a:t>
                      </a:r>
                      <a:r>
                        <a:rPr lang="en-US" sz="1000" dirty="0"/>
                        <a:t>=1],[</a:t>
                      </a:r>
                      <a:r>
                        <a:rPr lang="en-US" sz="1000" dirty="0" err="1"/>
                        <a:t>userkey</a:t>
                      </a:r>
                      <a:r>
                        <a:rPr lang="en-US" sz="1000" dirty="0"/>
                        <a:t>=1]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invalid </a:t>
                      </a:r>
                      <a:r>
                        <a:rPr lang="en-US" sz="1000" dirty="0" err="1"/>
                        <a:t>userkey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27432" marB="27432"/>
                </a:tc>
                <a:extLst>
                  <a:ext uri="{0D108BD9-81ED-4DB2-BD59-A6C34878D82A}">
                    <a16:rowId xmlns:a16="http://schemas.microsoft.com/office/drawing/2014/main" val="777843399"/>
                  </a:ext>
                </a:extLst>
              </a:tr>
              <a:tr h="221233">
                <a:tc>
                  <a:txBody>
                    <a:bodyPr/>
                    <a:lstStyle/>
                    <a:p>
                      <a:r>
                        <a:rPr lang="en-US" sz="1000" dirty="0"/>
                        <a:t>info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userkey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[username],[email,[validated]],[alias],[fb=1]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invalid </a:t>
                      </a:r>
                      <a:r>
                        <a:rPr lang="en-US" sz="1000" dirty="0" err="1"/>
                        <a:t>userkey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marL="45720" marR="45720" marT="27432" marB="27432"/>
                </a:tc>
                <a:extLst>
                  <a:ext uri="{0D108BD9-81ED-4DB2-BD59-A6C34878D82A}">
                    <a16:rowId xmlns:a16="http://schemas.microsoft.com/office/drawing/2014/main" val="371659016"/>
                  </a:ext>
                </a:extLst>
              </a:tr>
              <a:tr h="313413"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add(U)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>
                          <a:highlight>
                            <a:srgbClr val="FFFF00"/>
                          </a:highlight>
                        </a:rPr>
                        <a:t>userkey</a:t>
                      </a:r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, username, password, [alias], [email]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endParaRPr lang="en-US" sz="1000" dirty="0">
                        <a:highlight>
                          <a:srgbClr val="FFFF00"/>
                        </a:highlight>
                      </a:endParaRP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exists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invalid </a:t>
                      </a:r>
                      <a:r>
                        <a:rPr lang="en-US" sz="1000" dirty="0" err="1">
                          <a:highlight>
                            <a:srgbClr val="FFFF00"/>
                          </a:highlight>
                        </a:rPr>
                        <a:t>userkey</a:t>
                      </a:r>
                      <a:endParaRPr lang="en-US" sz="1000" dirty="0">
                        <a:highlight>
                          <a:srgbClr val="FFFF00"/>
                        </a:highlight>
                      </a:endParaRP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If username is already associated with </a:t>
                      </a:r>
                      <a:r>
                        <a:rPr lang="en-US" sz="1000" dirty="0" err="1">
                          <a:highlight>
                            <a:srgbClr val="FFFF00"/>
                          </a:highlight>
                        </a:rPr>
                        <a:t>userkey</a:t>
                      </a:r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, updates password, email, and alias (success)</a:t>
                      </a:r>
                    </a:p>
                  </a:txBody>
                  <a:tcPr marL="45720" marR="45720" marT="27432" marB="27432"/>
                </a:tc>
                <a:extLst>
                  <a:ext uri="{0D108BD9-81ED-4DB2-BD59-A6C34878D82A}">
                    <a16:rowId xmlns:a16="http://schemas.microsoft.com/office/drawing/2014/main" val="3982583266"/>
                  </a:ext>
                </a:extLst>
              </a:tr>
              <a:tr h="221233"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add(F)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highlight>
                            <a:srgbClr val="FFFF00"/>
                          </a:highlight>
                        </a:rPr>
                        <a:t>userkey</a:t>
                      </a:r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, </a:t>
                      </a:r>
                      <a:r>
                        <a:rPr lang="en-US" sz="1000" dirty="0" err="1">
                          <a:highlight>
                            <a:srgbClr val="FFFF00"/>
                          </a:highlight>
                        </a:rPr>
                        <a:t>fbid</a:t>
                      </a:r>
                      <a:endParaRPr lang="en-US" sz="1000" dirty="0">
                        <a:highlight>
                          <a:srgbClr val="FFFF00"/>
                        </a:highlight>
                      </a:endParaRP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endParaRPr lang="en-US" sz="1000" dirty="0">
                        <a:highlight>
                          <a:srgbClr val="FFFF00"/>
                        </a:highlight>
                      </a:endParaRP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exists</a:t>
                      </a:r>
                    </a:p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invalid </a:t>
                      </a:r>
                      <a:r>
                        <a:rPr lang="en-US" sz="1000" dirty="0" err="1">
                          <a:highlight>
                            <a:srgbClr val="FFFF00"/>
                          </a:highlight>
                        </a:rPr>
                        <a:t>userkey</a:t>
                      </a:r>
                      <a:endParaRPr lang="en-US" sz="1000" dirty="0">
                        <a:highlight>
                          <a:srgbClr val="FFFF00"/>
                        </a:highlight>
                      </a:endParaRP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If </a:t>
                      </a:r>
                      <a:r>
                        <a:rPr lang="en-US" sz="1000" dirty="0" err="1">
                          <a:highlight>
                            <a:srgbClr val="FFFF00"/>
                          </a:highlight>
                        </a:rPr>
                        <a:t>fbid</a:t>
                      </a:r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 is already associated with </a:t>
                      </a:r>
                      <a:r>
                        <a:rPr lang="en-US" sz="1000" dirty="0" err="1">
                          <a:highlight>
                            <a:srgbClr val="FFFF00"/>
                          </a:highlight>
                        </a:rPr>
                        <a:t>userkey</a:t>
                      </a:r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, no action (success)</a:t>
                      </a:r>
                    </a:p>
                  </a:txBody>
                  <a:tcPr marL="45720" marR="45720" marT="27432" marB="27432"/>
                </a:tc>
                <a:extLst>
                  <a:ext uri="{0D108BD9-81ED-4DB2-BD59-A6C34878D82A}">
                    <a16:rowId xmlns:a16="http://schemas.microsoft.com/office/drawing/2014/main" val="4032604239"/>
                  </a:ext>
                </a:extLst>
              </a:tr>
              <a:tr h="221233">
                <a:tc>
                  <a:txBody>
                    <a:bodyPr/>
                    <a:lstStyle/>
                    <a:p>
                      <a:r>
                        <a:rPr lang="en-US" sz="1000" dirty="0"/>
                        <a:t>update</a:t>
                      </a:r>
                      <a:r>
                        <a:rPr lang="en-US" sz="1000" baseline="30000" dirty="0"/>
                        <a:t>(3)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userkey</a:t>
                      </a:r>
                      <a:r>
                        <a:rPr lang="en-US" sz="1000" dirty="0"/>
                        <a:t>, [password], [alias], [email]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invalid </a:t>
                      </a:r>
                      <a:r>
                        <a:rPr lang="en-US" sz="1000" dirty="0" err="1"/>
                        <a:t>userkey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should never send invalid password</a:t>
                      </a:r>
                    </a:p>
                  </a:txBody>
                  <a:tcPr marL="45720" marR="45720" marT="27432" marB="27432"/>
                </a:tc>
                <a:extLst>
                  <a:ext uri="{0D108BD9-81ED-4DB2-BD59-A6C34878D82A}">
                    <a16:rowId xmlns:a16="http://schemas.microsoft.com/office/drawing/2014/main" val="546689531"/>
                  </a:ext>
                </a:extLst>
              </a:tr>
              <a:tr h="129053"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I lost the game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userkey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opponent_data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invalid </a:t>
                      </a:r>
                      <a:r>
                        <a:rPr lang="en-US" sz="1000" dirty="0" err="1"/>
                        <a:t>userkey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update </a:t>
                      </a:r>
                      <a:r>
                        <a:rPr lang="en-US" sz="1000" dirty="0" err="1"/>
                        <a:t>last_loss</a:t>
                      </a:r>
                      <a:r>
                        <a:rPr lang="en-US" sz="1000" dirty="0"/>
                        <a:t> to current time</a:t>
                      </a:r>
                    </a:p>
                  </a:txBody>
                  <a:tcPr marL="45720" marR="45720" marT="27432" marB="27432"/>
                </a:tc>
                <a:extLst>
                  <a:ext uri="{0D108BD9-81ED-4DB2-BD59-A6C34878D82A}">
                    <a16:rowId xmlns:a16="http://schemas.microsoft.com/office/drawing/2014/main" val="310490309"/>
                  </a:ext>
                </a:extLst>
              </a:tr>
              <a:tr h="129053"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opponent data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userkey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opponent_data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invalid </a:t>
                      </a:r>
                      <a:r>
                        <a:rPr lang="en-US" sz="1000" dirty="0" err="1"/>
                        <a:t>userkey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marL="45720" marR="45720" marT="27432" marB="27432"/>
                </a:tc>
                <a:extLst>
                  <a:ext uri="{0D108BD9-81ED-4DB2-BD59-A6C34878D82A}">
                    <a16:rowId xmlns:a16="http://schemas.microsoft.com/office/drawing/2014/main" val="413622257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3EC68C8-FEC8-BB49-89DA-DD28C7E107E4}"/>
              </a:ext>
            </a:extLst>
          </p:cNvPr>
          <p:cNvSpPr txBox="1"/>
          <p:nvPr/>
        </p:nvSpPr>
        <p:spPr>
          <a:xfrm>
            <a:off x="316470" y="5429635"/>
            <a:ext cx="8511060" cy="1179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Notes: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All queries can return: API error, no network connection, </a:t>
            </a:r>
            <a:r>
              <a:rPr lang="en-US" sz="900" dirty="0" err="1"/>
              <a:t>mysql</a:t>
            </a:r>
            <a:r>
              <a:rPr lang="en-US" sz="900" dirty="0"/>
              <a:t> error</a:t>
            </a:r>
          </a:p>
          <a:p>
            <a:pPr marL="628650" lvl="1" indent="-171450">
              <a:lnSpc>
                <a:spcPts val="1000"/>
              </a:lnSpc>
              <a:buFont typeface="Arial" panose="020B0604020202020204" pitchFamily="34" charset="0"/>
              <a:buChar char="•"/>
            </a:pPr>
            <a:r>
              <a:rPr lang="en-US" sz="900" dirty="0"/>
              <a:t>Graph API failures due to network connection issues will not send the game to the Splash screen</a:t>
            </a:r>
          </a:p>
          <a:p>
            <a:pPr marL="628650" lvl="1" indent="-171450">
              <a:lnSpc>
                <a:spcPts val="1000"/>
              </a:lnSpc>
              <a:buFont typeface="Arial" panose="020B0604020202020204" pitchFamily="34" charset="0"/>
              <a:buChar char="•"/>
            </a:pPr>
            <a:r>
              <a:rPr lang="en-US" sz="900" dirty="0"/>
              <a:t>loss of network connection while in the Game{U,F, </a:t>
            </a:r>
            <a:r>
              <a:rPr lang="en-US" sz="900" dirty="0" err="1"/>
              <a:t>Ω</a:t>
            </a:r>
            <a:r>
              <a:rPr lang="en-US" sz="900" dirty="0"/>
              <a:t>} state will not send the game to the Splash screen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Connect applies only to Facebook connections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Update apply only </a:t>
            </a:r>
            <a:r>
              <a:rPr lang="en-US" sz="900"/>
              <a:t>to username </a:t>
            </a:r>
            <a:r>
              <a:rPr lang="en-US" sz="900" dirty="0"/>
              <a:t>connections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Create only applies to username connections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Scope = ‘U’ (username), ‘F’ (</a:t>
            </a:r>
            <a:r>
              <a:rPr lang="en-US" sz="900" dirty="0" err="1"/>
              <a:t>facebook</a:t>
            </a:r>
            <a:r>
              <a:rPr lang="en-US" sz="900" dirty="0"/>
              <a:t>), or ‘FU’ (both)</a:t>
            </a:r>
          </a:p>
        </p:txBody>
      </p:sp>
    </p:spTree>
    <p:extLst>
      <p:ext uri="{BB962C8B-B14F-4D97-AF65-F5344CB8AC3E}">
        <p14:creationId xmlns:p14="http://schemas.microsoft.com/office/powerpoint/2010/main" val="956786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38495</TotalTime>
  <Words>1155</Words>
  <Application>Microsoft Macintosh PowerPoint</Application>
  <PresentationFormat>On-screen Show (4:3)</PresentationFormat>
  <Paragraphs>350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Mayer</dc:creator>
  <cp:keywords>Unrestricted</cp:keywords>
  <cp:lastModifiedBy>Michael Mayer</cp:lastModifiedBy>
  <cp:revision>182</cp:revision>
  <cp:lastPrinted>2020-04-17T14:07:02Z</cp:lastPrinted>
  <dcterms:created xsi:type="dcterms:W3CDTF">2020-04-14T16:37:16Z</dcterms:created>
  <dcterms:modified xsi:type="dcterms:W3CDTF">2020-07-11T16:20:36Z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M SIP Document Sensitivity">
    <vt:lpwstr/>
  </property>
  <property fmtid="{D5CDD505-2E9C-101B-9397-08002B2CF9AE}" pid="3" name="Document Author">
    <vt:lpwstr>US\n91853</vt:lpwstr>
  </property>
  <property fmtid="{D5CDD505-2E9C-101B-9397-08002B2CF9AE}" pid="4" name="Document Sensitivity">
    <vt:lpwstr>1</vt:lpwstr>
  </property>
  <property fmtid="{D5CDD505-2E9C-101B-9397-08002B2CF9AE}" pid="5" name="ThirdParty">
    <vt:lpwstr/>
  </property>
  <property fmtid="{D5CDD505-2E9C-101B-9397-08002B2CF9AE}" pid="6" name="OCI Restriction">
    <vt:bool>false</vt:bool>
  </property>
  <property fmtid="{D5CDD505-2E9C-101B-9397-08002B2CF9AE}" pid="7" name="OCI Additional Info">
    <vt:lpwstr/>
  </property>
  <property fmtid="{D5CDD505-2E9C-101B-9397-08002B2CF9AE}" pid="8" name="Allow Header Overwrite">
    <vt:bool>true</vt:bool>
  </property>
  <property fmtid="{D5CDD505-2E9C-101B-9397-08002B2CF9AE}" pid="9" name="Allow Footer Overwrite">
    <vt:bool>true</vt:bool>
  </property>
  <property fmtid="{D5CDD505-2E9C-101B-9397-08002B2CF9AE}" pid="10" name="Multiple Selected">
    <vt:lpwstr>-1</vt:lpwstr>
  </property>
  <property fmtid="{D5CDD505-2E9C-101B-9397-08002B2CF9AE}" pid="11" name="SIPLongWording">
    <vt:lpwstr>_x000d_
_x000d_
</vt:lpwstr>
  </property>
  <property fmtid="{D5CDD505-2E9C-101B-9397-08002B2CF9AE}" pid="12" name="ExpCountry">
    <vt:lpwstr/>
  </property>
</Properties>
</file>