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8" r:id="rId3"/>
    <p:sldId id="257"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2"/>
    <p:restoredTop sz="94641"/>
  </p:normalViewPr>
  <p:slideViewPr>
    <p:cSldViewPr snapToGrid="0" snapToObjects="1" showGuides="1">
      <p:cViewPr varScale="1">
        <p:scale>
          <a:sx n="108" d="100"/>
          <a:sy n="108" d="100"/>
        </p:scale>
        <p:origin x="232" y="912"/>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983993-457D-4B44-87E0-F1832B9FDEA8}" type="datetimeFigureOut">
              <a:rPr lang="en-US" smtClean="0"/>
              <a:t>4/28/25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7ED097-79DA-164A-8ED4-CEF79396448A}" type="slidenum">
              <a:rPr lang="en-US" smtClean="0"/>
              <a:t>‹#›</a:t>
            </a:fld>
            <a:endParaRPr lang="en-US"/>
          </a:p>
        </p:txBody>
      </p:sp>
    </p:spTree>
    <p:extLst>
      <p:ext uri="{BB962C8B-B14F-4D97-AF65-F5344CB8AC3E}">
        <p14:creationId xmlns:p14="http://schemas.microsoft.com/office/powerpoint/2010/main" val="689878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4</a:t>
            </a:fld>
            <a:endParaRPr lang="en-US"/>
          </a:p>
        </p:txBody>
      </p:sp>
    </p:spTree>
    <p:extLst>
      <p:ext uri="{BB962C8B-B14F-4D97-AF65-F5344CB8AC3E}">
        <p14:creationId xmlns:p14="http://schemas.microsoft.com/office/powerpoint/2010/main" val="2160804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5</a:t>
            </a:fld>
            <a:endParaRPr lang="en-US"/>
          </a:p>
        </p:txBody>
      </p:sp>
    </p:spTree>
    <p:extLst>
      <p:ext uri="{BB962C8B-B14F-4D97-AF65-F5344CB8AC3E}">
        <p14:creationId xmlns:p14="http://schemas.microsoft.com/office/powerpoint/2010/main" val="1653505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6</a:t>
            </a:fld>
            <a:endParaRPr lang="en-US"/>
          </a:p>
        </p:txBody>
      </p:sp>
    </p:spTree>
    <p:extLst>
      <p:ext uri="{BB962C8B-B14F-4D97-AF65-F5344CB8AC3E}">
        <p14:creationId xmlns:p14="http://schemas.microsoft.com/office/powerpoint/2010/main" val="1162575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7</a:t>
            </a:fld>
            <a:endParaRPr lang="en-US"/>
          </a:p>
        </p:txBody>
      </p:sp>
    </p:spTree>
    <p:extLst>
      <p:ext uri="{BB962C8B-B14F-4D97-AF65-F5344CB8AC3E}">
        <p14:creationId xmlns:p14="http://schemas.microsoft.com/office/powerpoint/2010/main" val="710160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7ED097-79DA-164A-8ED4-CEF79396448A}" type="slidenum">
              <a:rPr lang="en-US" smtClean="0"/>
              <a:t>8</a:t>
            </a:fld>
            <a:endParaRPr lang="en-US"/>
          </a:p>
        </p:txBody>
      </p:sp>
    </p:spTree>
    <p:extLst>
      <p:ext uri="{BB962C8B-B14F-4D97-AF65-F5344CB8AC3E}">
        <p14:creationId xmlns:p14="http://schemas.microsoft.com/office/powerpoint/2010/main" val="1441828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533DE-2CCB-6647-BB0C-B928DBE6AC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D047AC5-580C-9A4B-B2C5-385874428A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F03C510-67E3-FA48-907E-F78F3882C426}"/>
              </a:ext>
            </a:extLst>
          </p:cNvPr>
          <p:cNvSpPr>
            <a:spLocks noGrp="1"/>
          </p:cNvSpPr>
          <p:nvPr>
            <p:ph type="dt" sz="half" idx="10"/>
          </p:nvPr>
        </p:nvSpPr>
        <p:spPr/>
        <p:txBody>
          <a:bodyPr/>
          <a:lstStyle/>
          <a:p>
            <a:fld id="{3731B3E4-154A-8745-9F3C-ACEACDDEC42E}" type="datetimeFigureOut">
              <a:rPr lang="en-US" smtClean="0"/>
              <a:t>4/28/25</a:t>
            </a:fld>
            <a:endParaRPr lang="en-US"/>
          </a:p>
        </p:txBody>
      </p:sp>
      <p:sp>
        <p:nvSpPr>
          <p:cNvPr id="5" name="Footer Placeholder 4">
            <a:extLst>
              <a:ext uri="{FF2B5EF4-FFF2-40B4-BE49-F238E27FC236}">
                <a16:creationId xmlns:a16="http://schemas.microsoft.com/office/drawing/2014/main" id="{ABF0A4C4-0D26-984F-B493-65A0824E8E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9EDB71-78C8-2B43-AA44-829002CD82AE}"/>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90170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50A17-71E1-0146-9BD1-0855D4614A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F38794-27AD-5E43-9573-1A88ED1416C7}"/>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F32A0-EC87-4F40-828B-8219BC93754E}"/>
              </a:ext>
            </a:extLst>
          </p:cNvPr>
          <p:cNvSpPr>
            <a:spLocks noGrp="1"/>
          </p:cNvSpPr>
          <p:nvPr>
            <p:ph type="dt" sz="half" idx="10"/>
          </p:nvPr>
        </p:nvSpPr>
        <p:spPr/>
        <p:txBody>
          <a:bodyPr/>
          <a:lstStyle/>
          <a:p>
            <a:fld id="{3731B3E4-154A-8745-9F3C-ACEACDDEC42E}" type="datetimeFigureOut">
              <a:rPr lang="en-US" smtClean="0"/>
              <a:t>4/28/25</a:t>
            </a:fld>
            <a:endParaRPr lang="en-US"/>
          </a:p>
        </p:txBody>
      </p:sp>
      <p:sp>
        <p:nvSpPr>
          <p:cNvPr id="5" name="Footer Placeholder 4">
            <a:extLst>
              <a:ext uri="{FF2B5EF4-FFF2-40B4-BE49-F238E27FC236}">
                <a16:creationId xmlns:a16="http://schemas.microsoft.com/office/drawing/2014/main" id="{08FC94F3-EF8B-1D40-8EC6-98CBA57CE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140E3-8046-494D-BBF3-79A08278064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21186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A89E2B-FBCE-E241-9C99-37BE39FAD1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F6C49E-B128-A240-9DE7-876F2EC20BA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65FCAD-A3A9-F44F-971D-11D9C43881B1}"/>
              </a:ext>
            </a:extLst>
          </p:cNvPr>
          <p:cNvSpPr>
            <a:spLocks noGrp="1"/>
          </p:cNvSpPr>
          <p:nvPr>
            <p:ph type="dt" sz="half" idx="10"/>
          </p:nvPr>
        </p:nvSpPr>
        <p:spPr/>
        <p:txBody>
          <a:bodyPr/>
          <a:lstStyle/>
          <a:p>
            <a:fld id="{3731B3E4-154A-8745-9F3C-ACEACDDEC42E}" type="datetimeFigureOut">
              <a:rPr lang="en-US" smtClean="0"/>
              <a:t>4/28/25</a:t>
            </a:fld>
            <a:endParaRPr lang="en-US"/>
          </a:p>
        </p:txBody>
      </p:sp>
      <p:sp>
        <p:nvSpPr>
          <p:cNvPr id="5" name="Footer Placeholder 4">
            <a:extLst>
              <a:ext uri="{FF2B5EF4-FFF2-40B4-BE49-F238E27FC236}">
                <a16:creationId xmlns:a16="http://schemas.microsoft.com/office/drawing/2014/main" id="{91B97605-86A2-8F46-9198-A92BAB62C1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E9E70-E1E8-2E43-8BDB-C6C86C1600E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50983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E6027-2635-0D44-AD0E-E1A273A15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316D59-76CA-E04D-BF6C-D4D56BE96C3B}"/>
              </a:ext>
            </a:extLst>
          </p:cNvPr>
          <p:cNvSpPr>
            <a:spLocks noGrp="1"/>
          </p:cNvSpPr>
          <p:nvPr>
            <p:ph idx="1"/>
          </p:nvPr>
        </p:nvSpPr>
        <p:spPr/>
        <p:txBody>
          <a:bodyPr/>
          <a:lstStyle>
            <a:lvl2pPr marL="457200">
              <a:defRPr/>
            </a:lvl2pPr>
            <a:lvl3pPr marL="6858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0C92098-0AFA-BF44-A195-0233F19CFE40}"/>
              </a:ext>
            </a:extLst>
          </p:cNvPr>
          <p:cNvSpPr>
            <a:spLocks noGrp="1"/>
          </p:cNvSpPr>
          <p:nvPr>
            <p:ph type="dt" sz="half" idx="10"/>
          </p:nvPr>
        </p:nvSpPr>
        <p:spPr/>
        <p:txBody>
          <a:bodyPr/>
          <a:lstStyle/>
          <a:p>
            <a:fld id="{3731B3E4-154A-8745-9F3C-ACEACDDEC42E}" type="datetimeFigureOut">
              <a:rPr lang="en-US" smtClean="0"/>
              <a:t>4/28/25</a:t>
            </a:fld>
            <a:endParaRPr lang="en-US"/>
          </a:p>
        </p:txBody>
      </p:sp>
      <p:sp>
        <p:nvSpPr>
          <p:cNvPr id="5" name="Footer Placeholder 4">
            <a:extLst>
              <a:ext uri="{FF2B5EF4-FFF2-40B4-BE49-F238E27FC236}">
                <a16:creationId xmlns:a16="http://schemas.microsoft.com/office/drawing/2014/main" id="{003DB682-FC3A-7143-9334-B4585A97C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EEC75C-1263-A14D-9738-73991E9F453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82084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AB0E5-6AE3-F843-B1D6-F55A2B587D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23721C-EBB2-4D4D-A740-A36755FC3D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412EB50-4B52-D642-AA61-9D1C319760ED}"/>
              </a:ext>
            </a:extLst>
          </p:cNvPr>
          <p:cNvSpPr>
            <a:spLocks noGrp="1"/>
          </p:cNvSpPr>
          <p:nvPr>
            <p:ph type="dt" sz="half" idx="10"/>
          </p:nvPr>
        </p:nvSpPr>
        <p:spPr/>
        <p:txBody>
          <a:bodyPr/>
          <a:lstStyle/>
          <a:p>
            <a:fld id="{3731B3E4-154A-8745-9F3C-ACEACDDEC42E}" type="datetimeFigureOut">
              <a:rPr lang="en-US" smtClean="0"/>
              <a:t>4/28/25</a:t>
            </a:fld>
            <a:endParaRPr lang="en-US"/>
          </a:p>
        </p:txBody>
      </p:sp>
      <p:sp>
        <p:nvSpPr>
          <p:cNvPr id="5" name="Footer Placeholder 4">
            <a:extLst>
              <a:ext uri="{FF2B5EF4-FFF2-40B4-BE49-F238E27FC236}">
                <a16:creationId xmlns:a16="http://schemas.microsoft.com/office/drawing/2014/main" id="{1AFF1390-D93A-4242-A781-99C43EF04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A1ED3B-4FBF-6648-80EA-665DC0EB2410}"/>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20929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666E8-C60D-3C41-ACF5-ACF855FEF8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E55207-0A5E-DC43-8DEF-48A93980A5A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56BC6F-FAC2-094A-B166-8761CD680AB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4AD5D6-0F6D-494F-BE24-A16AFB5CD651}"/>
              </a:ext>
            </a:extLst>
          </p:cNvPr>
          <p:cNvSpPr>
            <a:spLocks noGrp="1"/>
          </p:cNvSpPr>
          <p:nvPr>
            <p:ph type="dt" sz="half" idx="10"/>
          </p:nvPr>
        </p:nvSpPr>
        <p:spPr/>
        <p:txBody>
          <a:bodyPr/>
          <a:lstStyle/>
          <a:p>
            <a:fld id="{3731B3E4-154A-8745-9F3C-ACEACDDEC42E}" type="datetimeFigureOut">
              <a:rPr lang="en-US" smtClean="0"/>
              <a:t>4/28/25</a:t>
            </a:fld>
            <a:endParaRPr lang="en-US"/>
          </a:p>
        </p:txBody>
      </p:sp>
      <p:sp>
        <p:nvSpPr>
          <p:cNvPr id="6" name="Footer Placeholder 5">
            <a:extLst>
              <a:ext uri="{FF2B5EF4-FFF2-40B4-BE49-F238E27FC236}">
                <a16:creationId xmlns:a16="http://schemas.microsoft.com/office/drawing/2014/main" id="{406FA763-A52E-124E-BA49-ECC40C2DEA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805A94-DFE1-5A4C-BC1A-63520DC4C457}"/>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427505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DBDB4-31B5-994B-9F67-83CAB5CBFE4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E8412F-D41A-7745-9EBA-2A28148B3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99818D3-2B22-F944-B1C8-FA415610157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AEDA40-895C-CD4F-9F74-A050EE5F68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E867914-F4D0-064E-9B8E-A4DA5B07F25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17810C-4164-AE4B-BC0B-E88B5BD961DD}"/>
              </a:ext>
            </a:extLst>
          </p:cNvPr>
          <p:cNvSpPr>
            <a:spLocks noGrp="1"/>
          </p:cNvSpPr>
          <p:nvPr>
            <p:ph type="dt" sz="half" idx="10"/>
          </p:nvPr>
        </p:nvSpPr>
        <p:spPr/>
        <p:txBody>
          <a:bodyPr/>
          <a:lstStyle/>
          <a:p>
            <a:fld id="{3731B3E4-154A-8745-9F3C-ACEACDDEC42E}" type="datetimeFigureOut">
              <a:rPr lang="en-US" smtClean="0"/>
              <a:t>4/28/25</a:t>
            </a:fld>
            <a:endParaRPr lang="en-US"/>
          </a:p>
        </p:txBody>
      </p:sp>
      <p:sp>
        <p:nvSpPr>
          <p:cNvPr id="8" name="Footer Placeholder 7">
            <a:extLst>
              <a:ext uri="{FF2B5EF4-FFF2-40B4-BE49-F238E27FC236}">
                <a16:creationId xmlns:a16="http://schemas.microsoft.com/office/drawing/2014/main" id="{6337A104-46D2-1049-B7CC-F49A3BFC00C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0053F64-6D69-2644-B6B7-5ADECF326186}"/>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193294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F236-62E1-E448-B2EF-D57C5F3020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F261F0-2AEA-E146-AE7E-2F2646B40AFC}"/>
              </a:ext>
            </a:extLst>
          </p:cNvPr>
          <p:cNvSpPr>
            <a:spLocks noGrp="1"/>
          </p:cNvSpPr>
          <p:nvPr>
            <p:ph type="dt" sz="half" idx="10"/>
          </p:nvPr>
        </p:nvSpPr>
        <p:spPr/>
        <p:txBody>
          <a:bodyPr/>
          <a:lstStyle/>
          <a:p>
            <a:fld id="{3731B3E4-154A-8745-9F3C-ACEACDDEC42E}" type="datetimeFigureOut">
              <a:rPr lang="en-US" smtClean="0"/>
              <a:t>4/28/25</a:t>
            </a:fld>
            <a:endParaRPr lang="en-US"/>
          </a:p>
        </p:txBody>
      </p:sp>
      <p:sp>
        <p:nvSpPr>
          <p:cNvPr id="4" name="Footer Placeholder 3">
            <a:extLst>
              <a:ext uri="{FF2B5EF4-FFF2-40B4-BE49-F238E27FC236}">
                <a16:creationId xmlns:a16="http://schemas.microsoft.com/office/drawing/2014/main" id="{8B69386C-B0AC-D740-96A3-90595DF5D5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9D5789-8A62-BF4B-8AAC-B1BE03AAB68A}"/>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264051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2A1512-DC78-374D-8B07-225595CA0CAC}"/>
              </a:ext>
            </a:extLst>
          </p:cNvPr>
          <p:cNvSpPr>
            <a:spLocks noGrp="1"/>
          </p:cNvSpPr>
          <p:nvPr>
            <p:ph type="dt" sz="half" idx="10"/>
          </p:nvPr>
        </p:nvSpPr>
        <p:spPr/>
        <p:txBody>
          <a:bodyPr/>
          <a:lstStyle/>
          <a:p>
            <a:fld id="{3731B3E4-154A-8745-9F3C-ACEACDDEC42E}" type="datetimeFigureOut">
              <a:rPr lang="en-US" smtClean="0"/>
              <a:t>4/28/25</a:t>
            </a:fld>
            <a:endParaRPr lang="en-US"/>
          </a:p>
        </p:txBody>
      </p:sp>
      <p:sp>
        <p:nvSpPr>
          <p:cNvPr id="3" name="Footer Placeholder 2">
            <a:extLst>
              <a:ext uri="{FF2B5EF4-FFF2-40B4-BE49-F238E27FC236}">
                <a16:creationId xmlns:a16="http://schemas.microsoft.com/office/drawing/2014/main" id="{AFA16ADF-E638-AB4D-9CB4-8DD57D6E0B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E1170E-7E23-A14F-B498-999C5BA1A9AF}"/>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3722020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BC82-F95C-4C42-86C6-C74F2DA3E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0A55C6-9820-024E-8BA1-8789144E5B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2D8BFF-60D6-9D4B-919C-61ED598C42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CA1A77-7FBA-5244-AC58-63FB7375C1F2}"/>
              </a:ext>
            </a:extLst>
          </p:cNvPr>
          <p:cNvSpPr>
            <a:spLocks noGrp="1"/>
          </p:cNvSpPr>
          <p:nvPr>
            <p:ph type="dt" sz="half" idx="10"/>
          </p:nvPr>
        </p:nvSpPr>
        <p:spPr/>
        <p:txBody>
          <a:bodyPr/>
          <a:lstStyle/>
          <a:p>
            <a:fld id="{3731B3E4-154A-8745-9F3C-ACEACDDEC42E}" type="datetimeFigureOut">
              <a:rPr lang="en-US" smtClean="0"/>
              <a:t>4/28/25</a:t>
            </a:fld>
            <a:endParaRPr lang="en-US"/>
          </a:p>
        </p:txBody>
      </p:sp>
      <p:sp>
        <p:nvSpPr>
          <p:cNvPr id="6" name="Footer Placeholder 5">
            <a:extLst>
              <a:ext uri="{FF2B5EF4-FFF2-40B4-BE49-F238E27FC236}">
                <a16:creationId xmlns:a16="http://schemas.microsoft.com/office/drawing/2014/main" id="{DE5FB3E5-4359-4C4A-8A10-73A70A2359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602F0-EA86-1C46-9C24-46BB3B9AA478}"/>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4265494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33F8-9BE4-7546-844C-47EC5F94F3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49875E-F35E-B74F-9178-8A16487947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C21411-AC2D-3D4F-89DB-6C6B7C4941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17DBF92-C035-6D45-9EAD-7827E233C8F7}"/>
              </a:ext>
            </a:extLst>
          </p:cNvPr>
          <p:cNvSpPr>
            <a:spLocks noGrp="1"/>
          </p:cNvSpPr>
          <p:nvPr>
            <p:ph type="dt" sz="half" idx="10"/>
          </p:nvPr>
        </p:nvSpPr>
        <p:spPr/>
        <p:txBody>
          <a:bodyPr/>
          <a:lstStyle/>
          <a:p>
            <a:fld id="{3731B3E4-154A-8745-9F3C-ACEACDDEC42E}" type="datetimeFigureOut">
              <a:rPr lang="en-US" smtClean="0"/>
              <a:t>4/28/25</a:t>
            </a:fld>
            <a:endParaRPr lang="en-US"/>
          </a:p>
        </p:txBody>
      </p:sp>
      <p:sp>
        <p:nvSpPr>
          <p:cNvPr id="6" name="Footer Placeholder 5">
            <a:extLst>
              <a:ext uri="{FF2B5EF4-FFF2-40B4-BE49-F238E27FC236}">
                <a16:creationId xmlns:a16="http://schemas.microsoft.com/office/drawing/2014/main" id="{6349FAE5-9AEB-A347-9987-A5B019DFA8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5BD65B-A2E0-B140-B9C4-5FF3ED42B29C}"/>
              </a:ext>
            </a:extLst>
          </p:cNvPr>
          <p:cNvSpPr>
            <a:spLocks noGrp="1"/>
          </p:cNvSpPr>
          <p:nvPr>
            <p:ph type="sldNum" sz="quarter" idx="12"/>
          </p:nvPr>
        </p:nvSpPr>
        <p:spPr/>
        <p:txBody>
          <a:bodyPr/>
          <a:lstStyle/>
          <a:p>
            <a:fld id="{C3EE9C90-48BA-6E47-893E-5B8779509EFF}" type="slidenum">
              <a:rPr lang="en-US" smtClean="0"/>
              <a:t>‹#›</a:t>
            </a:fld>
            <a:endParaRPr lang="en-US"/>
          </a:p>
        </p:txBody>
      </p:sp>
    </p:spTree>
    <p:extLst>
      <p:ext uri="{BB962C8B-B14F-4D97-AF65-F5344CB8AC3E}">
        <p14:creationId xmlns:p14="http://schemas.microsoft.com/office/powerpoint/2010/main" val="69101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BB118-4BC5-A64C-936D-B8505E59DD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6E9895-2718-9B4A-AA49-48C0AF2F99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F56FE6-0933-E541-B815-20742A728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31B3E4-154A-8745-9F3C-ACEACDDEC42E}" type="datetimeFigureOut">
              <a:rPr lang="en-US" smtClean="0"/>
              <a:t>4/28/25</a:t>
            </a:fld>
            <a:endParaRPr lang="en-US"/>
          </a:p>
        </p:txBody>
      </p:sp>
      <p:sp>
        <p:nvSpPr>
          <p:cNvPr id="5" name="Footer Placeholder 4">
            <a:extLst>
              <a:ext uri="{FF2B5EF4-FFF2-40B4-BE49-F238E27FC236}">
                <a16:creationId xmlns:a16="http://schemas.microsoft.com/office/drawing/2014/main" id="{265C6947-48D2-E948-BA08-AB2A2FF3D6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1023459-07C1-D64C-B697-D6FDAB4D63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E9C90-48BA-6E47-893E-5B8779509EFF}" type="slidenum">
              <a:rPr lang="en-US" smtClean="0"/>
              <a:t>‹#›</a:t>
            </a:fld>
            <a:endParaRPr lang="en-US"/>
          </a:p>
        </p:txBody>
      </p:sp>
    </p:spTree>
    <p:extLst>
      <p:ext uri="{BB962C8B-B14F-4D97-AF65-F5344CB8AC3E}">
        <p14:creationId xmlns:p14="http://schemas.microsoft.com/office/powerpoint/2010/main" val="3572568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676400"/>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a:t>
            </a:r>
          </a:p>
          <a:p>
            <a:pPr algn="ctr"/>
            <a:r>
              <a:rPr lang="en-US" sz="1400" b="1" dirty="0"/>
              <a:t>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9"/>
            <a:ext cx="1873405" cy="1371600"/>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a:t>
            </a:r>
          </a:p>
          <a:p>
            <a:pPr algn="ctr"/>
            <a:r>
              <a:rPr lang="en-US" sz="1400" b="1" dirty="0"/>
              <a:t>id</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10138605" y="636299"/>
            <a:ext cx="1919026" cy="132766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a:t>Response</a:t>
            </a:r>
          </a:p>
          <a:p>
            <a:pPr algn="ctr"/>
            <a:r>
              <a:rPr lang="en-US" sz="1400" dirty="0" err="1"/>
              <a:t>userid</a:t>
            </a:r>
            <a:endParaRPr lang="en-US" sz="1400" dirty="0"/>
          </a:p>
          <a:p>
            <a:pPr algn="ctr"/>
            <a:r>
              <a:rPr lang="en-US" sz="1400" dirty="0" err="1"/>
              <a:t>survey_id</a:t>
            </a:r>
            <a:endParaRPr lang="en-US" sz="1400" dirty="0"/>
          </a:p>
          <a:p>
            <a:pPr algn="ctr"/>
            <a:r>
              <a:rPr lang="en-US" sz="1400" dirty="0" err="1"/>
              <a:t>element_id</a:t>
            </a:r>
            <a:endParaRPr lang="en-US" sz="1400" dirty="0"/>
          </a:p>
          <a:p>
            <a:pPr algn="ctr"/>
            <a:r>
              <a:rPr lang="en-US" sz="1400" dirty="0"/>
              <a:t>status (draft/final)</a:t>
            </a:r>
          </a:p>
          <a:p>
            <a:pPr algn="ctr"/>
            <a:r>
              <a:rPr lang="en-US" sz="1400" dirty="0"/>
              <a:t>…</a:t>
            </a:r>
          </a:p>
        </p:txBody>
      </p:sp>
      <p:sp>
        <p:nvSpPr>
          <p:cNvPr id="40" name="Rectangle 39">
            <a:extLst>
              <a:ext uri="{FF2B5EF4-FFF2-40B4-BE49-F238E27FC236}">
                <a16:creationId xmlns:a16="http://schemas.microsoft.com/office/drawing/2014/main" id="{A9A9EA62-8419-7C40-9E14-DFA2FF1EBD9B}"/>
              </a:ext>
            </a:extLst>
          </p:cNvPr>
          <p:cNvSpPr/>
          <p:nvPr/>
        </p:nvSpPr>
        <p:spPr>
          <a:xfrm>
            <a:off x="5136481" y="7886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0477E204-87B8-D449-8270-2BD1F8C9EDBE}"/>
              </a:ext>
            </a:extLst>
          </p:cNvPr>
          <p:cNvSpPr/>
          <p:nvPr/>
        </p:nvSpPr>
        <p:spPr>
          <a:xfrm>
            <a:off x="4984081" y="6362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12BC575-C1B5-7742-9D19-994DBDAC8D5D}"/>
              </a:ext>
            </a:extLst>
          </p:cNvPr>
          <p:cNvSpPr/>
          <p:nvPr/>
        </p:nvSpPr>
        <p:spPr>
          <a:xfrm>
            <a:off x="4831681" y="483899"/>
            <a:ext cx="1873405" cy="13939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10FC731E-9625-934A-830E-53AF7496C89E}"/>
              </a:ext>
            </a:extLst>
          </p:cNvPr>
          <p:cNvSpPr/>
          <p:nvPr/>
        </p:nvSpPr>
        <p:spPr>
          <a:xfrm>
            <a:off x="4679281" y="331499"/>
            <a:ext cx="1873405" cy="1393900"/>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Element</a:t>
            </a:r>
          </a:p>
          <a:p>
            <a:pPr algn="ctr"/>
            <a:r>
              <a:rPr lang="en-US" sz="1400" b="1" dirty="0"/>
              <a:t>id</a:t>
            </a:r>
          </a:p>
          <a:p>
            <a:pPr algn="ctr"/>
            <a:r>
              <a:rPr lang="en-US" sz="1400" b="1" dirty="0"/>
              <a:t>revision</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3444426" y="3897309"/>
            <a:ext cx="2977417" cy="984885"/>
          </a:xfrm>
          <a:prstGeom prst="rect">
            <a:avLst/>
          </a:prstGeom>
          <a:noFill/>
        </p:spPr>
        <p:txBody>
          <a:bodyPr wrap="square" rtlCol="0">
            <a:spAutoFit/>
          </a:bodyPr>
          <a:lstStyle/>
          <a:p>
            <a:r>
              <a:rPr lang="en-US" sz="1600" dirty="0"/>
              <a:t>Clone Survey</a:t>
            </a:r>
          </a:p>
          <a:p>
            <a:pPr marL="285750" indent="-285750">
              <a:buFont typeface="Arial" panose="020B0604020202020204" pitchFamily="34" charset="0"/>
              <a:buChar char="•"/>
            </a:pPr>
            <a:r>
              <a:rPr lang="en-US" sz="1400" dirty="0"/>
              <a:t>duplicate </a:t>
            </a:r>
            <a:r>
              <a:rPr lang="en-US" sz="1400" dirty="0" err="1"/>
              <a:t>SurveyContent</a:t>
            </a:r>
            <a:r>
              <a:rPr lang="en-US" sz="1400" dirty="0"/>
              <a:t> from cloned survey id to new survey id</a:t>
            </a:r>
          </a:p>
          <a:p>
            <a:pPr marL="285750" indent="-285750">
              <a:buFont typeface="Arial" panose="020B0604020202020204" pitchFamily="34" charset="0"/>
              <a:buChar char="•"/>
            </a:pPr>
            <a:r>
              <a:rPr lang="en-US" sz="1400" dirty="0"/>
              <a:t>set survey revision to 1</a:t>
            </a:r>
          </a:p>
        </p:txBody>
      </p:sp>
      <p:sp>
        <p:nvSpPr>
          <p:cNvPr id="42" name="TextBox 41">
            <a:extLst>
              <a:ext uri="{FF2B5EF4-FFF2-40B4-BE49-F238E27FC236}">
                <a16:creationId xmlns:a16="http://schemas.microsoft.com/office/drawing/2014/main" id="{67BFA43D-14DB-C346-BD42-3E2E2F7A8006}"/>
              </a:ext>
            </a:extLst>
          </p:cNvPr>
          <p:cNvSpPr txBox="1"/>
          <p:nvPr/>
        </p:nvSpPr>
        <p:spPr>
          <a:xfrm>
            <a:off x="5768383" y="2405452"/>
            <a:ext cx="5012013" cy="1846659"/>
          </a:xfrm>
          <a:prstGeom prst="rect">
            <a:avLst/>
          </a:prstGeom>
          <a:noFill/>
        </p:spPr>
        <p:txBody>
          <a:bodyPr wrap="none" rtlCol="0">
            <a:spAutoFit/>
          </a:bodyPr>
          <a:lstStyle/>
          <a:p>
            <a:r>
              <a:rPr lang="en-US" sz="1600" dirty="0"/>
              <a:t>Modify Section Info</a:t>
            </a:r>
          </a:p>
          <a:p>
            <a:pPr marL="285750" indent="-285750">
              <a:buFont typeface="Arial" panose="020B0604020202020204" pitchFamily="34" charset="0"/>
              <a:buChar char="•"/>
            </a:pPr>
            <a:r>
              <a:rPr lang="en-US" sz="1400" dirty="0"/>
              <a:t>duplicate Section (new id) </a:t>
            </a:r>
          </a:p>
          <a:p>
            <a:pPr marL="285750" indent="-285750">
              <a:buFont typeface="Arial" panose="020B0604020202020204" pitchFamily="34" charset="0"/>
              <a:buChar char="•"/>
            </a:pPr>
            <a:r>
              <a:rPr lang="en-US" sz="1400" dirty="0"/>
              <a:t>update section info</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section id</a:t>
            </a:r>
          </a:p>
          <a:p>
            <a:pPr marL="742950" lvl="1" indent="-285750">
              <a:buFont typeface="Arial" panose="020B0604020202020204" pitchFamily="34" charset="0"/>
              <a:buChar char="•"/>
            </a:pPr>
            <a:r>
              <a:rPr lang="en-US" sz="1400" dirty="0"/>
              <a:t>update section id</a:t>
            </a:r>
          </a:p>
          <a:p>
            <a:pPr marL="742950" lvl="1" indent="-285750">
              <a:buFont typeface="Arial" panose="020B0604020202020204" pitchFamily="34" charset="0"/>
              <a:buChar char="•"/>
            </a:pPr>
            <a:r>
              <a:rPr lang="en-US" sz="1400" dirty="0"/>
              <a:t>update survey revision to new Survey revision</a:t>
            </a:r>
          </a:p>
        </p:txBody>
      </p:sp>
      <p:sp>
        <p:nvSpPr>
          <p:cNvPr id="24" name="Rectangle 23">
            <a:extLst>
              <a:ext uri="{FF2B5EF4-FFF2-40B4-BE49-F238E27FC236}">
                <a16:creationId xmlns:a16="http://schemas.microsoft.com/office/drawing/2014/main" id="{FA7B46D3-4780-4442-99EC-FA1132364098}"/>
              </a:ext>
            </a:extLst>
          </p:cNvPr>
          <p:cNvSpPr/>
          <p:nvPr/>
        </p:nvSpPr>
        <p:spPr>
          <a:xfrm>
            <a:off x="336389" y="2176538"/>
            <a:ext cx="2090858" cy="192292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Survey Content</a:t>
            </a:r>
          </a:p>
          <a:p>
            <a:pPr algn="ctr"/>
            <a:r>
              <a:rPr lang="en-US" sz="1400" b="1" dirty="0" err="1"/>
              <a:t>survey_id</a:t>
            </a:r>
            <a:endParaRPr lang="en-US" sz="1400" b="1" dirty="0"/>
          </a:p>
          <a:p>
            <a:pPr algn="ctr"/>
            <a:r>
              <a:rPr lang="en-US" sz="1400" b="1" dirty="0" err="1">
                <a:solidFill>
                  <a:schemeClr val="accent2">
                    <a:lumMod val="75000"/>
                  </a:schemeClr>
                </a:solidFill>
              </a:rPr>
              <a:t>survey_revision</a:t>
            </a:r>
            <a:r>
              <a:rPr lang="en-US" sz="1400" b="1" dirty="0">
                <a:solidFill>
                  <a:schemeClr val="accent2">
                    <a:lumMod val="75000"/>
                  </a:schemeClr>
                </a:solidFill>
              </a:rPr>
              <a:t> (*)</a:t>
            </a:r>
          </a:p>
          <a:p>
            <a:pPr algn="ctr"/>
            <a:r>
              <a:rPr lang="en-US" sz="1400" b="1" dirty="0" err="1"/>
              <a:t>section_seq</a:t>
            </a:r>
            <a:endParaRPr lang="en-US" sz="1400" b="1" dirty="0"/>
          </a:p>
          <a:p>
            <a:pPr algn="ctr"/>
            <a:r>
              <a:rPr lang="en-US" sz="1400" dirty="0" err="1"/>
              <a:t>section_id</a:t>
            </a:r>
            <a:endParaRPr lang="en-US" sz="1400" dirty="0"/>
          </a:p>
          <a:p>
            <a:pPr algn="ctr"/>
            <a:r>
              <a:rPr lang="en-US" sz="1400" b="1" dirty="0" err="1"/>
              <a:t>element_seq</a:t>
            </a:r>
            <a:endParaRPr lang="en-US" sz="1400" b="1" dirty="0"/>
          </a:p>
          <a:p>
            <a:pPr algn="ctr"/>
            <a:r>
              <a:rPr lang="en-US" sz="1400" dirty="0" err="1">
                <a:solidFill>
                  <a:srgbClr val="C00000"/>
                </a:solidFill>
              </a:rPr>
              <a:t>element_id</a:t>
            </a:r>
            <a:r>
              <a:rPr lang="en-US" sz="1400" dirty="0">
                <a:solidFill>
                  <a:srgbClr val="C00000"/>
                </a:solidFill>
              </a:rPr>
              <a:t> (*)</a:t>
            </a:r>
          </a:p>
          <a:p>
            <a:pPr algn="ctr"/>
            <a:r>
              <a:rPr lang="en-US" sz="1400" dirty="0" err="1"/>
              <a:t>element_revision</a:t>
            </a:r>
            <a:endParaRPr lang="en-US" sz="1400" dirty="0"/>
          </a:p>
        </p:txBody>
      </p:sp>
      <p:sp>
        <p:nvSpPr>
          <p:cNvPr id="48" name="TextBox 47">
            <a:extLst>
              <a:ext uri="{FF2B5EF4-FFF2-40B4-BE49-F238E27FC236}">
                <a16:creationId xmlns:a16="http://schemas.microsoft.com/office/drawing/2014/main" id="{5DD3117B-0584-7748-9F74-001ACD493373}"/>
              </a:ext>
            </a:extLst>
          </p:cNvPr>
          <p:cNvSpPr txBox="1"/>
          <p:nvPr/>
        </p:nvSpPr>
        <p:spPr>
          <a:xfrm>
            <a:off x="6911306" y="4359348"/>
            <a:ext cx="5092100" cy="1846659"/>
          </a:xfrm>
          <a:prstGeom prst="rect">
            <a:avLst/>
          </a:prstGeom>
          <a:noFill/>
        </p:spPr>
        <p:txBody>
          <a:bodyPr wrap="none" rtlCol="0">
            <a:spAutoFit/>
          </a:bodyPr>
          <a:lstStyle/>
          <a:p>
            <a:r>
              <a:rPr lang="en-US" sz="1600" dirty="0"/>
              <a:t>Modify Element Info</a:t>
            </a:r>
          </a:p>
          <a:p>
            <a:pPr marL="285750" indent="-285750">
              <a:buFont typeface="Arial" panose="020B0604020202020204" pitchFamily="34" charset="0"/>
              <a:buChar char="•"/>
            </a:pPr>
            <a:r>
              <a:rPr lang="en-US" sz="1400" dirty="0"/>
              <a:t>duplicate Element (same id, new revision) </a:t>
            </a:r>
          </a:p>
          <a:p>
            <a:pPr marL="285750" indent="-285750">
              <a:buFont typeface="Arial" panose="020B0604020202020204" pitchFamily="34" charset="0"/>
              <a:buChar char="•"/>
            </a:pPr>
            <a:r>
              <a:rPr lang="en-US" sz="1400" dirty="0"/>
              <a:t>update element info (NOT type)</a:t>
            </a:r>
          </a:p>
          <a:p>
            <a:pPr marL="285750" indent="-285750">
              <a:buFont typeface="Arial" panose="020B0604020202020204" pitchFamily="34" charset="0"/>
              <a:buChar char="•"/>
            </a:pPr>
            <a:r>
              <a:rPr lang="en-US" sz="1400" dirty="0">
                <a:solidFill>
                  <a:srgbClr val="7030A0"/>
                </a:solidFill>
              </a:rPr>
              <a:t>update current Survey revision(*)</a:t>
            </a:r>
          </a:p>
          <a:p>
            <a:pPr marL="285750" indent="-285750">
              <a:buFont typeface="Arial" panose="020B0604020202020204" pitchFamily="34" charset="0"/>
              <a:buChar char="•"/>
            </a:pPr>
            <a:r>
              <a:rPr lang="en-US" sz="1400" dirty="0"/>
              <a:t>duplicate </a:t>
            </a:r>
            <a:r>
              <a:rPr lang="en-US" sz="1400" dirty="0" err="1"/>
              <a:t>SurveyContent</a:t>
            </a:r>
            <a:endParaRPr lang="en-US" sz="1400" dirty="0"/>
          </a:p>
          <a:p>
            <a:pPr marL="742950" lvl="1" indent="-285750">
              <a:buFont typeface="Arial" panose="020B0604020202020204" pitchFamily="34" charset="0"/>
              <a:buChar char="•"/>
            </a:pPr>
            <a:r>
              <a:rPr lang="en-US" sz="1400" dirty="0"/>
              <a:t>all records for current survey id with modified element id</a:t>
            </a:r>
          </a:p>
          <a:p>
            <a:pPr marL="742950" lvl="1" indent="-285750">
              <a:buFont typeface="Arial" panose="020B0604020202020204" pitchFamily="34" charset="0"/>
              <a:buChar char="•"/>
            </a:pPr>
            <a:r>
              <a:rPr lang="en-US" sz="1400" dirty="0"/>
              <a:t>update element revision</a:t>
            </a:r>
          </a:p>
          <a:p>
            <a:pPr marL="742950" lvl="1" indent="-285750">
              <a:buFont typeface="Arial" panose="020B0604020202020204" pitchFamily="34" charset="0"/>
              <a:buChar char="•"/>
            </a:pPr>
            <a:r>
              <a:rPr lang="en-US" sz="1400" dirty="0"/>
              <a:t>update survey revision to new Survey revision</a:t>
            </a:r>
          </a:p>
        </p:txBody>
      </p:sp>
      <p:sp>
        <p:nvSpPr>
          <p:cNvPr id="50" name="TextBox 49">
            <a:extLst>
              <a:ext uri="{FF2B5EF4-FFF2-40B4-BE49-F238E27FC236}">
                <a16:creationId xmlns:a16="http://schemas.microsoft.com/office/drawing/2014/main" id="{3979ACA4-2FCF-CD4E-93B6-81364E879EE9}"/>
              </a:ext>
            </a:extLst>
          </p:cNvPr>
          <p:cNvSpPr txBox="1"/>
          <p:nvPr/>
        </p:nvSpPr>
        <p:spPr>
          <a:xfrm>
            <a:off x="9080506" y="2512688"/>
            <a:ext cx="2833437" cy="738664"/>
          </a:xfrm>
          <a:prstGeom prst="rect">
            <a:avLst/>
          </a:prstGeom>
          <a:noFill/>
        </p:spPr>
        <p:txBody>
          <a:bodyPr wrap="square" rtlCol="0">
            <a:spAutoFit/>
          </a:bodyPr>
          <a:lstStyle/>
          <a:p>
            <a:r>
              <a:rPr lang="en-US" sz="1400" dirty="0">
                <a:solidFill>
                  <a:srgbClr val="7030A0"/>
                </a:solidFill>
              </a:rPr>
              <a:t>(*) If modifying multiple sections/elements at once, only need to update survey revision once</a:t>
            </a:r>
          </a:p>
        </p:txBody>
      </p:sp>
      <p:sp>
        <p:nvSpPr>
          <p:cNvPr id="52" name="TextBox 51">
            <a:extLst>
              <a:ext uri="{FF2B5EF4-FFF2-40B4-BE49-F238E27FC236}">
                <a16:creationId xmlns:a16="http://schemas.microsoft.com/office/drawing/2014/main" id="{0CB06753-CE33-8D45-83E3-FAA63C786052}"/>
              </a:ext>
            </a:extLst>
          </p:cNvPr>
          <p:cNvSpPr txBox="1"/>
          <p:nvPr/>
        </p:nvSpPr>
        <p:spPr>
          <a:xfrm>
            <a:off x="169209" y="4184644"/>
            <a:ext cx="3111873" cy="738664"/>
          </a:xfrm>
          <a:prstGeom prst="rect">
            <a:avLst/>
          </a:prstGeom>
          <a:noFill/>
        </p:spPr>
        <p:txBody>
          <a:bodyPr wrap="square" rtlCol="0">
            <a:spAutoFit/>
          </a:bodyPr>
          <a:lstStyle/>
          <a:p>
            <a:r>
              <a:rPr lang="en-US" sz="1400" dirty="0">
                <a:solidFill>
                  <a:schemeClr val="accent2">
                    <a:lumMod val="75000"/>
                  </a:schemeClr>
                </a:solidFill>
              </a:rPr>
              <a:t>(*) Survey revision at time of last modification. This content will apply to all subsequent revisions as well</a:t>
            </a:r>
          </a:p>
        </p:txBody>
      </p:sp>
      <p:sp>
        <p:nvSpPr>
          <p:cNvPr id="53" name="TextBox 52">
            <a:extLst>
              <a:ext uri="{FF2B5EF4-FFF2-40B4-BE49-F238E27FC236}">
                <a16:creationId xmlns:a16="http://schemas.microsoft.com/office/drawing/2014/main" id="{7CB1553A-C414-604F-8ECB-BAC2E150AE3D}"/>
              </a:ext>
            </a:extLst>
          </p:cNvPr>
          <p:cNvSpPr txBox="1"/>
          <p:nvPr/>
        </p:nvSpPr>
        <p:spPr>
          <a:xfrm>
            <a:off x="169209" y="4924805"/>
            <a:ext cx="3474205" cy="523220"/>
          </a:xfrm>
          <a:prstGeom prst="rect">
            <a:avLst/>
          </a:prstGeom>
          <a:noFill/>
        </p:spPr>
        <p:txBody>
          <a:bodyPr wrap="square" rtlCol="0">
            <a:spAutoFit/>
          </a:bodyPr>
          <a:lstStyle/>
          <a:p>
            <a:r>
              <a:rPr lang="en-US" sz="1400" dirty="0">
                <a:solidFill>
                  <a:srgbClr val="C00000"/>
                </a:solidFill>
              </a:rPr>
              <a:t>(*) There should be only one occurrence of a given </a:t>
            </a:r>
            <a:r>
              <a:rPr lang="en-US" sz="1400" dirty="0" err="1">
                <a:solidFill>
                  <a:srgbClr val="C00000"/>
                </a:solidFill>
              </a:rPr>
              <a:t>element_id</a:t>
            </a:r>
            <a:r>
              <a:rPr lang="en-US" sz="1400" dirty="0">
                <a:solidFill>
                  <a:srgbClr val="C00000"/>
                </a:solidFill>
              </a:rPr>
              <a:t> for each </a:t>
            </a:r>
            <a:r>
              <a:rPr lang="en-US" sz="1400" dirty="0" err="1">
                <a:solidFill>
                  <a:srgbClr val="C00000"/>
                </a:solidFill>
              </a:rPr>
              <a:t>survey_id</a:t>
            </a:r>
            <a:r>
              <a:rPr lang="en-US" sz="1400" dirty="0">
                <a:solidFill>
                  <a:srgbClr val="C00000"/>
                </a:solidFill>
              </a:rPr>
              <a:t>/rev</a:t>
            </a:r>
          </a:p>
        </p:txBody>
      </p:sp>
      <p:sp>
        <p:nvSpPr>
          <p:cNvPr id="16" name="Rectangle 15">
            <a:extLst>
              <a:ext uri="{FF2B5EF4-FFF2-40B4-BE49-F238E27FC236}">
                <a16:creationId xmlns:a16="http://schemas.microsoft.com/office/drawing/2014/main" id="{F31E66B2-D159-CC4A-BE4D-3D95D68D145D}"/>
              </a:ext>
            </a:extLst>
          </p:cNvPr>
          <p:cNvSpPr/>
          <p:nvPr/>
        </p:nvSpPr>
        <p:spPr>
          <a:xfrm>
            <a:off x="7386658" y="293159"/>
            <a:ext cx="1873405" cy="1218770"/>
          </a:xfrm>
          <a:prstGeom prst="rect">
            <a:avLst/>
          </a:prstGeom>
          <a:ln>
            <a:solidFill>
              <a:schemeClr val="tx1"/>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lang="en-US" dirty="0" err="1"/>
              <a:t>SurveyOption</a:t>
            </a:r>
            <a:endParaRPr lang="en-US" dirty="0"/>
          </a:p>
          <a:p>
            <a:pPr algn="ctr"/>
            <a:r>
              <a:rPr lang="en-US" sz="1400" b="1" dirty="0"/>
              <a:t>id</a:t>
            </a:r>
          </a:p>
          <a:p>
            <a:pPr algn="ctr"/>
            <a:r>
              <a:rPr lang="en-US" sz="1400" b="1" dirty="0" err="1"/>
              <a:t>survey_id</a:t>
            </a:r>
            <a:endParaRPr lang="en-US" sz="1400" b="1" dirty="0"/>
          </a:p>
          <a:p>
            <a:pPr algn="ctr"/>
            <a:r>
              <a:rPr lang="en-US" sz="1400" dirty="0"/>
              <a:t>…</a:t>
            </a:r>
          </a:p>
        </p:txBody>
      </p:sp>
      <p:sp>
        <p:nvSpPr>
          <p:cNvPr id="19" name="Rectangle 18">
            <a:extLst>
              <a:ext uri="{FF2B5EF4-FFF2-40B4-BE49-F238E27FC236}">
                <a16:creationId xmlns:a16="http://schemas.microsoft.com/office/drawing/2014/main" id="{6A39BD2B-40A0-5E40-BCBC-9AAA3067F5AD}"/>
              </a:ext>
            </a:extLst>
          </p:cNvPr>
          <p:cNvSpPr/>
          <p:nvPr/>
        </p:nvSpPr>
        <p:spPr>
          <a:xfrm>
            <a:off x="2599794" y="2180546"/>
            <a:ext cx="2090858" cy="1667273"/>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Element Options</a:t>
            </a:r>
          </a:p>
          <a:p>
            <a:pPr algn="ctr"/>
            <a:r>
              <a:rPr lang="en-US" sz="1400" b="1" dirty="0" err="1">
                <a:solidFill>
                  <a:schemeClr val="tx1"/>
                </a:solidFill>
              </a:rPr>
              <a:t>element_id</a:t>
            </a:r>
            <a:endParaRPr lang="en-US" sz="1400" b="1" dirty="0">
              <a:solidFill>
                <a:schemeClr val="tx1"/>
              </a:solidFill>
            </a:endParaRPr>
          </a:p>
          <a:p>
            <a:pPr algn="ctr"/>
            <a:r>
              <a:rPr lang="en-US" sz="1400" b="1" dirty="0" err="1">
                <a:solidFill>
                  <a:schemeClr val="accent5">
                    <a:lumMod val="75000"/>
                  </a:schemeClr>
                </a:solidFill>
              </a:rPr>
              <a:t>element_revision</a:t>
            </a:r>
            <a:r>
              <a:rPr lang="en-US" sz="1400" b="1" dirty="0">
                <a:solidFill>
                  <a:schemeClr val="accent5">
                    <a:lumMod val="75000"/>
                  </a:schemeClr>
                </a:solidFill>
              </a:rPr>
              <a:t> (*)</a:t>
            </a:r>
          </a:p>
          <a:p>
            <a:pPr algn="ctr"/>
            <a:r>
              <a:rPr lang="en-US" sz="1400" b="1" dirty="0" err="1">
                <a:solidFill>
                  <a:schemeClr val="tx1"/>
                </a:solidFill>
              </a:rPr>
              <a:t>option_seq</a:t>
            </a:r>
            <a:endParaRPr lang="en-US" sz="1400" b="1" dirty="0">
              <a:solidFill>
                <a:schemeClr val="tx1"/>
              </a:solidFill>
            </a:endParaRPr>
          </a:p>
          <a:p>
            <a:pPr algn="ctr"/>
            <a:r>
              <a:rPr lang="en-US" sz="1400" dirty="0" err="1">
                <a:solidFill>
                  <a:schemeClr val="tx1"/>
                </a:solidFill>
              </a:rPr>
              <a:t>option_id</a:t>
            </a:r>
            <a:r>
              <a:rPr lang="en-US" sz="1400" dirty="0">
                <a:solidFill>
                  <a:schemeClr val="tx1"/>
                </a:solidFill>
              </a:rPr>
              <a:t> (*)</a:t>
            </a:r>
          </a:p>
          <a:p>
            <a:pPr algn="ctr"/>
            <a:r>
              <a:rPr lang="en-US" sz="1400" dirty="0">
                <a:solidFill>
                  <a:schemeClr val="tx1"/>
                </a:solidFill>
              </a:rPr>
              <a:t>secondary</a:t>
            </a:r>
          </a:p>
          <a:p>
            <a:pPr algn="ctr"/>
            <a:r>
              <a:rPr lang="en-US" sz="1400" dirty="0">
                <a:solidFill>
                  <a:schemeClr val="tx1"/>
                </a:solidFill>
              </a:rPr>
              <a:t>…</a:t>
            </a:r>
          </a:p>
        </p:txBody>
      </p:sp>
      <p:sp>
        <p:nvSpPr>
          <p:cNvPr id="21" name="TextBox 20">
            <a:extLst>
              <a:ext uri="{FF2B5EF4-FFF2-40B4-BE49-F238E27FC236}">
                <a16:creationId xmlns:a16="http://schemas.microsoft.com/office/drawing/2014/main" id="{2D239EBE-659C-094D-A7FE-5634BDFC50A1}"/>
              </a:ext>
            </a:extLst>
          </p:cNvPr>
          <p:cNvSpPr txBox="1"/>
          <p:nvPr/>
        </p:nvSpPr>
        <p:spPr>
          <a:xfrm>
            <a:off x="120844" y="5411353"/>
            <a:ext cx="3160238" cy="738664"/>
          </a:xfrm>
          <a:prstGeom prst="rect">
            <a:avLst/>
          </a:prstGeom>
          <a:noFill/>
        </p:spPr>
        <p:txBody>
          <a:bodyPr wrap="square" rtlCol="0">
            <a:spAutoFit/>
          </a:bodyPr>
          <a:lstStyle/>
          <a:p>
            <a:r>
              <a:rPr lang="en-US" sz="1400" dirty="0">
                <a:solidFill>
                  <a:schemeClr val="accent1"/>
                </a:solidFill>
              </a:rPr>
              <a:t>(*) Element revision at time of last modification. This content will apply to all subsequent revisions as well</a:t>
            </a:r>
          </a:p>
        </p:txBody>
      </p:sp>
      <p:sp>
        <p:nvSpPr>
          <p:cNvPr id="22" name="TextBox 21">
            <a:extLst>
              <a:ext uri="{FF2B5EF4-FFF2-40B4-BE49-F238E27FC236}">
                <a16:creationId xmlns:a16="http://schemas.microsoft.com/office/drawing/2014/main" id="{6F84731E-DB4D-E244-8CAF-B615709E9F99}"/>
              </a:ext>
            </a:extLst>
          </p:cNvPr>
          <p:cNvSpPr txBox="1"/>
          <p:nvPr/>
        </p:nvSpPr>
        <p:spPr>
          <a:xfrm>
            <a:off x="3569964" y="5321060"/>
            <a:ext cx="3621539" cy="984885"/>
          </a:xfrm>
          <a:prstGeom prst="rect">
            <a:avLst/>
          </a:prstGeom>
          <a:noFill/>
        </p:spPr>
        <p:txBody>
          <a:bodyPr wrap="square" rtlCol="0">
            <a:spAutoFit/>
          </a:bodyPr>
          <a:lstStyle/>
          <a:p>
            <a:r>
              <a:rPr lang="en-US" sz="1600" dirty="0"/>
              <a:t>Clone Element</a:t>
            </a:r>
          </a:p>
          <a:p>
            <a:pPr marL="285750" indent="-285750">
              <a:buFont typeface="Arial" panose="020B0604020202020204" pitchFamily="34" charset="0"/>
              <a:buChar char="•"/>
            </a:pPr>
            <a:r>
              <a:rPr lang="en-US" sz="1400" dirty="0"/>
              <a:t>duplicate </a:t>
            </a:r>
            <a:r>
              <a:rPr lang="en-US" sz="1400" dirty="0" err="1"/>
              <a:t>ElementOptions</a:t>
            </a:r>
            <a:r>
              <a:rPr lang="en-US" sz="1400" dirty="0"/>
              <a:t> from cloned element id to new element id</a:t>
            </a:r>
          </a:p>
          <a:p>
            <a:pPr marL="285750" indent="-285750">
              <a:buFont typeface="Arial" panose="020B0604020202020204" pitchFamily="34" charset="0"/>
              <a:buChar char="•"/>
            </a:pPr>
            <a:r>
              <a:rPr lang="en-US" sz="1400" dirty="0"/>
              <a:t>set element revision to 1</a:t>
            </a:r>
          </a:p>
        </p:txBody>
      </p:sp>
      <p:sp>
        <p:nvSpPr>
          <p:cNvPr id="23" name="TextBox 22">
            <a:extLst>
              <a:ext uri="{FF2B5EF4-FFF2-40B4-BE49-F238E27FC236}">
                <a16:creationId xmlns:a16="http://schemas.microsoft.com/office/drawing/2014/main" id="{1EBBC275-F211-1749-ACA0-586DE9E74BFE}"/>
              </a:ext>
            </a:extLst>
          </p:cNvPr>
          <p:cNvSpPr txBox="1"/>
          <p:nvPr/>
        </p:nvSpPr>
        <p:spPr>
          <a:xfrm>
            <a:off x="95759" y="6058006"/>
            <a:ext cx="3474205" cy="523220"/>
          </a:xfrm>
          <a:prstGeom prst="rect">
            <a:avLst/>
          </a:prstGeom>
          <a:noFill/>
        </p:spPr>
        <p:txBody>
          <a:bodyPr wrap="square" rtlCol="0">
            <a:spAutoFit/>
          </a:bodyPr>
          <a:lstStyle/>
          <a:p>
            <a:r>
              <a:rPr lang="en-US" sz="1400" dirty="0"/>
              <a:t>(*) There should be only one occurrence of a given </a:t>
            </a:r>
            <a:r>
              <a:rPr lang="en-US" sz="1400" dirty="0" err="1"/>
              <a:t>option_id</a:t>
            </a:r>
            <a:r>
              <a:rPr lang="en-US" sz="1400" dirty="0"/>
              <a:t> for each </a:t>
            </a:r>
            <a:r>
              <a:rPr lang="en-US" sz="1400" dirty="0" err="1"/>
              <a:t>element_id</a:t>
            </a:r>
            <a:r>
              <a:rPr lang="en-US" sz="1400" dirty="0"/>
              <a:t>/rev</a:t>
            </a:r>
          </a:p>
        </p:txBody>
      </p:sp>
    </p:spTree>
    <p:extLst>
      <p:ext uri="{BB962C8B-B14F-4D97-AF65-F5344CB8AC3E}">
        <p14:creationId xmlns:p14="http://schemas.microsoft.com/office/powerpoint/2010/main" val="1026889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52270C1-ABC3-2640-8572-F828B304D3BC}"/>
              </a:ext>
            </a:extLst>
          </p:cNvPr>
          <p:cNvSpPr/>
          <p:nvPr/>
        </p:nvSpPr>
        <p:spPr>
          <a:xfrm>
            <a:off x="250899" y="319250"/>
            <a:ext cx="1873405" cy="1861296"/>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dirty="0"/>
              <a:t>Surveys</a:t>
            </a:r>
          </a:p>
          <a:p>
            <a:pPr algn="ctr"/>
            <a:r>
              <a:rPr lang="en-US" sz="1400" b="1" dirty="0"/>
              <a:t>id</a:t>
            </a:r>
          </a:p>
          <a:p>
            <a:pPr algn="ctr"/>
            <a:r>
              <a:rPr lang="en-US" sz="1400" dirty="0"/>
              <a:t>title</a:t>
            </a:r>
          </a:p>
          <a:p>
            <a:pPr algn="ctr"/>
            <a:r>
              <a:rPr lang="en-US" sz="1400" dirty="0"/>
              <a:t>created</a:t>
            </a:r>
          </a:p>
          <a:p>
            <a:pPr algn="ctr"/>
            <a:r>
              <a:rPr lang="en-US" sz="1400" dirty="0"/>
              <a:t>active</a:t>
            </a:r>
          </a:p>
          <a:p>
            <a:pPr algn="ctr"/>
            <a:r>
              <a:rPr lang="en-US" sz="1400" dirty="0"/>
              <a:t>closed</a:t>
            </a:r>
          </a:p>
          <a:p>
            <a:pPr algn="ctr"/>
            <a:r>
              <a:rPr lang="en-US" sz="1400" dirty="0">
                <a:solidFill>
                  <a:srgbClr val="0070C0"/>
                </a:solidFill>
              </a:rPr>
              <a:t>parent (</a:t>
            </a:r>
            <a:r>
              <a:rPr lang="en-US" sz="1400" dirty="0" err="1">
                <a:solidFill>
                  <a:srgbClr val="0070C0"/>
                </a:solidFill>
              </a:rPr>
              <a:t>fk</a:t>
            </a:r>
            <a:r>
              <a:rPr lang="en-US" sz="1400" dirty="0">
                <a:solidFill>
                  <a:srgbClr val="0070C0"/>
                </a:solidFill>
              </a:rPr>
              <a:t>)</a:t>
            </a:r>
          </a:p>
          <a:p>
            <a:pPr algn="ctr"/>
            <a:r>
              <a:rPr lang="en-US" sz="1400" dirty="0"/>
              <a:t>revision</a:t>
            </a:r>
          </a:p>
        </p:txBody>
      </p:sp>
      <p:sp>
        <p:nvSpPr>
          <p:cNvPr id="7" name="Rectangle 6">
            <a:extLst>
              <a:ext uri="{FF2B5EF4-FFF2-40B4-BE49-F238E27FC236}">
                <a16:creationId xmlns:a16="http://schemas.microsoft.com/office/drawing/2014/main" id="{04190CFC-5E81-0845-A548-D6CFC33E085D}"/>
              </a:ext>
            </a:extLst>
          </p:cNvPr>
          <p:cNvSpPr/>
          <p:nvPr/>
        </p:nvSpPr>
        <p:spPr>
          <a:xfrm>
            <a:off x="2427247" y="304308"/>
            <a:ext cx="1873405" cy="1691342"/>
          </a:xfrm>
          <a:prstGeom prst="rect">
            <a:avLst/>
          </a:prstGeom>
          <a:ln>
            <a:solidFill>
              <a:schemeClr val="tx1"/>
            </a:solidFill>
          </a:ln>
        </p:spPr>
        <p:style>
          <a:lnRef idx="1">
            <a:schemeClr val="accent6"/>
          </a:lnRef>
          <a:fillRef idx="2">
            <a:schemeClr val="accent6"/>
          </a:fillRef>
          <a:effectRef idx="1">
            <a:schemeClr val="accent6"/>
          </a:effectRef>
          <a:fontRef idx="minor">
            <a:schemeClr val="dk1"/>
          </a:fontRef>
        </p:style>
        <p:txBody>
          <a:bodyPr rtlCol="0" anchor="t"/>
          <a:lstStyle/>
          <a:p>
            <a:pPr algn="ctr"/>
            <a:r>
              <a:rPr lang="en-US" dirty="0"/>
              <a:t>Sections</a:t>
            </a:r>
            <a:endParaRPr lang="en-US" sz="1400" b="1" dirty="0"/>
          </a:p>
          <a:p>
            <a:pPr algn="ctr"/>
            <a:r>
              <a:rPr lang="en-US" sz="1400" b="1" dirty="0">
                <a:solidFill>
                  <a:schemeClr val="accent1"/>
                </a:solidFill>
              </a:rPr>
              <a:t>survey id (</a:t>
            </a:r>
            <a:r>
              <a:rPr lang="en-US" sz="1400" b="1" dirty="0" err="1">
                <a:solidFill>
                  <a:schemeClr val="accent1"/>
                </a:solidFill>
              </a:rPr>
              <a:t>fk</a:t>
            </a:r>
            <a:r>
              <a:rPr lang="en-US" sz="1400" b="1" dirty="0">
                <a:solidFill>
                  <a:schemeClr val="accent1"/>
                </a:solidFill>
              </a:rPr>
              <a:t>)</a:t>
            </a:r>
          </a:p>
          <a:p>
            <a:pPr algn="ctr"/>
            <a:r>
              <a:rPr lang="en-US" sz="1400" b="1" dirty="0">
                <a:solidFill>
                  <a:schemeClr val="tx1"/>
                </a:solidFill>
              </a:rPr>
              <a:t>survey rev</a:t>
            </a:r>
            <a:r>
              <a:rPr lang="en-US" sz="1400" b="1" baseline="30000" dirty="0">
                <a:solidFill>
                  <a:schemeClr val="tx1"/>
                </a:solidFill>
              </a:rPr>
              <a:t>(*)</a:t>
            </a:r>
            <a:endParaRPr lang="en-US" sz="1400" b="1" dirty="0">
              <a:solidFill>
                <a:schemeClr val="tx1"/>
              </a:solidFill>
            </a:endParaRPr>
          </a:p>
          <a:p>
            <a:pPr algn="ctr"/>
            <a:r>
              <a:rPr lang="en-US" sz="1400" b="1" dirty="0"/>
              <a:t>sequence </a:t>
            </a:r>
          </a:p>
          <a:p>
            <a:pPr algn="ctr"/>
            <a:r>
              <a:rPr lang="en-US" sz="1400" dirty="0"/>
              <a:t>name</a:t>
            </a:r>
          </a:p>
          <a:p>
            <a:pPr algn="ctr"/>
            <a:r>
              <a:rPr lang="en-US" sz="1400" dirty="0"/>
              <a:t>description</a:t>
            </a:r>
          </a:p>
        </p:txBody>
      </p:sp>
      <p:sp>
        <p:nvSpPr>
          <p:cNvPr id="37" name="Rectangle 36">
            <a:extLst>
              <a:ext uri="{FF2B5EF4-FFF2-40B4-BE49-F238E27FC236}">
                <a16:creationId xmlns:a16="http://schemas.microsoft.com/office/drawing/2014/main" id="{8C01750A-0B49-014A-857F-F58956B9D53C}"/>
              </a:ext>
            </a:extLst>
          </p:cNvPr>
          <p:cNvSpPr/>
          <p:nvPr/>
        </p:nvSpPr>
        <p:spPr>
          <a:xfrm>
            <a:off x="228087" y="5082968"/>
            <a:ext cx="1919026" cy="1445180"/>
          </a:xfrm>
          <a:prstGeom prst="rect">
            <a:avLst/>
          </a:prstGeo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t"/>
          <a:lstStyle/>
          <a:p>
            <a:pPr algn="ctr"/>
            <a:r>
              <a:rPr lang="en-US" dirty="0"/>
              <a:t>Response</a:t>
            </a:r>
          </a:p>
          <a:p>
            <a:pPr algn="ctr"/>
            <a:r>
              <a:rPr lang="en-US" sz="1400" b="1" dirty="0" err="1"/>
              <a:t>userid</a:t>
            </a:r>
            <a:endParaRPr lang="en-US" sz="1400" b="1" dirty="0"/>
          </a:p>
          <a:p>
            <a:pPr algn="ctr"/>
            <a:r>
              <a:rPr lang="en-US" sz="1400" b="1" dirty="0" err="1"/>
              <a:t>survey_id</a:t>
            </a:r>
            <a:endParaRPr lang="en-US" sz="1400" b="1" dirty="0"/>
          </a:p>
          <a:p>
            <a:pPr algn="ctr"/>
            <a:r>
              <a:rPr lang="en-US" sz="1400" b="1" dirty="0" err="1"/>
              <a:t>element_id</a:t>
            </a:r>
            <a:endParaRPr lang="en-US" sz="1400" b="1" dirty="0"/>
          </a:p>
          <a:p>
            <a:pPr algn="ctr"/>
            <a:r>
              <a:rPr lang="en-US" sz="1400" b="1" dirty="0"/>
              <a:t>status (draft/final)</a:t>
            </a:r>
          </a:p>
          <a:p>
            <a:pPr algn="ctr"/>
            <a:r>
              <a:rPr lang="en-US" sz="1400" dirty="0"/>
              <a:t>…</a:t>
            </a:r>
          </a:p>
        </p:txBody>
      </p:sp>
      <p:sp>
        <p:nvSpPr>
          <p:cNvPr id="32" name="Rectangle 31">
            <a:extLst>
              <a:ext uri="{FF2B5EF4-FFF2-40B4-BE49-F238E27FC236}">
                <a16:creationId xmlns:a16="http://schemas.microsoft.com/office/drawing/2014/main" id="{10FC731E-9625-934A-830E-53AF7496C89E}"/>
              </a:ext>
            </a:extLst>
          </p:cNvPr>
          <p:cNvSpPr/>
          <p:nvPr/>
        </p:nvSpPr>
        <p:spPr>
          <a:xfrm>
            <a:off x="4555190" y="304308"/>
            <a:ext cx="1873405" cy="1983438"/>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dirty="0"/>
              <a:t>Elements</a:t>
            </a:r>
            <a:endParaRPr lang="en-US" sz="1400" b="1" dirty="0"/>
          </a:p>
          <a:p>
            <a:pPr algn="ctr"/>
            <a:r>
              <a:rPr lang="en-US" sz="1400" b="1" dirty="0"/>
              <a:t>id</a:t>
            </a:r>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i="1" dirty="0">
                <a:solidFill>
                  <a:schemeClr val="tx1"/>
                </a:solidFill>
              </a:rPr>
              <a:t>section </a:t>
            </a:r>
            <a:r>
              <a:rPr lang="en-US" sz="1400" i="1" dirty="0" err="1">
                <a:solidFill>
                  <a:schemeClr val="tx1"/>
                </a:solidFill>
              </a:rPr>
              <a:t>seq</a:t>
            </a:r>
            <a:endParaRPr lang="en-US" sz="1400" i="1" dirty="0">
              <a:solidFill>
                <a:schemeClr val="tx1"/>
              </a:solidFill>
            </a:endParaRPr>
          </a:p>
          <a:p>
            <a:pPr algn="ctr"/>
            <a:r>
              <a:rPr lang="en-US" sz="1400" i="1" dirty="0"/>
              <a:t>sequence</a:t>
            </a:r>
            <a:r>
              <a:rPr lang="en-US" sz="1400" i="1" baseline="30000" dirty="0"/>
              <a:t>(**)</a:t>
            </a:r>
          </a:p>
          <a:p>
            <a:pPr algn="ctr"/>
            <a:r>
              <a:rPr lang="en-US" sz="1400" dirty="0"/>
              <a:t>type</a:t>
            </a:r>
          </a:p>
          <a:p>
            <a:pPr algn="ctr"/>
            <a:r>
              <a:rPr lang="en-US" dirty="0"/>
              <a:t>…</a:t>
            </a:r>
          </a:p>
        </p:txBody>
      </p:sp>
      <p:sp>
        <p:nvSpPr>
          <p:cNvPr id="41" name="TextBox 40">
            <a:extLst>
              <a:ext uri="{FF2B5EF4-FFF2-40B4-BE49-F238E27FC236}">
                <a16:creationId xmlns:a16="http://schemas.microsoft.com/office/drawing/2014/main" id="{59F91C53-99FB-2446-AA34-7562A78C34B9}"/>
              </a:ext>
            </a:extLst>
          </p:cNvPr>
          <p:cNvSpPr txBox="1"/>
          <p:nvPr/>
        </p:nvSpPr>
        <p:spPr>
          <a:xfrm>
            <a:off x="7801863" y="304308"/>
            <a:ext cx="3533715" cy="4862870"/>
          </a:xfrm>
          <a:prstGeom prst="rect">
            <a:avLst/>
          </a:prstGeom>
          <a:noFill/>
        </p:spPr>
        <p:txBody>
          <a:bodyPr wrap="square" rtlCol="0">
            <a:spAutoFit/>
          </a:bodyPr>
          <a:lstStyle/>
          <a:p>
            <a:r>
              <a:rPr lang="en-US" sz="1600" dirty="0"/>
              <a:t>Clone Survey </a:t>
            </a:r>
          </a:p>
          <a:p>
            <a:pPr marL="171450" indent="-171450">
              <a:buFont typeface="Arial" panose="020B0604020202020204" pitchFamily="34" charset="0"/>
              <a:buChar char="•"/>
            </a:pPr>
            <a:r>
              <a:rPr lang="en-US" sz="1400" dirty="0"/>
              <a:t>Note parent id (PID) and rev (PREV)</a:t>
            </a:r>
          </a:p>
          <a:p>
            <a:pPr indent="-171450">
              <a:buFont typeface="Arial" panose="020B0604020202020204" pitchFamily="34" charset="0"/>
              <a:buChar char="•"/>
            </a:pPr>
            <a:r>
              <a:rPr lang="en-US" sz="1400" dirty="0"/>
              <a:t>Create new Surveys entry</a:t>
            </a:r>
          </a:p>
          <a:p>
            <a:pPr marL="320040" lvl="1" indent="-171450">
              <a:buFont typeface="Arial" panose="020B0604020202020204" pitchFamily="34" charset="0"/>
              <a:buChar char="•"/>
            </a:pPr>
            <a:r>
              <a:rPr lang="en-US" sz="1400" dirty="0"/>
              <a:t>set name based on user input</a:t>
            </a:r>
          </a:p>
          <a:p>
            <a:pPr marL="320040" lvl="1" indent="-171450">
              <a:buFont typeface="Arial" panose="020B0604020202020204" pitchFamily="34" charset="0"/>
              <a:buChar char="•"/>
            </a:pPr>
            <a:r>
              <a:rPr lang="en-US" sz="1400" dirty="0"/>
              <a:t>all other fields will be auto-populated</a:t>
            </a:r>
          </a:p>
          <a:p>
            <a:pPr marL="320040" lvl="1" indent="-171450">
              <a:buFont typeface="Arial" panose="020B0604020202020204" pitchFamily="34" charset="0"/>
              <a:buChar char="•"/>
            </a:pPr>
            <a:r>
              <a:rPr lang="en-US" sz="1400" dirty="0"/>
              <a:t>note new survey id (SID)</a:t>
            </a:r>
          </a:p>
          <a:p>
            <a:pPr marL="320040" lvl="1" indent="-171450">
              <a:buFont typeface="Arial" panose="020B0604020202020204" pitchFamily="34" charset="0"/>
              <a:buChar char="•"/>
            </a:pPr>
            <a:r>
              <a:rPr lang="en-US" sz="1400" dirty="0"/>
              <a:t>set parent = PID</a:t>
            </a:r>
          </a:p>
          <a:p>
            <a:pPr marL="171450" indent="-171450">
              <a:buFont typeface="Arial" panose="020B0604020202020204" pitchFamily="34" charset="0"/>
              <a:buChar char="•"/>
            </a:pPr>
            <a:r>
              <a:rPr lang="en-US" sz="1400" dirty="0"/>
              <a:t>Duplicate all Options</a:t>
            </a:r>
          </a:p>
          <a:p>
            <a:pPr marL="320040" lvl="1" indent="-171450">
              <a:buFont typeface="Arial" panose="020B0604020202020204" pitchFamily="34" charset="0"/>
              <a:buChar char="•"/>
            </a:pPr>
            <a:r>
              <a:rPr lang="en-US" sz="1400" dirty="0"/>
              <a:t>copy from Options[*,PID,PREV]</a:t>
            </a:r>
          </a:p>
          <a:p>
            <a:pPr marL="320040" lvl="1" indent="-171450">
              <a:buFont typeface="Arial" panose="020B0604020202020204" pitchFamily="34" charset="0"/>
              <a:buChar char="•"/>
            </a:pPr>
            <a:r>
              <a:rPr lang="en-US" sz="1400" dirty="0"/>
              <a:t>set survey id = SID</a:t>
            </a:r>
            <a:r>
              <a:rPr lang="en-US" sz="1400"/>
              <a:t>,  survey </a:t>
            </a:r>
            <a:r>
              <a:rPr lang="en-US" sz="1400" dirty="0"/>
              <a:t>rev = 1</a:t>
            </a:r>
          </a:p>
          <a:p>
            <a:pPr marL="171450" indent="-171450">
              <a:buFont typeface="Arial" panose="020B0604020202020204" pitchFamily="34" charset="0"/>
              <a:buChar char="•"/>
            </a:pPr>
            <a:r>
              <a:rPr lang="en-US" sz="1400" dirty="0"/>
              <a:t>Duplicate Sections</a:t>
            </a:r>
          </a:p>
          <a:p>
            <a:pPr marL="320040" lvl="1" indent="-171450">
              <a:buFont typeface="Arial" panose="020B0604020202020204" pitchFamily="34" charset="0"/>
              <a:buChar char="•"/>
            </a:pPr>
            <a:r>
              <a:rPr lang="en-US" sz="1400" dirty="0"/>
              <a:t>copy from Sections[PID,PREV,*]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r>
              <a:rPr lang="en-US" sz="1400" dirty="0"/>
              <a:t>Duplicate Elements</a:t>
            </a:r>
          </a:p>
          <a:p>
            <a:pPr marL="320040" lvl="1" indent="-171450">
              <a:buFont typeface="Arial" panose="020B0604020202020204" pitchFamily="34" charset="0"/>
              <a:buChar char="•"/>
            </a:pPr>
            <a:r>
              <a:rPr lang="en-US" sz="1400" dirty="0"/>
              <a:t>copy from Elements[*,PID,PREV,*,*]</a:t>
            </a:r>
          </a:p>
          <a:p>
            <a:pPr marL="320040" lvl="1" indent="-171450">
              <a:buFont typeface="Arial" panose="020B0604020202020204" pitchFamily="34" charset="0"/>
              <a:buChar char="•"/>
            </a:pPr>
            <a:r>
              <a:rPr lang="en-US" sz="1400" dirty="0"/>
              <a:t>set survey id = SID, survey rev = 1</a:t>
            </a:r>
          </a:p>
          <a:p>
            <a:pPr marL="320040" lvl="1" indent="-171450">
              <a:buFont typeface="Arial" panose="020B0604020202020204" pitchFamily="34" charset="0"/>
              <a:buChar char="•"/>
            </a:pPr>
            <a:r>
              <a:rPr lang="en-US" sz="1400" b="1" dirty="0"/>
              <a:t>Do not change id</a:t>
            </a:r>
            <a:endParaRPr lang="en-US" sz="1400" dirty="0"/>
          </a:p>
          <a:p>
            <a:pPr marL="171450" indent="-171450">
              <a:buFont typeface="Arial" panose="020B0604020202020204" pitchFamily="34" charset="0"/>
              <a:buChar char="•"/>
            </a:pPr>
            <a:r>
              <a:rPr lang="en-US" sz="1400" dirty="0"/>
              <a:t>Duplicate </a:t>
            </a:r>
            <a:r>
              <a:rPr lang="en-US" sz="1400" dirty="0" err="1"/>
              <a:t>ElementOptions</a:t>
            </a:r>
            <a:endParaRPr lang="en-US" sz="1400" dirty="0"/>
          </a:p>
          <a:p>
            <a:pPr marL="320040" lvl="1" indent="-171450">
              <a:buFont typeface="Arial" panose="020B0604020202020204" pitchFamily="34" charset="0"/>
              <a:buChar char="•"/>
            </a:pPr>
            <a:r>
              <a:rPr lang="en-US" sz="1400" dirty="0"/>
              <a:t>copy from </a:t>
            </a:r>
            <a:r>
              <a:rPr lang="en-US" sz="1400" dirty="0" err="1"/>
              <a:t>ElementOptions</a:t>
            </a:r>
            <a:r>
              <a:rPr lang="en-US" sz="1400" dirty="0"/>
              <a:t>[PID,PREV,*,*]</a:t>
            </a:r>
          </a:p>
          <a:p>
            <a:pPr marL="320040" lvl="1" indent="-171450">
              <a:buFont typeface="Arial" panose="020B0604020202020204" pitchFamily="34" charset="0"/>
              <a:buChar char="•"/>
            </a:pPr>
            <a:r>
              <a:rPr lang="en-US" sz="1400" dirty="0"/>
              <a:t>set survey id = SID, survey rev = 1</a:t>
            </a:r>
          </a:p>
          <a:p>
            <a:pPr marL="171450" indent="-171450">
              <a:buFont typeface="Arial" panose="020B0604020202020204" pitchFamily="34" charset="0"/>
              <a:buChar char="•"/>
            </a:pPr>
            <a:endParaRPr lang="en-US" sz="1400" dirty="0"/>
          </a:p>
          <a:p>
            <a:pPr marL="320040" lvl="1" indent="-171450">
              <a:buFont typeface="Arial" panose="020B0604020202020204" pitchFamily="34" charset="0"/>
              <a:buChar char="•"/>
            </a:pPr>
            <a:endParaRPr lang="en-US" sz="1400" b="1" dirty="0"/>
          </a:p>
        </p:txBody>
      </p:sp>
      <p:sp>
        <p:nvSpPr>
          <p:cNvPr id="19" name="Rectangle 18">
            <a:extLst>
              <a:ext uri="{FF2B5EF4-FFF2-40B4-BE49-F238E27FC236}">
                <a16:creationId xmlns:a16="http://schemas.microsoft.com/office/drawing/2014/main" id="{6A39BD2B-40A0-5E40-BCBC-9AAA3067F5AD}"/>
              </a:ext>
            </a:extLst>
          </p:cNvPr>
          <p:cNvSpPr/>
          <p:nvPr/>
        </p:nvSpPr>
        <p:spPr>
          <a:xfrm>
            <a:off x="4555189" y="2528981"/>
            <a:ext cx="1873406" cy="1876238"/>
          </a:xfrm>
          <a:prstGeom prst="rect">
            <a:avLst/>
          </a:prstGeom>
          <a:ln>
            <a:solidFill>
              <a:schemeClr val="tx1"/>
            </a:solidFill>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dirty="0" err="1"/>
              <a:t>ElementOptions</a:t>
            </a:r>
            <a:endParaRPr lang="en-US" dirty="0"/>
          </a:p>
          <a:p>
            <a:pPr algn="ctr"/>
            <a:r>
              <a:rPr lang="en-US" sz="1400" b="1" i="1" dirty="0">
                <a:solidFill>
                  <a:schemeClr val="accent1"/>
                </a:solidFill>
              </a:rPr>
              <a:t>survey id</a:t>
            </a:r>
          </a:p>
          <a:p>
            <a:pPr algn="ctr"/>
            <a:r>
              <a:rPr lang="en-US" sz="1400" b="1" i="1" dirty="0">
                <a:solidFill>
                  <a:schemeClr val="tx1"/>
                </a:solidFill>
              </a:rPr>
              <a:t>survey rev</a:t>
            </a:r>
            <a:r>
              <a:rPr lang="en-US" sz="1400" b="1" i="1" baseline="30000" dirty="0">
                <a:solidFill>
                  <a:schemeClr val="tx1"/>
                </a:solidFill>
              </a:rPr>
              <a:t>(*)</a:t>
            </a:r>
          </a:p>
          <a:p>
            <a:pPr algn="ctr"/>
            <a:r>
              <a:rPr lang="en-US" sz="1400" b="1" i="1" dirty="0">
                <a:solidFill>
                  <a:schemeClr val="tx1"/>
                </a:solidFill>
              </a:rPr>
              <a:t>element id</a:t>
            </a:r>
          </a:p>
          <a:p>
            <a:pPr algn="ctr"/>
            <a:r>
              <a:rPr lang="en-US" sz="1400" b="1" dirty="0">
                <a:solidFill>
                  <a:schemeClr val="tx1">
                    <a:lumMod val="65000"/>
                    <a:lumOff val="35000"/>
                  </a:schemeClr>
                </a:solidFill>
              </a:rPr>
              <a:t>option id</a:t>
            </a:r>
          </a:p>
          <a:p>
            <a:pPr algn="ctr"/>
            <a:r>
              <a:rPr lang="en-US" sz="1400" i="1" dirty="0">
                <a:solidFill>
                  <a:schemeClr val="tx1"/>
                </a:solidFill>
              </a:rPr>
              <a:t>sequence</a:t>
            </a:r>
            <a:r>
              <a:rPr lang="en-US" sz="1400" i="1" baseline="30000" dirty="0"/>
              <a:t>(**)</a:t>
            </a:r>
            <a:endParaRPr lang="en-US" sz="1400" i="1" dirty="0">
              <a:solidFill>
                <a:schemeClr val="tx1">
                  <a:lumMod val="65000"/>
                  <a:lumOff val="35000"/>
                </a:schemeClr>
              </a:solidFill>
            </a:endParaRPr>
          </a:p>
          <a:p>
            <a:pPr algn="ctr"/>
            <a:r>
              <a:rPr lang="en-US" sz="1400" dirty="0">
                <a:solidFill>
                  <a:schemeClr val="tx1"/>
                </a:solidFill>
              </a:rPr>
              <a:t>secondary</a:t>
            </a:r>
          </a:p>
        </p:txBody>
      </p:sp>
      <p:sp>
        <p:nvSpPr>
          <p:cNvPr id="25" name="Rectangle 24">
            <a:extLst>
              <a:ext uri="{FF2B5EF4-FFF2-40B4-BE49-F238E27FC236}">
                <a16:creationId xmlns:a16="http://schemas.microsoft.com/office/drawing/2014/main" id="{E74B3E76-4743-8945-97C5-7FE93C66A289}"/>
              </a:ext>
            </a:extLst>
          </p:cNvPr>
          <p:cNvSpPr/>
          <p:nvPr/>
        </p:nvSpPr>
        <p:spPr>
          <a:xfrm>
            <a:off x="250898" y="2373298"/>
            <a:ext cx="1873405" cy="1294573"/>
          </a:xfrm>
          <a:prstGeom prst="rect">
            <a:avLst/>
          </a:prstGeom>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dirty="0"/>
              <a:t>Options</a:t>
            </a:r>
          </a:p>
          <a:p>
            <a:pPr algn="ctr"/>
            <a:r>
              <a:rPr lang="en-US" sz="1400" b="1" dirty="0">
                <a:solidFill>
                  <a:schemeClr val="tx1"/>
                </a:solidFill>
              </a:rPr>
              <a:t>id</a:t>
            </a:r>
          </a:p>
          <a:p>
            <a:pPr algn="ctr"/>
            <a:r>
              <a:rPr lang="en-US" sz="1400" b="1" dirty="0">
                <a:solidFill>
                  <a:schemeClr val="accent1"/>
                </a:solidFill>
              </a:rPr>
              <a:t>survey id </a:t>
            </a:r>
            <a:r>
              <a:rPr lang="en-US" sz="1400" dirty="0">
                <a:solidFill>
                  <a:schemeClr val="accent1"/>
                </a:solidFill>
              </a:rPr>
              <a:t>(</a:t>
            </a:r>
            <a:r>
              <a:rPr lang="en-US" sz="1400" dirty="0" err="1">
                <a:solidFill>
                  <a:schemeClr val="accent1"/>
                </a:solidFill>
              </a:rPr>
              <a:t>fk</a:t>
            </a:r>
            <a:r>
              <a:rPr lang="en-US" sz="1400" dirty="0">
                <a:solidFill>
                  <a:schemeClr val="accent1"/>
                </a:solidFill>
              </a:rPr>
              <a:t>)</a:t>
            </a:r>
          </a:p>
          <a:p>
            <a:pPr algn="ctr"/>
            <a:r>
              <a:rPr lang="en-US" sz="1400" b="1" dirty="0">
                <a:solidFill>
                  <a:schemeClr val="tx1"/>
                </a:solidFill>
              </a:rPr>
              <a:t>survey rev</a:t>
            </a:r>
            <a:r>
              <a:rPr lang="en-US" sz="1400" b="1" baseline="30000" dirty="0">
                <a:solidFill>
                  <a:schemeClr val="tx1"/>
                </a:solidFill>
              </a:rPr>
              <a:t>(*)</a:t>
            </a:r>
            <a:endParaRPr lang="en-US" sz="1400" dirty="0">
              <a:solidFill>
                <a:schemeClr val="tx1"/>
              </a:solidFill>
            </a:endParaRPr>
          </a:p>
          <a:p>
            <a:pPr algn="ctr"/>
            <a:r>
              <a:rPr lang="en-US" sz="1400" dirty="0">
                <a:solidFill>
                  <a:schemeClr val="tx1"/>
                </a:solidFill>
              </a:rPr>
              <a:t>text</a:t>
            </a:r>
          </a:p>
        </p:txBody>
      </p:sp>
      <p:sp>
        <p:nvSpPr>
          <p:cNvPr id="2" name="TextBox 1">
            <a:extLst>
              <a:ext uri="{FF2B5EF4-FFF2-40B4-BE49-F238E27FC236}">
                <a16:creationId xmlns:a16="http://schemas.microsoft.com/office/drawing/2014/main" id="{C06DB873-E643-5842-93EC-454C146A7F33}"/>
              </a:ext>
            </a:extLst>
          </p:cNvPr>
          <p:cNvSpPr txBox="1"/>
          <p:nvPr/>
        </p:nvSpPr>
        <p:spPr>
          <a:xfrm>
            <a:off x="2677099" y="5158362"/>
            <a:ext cx="4208443" cy="1384995"/>
          </a:xfrm>
          <a:prstGeom prst="rect">
            <a:avLst/>
          </a:prstGeom>
          <a:noFill/>
        </p:spPr>
        <p:txBody>
          <a:bodyPr wrap="square" rtlCol="0">
            <a:spAutoFit/>
          </a:bodyPr>
          <a:lstStyle/>
          <a:p>
            <a:r>
              <a:rPr lang="en-US" sz="1400" dirty="0"/>
              <a:t>* Rows do not need to be replicated with each survey revision, only rows that change in that revision.  When performing a select, find the row associated with each set of primary keys that has the largest survey rev value less than or equal to the survey revision.  This will probably require a SQL function.</a:t>
            </a:r>
          </a:p>
        </p:txBody>
      </p:sp>
      <p:sp>
        <p:nvSpPr>
          <p:cNvPr id="26" name="TextBox 25">
            <a:extLst>
              <a:ext uri="{FF2B5EF4-FFF2-40B4-BE49-F238E27FC236}">
                <a16:creationId xmlns:a16="http://schemas.microsoft.com/office/drawing/2014/main" id="{6792CA1F-5548-4648-B15B-8C4E14AF7316}"/>
              </a:ext>
            </a:extLst>
          </p:cNvPr>
          <p:cNvSpPr txBox="1"/>
          <p:nvPr/>
        </p:nvSpPr>
        <p:spPr>
          <a:xfrm>
            <a:off x="7127135" y="5182120"/>
            <a:ext cx="4208443" cy="1169551"/>
          </a:xfrm>
          <a:prstGeom prst="rect">
            <a:avLst/>
          </a:prstGeom>
          <a:noFill/>
        </p:spPr>
        <p:txBody>
          <a:bodyPr wrap="square" rtlCol="0">
            <a:spAutoFit/>
          </a:bodyPr>
          <a:lstStyle/>
          <a:p>
            <a:r>
              <a:rPr lang="en-US" sz="1400" dirty="0"/>
              <a:t>** Setting sequence to NULL removes it from the survey, but retains it for the purpose of survey editing in the admin tab, (i.e. allows it to be reintroduced without creating it from scratch or breaking continuity with ancestor surveys).</a:t>
            </a:r>
          </a:p>
        </p:txBody>
      </p:sp>
      <p:sp>
        <p:nvSpPr>
          <p:cNvPr id="3" name="TextBox 2">
            <a:extLst>
              <a:ext uri="{FF2B5EF4-FFF2-40B4-BE49-F238E27FC236}">
                <a16:creationId xmlns:a16="http://schemas.microsoft.com/office/drawing/2014/main" id="{2AFC0DB0-4874-094F-B78C-2BCF69F38E49}"/>
              </a:ext>
            </a:extLst>
          </p:cNvPr>
          <p:cNvSpPr txBox="1"/>
          <p:nvPr/>
        </p:nvSpPr>
        <p:spPr>
          <a:xfrm>
            <a:off x="2885422" y="2303873"/>
            <a:ext cx="908647" cy="738664"/>
          </a:xfrm>
          <a:prstGeom prst="rect">
            <a:avLst/>
          </a:prstGeom>
          <a:noFill/>
        </p:spPr>
        <p:txBody>
          <a:bodyPr wrap="none" rtlCol="0">
            <a:spAutoFit/>
          </a:bodyPr>
          <a:lstStyle/>
          <a:p>
            <a:r>
              <a:rPr lang="en-US" sz="1400" b="1" dirty="0"/>
              <a:t>bold = PK</a:t>
            </a:r>
          </a:p>
          <a:p>
            <a:r>
              <a:rPr lang="en-US" sz="1400" i="1" dirty="0"/>
              <a:t>italic = UK</a:t>
            </a:r>
          </a:p>
          <a:p>
            <a:r>
              <a:rPr lang="en-US" sz="1400" dirty="0">
                <a:solidFill>
                  <a:schemeClr val="accent1"/>
                </a:solidFill>
              </a:rPr>
              <a:t>color = FK</a:t>
            </a:r>
          </a:p>
        </p:txBody>
      </p:sp>
    </p:spTree>
    <p:extLst>
      <p:ext uri="{BB962C8B-B14F-4D97-AF65-F5344CB8AC3E}">
        <p14:creationId xmlns:p14="http://schemas.microsoft.com/office/powerpoint/2010/main" val="392125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155D7C-43EB-8A46-94DD-0EAA22E6688C}"/>
              </a:ext>
            </a:extLst>
          </p:cNvPr>
          <p:cNvSpPr/>
          <p:nvPr/>
        </p:nvSpPr>
        <p:spPr>
          <a:xfrm>
            <a:off x="726028" y="386484"/>
            <a:ext cx="1873405" cy="1733668"/>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a:t>
            </a:r>
          </a:p>
          <a:p>
            <a:pPr algn="ctr"/>
            <a:r>
              <a:rPr lang="en-US" sz="1400" b="1" dirty="0"/>
              <a:t>survey id</a:t>
            </a:r>
          </a:p>
          <a:p>
            <a:pPr algn="ctr"/>
            <a:r>
              <a:rPr lang="en-US" sz="1400" dirty="0"/>
              <a:t>name</a:t>
            </a:r>
          </a:p>
          <a:p>
            <a:pPr algn="ctr"/>
            <a:r>
              <a:rPr lang="en-US" sz="1400" dirty="0"/>
              <a:t>created</a:t>
            </a:r>
          </a:p>
          <a:p>
            <a:pPr algn="ctr"/>
            <a:r>
              <a:rPr lang="en-US" sz="1400" dirty="0"/>
              <a:t>active</a:t>
            </a:r>
          </a:p>
          <a:p>
            <a:pPr algn="ctr"/>
            <a:r>
              <a:rPr lang="en-US" sz="1400" dirty="0"/>
              <a:t>closed</a:t>
            </a:r>
          </a:p>
          <a:p>
            <a:pPr algn="ctr"/>
            <a:r>
              <a:rPr lang="en-US" sz="1400" dirty="0"/>
              <a:t>revision</a:t>
            </a:r>
          </a:p>
        </p:txBody>
      </p:sp>
      <p:sp>
        <p:nvSpPr>
          <p:cNvPr id="6" name="Rectangle 5">
            <a:extLst>
              <a:ext uri="{FF2B5EF4-FFF2-40B4-BE49-F238E27FC236}">
                <a16:creationId xmlns:a16="http://schemas.microsoft.com/office/drawing/2014/main" id="{A97B028A-4A7A-5A47-8816-71BC3E0778BD}"/>
              </a:ext>
            </a:extLst>
          </p:cNvPr>
          <p:cNvSpPr/>
          <p:nvPr/>
        </p:nvSpPr>
        <p:spPr>
          <a:xfrm>
            <a:off x="726028" y="2593041"/>
            <a:ext cx="1873405" cy="1122432"/>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8" name="Rectangle 7">
            <a:extLst>
              <a:ext uri="{FF2B5EF4-FFF2-40B4-BE49-F238E27FC236}">
                <a16:creationId xmlns:a16="http://schemas.microsoft.com/office/drawing/2014/main" id="{0D7128A4-CFB8-1A49-B78C-5E17F43542F9}"/>
              </a:ext>
            </a:extLst>
          </p:cNvPr>
          <p:cNvSpPr/>
          <p:nvPr/>
        </p:nvSpPr>
        <p:spPr>
          <a:xfrm>
            <a:off x="878428" y="27454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endParaRPr lang="en-US" dirty="0"/>
          </a:p>
        </p:txBody>
      </p:sp>
      <p:sp>
        <p:nvSpPr>
          <p:cNvPr id="7" name="Rectangle 6">
            <a:extLst>
              <a:ext uri="{FF2B5EF4-FFF2-40B4-BE49-F238E27FC236}">
                <a16:creationId xmlns:a16="http://schemas.microsoft.com/office/drawing/2014/main" id="{81B44D7C-EC59-E845-A301-00B128CF0BCF}"/>
              </a:ext>
            </a:extLst>
          </p:cNvPr>
          <p:cNvSpPr/>
          <p:nvPr/>
        </p:nvSpPr>
        <p:spPr>
          <a:xfrm>
            <a:off x="1030828" y="2897841"/>
            <a:ext cx="1873405" cy="1100417"/>
          </a:xfrm>
          <a:prstGeom prst="rect">
            <a:avLst/>
          </a:prstGeom>
          <a:ln>
            <a:solidFill>
              <a:schemeClr val="tx1"/>
            </a:solidFill>
          </a:ln>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t>Survey Content</a:t>
            </a:r>
          </a:p>
          <a:p>
            <a:pPr algn="ctr"/>
            <a:r>
              <a:rPr lang="en-US" sz="1400" b="1" dirty="0" err="1"/>
              <a:t>survey_id</a:t>
            </a:r>
            <a:endParaRPr lang="en-US" sz="1400" b="1" dirty="0"/>
          </a:p>
          <a:p>
            <a:pPr algn="ctr"/>
            <a:r>
              <a:rPr lang="en-US" sz="1400" b="1" dirty="0" err="1"/>
              <a:t>survey_revision</a:t>
            </a:r>
            <a:endParaRPr lang="en-US" sz="1200" b="1" dirty="0"/>
          </a:p>
          <a:p>
            <a:pPr algn="ctr"/>
            <a:r>
              <a:rPr lang="en-US" sz="1400" dirty="0"/>
              <a:t>data (</a:t>
            </a:r>
            <a:r>
              <a:rPr lang="en-US" sz="1400" dirty="0" err="1"/>
              <a:t>json</a:t>
            </a:r>
            <a:r>
              <a:rPr lang="en-US" sz="1400" dirty="0"/>
              <a:t>)</a:t>
            </a:r>
          </a:p>
        </p:txBody>
      </p:sp>
      <p:sp>
        <p:nvSpPr>
          <p:cNvPr id="9" name="Rectangle 8">
            <a:extLst>
              <a:ext uri="{FF2B5EF4-FFF2-40B4-BE49-F238E27FC236}">
                <a16:creationId xmlns:a16="http://schemas.microsoft.com/office/drawing/2014/main" id="{28E91FBD-EB6D-754B-AE55-618757AF35E1}"/>
              </a:ext>
            </a:extLst>
          </p:cNvPr>
          <p:cNvSpPr/>
          <p:nvPr/>
        </p:nvSpPr>
        <p:spPr>
          <a:xfrm>
            <a:off x="1030827" y="4428877"/>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Survey Section</a:t>
            </a:r>
          </a:p>
          <a:p>
            <a:pPr algn="ctr"/>
            <a:r>
              <a:rPr lang="en-US" sz="1200" dirty="0"/>
              <a:t>name</a:t>
            </a:r>
          </a:p>
          <a:p>
            <a:pPr algn="ctr"/>
            <a:r>
              <a:rPr lang="en-US" sz="1200" dirty="0"/>
              <a:t>description</a:t>
            </a:r>
          </a:p>
        </p:txBody>
      </p:sp>
      <p:sp>
        <p:nvSpPr>
          <p:cNvPr id="10" name="Rectangle 9">
            <a:extLst>
              <a:ext uri="{FF2B5EF4-FFF2-40B4-BE49-F238E27FC236}">
                <a16:creationId xmlns:a16="http://schemas.microsoft.com/office/drawing/2014/main" id="{A8761D24-9199-7047-8701-6A05B7A31BAE}"/>
              </a:ext>
            </a:extLst>
          </p:cNvPr>
          <p:cNvSpPr/>
          <p:nvPr/>
        </p:nvSpPr>
        <p:spPr>
          <a:xfrm>
            <a:off x="1030827" y="5585324"/>
            <a:ext cx="1873405" cy="777689"/>
          </a:xfrm>
          <a:prstGeom prst="rect">
            <a:avLst/>
          </a:prstGeom>
          <a:solidFill>
            <a:schemeClr val="bg1">
              <a:lumMod val="85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t"/>
          <a:lstStyle/>
          <a:p>
            <a:pPr algn="ctr"/>
            <a:r>
              <a:rPr lang="en-US" b="1" dirty="0"/>
              <a:t>Element</a:t>
            </a:r>
          </a:p>
          <a:p>
            <a:pPr algn="ctr"/>
            <a:r>
              <a:rPr lang="en-US" sz="1200" dirty="0"/>
              <a:t>element id</a:t>
            </a:r>
          </a:p>
          <a:p>
            <a:pPr algn="ctr"/>
            <a:r>
              <a:rPr lang="en-US" sz="1200" dirty="0"/>
              <a:t>element revision</a:t>
            </a:r>
          </a:p>
        </p:txBody>
      </p:sp>
      <p:cxnSp>
        <p:nvCxnSpPr>
          <p:cNvPr id="12" name="Straight Arrow Connector 11">
            <a:extLst>
              <a:ext uri="{FF2B5EF4-FFF2-40B4-BE49-F238E27FC236}">
                <a16:creationId xmlns:a16="http://schemas.microsoft.com/office/drawing/2014/main" id="{7B62F1B6-CD2A-7441-9A0E-EB1E7F080F1A}"/>
              </a:ext>
            </a:extLst>
          </p:cNvPr>
          <p:cNvCxnSpPr>
            <a:cxnSpLocks/>
            <a:stCxn id="7" idx="2"/>
            <a:endCxn id="9" idx="0"/>
          </p:cNvCxnSpPr>
          <p:nvPr/>
        </p:nvCxnSpPr>
        <p:spPr>
          <a:xfrm flipH="1">
            <a:off x="1967530" y="3998258"/>
            <a:ext cx="1" cy="430619"/>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350EBCF-13EB-7C47-AF34-1EF275373A7D}"/>
              </a:ext>
            </a:extLst>
          </p:cNvPr>
          <p:cNvCxnSpPr>
            <a:cxnSpLocks/>
            <a:stCxn id="9" idx="2"/>
            <a:endCxn id="10" idx="0"/>
          </p:cNvCxnSpPr>
          <p:nvPr/>
        </p:nvCxnSpPr>
        <p:spPr>
          <a:xfrm>
            <a:off x="1967530" y="5206566"/>
            <a:ext cx="0" cy="378758"/>
          </a:xfrm>
          <a:prstGeom prst="straightConnector1">
            <a:avLst/>
          </a:prstGeom>
          <a:ln w="25400">
            <a:solidFill>
              <a:schemeClr val="bg1">
                <a:lumMod val="65000"/>
              </a:schemeClr>
            </a:solidFill>
            <a:tailEnd type="oval" w="lg" len="lg"/>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DF3323F-E77F-1F47-85AE-86EAC11B6C6B}"/>
              </a:ext>
            </a:extLst>
          </p:cNvPr>
          <p:cNvSpPr txBox="1"/>
          <p:nvPr/>
        </p:nvSpPr>
        <p:spPr>
          <a:xfrm>
            <a:off x="1956038" y="4060387"/>
            <a:ext cx="795795" cy="276999"/>
          </a:xfrm>
          <a:prstGeom prst="rect">
            <a:avLst/>
          </a:prstGeom>
          <a:noFill/>
        </p:spPr>
        <p:txBody>
          <a:bodyPr wrap="none" rtlCol="0">
            <a:spAutoFit/>
          </a:bodyPr>
          <a:lstStyle/>
          <a:p>
            <a:r>
              <a:rPr lang="en-US" sz="1200" dirty="0" err="1"/>
              <a:t>json</a:t>
            </a:r>
            <a:r>
              <a:rPr lang="en-US" sz="1200" dirty="0"/>
              <a:t> array</a:t>
            </a:r>
          </a:p>
        </p:txBody>
      </p:sp>
      <p:sp>
        <p:nvSpPr>
          <p:cNvPr id="23" name="TextBox 22">
            <a:extLst>
              <a:ext uri="{FF2B5EF4-FFF2-40B4-BE49-F238E27FC236}">
                <a16:creationId xmlns:a16="http://schemas.microsoft.com/office/drawing/2014/main" id="{4C237F5F-FFDF-0749-9997-DC4F4330C033}"/>
              </a:ext>
            </a:extLst>
          </p:cNvPr>
          <p:cNvSpPr txBox="1"/>
          <p:nvPr/>
        </p:nvSpPr>
        <p:spPr>
          <a:xfrm>
            <a:off x="1956037" y="5257827"/>
            <a:ext cx="795795" cy="276999"/>
          </a:xfrm>
          <a:prstGeom prst="rect">
            <a:avLst/>
          </a:prstGeom>
          <a:noFill/>
        </p:spPr>
        <p:txBody>
          <a:bodyPr wrap="none" rtlCol="0">
            <a:spAutoFit/>
          </a:bodyPr>
          <a:lstStyle/>
          <a:p>
            <a:r>
              <a:rPr lang="en-US" sz="1200" dirty="0" err="1"/>
              <a:t>json</a:t>
            </a:r>
            <a:r>
              <a:rPr lang="en-US" sz="1200" dirty="0"/>
              <a:t> array</a:t>
            </a:r>
          </a:p>
        </p:txBody>
      </p:sp>
      <p:sp>
        <p:nvSpPr>
          <p:cNvPr id="24" name="Rectangle 23">
            <a:extLst>
              <a:ext uri="{FF2B5EF4-FFF2-40B4-BE49-F238E27FC236}">
                <a16:creationId xmlns:a16="http://schemas.microsoft.com/office/drawing/2014/main" id="{85E9B482-49CA-AA49-88C2-C2D461839A1E}"/>
              </a:ext>
            </a:extLst>
          </p:cNvPr>
          <p:cNvSpPr/>
          <p:nvPr/>
        </p:nvSpPr>
        <p:spPr>
          <a:xfrm>
            <a:off x="3413283" y="414419"/>
            <a:ext cx="1873405" cy="8388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b="1" dirty="0"/>
              <a:t>Element</a:t>
            </a:r>
          </a:p>
          <a:p>
            <a:pPr algn="ctr"/>
            <a:r>
              <a:rPr lang="en-US" sz="1400" b="1" dirty="0"/>
              <a:t>element id</a:t>
            </a:r>
          </a:p>
          <a:p>
            <a:pPr algn="ctr"/>
            <a:r>
              <a:rPr lang="en-US" sz="1400" dirty="0"/>
              <a:t>type</a:t>
            </a:r>
          </a:p>
        </p:txBody>
      </p:sp>
      <p:grpSp>
        <p:nvGrpSpPr>
          <p:cNvPr id="28" name="Group 27">
            <a:extLst>
              <a:ext uri="{FF2B5EF4-FFF2-40B4-BE49-F238E27FC236}">
                <a16:creationId xmlns:a16="http://schemas.microsoft.com/office/drawing/2014/main" id="{CA9DAD02-E9F6-BD4A-BA7A-0B699B7CD43D}"/>
              </a:ext>
            </a:extLst>
          </p:cNvPr>
          <p:cNvGrpSpPr/>
          <p:nvPr/>
        </p:nvGrpSpPr>
        <p:grpSpPr>
          <a:xfrm>
            <a:off x="4811044" y="1688878"/>
            <a:ext cx="2178205" cy="1299040"/>
            <a:chOff x="4155991" y="1906542"/>
            <a:chExt cx="2178205" cy="1299040"/>
          </a:xfrm>
        </p:grpSpPr>
        <p:sp>
          <p:nvSpPr>
            <p:cNvPr id="26" name="Rectangle 25">
              <a:extLst>
                <a:ext uri="{FF2B5EF4-FFF2-40B4-BE49-F238E27FC236}">
                  <a16:creationId xmlns:a16="http://schemas.microsoft.com/office/drawing/2014/main" id="{6A6667CF-1BB9-E345-ACF2-74BC6C6D75F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7" name="Rectangle 26">
              <a:extLst>
                <a:ext uri="{FF2B5EF4-FFF2-40B4-BE49-F238E27FC236}">
                  <a16:creationId xmlns:a16="http://schemas.microsoft.com/office/drawing/2014/main" id="{C0132232-222B-4244-8217-78AEB5E8E290}"/>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25" name="Rectangle 24">
              <a:extLst>
                <a:ext uri="{FF2B5EF4-FFF2-40B4-BE49-F238E27FC236}">
                  <a16:creationId xmlns:a16="http://schemas.microsoft.com/office/drawing/2014/main" id="{7DF7D211-3D41-E249-BD18-1A022B6FD38D}"/>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InfoBox</a:t>
              </a:r>
              <a:endParaRPr lang="en-US" sz="1600" b="1" dirty="0"/>
            </a:p>
            <a:p>
              <a:pPr algn="ctr"/>
              <a:r>
                <a:rPr lang="en-US" sz="1400" b="1" dirty="0"/>
                <a:t>element id</a:t>
              </a:r>
            </a:p>
            <a:p>
              <a:pPr algn="ctr"/>
              <a:r>
                <a:rPr lang="en-US" sz="1400" b="1" dirty="0"/>
                <a:t>element revision</a:t>
              </a:r>
            </a:p>
            <a:p>
              <a:pPr algn="ctr"/>
              <a:r>
                <a:rPr lang="en-US" sz="1400" dirty="0"/>
                <a:t>data (</a:t>
              </a:r>
              <a:r>
                <a:rPr lang="en-US" sz="1400" dirty="0" err="1"/>
                <a:t>json</a:t>
              </a:r>
              <a:r>
                <a:rPr lang="en-US" sz="1400" dirty="0"/>
                <a:t>)</a:t>
              </a:r>
            </a:p>
            <a:p>
              <a:pPr algn="ctr"/>
              <a:endParaRPr lang="en-US" sz="1400" b="1" dirty="0"/>
            </a:p>
          </p:txBody>
        </p:sp>
      </p:grpSp>
      <p:cxnSp>
        <p:nvCxnSpPr>
          <p:cNvPr id="30" name="Straight Connector 29">
            <a:extLst>
              <a:ext uri="{FF2B5EF4-FFF2-40B4-BE49-F238E27FC236}">
                <a16:creationId xmlns:a16="http://schemas.microsoft.com/office/drawing/2014/main" id="{6EF9F2B8-3AFB-4945-8EAD-8300C15A17C8}"/>
              </a:ext>
            </a:extLst>
          </p:cNvPr>
          <p:cNvCxnSpPr>
            <a:cxnSpLocks/>
            <a:stCxn id="4" idx="2"/>
            <a:endCxn id="7" idx="0"/>
          </p:cNvCxnSpPr>
          <p:nvPr/>
        </p:nvCxnSpPr>
        <p:spPr>
          <a:xfrm>
            <a:off x="1662731" y="2120152"/>
            <a:ext cx="304800" cy="777689"/>
          </a:xfrm>
          <a:prstGeom prst="line">
            <a:avLst/>
          </a:prstGeom>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4030CC4C-4A39-5742-B6DA-B4AD881B15ED}"/>
              </a:ext>
            </a:extLst>
          </p:cNvPr>
          <p:cNvGrpSpPr/>
          <p:nvPr/>
        </p:nvGrpSpPr>
        <p:grpSpPr>
          <a:xfrm>
            <a:off x="4811044" y="3154257"/>
            <a:ext cx="2178205" cy="1299040"/>
            <a:chOff x="4155991" y="1906542"/>
            <a:chExt cx="2178205" cy="1299040"/>
          </a:xfrm>
        </p:grpSpPr>
        <p:sp>
          <p:nvSpPr>
            <p:cNvPr id="33" name="Rectangle 32">
              <a:extLst>
                <a:ext uri="{FF2B5EF4-FFF2-40B4-BE49-F238E27FC236}">
                  <a16:creationId xmlns:a16="http://schemas.microsoft.com/office/drawing/2014/main" id="{4D874A49-BE4F-014D-B2BA-860DF4B0D1D3}"/>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4" name="Rectangle 33">
              <a:extLst>
                <a:ext uri="{FF2B5EF4-FFF2-40B4-BE49-F238E27FC236}">
                  <a16:creationId xmlns:a16="http://schemas.microsoft.com/office/drawing/2014/main" id="{5C222A34-756C-1949-9053-56807A048A62}"/>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5" name="Rectangle 34">
              <a:extLst>
                <a:ext uri="{FF2B5EF4-FFF2-40B4-BE49-F238E27FC236}">
                  <a16:creationId xmlns:a16="http://schemas.microsoft.com/office/drawing/2014/main" id="{B296FE34-DED7-634F-B56C-A163409C8C0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a:t>Question</a:t>
              </a:r>
            </a:p>
            <a:p>
              <a:pPr algn="ctr"/>
              <a:r>
                <a:rPr lang="en-US" sz="1400" b="1" dirty="0"/>
                <a:t>element id</a:t>
              </a:r>
            </a:p>
            <a:p>
              <a:pPr algn="ctr"/>
              <a:r>
                <a:rPr lang="en-US" sz="1400" b="1" dirty="0"/>
                <a:t>element revision</a:t>
              </a:r>
            </a:p>
            <a:p>
              <a:pPr algn="ctr"/>
              <a:r>
                <a:rPr lang="en-US" sz="1400" dirty="0"/>
                <a:t>data (</a:t>
              </a:r>
              <a:r>
                <a:rPr lang="en-US" sz="1400" dirty="0" err="1"/>
                <a:t>json</a:t>
              </a:r>
              <a:r>
                <a:rPr lang="en-US" sz="1400" dirty="0"/>
                <a:t>)</a:t>
              </a:r>
            </a:p>
            <a:p>
              <a:pPr algn="ctr"/>
              <a:endParaRPr lang="en-US" sz="1400" b="1" dirty="0"/>
            </a:p>
          </p:txBody>
        </p:sp>
      </p:grpSp>
      <p:grpSp>
        <p:nvGrpSpPr>
          <p:cNvPr id="36" name="Group 35">
            <a:extLst>
              <a:ext uri="{FF2B5EF4-FFF2-40B4-BE49-F238E27FC236}">
                <a16:creationId xmlns:a16="http://schemas.microsoft.com/office/drawing/2014/main" id="{DD62C973-C098-9F4C-8DC1-4F7D7ABB8900}"/>
              </a:ext>
            </a:extLst>
          </p:cNvPr>
          <p:cNvGrpSpPr/>
          <p:nvPr/>
        </p:nvGrpSpPr>
        <p:grpSpPr>
          <a:xfrm>
            <a:off x="4811044" y="4675128"/>
            <a:ext cx="2178205" cy="1299040"/>
            <a:chOff x="4155991" y="1906542"/>
            <a:chExt cx="2178205" cy="1299040"/>
          </a:xfrm>
        </p:grpSpPr>
        <p:sp>
          <p:nvSpPr>
            <p:cNvPr id="37" name="Rectangle 36">
              <a:extLst>
                <a:ext uri="{FF2B5EF4-FFF2-40B4-BE49-F238E27FC236}">
                  <a16:creationId xmlns:a16="http://schemas.microsoft.com/office/drawing/2014/main" id="{447BF3F6-E8C0-5D41-BCCE-02AFD672CC65}"/>
                </a:ext>
              </a:extLst>
            </p:cNvPr>
            <p:cNvSpPr/>
            <p:nvPr/>
          </p:nvSpPr>
          <p:spPr>
            <a:xfrm>
              <a:off x="4155991" y="19065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8" name="Rectangle 37">
              <a:extLst>
                <a:ext uri="{FF2B5EF4-FFF2-40B4-BE49-F238E27FC236}">
                  <a16:creationId xmlns:a16="http://schemas.microsoft.com/office/drawing/2014/main" id="{F670DA18-2D78-8241-A370-203B813C3A4D}"/>
                </a:ext>
              </a:extLst>
            </p:cNvPr>
            <p:cNvSpPr/>
            <p:nvPr/>
          </p:nvSpPr>
          <p:spPr>
            <a:xfrm>
              <a:off x="4308391" y="2058942"/>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endParaRPr lang="en-US" sz="1400" b="1" dirty="0"/>
            </a:p>
          </p:txBody>
        </p:sp>
        <p:sp>
          <p:nvSpPr>
            <p:cNvPr id="39" name="Rectangle 38">
              <a:extLst>
                <a:ext uri="{FF2B5EF4-FFF2-40B4-BE49-F238E27FC236}">
                  <a16:creationId xmlns:a16="http://schemas.microsoft.com/office/drawing/2014/main" id="{E72FBDA1-1B1B-9B4B-A9ED-F79796C595F6}"/>
                </a:ext>
              </a:extLst>
            </p:cNvPr>
            <p:cNvSpPr/>
            <p:nvPr/>
          </p:nvSpPr>
          <p:spPr>
            <a:xfrm>
              <a:off x="4460791" y="2214283"/>
              <a:ext cx="1873405" cy="991299"/>
            </a:xfrm>
            <a:prstGeom prst="rect">
              <a:avLst/>
            </a:prstGeom>
            <a:ln>
              <a:solidFill>
                <a:schemeClr val="tx1"/>
              </a:solidFill>
            </a:ln>
          </p:spPr>
          <p:style>
            <a:lnRef idx="1">
              <a:schemeClr val="accent4"/>
            </a:lnRef>
            <a:fillRef idx="2">
              <a:schemeClr val="accent4"/>
            </a:fillRef>
            <a:effectRef idx="1">
              <a:schemeClr val="accent4"/>
            </a:effectRef>
            <a:fontRef idx="minor">
              <a:schemeClr val="dk1"/>
            </a:fontRef>
          </p:style>
          <p:txBody>
            <a:bodyPr rtlCol="0" anchor="t"/>
            <a:lstStyle/>
            <a:p>
              <a:pPr algn="ctr"/>
              <a:r>
                <a:rPr lang="en-US" sz="1600" b="1" dirty="0" err="1"/>
                <a:t>FreeText</a:t>
              </a:r>
              <a:endParaRPr lang="en-US" sz="1600" b="1" dirty="0"/>
            </a:p>
            <a:p>
              <a:pPr algn="ctr"/>
              <a:r>
                <a:rPr lang="en-US" sz="1400" b="1" dirty="0"/>
                <a:t>element id</a:t>
              </a:r>
            </a:p>
            <a:p>
              <a:pPr algn="ctr"/>
              <a:r>
                <a:rPr lang="en-US" sz="1400" b="1" dirty="0"/>
                <a:t>element revision</a:t>
              </a:r>
            </a:p>
            <a:p>
              <a:pPr algn="ctr"/>
              <a:r>
                <a:rPr lang="en-US" sz="1400" dirty="0"/>
                <a:t>data (</a:t>
              </a:r>
              <a:r>
                <a:rPr lang="en-US" sz="1400" dirty="0" err="1"/>
                <a:t>json</a:t>
              </a:r>
              <a:r>
                <a:rPr lang="en-US" sz="1400" dirty="0"/>
                <a:t>)</a:t>
              </a:r>
            </a:p>
            <a:p>
              <a:pPr algn="ctr"/>
              <a:endParaRPr lang="en-US" sz="1400" b="1" dirty="0"/>
            </a:p>
          </p:txBody>
        </p:sp>
      </p:grpSp>
      <p:cxnSp>
        <p:nvCxnSpPr>
          <p:cNvPr id="43" name="Elbow Connector 42">
            <a:extLst>
              <a:ext uri="{FF2B5EF4-FFF2-40B4-BE49-F238E27FC236}">
                <a16:creationId xmlns:a16="http://schemas.microsoft.com/office/drawing/2014/main" id="{346F75C6-2836-7541-B3A5-179EEEA9CEE5}"/>
              </a:ext>
            </a:extLst>
          </p:cNvPr>
          <p:cNvCxnSpPr>
            <a:stCxn id="24" idx="2"/>
            <a:endCxn id="25" idx="1"/>
          </p:cNvCxnSpPr>
          <p:nvPr/>
        </p:nvCxnSpPr>
        <p:spPr>
          <a:xfrm rot="16200000" flipH="1">
            <a:off x="4113440" y="1489864"/>
            <a:ext cx="123895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16570EC6-B05A-5D44-8460-36A58C98D136}"/>
              </a:ext>
            </a:extLst>
          </p:cNvPr>
          <p:cNvCxnSpPr>
            <a:cxnSpLocks/>
            <a:stCxn id="24" idx="2"/>
            <a:endCxn id="35" idx="1"/>
          </p:cNvCxnSpPr>
          <p:nvPr/>
        </p:nvCxnSpPr>
        <p:spPr>
          <a:xfrm rot="16200000" flipH="1">
            <a:off x="3380750" y="2222554"/>
            <a:ext cx="2704330"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Elbow Connector 46">
            <a:extLst>
              <a:ext uri="{FF2B5EF4-FFF2-40B4-BE49-F238E27FC236}">
                <a16:creationId xmlns:a16="http://schemas.microsoft.com/office/drawing/2014/main" id="{F430D9D5-F86D-424C-935C-259FC8C6D35F}"/>
              </a:ext>
            </a:extLst>
          </p:cNvPr>
          <p:cNvCxnSpPr>
            <a:cxnSpLocks/>
            <a:stCxn id="24" idx="2"/>
            <a:endCxn id="39" idx="1"/>
          </p:cNvCxnSpPr>
          <p:nvPr/>
        </p:nvCxnSpPr>
        <p:spPr>
          <a:xfrm rot="16200000" flipH="1">
            <a:off x="2620315" y="2982989"/>
            <a:ext cx="4225201" cy="765858"/>
          </a:xfrm>
          <a:prstGeom prst="bentConnector2">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575C8E4C-408C-3845-8C32-76B6FD8B6097}"/>
              </a:ext>
            </a:extLst>
          </p:cNvPr>
          <p:cNvSpPr txBox="1"/>
          <p:nvPr/>
        </p:nvSpPr>
        <p:spPr>
          <a:xfrm rot="16200000">
            <a:off x="4002394" y="1433212"/>
            <a:ext cx="461986" cy="276999"/>
          </a:xfrm>
          <a:prstGeom prst="rect">
            <a:avLst/>
          </a:prstGeom>
          <a:noFill/>
        </p:spPr>
        <p:txBody>
          <a:bodyPr wrap="none" rtlCol="0">
            <a:spAutoFit/>
          </a:bodyPr>
          <a:lstStyle/>
          <a:p>
            <a:r>
              <a:rPr lang="en-US" sz="1200" dirty="0"/>
              <a:t>type</a:t>
            </a:r>
          </a:p>
        </p:txBody>
      </p:sp>
      <p:sp>
        <p:nvSpPr>
          <p:cNvPr id="51" name="Rectangle 50">
            <a:extLst>
              <a:ext uri="{FF2B5EF4-FFF2-40B4-BE49-F238E27FC236}">
                <a16:creationId xmlns:a16="http://schemas.microsoft.com/office/drawing/2014/main" id="{41764CDD-9297-1444-BFE8-2DFDD988F85E}"/>
              </a:ext>
            </a:extLst>
          </p:cNvPr>
          <p:cNvSpPr/>
          <p:nvPr/>
        </p:nvSpPr>
        <p:spPr>
          <a:xfrm>
            <a:off x="7687420" y="386484"/>
            <a:ext cx="1873405" cy="1037614"/>
          </a:xfrm>
          <a:prstGeom prst="rect">
            <a:avLst/>
          </a:prstGeom>
          <a:ln/>
        </p:spPr>
        <p:style>
          <a:lnRef idx="1">
            <a:schemeClr val="accent2"/>
          </a:lnRef>
          <a:fillRef idx="2">
            <a:schemeClr val="accent2"/>
          </a:fillRef>
          <a:effectRef idx="1">
            <a:schemeClr val="accent2"/>
          </a:effectRef>
          <a:fontRef idx="minor">
            <a:schemeClr val="dk1"/>
          </a:fontRef>
        </p:style>
        <p:txBody>
          <a:bodyPr rtlCol="0" anchor="t"/>
          <a:lstStyle/>
          <a:p>
            <a:pPr algn="ctr"/>
            <a:r>
              <a:rPr lang="en-US" b="1" dirty="0"/>
              <a:t>Option</a:t>
            </a:r>
          </a:p>
          <a:p>
            <a:pPr algn="ctr"/>
            <a:r>
              <a:rPr lang="en-US" sz="1400" b="1" dirty="0"/>
              <a:t>option id</a:t>
            </a:r>
          </a:p>
          <a:p>
            <a:pPr algn="ctr"/>
            <a:r>
              <a:rPr lang="en-US" sz="1400" b="1" dirty="0"/>
              <a:t>survey id</a:t>
            </a:r>
          </a:p>
          <a:p>
            <a:pPr algn="ctr"/>
            <a:r>
              <a:rPr lang="en-US" sz="1400" dirty="0"/>
              <a:t>text</a:t>
            </a:r>
          </a:p>
        </p:txBody>
      </p:sp>
      <p:cxnSp>
        <p:nvCxnSpPr>
          <p:cNvPr id="53" name="Elbow Connector 52">
            <a:extLst>
              <a:ext uri="{FF2B5EF4-FFF2-40B4-BE49-F238E27FC236}">
                <a16:creationId xmlns:a16="http://schemas.microsoft.com/office/drawing/2014/main" id="{DB5AD597-DD11-3E46-AE96-8BE9F0FFA37A}"/>
              </a:ext>
            </a:extLst>
          </p:cNvPr>
          <p:cNvCxnSpPr>
            <a:cxnSpLocks/>
            <a:stCxn id="35" idx="3"/>
            <a:endCxn id="51" idx="1"/>
          </p:cNvCxnSpPr>
          <p:nvPr/>
        </p:nvCxnSpPr>
        <p:spPr>
          <a:xfrm flipV="1">
            <a:off x="6989249" y="905291"/>
            <a:ext cx="698171" cy="3052357"/>
          </a:xfrm>
          <a:prstGeom prst="bentConnector3">
            <a:avLst/>
          </a:prstGeom>
          <a:ln>
            <a:solidFill>
              <a:schemeClr val="accent2"/>
            </a:solidFill>
            <a:prstDash val="dash"/>
            <a:tailEnd type="oval" w="lg" len="lg"/>
          </a:ln>
        </p:spPr>
        <p:style>
          <a:lnRef idx="1">
            <a:schemeClr val="accent1"/>
          </a:lnRef>
          <a:fillRef idx="0">
            <a:schemeClr val="accent1"/>
          </a:fillRef>
          <a:effectRef idx="0">
            <a:schemeClr val="accent1"/>
          </a:effectRef>
          <a:fontRef idx="minor">
            <a:schemeClr val="tx1"/>
          </a:fontRef>
        </p:style>
      </p:cxnSp>
      <p:sp>
        <p:nvSpPr>
          <p:cNvPr id="56" name="TextBox 55">
            <a:extLst>
              <a:ext uri="{FF2B5EF4-FFF2-40B4-BE49-F238E27FC236}">
                <a16:creationId xmlns:a16="http://schemas.microsoft.com/office/drawing/2014/main" id="{F2B4098A-C7C2-BA4E-9DEF-85CF9098CA5A}"/>
              </a:ext>
            </a:extLst>
          </p:cNvPr>
          <p:cNvSpPr txBox="1"/>
          <p:nvPr/>
        </p:nvSpPr>
        <p:spPr>
          <a:xfrm rot="16200000">
            <a:off x="6828449" y="3396172"/>
            <a:ext cx="795795" cy="276999"/>
          </a:xfrm>
          <a:prstGeom prst="rect">
            <a:avLst/>
          </a:prstGeom>
          <a:noFill/>
        </p:spPr>
        <p:txBody>
          <a:bodyPr wrap="none" rtlCol="0">
            <a:spAutoFit/>
          </a:bodyPr>
          <a:lstStyle/>
          <a:p>
            <a:r>
              <a:rPr lang="en-US" sz="1200" dirty="0" err="1"/>
              <a:t>json</a:t>
            </a:r>
            <a:r>
              <a:rPr lang="en-US" sz="1200" dirty="0"/>
              <a:t> array</a:t>
            </a:r>
          </a:p>
        </p:txBody>
      </p:sp>
    </p:spTree>
    <p:extLst>
      <p:ext uri="{BB962C8B-B14F-4D97-AF65-F5344CB8AC3E}">
        <p14:creationId xmlns:p14="http://schemas.microsoft.com/office/powerpoint/2010/main" val="81671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bg1">
                    <a:lumMod val="65000"/>
                  </a:schemeClr>
                </a:solidFill>
              </a:rPr>
              <a:t>Question text goes here</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Yes/No Question</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78" name="Straight Connector 77">
            <a:extLst>
              <a:ext uri="{FF2B5EF4-FFF2-40B4-BE49-F238E27FC236}">
                <a16:creationId xmlns:a16="http://schemas.microsoft.com/office/drawing/2014/main" id="{F225C005-C2A6-1443-89D2-8A8D2B2104C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762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692643"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System Font Regular"/>
              <a:buChar char="✓"/>
            </a:pPr>
            <a:r>
              <a:rPr lang="en-US" sz="1400" dirty="0"/>
              <a:t>Yes/No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853403"/>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849479"/>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I find congregational community important </a:t>
            </a:r>
            <a:r>
              <a:rPr lang="en-US" dirty="0">
                <a:solidFill>
                  <a:srgbClr val="C00000"/>
                </a:solidFill>
              </a:rPr>
              <a:t>|</a:t>
            </a: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583884" cy="307777"/>
          </a:xfrm>
          <a:prstGeom prst="rect">
            <a:avLst/>
          </a:prstGeom>
          <a:noFill/>
        </p:spPr>
        <p:txBody>
          <a:bodyPr wrap="none" rtlCol="0">
            <a:spAutoFit/>
          </a:bodyPr>
          <a:lstStyle/>
          <a:p>
            <a:r>
              <a:rPr lang="en-US" sz="1400" dirty="0"/>
              <a:t>Yes/No questions appear as a simple checkbox in the survey.</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53786" y="3226387"/>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solidFill>
                  <a:schemeClr val="bg1"/>
                </a:solidFill>
              </a:rPr>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CA9E6B26-9399-694D-BA06-6C0703FE2726}"/>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4017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22CEA156-A358-5E44-B37C-0682E3CFC866}"/>
              </a:ext>
            </a:extLst>
          </p:cNvPr>
          <p:cNvSpPr txBox="1"/>
          <p:nvPr/>
        </p:nvSpPr>
        <p:spPr>
          <a:xfrm>
            <a:off x="5193156" y="2862276"/>
            <a:ext cx="1918730" cy="30777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pPr marL="285750" indent="-285750">
              <a:buFont typeface="Zapf Dingbats"/>
              <a:buChar char="✍"/>
            </a:pPr>
            <a:r>
              <a:rPr lang="en-US" sz="1400" dirty="0"/>
              <a:t>Free Form Question</a:t>
            </a:r>
          </a:p>
        </p:txBody>
      </p:sp>
      <p:sp>
        <p:nvSpPr>
          <p:cNvPr id="67" name="TextBox 66">
            <a:extLst>
              <a:ext uri="{FF2B5EF4-FFF2-40B4-BE49-F238E27FC236}">
                <a16:creationId xmlns:a16="http://schemas.microsoft.com/office/drawing/2014/main" id="{844F8D8E-5E76-8046-94F8-412080CC8C74}"/>
              </a:ext>
            </a:extLst>
          </p:cNvPr>
          <p:cNvSpPr txBox="1"/>
          <p:nvPr/>
        </p:nvSpPr>
        <p:spPr>
          <a:xfrm>
            <a:off x="4593861" y="2862276"/>
            <a:ext cx="587790" cy="307777"/>
          </a:xfrm>
          <a:prstGeom prst="rect">
            <a:avLst/>
          </a:prstGeom>
          <a:noFill/>
        </p:spPr>
        <p:txBody>
          <a:bodyPr wrap="none" rtlCol="0">
            <a:spAutoFit/>
          </a:bodyPr>
          <a:lstStyle/>
          <a:p>
            <a:r>
              <a:rPr lang="en-US" sz="1400" b="1" dirty="0"/>
              <a:t>Type:</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48497" y="3948405"/>
            <a:ext cx="913648" cy="307777"/>
          </a:xfrm>
          <a:prstGeom prst="rect">
            <a:avLst/>
          </a:prstGeom>
          <a:noFill/>
        </p:spPr>
        <p:txBody>
          <a:bodyPr wrap="none" rtlCol="0">
            <a:spAutoFit/>
          </a:bodyPr>
          <a:lstStyle/>
          <a:p>
            <a:r>
              <a:rPr lang="en-US" sz="1400" b="1" dirty="0"/>
              <a:t>Question:</a:t>
            </a:r>
          </a:p>
        </p:txBody>
      </p:sp>
      <p:sp>
        <p:nvSpPr>
          <p:cNvPr id="70" name="Rectangle 69">
            <a:extLst>
              <a:ext uri="{FF2B5EF4-FFF2-40B4-BE49-F238E27FC236}">
                <a16:creationId xmlns:a16="http://schemas.microsoft.com/office/drawing/2014/main" id="{8C453AA8-7ABE-1548-8D6D-FA192A89809A}"/>
              </a:ext>
            </a:extLst>
          </p:cNvPr>
          <p:cNvSpPr/>
          <p:nvPr/>
        </p:nvSpPr>
        <p:spPr>
          <a:xfrm>
            <a:off x="5505628" y="3944481"/>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What is the most important aspect of 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65051" y="3298094"/>
            <a:ext cx="4987647" cy="523220"/>
          </a:xfrm>
          <a:prstGeom prst="rect">
            <a:avLst/>
          </a:prstGeom>
          <a:noFill/>
        </p:spPr>
        <p:txBody>
          <a:bodyPr wrap="none" rtlCol="0">
            <a:spAutoFit/>
          </a:bodyPr>
          <a:lstStyle/>
          <a:p>
            <a:r>
              <a:rPr lang="en-US" sz="1400" dirty="0"/>
              <a:t>Free Form Questions provide a text input box to allow participant</a:t>
            </a:r>
          </a:p>
          <a:p>
            <a:r>
              <a:rPr lang="en-US" sz="1400" dirty="0"/>
              <a:t>to answer the question however they see fit.</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21242" y="4373676"/>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t>Section 1</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solidFill>
                  <a:schemeClr val="bg1"/>
                </a:solidFill>
              </a:rPr>
              <a:t>What is the most </a:t>
            </a:r>
            <a:r>
              <a:rPr lang="en-US" sz="1100" dirty="0" err="1">
                <a:solidFill>
                  <a:schemeClr val="bg1"/>
                </a:solidFill>
              </a:rPr>
              <a:t>impor</a:t>
            </a:r>
            <a:r>
              <a:rPr lang="en-US" sz="1100" dirty="0">
                <a:solidFill>
                  <a:schemeClr val="bg1"/>
                </a:solidFill>
              </a:rPr>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cxnSp>
        <p:nvCxnSpPr>
          <p:cNvPr id="22" name="Straight Connector 21">
            <a:extLst>
              <a:ext uri="{FF2B5EF4-FFF2-40B4-BE49-F238E27FC236}">
                <a16:creationId xmlns:a16="http://schemas.microsoft.com/office/drawing/2014/main" id="{D975968D-4E2B-D142-93DB-6549CC6CDA4C}"/>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364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791523"/>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solidFill>
                  <a:schemeClr val="bg1">
                    <a:lumMod val="75000"/>
                  </a:schemeClr>
                </a:solidFill>
              </a:rPr>
              <a:t>Prompt</a:t>
            </a:r>
            <a:r>
              <a:rPr lang="en-US" sz="1400" b="1" dirty="0"/>
              <a: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bg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Feedback prompt</a:t>
            </a:r>
          </a:p>
        </p:txBody>
      </p:sp>
      <p:cxnSp>
        <p:nvCxnSpPr>
          <p:cNvPr id="29" name="Straight Connector 28">
            <a:extLst>
              <a:ext uri="{FF2B5EF4-FFF2-40B4-BE49-F238E27FC236}">
                <a16:creationId xmlns:a16="http://schemas.microsoft.com/office/drawing/2014/main" id="{370A4795-6AE6-E847-ADB3-0D2095F64E04}"/>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8253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95B393-CB72-D340-8185-45F0E7B6961A}"/>
              </a:ext>
            </a:extLst>
          </p:cNvPr>
          <p:cNvPicPr>
            <a:picLocks noChangeAspect="1"/>
          </p:cNvPicPr>
          <p:nvPr/>
        </p:nvPicPr>
        <p:blipFill>
          <a:blip r:embed="rId3"/>
          <a:stretch>
            <a:fillRect/>
          </a:stretch>
        </p:blipFill>
        <p:spPr>
          <a:xfrm>
            <a:off x="242047" y="194405"/>
            <a:ext cx="11492753" cy="2464425"/>
          </a:xfrm>
          <a:prstGeom prst="rect">
            <a:avLst/>
          </a:prstGeom>
        </p:spPr>
      </p:pic>
      <p:pic>
        <p:nvPicPr>
          <p:cNvPr id="5" name="Picture 4">
            <a:extLst>
              <a:ext uri="{FF2B5EF4-FFF2-40B4-BE49-F238E27FC236}">
                <a16:creationId xmlns:a16="http://schemas.microsoft.com/office/drawing/2014/main" id="{878E8C87-B48D-FD4F-8E83-F2CC56F5FA03}"/>
              </a:ext>
            </a:extLst>
          </p:cNvPr>
          <p:cNvPicPr>
            <a:picLocks noChangeAspect="1"/>
          </p:cNvPicPr>
          <p:nvPr/>
        </p:nvPicPr>
        <p:blipFill>
          <a:blip r:embed="rId4"/>
          <a:stretch>
            <a:fillRect/>
          </a:stretch>
        </p:blipFill>
        <p:spPr>
          <a:xfrm>
            <a:off x="242047" y="5724760"/>
            <a:ext cx="11497031" cy="505711"/>
          </a:xfrm>
          <a:prstGeom prst="rect">
            <a:avLst/>
          </a:prstGeom>
        </p:spPr>
      </p:pic>
      <p:sp>
        <p:nvSpPr>
          <p:cNvPr id="6" name="Rectangle 5">
            <a:extLst>
              <a:ext uri="{FF2B5EF4-FFF2-40B4-BE49-F238E27FC236}">
                <a16:creationId xmlns:a16="http://schemas.microsoft.com/office/drawing/2014/main" id="{109E19EA-02A0-D244-8749-962ABAC73E31}"/>
              </a:ext>
            </a:extLst>
          </p:cNvPr>
          <p:cNvSpPr/>
          <p:nvPr/>
        </p:nvSpPr>
        <p:spPr>
          <a:xfrm>
            <a:off x="242047" y="2658830"/>
            <a:ext cx="11492753" cy="3069617"/>
          </a:xfrm>
          <a:prstGeom prst="rect">
            <a:avLst/>
          </a:prstGeom>
          <a:solidFill>
            <a:srgbClr val="EEEE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9BEF1083-1C9A-F440-9EAB-EEC8452C5F89}"/>
              </a:ext>
            </a:extLst>
          </p:cNvPr>
          <p:cNvCxnSpPr/>
          <p:nvPr/>
        </p:nvCxnSpPr>
        <p:spPr>
          <a:xfrm>
            <a:off x="824753" y="2658830"/>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DF381FB2-95B7-B142-AE40-4D814EED560B}"/>
              </a:ext>
            </a:extLst>
          </p:cNvPr>
          <p:cNvSpPr/>
          <p:nvPr/>
        </p:nvSpPr>
        <p:spPr>
          <a:xfrm>
            <a:off x="923365" y="2734235"/>
            <a:ext cx="10130117" cy="288663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742950" lvl="1" indent="-285750">
              <a:buFont typeface="Arial" panose="020B0604020202020204" pitchFamily="34" charset="0"/>
              <a:buChar char="•"/>
            </a:pPr>
            <a:r>
              <a:rPr lang="en-US" sz="1200" dirty="0"/>
              <a:t>Info Text</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Multi-Choice Question</a:t>
            </a:r>
          </a:p>
          <a:p>
            <a:pPr marL="742950" lvl="1" indent="-285750">
              <a:buFont typeface="Arial" panose="020B0604020202020204" pitchFamily="34" charset="0"/>
              <a:buChar char="•"/>
            </a:pPr>
            <a:r>
              <a:rPr lang="en-US" sz="1200" dirty="0"/>
              <a:t>Multi-Select Question</a:t>
            </a:r>
          </a:p>
          <a:p>
            <a:pPr marL="742950" lvl="1" indent="-285750">
              <a:buFont typeface="Arial" panose="020B0604020202020204" pitchFamily="34" charset="0"/>
              <a:buChar char="•"/>
            </a:pPr>
            <a:r>
              <a:rPr lang="en-US" sz="1200" dirty="0"/>
              <a:t>Free Form Question</a:t>
            </a:r>
          </a:p>
          <a:p>
            <a:pPr marL="742950" lvl="1" indent="-285750">
              <a:buFont typeface="Arial" panose="020B0604020202020204" pitchFamily="34" charset="0"/>
              <a:buChar char="•"/>
            </a:pPr>
            <a:r>
              <a:rPr lang="en-US" sz="1200" dirty="0"/>
              <a:t>Section 2 Feedback</a:t>
            </a:r>
          </a:p>
        </p:txBody>
      </p:sp>
      <p:cxnSp>
        <p:nvCxnSpPr>
          <p:cNvPr id="33" name="Straight Connector 32">
            <a:extLst>
              <a:ext uri="{FF2B5EF4-FFF2-40B4-BE49-F238E27FC236}">
                <a16:creationId xmlns:a16="http://schemas.microsoft.com/office/drawing/2014/main" id="{26E0F00E-37AF-A840-8DB8-AF5BA84587C1}"/>
              </a:ext>
            </a:extLst>
          </p:cNvPr>
          <p:cNvCxnSpPr>
            <a:cxnSpLocks noChangeAspect="1"/>
          </p:cNvCxnSpPr>
          <p:nvPr/>
        </p:nvCxnSpPr>
        <p:spPr>
          <a:xfrm>
            <a:off x="4375005" y="2734235"/>
            <a:ext cx="0" cy="2886636"/>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4F8D8E-5E76-8046-94F8-412080CC8C74}"/>
              </a:ext>
            </a:extLst>
          </p:cNvPr>
          <p:cNvSpPr txBox="1"/>
          <p:nvPr/>
        </p:nvSpPr>
        <p:spPr>
          <a:xfrm>
            <a:off x="4473617" y="2804924"/>
            <a:ext cx="1586716" cy="369332"/>
          </a:xfrm>
          <a:prstGeom prst="rect">
            <a:avLst/>
          </a:prstGeom>
          <a:noFill/>
        </p:spPr>
        <p:txBody>
          <a:bodyPr wrap="none" rtlCol="0">
            <a:spAutoFit/>
          </a:bodyPr>
          <a:lstStyle/>
          <a:p>
            <a:r>
              <a:rPr lang="en-US" b="1" dirty="0"/>
              <a:t>Survey Section</a:t>
            </a:r>
          </a:p>
        </p:txBody>
      </p:sp>
      <p:sp>
        <p:nvSpPr>
          <p:cNvPr id="68" name="TextBox 67">
            <a:extLst>
              <a:ext uri="{FF2B5EF4-FFF2-40B4-BE49-F238E27FC236}">
                <a16:creationId xmlns:a16="http://schemas.microsoft.com/office/drawing/2014/main" id="{6841D578-8FDF-7F49-923A-3F9AADD3D776}"/>
              </a:ext>
            </a:extLst>
          </p:cNvPr>
          <p:cNvSpPr txBox="1"/>
          <p:nvPr/>
        </p:nvSpPr>
        <p:spPr>
          <a:xfrm>
            <a:off x="4593861" y="3614276"/>
            <a:ext cx="628698" cy="307777"/>
          </a:xfrm>
          <a:prstGeom prst="rect">
            <a:avLst/>
          </a:prstGeom>
          <a:noFill/>
        </p:spPr>
        <p:txBody>
          <a:bodyPr wrap="none" rtlCol="0">
            <a:spAutoFit/>
          </a:bodyPr>
          <a:lstStyle/>
          <a:p>
            <a:r>
              <a:rPr lang="en-US" sz="1400" b="1" dirty="0"/>
              <a:t>Label:</a:t>
            </a:r>
          </a:p>
        </p:txBody>
      </p:sp>
      <p:sp>
        <p:nvSpPr>
          <p:cNvPr id="70" name="Rectangle 69">
            <a:extLst>
              <a:ext uri="{FF2B5EF4-FFF2-40B4-BE49-F238E27FC236}">
                <a16:creationId xmlns:a16="http://schemas.microsoft.com/office/drawing/2014/main" id="{8C453AA8-7ABE-1548-8D6D-FA192A89809A}"/>
              </a:ext>
            </a:extLst>
          </p:cNvPr>
          <p:cNvSpPr/>
          <p:nvPr/>
        </p:nvSpPr>
        <p:spPr>
          <a:xfrm>
            <a:off x="5238406" y="3588484"/>
            <a:ext cx="4509291" cy="33356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r>
              <a:rPr lang="en-US" dirty="0">
                <a:solidFill>
                  <a:schemeClr val="tx1"/>
                </a:solidFill>
              </a:rPr>
              <a:t>Worship</a:t>
            </a:r>
            <a:endParaRPr lang="en-US" dirty="0">
              <a:solidFill>
                <a:srgbClr val="C00000"/>
              </a:solidFill>
            </a:endParaRPr>
          </a:p>
        </p:txBody>
      </p:sp>
      <p:sp>
        <p:nvSpPr>
          <p:cNvPr id="71" name="TextBox 70">
            <a:extLst>
              <a:ext uri="{FF2B5EF4-FFF2-40B4-BE49-F238E27FC236}">
                <a16:creationId xmlns:a16="http://schemas.microsoft.com/office/drawing/2014/main" id="{80901B4D-2C95-2E42-8871-9B78A4C212D9}"/>
              </a:ext>
            </a:extLst>
          </p:cNvPr>
          <p:cNvSpPr txBox="1"/>
          <p:nvPr/>
        </p:nvSpPr>
        <p:spPr>
          <a:xfrm>
            <a:off x="5058941" y="3155356"/>
            <a:ext cx="3951595" cy="307777"/>
          </a:xfrm>
          <a:prstGeom prst="rect">
            <a:avLst/>
          </a:prstGeom>
          <a:noFill/>
        </p:spPr>
        <p:txBody>
          <a:bodyPr wrap="none" rtlCol="0">
            <a:spAutoFit/>
          </a:bodyPr>
          <a:lstStyle/>
          <a:p>
            <a:r>
              <a:rPr lang="en-US" sz="1400" dirty="0"/>
              <a:t>Survey sections are used to group related questions</a:t>
            </a:r>
          </a:p>
        </p:txBody>
      </p:sp>
      <p:grpSp>
        <p:nvGrpSpPr>
          <p:cNvPr id="77" name="Group 76">
            <a:extLst>
              <a:ext uri="{FF2B5EF4-FFF2-40B4-BE49-F238E27FC236}">
                <a16:creationId xmlns:a16="http://schemas.microsoft.com/office/drawing/2014/main" id="{A3495646-102F-F346-952F-21070303DFA2}"/>
              </a:ext>
            </a:extLst>
          </p:cNvPr>
          <p:cNvGrpSpPr/>
          <p:nvPr/>
        </p:nvGrpSpPr>
        <p:grpSpPr>
          <a:xfrm>
            <a:off x="1307227" y="3559704"/>
            <a:ext cx="3004458" cy="237744"/>
            <a:chOff x="1353786" y="3226387"/>
            <a:chExt cx="3004458" cy="237744"/>
          </a:xfrm>
        </p:grpSpPr>
        <p:sp>
          <p:nvSpPr>
            <p:cNvPr id="57" name="Rectangle 56">
              <a:extLst>
                <a:ext uri="{FF2B5EF4-FFF2-40B4-BE49-F238E27FC236}">
                  <a16:creationId xmlns:a16="http://schemas.microsoft.com/office/drawing/2014/main" id="{D006829A-7331-054F-8301-571C92330759}"/>
                </a:ext>
              </a:extLst>
            </p:cNvPr>
            <p:cNvSpPr/>
            <p:nvPr/>
          </p:nvSpPr>
          <p:spPr>
            <a:xfrm>
              <a:off x="1353786" y="3244318"/>
              <a:ext cx="3004458" cy="2018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D79B1B14-AA51-4A43-8B13-077CA8BD60EF}"/>
                </a:ext>
              </a:extLst>
            </p:cNvPr>
            <p:cNvGrpSpPr/>
            <p:nvPr/>
          </p:nvGrpSpPr>
          <p:grpSpPr>
            <a:xfrm>
              <a:off x="3270307" y="3226387"/>
              <a:ext cx="920049" cy="237744"/>
              <a:chOff x="3270307" y="3226387"/>
              <a:chExt cx="920049" cy="237744"/>
            </a:xfrm>
          </p:grpSpPr>
          <p:pic>
            <p:nvPicPr>
              <p:cNvPr id="59" name="Picture 58">
                <a:extLst>
                  <a:ext uri="{FF2B5EF4-FFF2-40B4-BE49-F238E27FC236}">
                    <a16:creationId xmlns:a16="http://schemas.microsoft.com/office/drawing/2014/main" id="{9793CD67-C00E-EB49-8695-CF5D2CBE2707}"/>
                  </a:ext>
                </a:extLst>
              </p:cNvPr>
              <p:cNvPicPr>
                <a:picLocks noChangeAspect="1"/>
              </p:cNvPicPr>
              <p:nvPr/>
            </p:nvPicPr>
            <p:blipFill>
              <a:blip r:embed="rId5"/>
              <a:stretch>
                <a:fillRect/>
              </a:stretch>
            </p:blipFill>
            <p:spPr>
              <a:xfrm>
                <a:off x="4011178" y="3255670"/>
                <a:ext cx="179178" cy="179178"/>
              </a:xfrm>
              <a:prstGeom prst="rect">
                <a:avLst/>
              </a:prstGeom>
            </p:spPr>
          </p:pic>
          <p:pic>
            <p:nvPicPr>
              <p:cNvPr id="61" name="Picture 60">
                <a:extLst>
                  <a:ext uri="{FF2B5EF4-FFF2-40B4-BE49-F238E27FC236}">
                    <a16:creationId xmlns:a16="http://schemas.microsoft.com/office/drawing/2014/main" id="{5841DC65-F946-3846-8D2C-3968E0FBCF54}"/>
                  </a:ext>
                </a:extLst>
              </p:cNvPr>
              <p:cNvPicPr>
                <a:picLocks noChangeAspect="1"/>
              </p:cNvPicPr>
              <p:nvPr/>
            </p:nvPicPr>
            <p:blipFill>
              <a:blip r:embed="rId6"/>
              <a:stretch>
                <a:fillRect/>
              </a:stretch>
            </p:blipFill>
            <p:spPr>
              <a:xfrm>
                <a:off x="3848821" y="3253819"/>
                <a:ext cx="182880" cy="182880"/>
              </a:xfrm>
              <a:prstGeom prst="rect">
                <a:avLst/>
              </a:prstGeom>
            </p:spPr>
          </p:pic>
          <p:pic>
            <p:nvPicPr>
              <p:cNvPr id="63" name="Picture 62">
                <a:extLst>
                  <a:ext uri="{FF2B5EF4-FFF2-40B4-BE49-F238E27FC236}">
                    <a16:creationId xmlns:a16="http://schemas.microsoft.com/office/drawing/2014/main" id="{5D8CE0E5-3DA6-1B4C-9B4C-D9E6D65E56B8}"/>
                  </a:ext>
                </a:extLst>
              </p:cNvPr>
              <p:cNvPicPr>
                <a:picLocks noChangeAspect="1"/>
              </p:cNvPicPr>
              <p:nvPr/>
            </p:nvPicPr>
            <p:blipFill>
              <a:blip r:embed="rId7"/>
              <a:stretch>
                <a:fillRect/>
              </a:stretch>
            </p:blipFill>
            <p:spPr>
              <a:xfrm>
                <a:off x="3469241" y="3226387"/>
                <a:ext cx="237744" cy="237744"/>
              </a:xfrm>
              <a:prstGeom prst="rect">
                <a:avLst/>
              </a:prstGeom>
            </p:spPr>
          </p:pic>
          <p:pic>
            <p:nvPicPr>
              <p:cNvPr id="65" name="Picture 64">
                <a:extLst>
                  <a:ext uri="{FF2B5EF4-FFF2-40B4-BE49-F238E27FC236}">
                    <a16:creationId xmlns:a16="http://schemas.microsoft.com/office/drawing/2014/main" id="{451C5076-A17F-7A47-8B97-0DB4B44E2BA7}"/>
                  </a:ext>
                </a:extLst>
              </p:cNvPr>
              <p:cNvPicPr>
                <a:picLocks noChangeAspect="1"/>
              </p:cNvPicPr>
              <p:nvPr/>
            </p:nvPicPr>
            <p:blipFill>
              <a:blip r:embed="rId8"/>
              <a:stretch>
                <a:fillRect/>
              </a:stretch>
            </p:blipFill>
            <p:spPr>
              <a:xfrm>
                <a:off x="3270307" y="3235531"/>
                <a:ext cx="219456" cy="219456"/>
              </a:xfrm>
              <a:prstGeom prst="rect">
                <a:avLst/>
              </a:prstGeom>
            </p:spPr>
          </p:pic>
          <p:pic>
            <p:nvPicPr>
              <p:cNvPr id="74" name="Picture 73">
                <a:extLst>
                  <a:ext uri="{FF2B5EF4-FFF2-40B4-BE49-F238E27FC236}">
                    <a16:creationId xmlns:a16="http://schemas.microsoft.com/office/drawing/2014/main" id="{5EE5E666-1CD5-3648-8BB3-E2887FB270A7}"/>
                  </a:ext>
                </a:extLst>
              </p:cNvPr>
              <p:cNvPicPr>
                <a:picLocks noChangeAspect="1"/>
              </p:cNvPicPr>
              <p:nvPr/>
            </p:nvPicPr>
            <p:blipFill>
              <a:blip r:embed="rId9"/>
              <a:stretch>
                <a:fillRect/>
              </a:stretch>
            </p:blipFill>
            <p:spPr>
              <a:xfrm>
                <a:off x="3686463" y="3253819"/>
                <a:ext cx="182880" cy="182880"/>
              </a:xfrm>
              <a:prstGeom prst="rect">
                <a:avLst/>
              </a:prstGeom>
            </p:spPr>
          </p:pic>
        </p:grpSp>
      </p:grpSp>
      <p:sp>
        <p:nvSpPr>
          <p:cNvPr id="13" name="TextBox 12">
            <a:extLst>
              <a:ext uri="{FF2B5EF4-FFF2-40B4-BE49-F238E27FC236}">
                <a16:creationId xmlns:a16="http://schemas.microsoft.com/office/drawing/2014/main" id="{4BCC820E-A212-2747-BBD8-748984A80E8D}"/>
              </a:ext>
            </a:extLst>
          </p:cNvPr>
          <p:cNvSpPr txBox="1"/>
          <p:nvPr/>
        </p:nvSpPr>
        <p:spPr>
          <a:xfrm>
            <a:off x="959154" y="2862276"/>
            <a:ext cx="3177783" cy="3985706"/>
          </a:xfrm>
          <a:prstGeom prst="rect">
            <a:avLst/>
          </a:prstGeom>
          <a:noFill/>
        </p:spPr>
        <p:txBody>
          <a:bodyPr wrap="square" rtlCol="0">
            <a:spAutoFit/>
          </a:bodyPr>
          <a:lstStyle/>
          <a:p>
            <a:pPr marL="285750" indent="-285750">
              <a:buFont typeface="Wingdings" pitchFamily="2" charset="2"/>
              <a:buChar char="Ø"/>
            </a:pPr>
            <a:r>
              <a:rPr lang="en-US" sz="1100" b="1" dirty="0"/>
              <a:t>Prologue</a:t>
            </a:r>
          </a:p>
          <a:p>
            <a:pPr marL="742950" lvl="1" indent="-285750">
              <a:buFont typeface=".Hiragino Kaku Gothic Interface W3"/>
              <a:buChar char="☞"/>
            </a:pPr>
            <a:r>
              <a:rPr lang="en-US" sz="1100" dirty="0"/>
              <a:t>Welcome Text</a:t>
            </a:r>
          </a:p>
          <a:p>
            <a:pPr marL="742950" lvl="1" indent="-285750">
              <a:buFont typeface="System Font Regular"/>
              <a:buChar char="✓"/>
            </a:pPr>
            <a:r>
              <a:rPr lang="en-US" sz="1100" dirty="0"/>
              <a:t>I find congregational….</a:t>
            </a:r>
          </a:p>
          <a:p>
            <a:pPr marL="742950" lvl="1" indent="-285750">
              <a:buFont typeface="System Font Regular"/>
              <a:buChar char="✓"/>
            </a:pPr>
            <a:r>
              <a:rPr lang="en-US" sz="1100" dirty="0"/>
              <a:t>Yes/No Question</a:t>
            </a:r>
          </a:p>
          <a:p>
            <a:pPr marL="285750" indent="-285750">
              <a:buFont typeface="Wingdings" pitchFamily="2" charset="2"/>
              <a:buChar char="Ø"/>
            </a:pPr>
            <a:r>
              <a:rPr lang="en-US" sz="1100" b="1" dirty="0">
                <a:solidFill>
                  <a:schemeClr val="bg1"/>
                </a:solidFill>
              </a:rPr>
              <a:t>Worship</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What is the most </a:t>
            </a:r>
            <a:r>
              <a:rPr lang="en-US" sz="1100" dirty="0" err="1"/>
              <a:t>impor</a:t>
            </a:r>
            <a:r>
              <a:rPr lang="en-US" sz="1100" dirty="0"/>
              <a:t>….</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2</a:t>
            </a:r>
          </a:p>
          <a:p>
            <a:pPr marL="742950" lvl="1" indent="-285750">
              <a:buFont typeface=".Hiragino Kaku Gothic Interface W3"/>
              <a:buChar char="☞"/>
            </a:pPr>
            <a:r>
              <a:rPr lang="en-US" sz="1100" dirty="0"/>
              <a:t>Info Text</a:t>
            </a:r>
          </a:p>
          <a:p>
            <a:pPr marL="742950" lvl="1" indent="-285750">
              <a:buFont typeface=".Hiragino Kaku Gothic Interface W3"/>
              <a:buChar char="◉"/>
            </a:pPr>
            <a:r>
              <a:rPr lang="en-US" sz="1100" dirty="0"/>
              <a:t>Multi-Choice Question</a:t>
            </a:r>
          </a:p>
          <a:p>
            <a:pPr marL="742950" lvl="1" indent="-285750">
              <a:buFont typeface=".Hiragino Kaku Gothic Interface W3"/>
              <a:buChar char="◉"/>
            </a:pPr>
            <a:r>
              <a:rPr lang="en-US" sz="1100" dirty="0"/>
              <a:t>Multi-Choice Question</a:t>
            </a:r>
          </a:p>
          <a:p>
            <a:pPr marL="742950" lvl="1" indent="-285750">
              <a:buFont typeface="System Font Regular"/>
              <a:buChar char="☑"/>
            </a:pPr>
            <a:r>
              <a:rPr lang="en-US" sz="1100" dirty="0"/>
              <a:t>Multi-Select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Section 2 Feedback</a:t>
            </a:r>
          </a:p>
          <a:p>
            <a:pPr marL="285750" indent="-285750">
              <a:buFont typeface="Wingdings" pitchFamily="2" charset="2"/>
              <a:buChar char="Ø"/>
            </a:pPr>
            <a:r>
              <a:rPr lang="en-US" sz="1100" b="1" dirty="0"/>
              <a:t>Section 3</a:t>
            </a:r>
          </a:p>
          <a:p>
            <a:pPr marL="742950" lvl="1" indent="-285750">
              <a:buFont typeface=".Hiragino Kaku Gothic Interface W3"/>
              <a:buChar char="☞"/>
            </a:pPr>
            <a:r>
              <a:rPr lang="en-US" sz="1100" dirty="0"/>
              <a:t>Info Text</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a:p>
            <a:pPr marL="742950" lvl="1" indent="-285750">
              <a:buFont typeface="Zapf Dingbats"/>
              <a:buChar char="✍"/>
            </a:pPr>
            <a:r>
              <a:rPr lang="en-US" sz="1100" dirty="0"/>
              <a:t>Free Form Question</a:t>
            </a:r>
          </a:p>
        </p:txBody>
      </p:sp>
      <p:sp>
        <p:nvSpPr>
          <p:cNvPr id="22" name="TextBox 21">
            <a:extLst>
              <a:ext uri="{FF2B5EF4-FFF2-40B4-BE49-F238E27FC236}">
                <a16:creationId xmlns:a16="http://schemas.microsoft.com/office/drawing/2014/main" id="{FBF044F3-0425-9C4D-B175-03CB1F668D6B}"/>
              </a:ext>
            </a:extLst>
          </p:cNvPr>
          <p:cNvSpPr txBox="1"/>
          <p:nvPr/>
        </p:nvSpPr>
        <p:spPr>
          <a:xfrm>
            <a:off x="4593861" y="4098988"/>
            <a:ext cx="1089657" cy="307777"/>
          </a:xfrm>
          <a:prstGeom prst="rect">
            <a:avLst/>
          </a:prstGeom>
          <a:noFill/>
        </p:spPr>
        <p:txBody>
          <a:bodyPr wrap="none" rtlCol="0">
            <a:spAutoFit/>
          </a:bodyPr>
          <a:lstStyle/>
          <a:p>
            <a:r>
              <a:rPr lang="en-US" sz="1400" b="1" dirty="0"/>
              <a:t>Description:</a:t>
            </a:r>
          </a:p>
        </p:txBody>
      </p:sp>
      <p:sp>
        <p:nvSpPr>
          <p:cNvPr id="23" name="Rectangle 22">
            <a:extLst>
              <a:ext uri="{FF2B5EF4-FFF2-40B4-BE49-F238E27FC236}">
                <a16:creationId xmlns:a16="http://schemas.microsoft.com/office/drawing/2014/main" id="{A1E0C9F0-3B18-CB4E-9C99-9706E3B59833}"/>
              </a:ext>
            </a:extLst>
          </p:cNvPr>
          <p:cNvSpPr/>
          <p:nvPr/>
        </p:nvSpPr>
        <p:spPr>
          <a:xfrm>
            <a:off x="5681223" y="4073196"/>
            <a:ext cx="4650309" cy="807562"/>
          </a:xfrm>
          <a:prstGeom prst="rect">
            <a:avLst/>
          </a:prstGeom>
          <a:ln w="19050"/>
        </p:spPr>
        <p:style>
          <a:lnRef idx="2">
            <a:schemeClr val="dk1"/>
          </a:lnRef>
          <a:fillRef idx="1">
            <a:schemeClr val="lt1"/>
          </a:fillRef>
          <a:effectRef idx="0">
            <a:schemeClr val="dk1"/>
          </a:effectRef>
          <a:fontRef idx="minor">
            <a:schemeClr val="dk1"/>
          </a:fontRef>
        </p:style>
        <p:txBody>
          <a:bodyPr rtlCol="0" anchor="t"/>
          <a:lstStyle/>
          <a:p>
            <a:r>
              <a:rPr lang="en-US" sz="1400" dirty="0">
                <a:solidFill>
                  <a:schemeClr val="tx1"/>
                </a:solidFill>
              </a:rPr>
              <a:t>Worship is at the heart of ….</a:t>
            </a:r>
            <a:endParaRPr lang="en-US" dirty="0">
              <a:solidFill>
                <a:srgbClr val="C00000"/>
              </a:solidFill>
            </a:endParaRPr>
          </a:p>
        </p:txBody>
      </p:sp>
      <p:sp>
        <p:nvSpPr>
          <p:cNvPr id="24" name="TextBox 23">
            <a:extLst>
              <a:ext uri="{FF2B5EF4-FFF2-40B4-BE49-F238E27FC236}">
                <a16:creationId xmlns:a16="http://schemas.microsoft.com/office/drawing/2014/main" id="{3D469FD1-8C8D-D540-9828-D6B43D1805ED}"/>
              </a:ext>
            </a:extLst>
          </p:cNvPr>
          <p:cNvSpPr txBox="1"/>
          <p:nvPr/>
        </p:nvSpPr>
        <p:spPr>
          <a:xfrm>
            <a:off x="5590581" y="4878012"/>
            <a:ext cx="3102516" cy="276999"/>
          </a:xfrm>
          <a:prstGeom prst="rect">
            <a:avLst/>
          </a:prstGeom>
          <a:noFill/>
        </p:spPr>
        <p:txBody>
          <a:bodyPr wrap="none" rtlCol="0">
            <a:spAutoFit/>
          </a:bodyPr>
          <a:lstStyle/>
          <a:p>
            <a:r>
              <a:rPr lang="en-US" sz="1200" dirty="0"/>
              <a:t>Can include html and/or Markdown formatting</a:t>
            </a:r>
          </a:p>
        </p:txBody>
      </p:sp>
      <p:sp>
        <p:nvSpPr>
          <p:cNvPr id="2" name="Rounded Rectangle 1">
            <a:extLst>
              <a:ext uri="{FF2B5EF4-FFF2-40B4-BE49-F238E27FC236}">
                <a16:creationId xmlns:a16="http://schemas.microsoft.com/office/drawing/2014/main" id="{249299DB-4004-044F-9B30-88D194ADB7B2}"/>
              </a:ext>
            </a:extLst>
          </p:cNvPr>
          <p:cNvSpPr/>
          <p:nvPr/>
        </p:nvSpPr>
        <p:spPr>
          <a:xfrm>
            <a:off x="4785018" y="5269880"/>
            <a:ext cx="162064" cy="1540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905875A-C46D-C045-BD9C-8353E8BD13C2}"/>
              </a:ext>
            </a:extLst>
          </p:cNvPr>
          <p:cNvSpPr txBox="1"/>
          <p:nvPr/>
        </p:nvSpPr>
        <p:spPr>
          <a:xfrm>
            <a:off x="4939538" y="5198200"/>
            <a:ext cx="2062359" cy="307777"/>
          </a:xfrm>
          <a:prstGeom prst="rect">
            <a:avLst/>
          </a:prstGeom>
          <a:noFill/>
        </p:spPr>
        <p:txBody>
          <a:bodyPr wrap="none" rtlCol="0">
            <a:spAutoFit/>
          </a:bodyPr>
          <a:lstStyle/>
          <a:p>
            <a:r>
              <a:rPr lang="en-US" sz="1400" b="1" dirty="0"/>
              <a:t>Include Section Feedback</a:t>
            </a:r>
          </a:p>
        </p:txBody>
      </p:sp>
      <p:sp>
        <p:nvSpPr>
          <p:cNvPr id="27" name="TextBox 26">
            <a:extLst>
              <a:ext uri="{FF2B5EF4-FFF2-40B4-BE49-F238E27FC236}">
                <a16:creationId xmlns:a16="http://schemas.microsoft.com/office/drawing/2014/main" id="{B8203E82-A657-E542-8E5F-8EFE195E577A}"/>
              </a:ext>
            </a:extLst>
          </p:cNvPr>
          <p:cNvSpPr txBox="1"/>
          <p:nvPr/>
        </p:nvSpPr>
        <p:spPr>
          <a:xfrm>
            <a:off x="7095779" y="5198200"/>
            <a:ext cx="792525" cy="307777"/>
          </a:xfrm>
          <a:prstGeom prst="rect">
            <a:avLst/>
          </a:prstGeom>
          <a:noFill/>
        </p:spPr>
        <p:txBody>
          <a:bodyPr wrap="none" rtlCol="0">
            <a:spAutoFit/>
          </a:bodyPr>
          <a:lstStyle/>
          <a:p>
            <a:r>
              <a:rPr lang="en-US" sz="1400" b="1" dirty="0"/>
              <a:t>Prompt:</a:t>
            </a:r>
          </a:p>
        </p:txBody>
      </p:sp>
      <p:sp>
        <p:nvSpPr>
          <p:cNvPr id="28" name="Rectangle 27">
            <a:extLst>
              <a:ext uri="{FF2B5EF4-FFF2-40B4-BE49-F238E27FC236}">
                <a16:creationId xmlns:a16="http://schemas.microsoft.com/office/drawing/2014/main" id="{F4A4FD6E-315B-284F-AE78-340D84396D18}"/>
              </a:ext>
            </a:extLst>
          </p:cNvPr>
          <p:cNvSpPr/>
          <p:nvPr/>
        </p:nvSpPr>
        <p:spPr>
          <a:xfrm>
            <a:off x="7847200" y="5172408"/>
            <a:ext cx="2007373" cy="333569"/>
          </a:xfrm>
          <a:prstGeom prst="rect">
            <a:avLst/>
          </a:prstGeom>
          <a:ln w="1905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r>
              <a:rPr lang="en-US" sz="1600" dirty="0">
                <a:solidFill>
                  <a:schemeClr val="bg1">
                    <a:lumMod val="75000"/>
                  </a:schemeClr>
                </a:solidFill>
              </a:rPr>
              <a:t>Thoughts on Worship</a:t>
            </a:r>
          </a:p>
        </p:txBody>
      </p:sp>
      <p:sp>
        <p:nvSpPr>
          <p:cNvPr id="7" name="TextBox 6">
            <a:extLst>
              <a:ext uri="{FF2B5EF4-FFF2-40B4-BE49-F238E27FC236}">
                <a16:creationId xmlns:a16="http://schemas.microsoft.com/office/drawing/2014/main" id="{1109725A-AD1E-C14A-91CB-6CC1A2CBE4AC}"/>
              </a:ext>
            </a:extLst>
          </p:cNvPr>
          <p:cNvSpPr txBox="1"/>
          <p:nvPr/>
        </p:nvSpPr>
        <p:spPr>
          <a:xfrm>
            <a:off x="4741852" y="5154526"/>
            <a:ext cx="284052" cy="369332"/>
          </a:xfrm>
          <a:prstGeom prst="rect">
            <a:avLst/>
          </a:prstGeom>
          <a:noFill/>
        </p:spPr>
        <p:txBody>
          <a:bodyPr wrap="none" rtlCol="0">
            <a:spAutoFit/>
          </a:bodyPr>
          <a:lstStyle/>
          <a:p>
            <a:r>
              <a:rPr lang="en-US" dirty="0"/>
              <a:t>x</a:t>
            </a:r>
          </a:p>
        </p:txBody>
      </p:sp>
      <p:cxnSp>
        <p:nvCxnSpPr>
          <p:cNvPr id="30" name="Straight Connector 29">
            <a:extLst>
              <a:ext uri="{FF2B5EF4-FFF2-40B4-BE49-F238E27FC236}">
                <a16:creationId xmlns:a16="http://schemas.microsoft.com/office/drawing/2014/main" id="{95316308-5B65-2747-9D02-A1A32708DAB5}"/>
              </a:ext>
            </a:extLst>
          </p:cNvPr>
          <p:cNvCxnSpPr/>
          <p:nvPr/>
        </p:nvCxnSpPr>
        <p:spPr>
          <a:xfrm>
            <a:off x="11142432" y="2617051"/>
            <a:ext cx="0" cy="30659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8080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8859</TotalTime>
  <Words>1208</Words>
  <Application>Microsoft Macintosh PowerPoint</Application>
  <PresentationFormat>Widescreen</PresentationFormat>
  <Paragraphs>360</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.Hiragino Kaku Gothic Interface W3</vt:lpstr>
      <vt:lpstr>Arial</vt:lpstr>
      <vt:lpstr>Calibri</vt:lpstr>
      <vt:lpstr>Calibri Light</vt:lpstr>
      <vt:lpstr>System Font Regular</vt:lpstr>
      <vt:lpstr>Wingdings</vt:lpstr>
      <vt:lpstr>Zapf Dingbats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Mayer</dc:creator>
  <cp:lastModifiedBy>Michael Mayer</cp:lastModifiedBy>
  <cp:revision>57</cp:revision>
  <dcterms:created xsi:type="dcterms:W3CDTF">2025-04-12T13:40:11Z</dcterms:created>
  <dcterms:modified xsi:type="dcterms:W3CDTF">2025-04-29T14:02:21Z</dcterms:modified>
</cp:coreProperties>
</file>