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6"/>
    <p:restoredTop sz="95707"/>
  </p:normalViewPr>
  <p:slideViewPr>
    <p:cSldViewPr snapToGrid="0" snapToObjects="1">
      <p:cViewPr varScale="1">
        <p:scale>
          <a:sx n="123" d="100"/>
          <a:sy n="123" d="100"/>
        </p:scale>
        <p:origin x="624" y="1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1227B-382C-3F48-9E91-336FFFBEBCF8}" type="datetimeFigureOut">
              <a:rPr lang="en-US" smtClean="0"/>
              <a:t>7/6/19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CD06D-02A4-4C47-8960-5BB3D3B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CD06D-02A4-4C47-8960-5BB3D3B703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A937-EC04-864E-A276-6A4B85A6C9FB}" type="datetimeFigureOut">
              <a:rPr lang="en-US" smtClean="0"/>
              <a:t>7/6/19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3592-0BFB-A44A-89C8-08D77F04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831719" y="2228640"/>
            <a:ext cx="1126632" cy="52322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Total abundance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31719" y="2844040"/>
            <a:ext cx="1153036" cy="523220"/>
          </a:xfrm>
          <a:prstGeom prst="rect">
            <a:avLst/>
          </a:prstGeom>
          <a:solidFill>
            <a:srgbClr val="C00000">
              <a:alpha val="40000"/>
            </a:srgb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Taxonomic composition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31719" y="3471756"/>
            <a:ext cx="1153037" cy="523220"/>
          </a:xfrm>
          <a:prstGeom prst="rect">
            <a:avLst/>
          </a:prstGeom>
          <a:solidFill>
            <a:srgbClr val="76D6FF">
              <a:alpha val="40000"/>
            </a:srgbClr>
          </a:solidFill>
          <a:ln w="38100">
            <a:solidFill>
              <a:srgbClr val="76D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Functional composition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59D62E-EBA8-BA4A-A8D7-EC635A2AD106}"/>
              </a:ext>
            </a:extLst>
          </p:cNvPr>
          <p:cNvGrpSpPr/>
          <p:nvPr/>
        </p:nvGrpSpPr>
        <p:grpSpPr>
          <a:xfrm>
            <a:off x="6504335" y="2563419"/>
            <a:ext cx="1975467" cy="1530349"/>
            <a:chOff x="1058094" y="958510"/>
            <a:chExt cx="1891537" cy="1645365"/>
          </a:xfrm>
        </p:grpSpPr>
        <p:sp>
          <p:nvSpPr>
            <p:cNvPr id="44" name="Freeform 43"/>
            <p:cNvSpPr/>
            <p:nvPr/>
          </p:nvSpPr>
          <p:spPr>
            <a:xfrm>
              <a:off x="1058094" y="958510"/>
              <a:ext cx="1771252" cy="1584552"/>
            </a:xfrm>
            <a:custGeom>
              <a:avLst/>
              <a:gdLst>
                <a:gd name="connsiteX0" fmla="*/ 0 w 2223247"/>
                <a:gd name="connsiteY0" fmla="*/ 0 h 1810871"/>
                <a:gd name="connsiteX1" fmla="*/ 609600 w 2223247"/>
                <a:gd name="connsiteY1" fmla="*/ 1577789 h 1810871"/>
                <a:gd name="connsiteX2" fmla="*/ 2223247 w 2223247"/>
                <a:gd name="connsiteY2" fmla="*/ 1810871 h 181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3247" h="1810871">
                  <a:moveTo>
                    <a:pt x="0" y="0"/>
                  </a:moveTo>
                  <a:cubicBezTo>
                    <a:pt x="119529" y="637988"/>
                    <a:pt x="239059" y="1275977"/>
                    <a:pt x="609600" y="1577789"/>
                  </a:cubicBezTo>
                  <a:cubicBezTo>
                    <a:pt x="980141" y="1879601"/>
                    <a:pt x="1906494" y="1775012"/>
                    <a:pt x="2223247" y="1810871"/>
                  </a:cubicBezTo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121178" y="985618"/>
              <a:ext cx="1771252" cy="1618257"/>
            </a:xfrm>
            <a:custGeom>
              <a:avLst/>
              <a:gdLst>
                <a:gd name="connsiteX0" fmla="*/ 0 w 2223247"/>
                <a:gd name="connsiteY0" fmla="*/ 0 h 1810871"/>
                <a:gd name="connsiteX1" fmla="*/ 609600 w 2223247"/>
                <a:gd name="connsiteY1" fmla="*/ 1577789 h 1810871"/>
                <a:gd name="connsiteX2" fmla="*/ 2223247 w 2223247"/>
                <a:gd name="connsiteY2" fmla="*/ 1810871 h 181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3247" h="1810871">
                  <a:moveTo>
                    <a:pt x="0" y="0"/>
                  </a:moveTo>
                  <a:cubicBezTo>
                    <a:pt x="119529" y="637988"/>
                    <a:pt x="239059" y="1275977"/>
                    <a:pt x="609600" y="1577789"/>
                  </a:cubicBezTo>
                  <a:cubicBezTo>
                    <a:pt x="980141" y="1879601"/>
                    <a:pt x="1906494" y="1775012"/>
                    <a:pt x="2223247" y="181087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178379" y="974970"/>
              <a:ext cx="1771252" cy="1531857"/>
            </a:xfrm>
            <a:custGeom>
              <a:avLst/>
              <a:gdLst>
                <a:gd name="connsiteX0" fmla="*/ 0 w 2223247"/>
                <a:gd name="connsiteY0" fmla="*/ 0 h 1810871"/>
                <a:gd name="connsiteX1" fmla="*/ 609600 w 2223247"/>
                <a:gd name="connsiteY1" fmla="*/ 1577789 h 1810871"/>
                <a:gd name="connsiteX2" fmla="*/ 2223247 w 2223247"/>
                <a:gd name="connsiteY2" fmla="*/ 1810871 h 181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3247" h="1810871">
                  <a:moveTo>
                    <a:pt x="0" y="0"/>
                  </a:moveTo>
                  <a:cubicBezTo>
                    <a:pt x="119529" y="637988"/>
                    <a:pt x="239059" y="1275977"/>
                    <a:pt x="609600" y="1577789"/>
                  </a:cubicBezTo>
                  <a:cubicBezTo>
                    <a:pt x="980141" y="1879601"/>
                    <a:pt x="1906494" y="1775012"/>
                    <a:pt x="2223247" y="1810871"/>
                  </a:cubicBezTo>
                </a:path>
              </a:pathLst>
            </a:custGeom>
            <a:noFill/>
            <a:ln w="25400">
              <a:solidFill>
                <a:srgbClr val="76D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 rot="16200000">
            <a:off x="949761" y="2647218"/>
            <a:ext cx="126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Departure from original state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63345" y="1933186"/>
            <a:ext cx="1981945" cy="2170360"/>
            <a:chOff x="6434690" y="1750808"/>
            <a:chExt cx="2487706" cy="2592741"/>
          </a:xfrm>
        </p:grpSpPr>
        <p:grpSp>
          <p:nvGrpSpPr>
            <p:cNvPr id="71" name="Group 70"/>
            <p:cNvGrpSpPr/>
            <p:nvPr/>
          </p:nvGrpSpPr>
          <p:grpSpPr>
            <a:xfrm>
              <a:off x="6434690" y="1750808"/>
              <a:ext cx="2487706" cy="2592741"/>
              <a:chOff x="3459019" y="335719"/>
              <a:chExt cx="2487706" cy="25927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625603" y="335719"/>
                <a:ext cx="2135203" cy="330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Helvetica" charset="0"/>
                    <a:ea typeface="Helvetica" charset="0"/>
                    <a:cs typeface="Helvetica" charset="0"/>
                  </a:rPr>
                  <a:t>(c) Loss of functions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3459019" y="830718"/>
                <a:ext cx="2487706" cy="2097742"/>
                <a:chOff x="3491753" y="2671480"/>
                <a:chExt cx="2487706" cy="209774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3491753" y="2671480"/>
                  <a:ext cx="2487706" cy="2097742"/>
                  <a:chOff x="954741" y="2474258"/>
                  <a:chExt cx="2205317" cy="1869143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954741" y="2474258"/>
                    <a:ext cx="2205317" cy="1869143"/>
                    <a:chOff x="1411941" y="2111188"/>
                    <a:chExt cx="1546412" cy="1398496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1411941" y="2111188"/>
                      <a:ext cx="0" cy="1398495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>
                      <a:off x="1411941" y="3509683"/>
                      <a:ext cx="1546412" cy="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954741" y="2635624"/>
                    <a:ext cx="220531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Freeform 53"/>
                <p:cNvSpPr/>
                <p:nvPr/>
              </p:nvSpPr>
              <p:spPr>
                <a:xfrm>
                  <a:off x="3531151" y="2892829"/>
                  <a:ext cx="1894114" cy="1712558"/>
                </a:xfrm>
                <a:custGeom>
                  <a:avLst/>
                  <a:gdLst>
                    <a:gd name="connsiteX0" fmla="*/ 0 w 1894114"/>
                    <a:gd name="connsiteY0" fmla="*/ 0 h 1475181"/>
                    <a:gd name="connsiteX1" fmla="*/ 506186 w 1894114"/>
                    <a:gd name="connsiteY1" fmla="*/ 1469571 h 1475181"/>
                    <a:gd name="connsiteX2" fmla="*/ 1061357 w 1894114"/>
                    <a:gd name="connsiteY2" fmla="*/ 489857 h 1475181"/>
                    <a:gd name="connsiteX3" fmla="*/ 1469571 w 1894114"/>
                    <a:gd name="connsiteY3" fmla="*/ 97971 h 1475181"/>
                    <a:gd name="connsiteX4" fmla="*/ 1894114 w 1894114"/>
                    <a:gd name="connsiteY4" fmla="*/ 0 h 147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4114" h="1475181">
                      <a:moveTo>
                        <a:pt x="0" y="0"/>
                      </a:moveTo>
                      <a:cubicBezTo>
                        <a:pt x="164646" y="693964"/>
                        <a:pt x="329293" y="1387928"/>
                        <a:pt x="506186" y="1469571"/>
                      </a:cubicBezTo>
                      <a:cubicBezTo>
                        <a:pt x="683079" y="1551214"/>
                        <a:pt x="900793" y="718457"/>
                        <a:pt x="1061357" y="489857"/>
                      </a:cubicBezTo>
                      <a:cubicBezTo>
                        <a:pt x="1221921" y="261257"/>
                        <a:pt x="1330778" y="179614"/>
                        <a:pt x="1469571" y="97971"/>
                      </a:cubicBezTo>
                      <a:cubicBezTo>
                        <a:pt x="1608364" y="16328"/>
                        <a:pt x="1894114" y="0"/>
                        <a:pt x="1894114" y="0"/>
                      </a:cubicBezTo>
                    </a:path>
                  </a:pathLst>
                </a:custGeom>
                <a:noFill/>
                <a:ln w="508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9" name="Freeform 108"/>
            <p:cNvSpPr/>
            <p:nvPr/>
          </p:nvSpPr>
          <p:spPr>
            <a:xfrm rot="21371058">
              <a:off x="6597264" y="2439768"/>
              <a:ext cx="1879423" cy="1712904"/>
            </a:xfrm>
            <a:custGeom>
              <a:avLst/>
              <a:gdLst>
                <a:gd name="connsiteX0" fmla="*/ 0 w 1741714"/>
                <a:gd name="connsiteY0" fmla="*/ 0 h 1507059"/>
                <a:gd name="connsiteX1" fmla="*/ 449943 w 1741714"/>
                <a:gd name="connsiteY1" fmla="*/ 1451429 h 1507059"/>
                <a:gd name="connsiteX2" fmla="*/ 1393372 w 1741714"/>
                <a:gd name="connsiteY2" fmla="*/ 1204686 h 1507059"/>
                <a:gd name="connsiteX3" fmla="*/ 1741714 w 1741714"/>
                <a:gd name="connsiteY3" fmla="*/ 1190172 h 1507059"/>
                <a:gd name="connsiteX4" fmla="*/ 1741714 w 1741714"/>
                <a:gd name="connsiteY4" fmla="*/ 1190172 h 15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714" h="1507059">
                  <a:moveTo>
                    <a:pt x="0" y="0"/>
                  </a:moveTo>
                  <a:cubicBezTo>
                    <a:pt x="108857" y="625324"/>
                    <a:pt x="217714" y="1250648"/>
                    <a:pt x="449943" y="1451429"/>
                  </a:cubicBezTo>
                  <a:cubicBezTo>
                    <a:pt x="682172" y="1652210"/>
                    <a:pt x="1178077" y="1248229"/>
                    <a:pt x="1393372" y="1204686"/>
                  </a:cubicBezTo>
                  <a:cubicBezTo>
                    <a:pt x="1608667" y="1161143"/>
                    <a:pt x="1741714" y="1190172"/>
                    <a:pt x="1741714" y="1190172"/>
                  </a:cubicBezTo>
                  <a:lnTo>
                    <a:pt x="1741714" y="1190172"/>
                  </a:lnTo>
                </a:path>
              </a:pathLst>
            </a:cu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rot="21371058">
              <a:off x="6687265" y="2493225"/>
              <a:ext cx="1763916" cy="1541786"/>
            </a:xfrm>
            <a:custGeom>
              <a:avLst/>
              <a:gdLst>
                <a:gd name="connsiteX0" fmla="*/ 0 w 1741714"/>
                <a:gd name="connsiteY0" fmla="*/ 0 h 1507059"/>
                <a:gd name="connsiteX1" fmla="*/ 449943 w 1741714"/>
                <a:gd name="connsiteY1" fmla="*/ 1451429 h 1507059"/>
                <a:gd name="connsiteX2" fmla="*/ 1393372 w 1741714"/>
                <a:gd name="connsiteY2" fmla="*/ 1204686 h 1507059"/>
                <a:gd name="connsiteX3" fmla="*/ 1741714 w 1741714"/>
                <a:gd name="connsiteY3" fmla="*/ 1190172 h 1507059"/>
                <a:gd name="connsiteX4" fmla="*/ 1741714 w 1741714"/>
                <a:gd name="connsiteY4" fmla="*/ 1190172 h 15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714" h="1507059">
                  <a:moveTo>
                    <a:pt x="0" y="0"/>
                  </a:moveTo>
                  <a:cubicBezTo>
                    <a:pt x="108857" y="625324"/>
                    <a:pt x="217714" y="1250648"/>
                    <a:pt x="449943" y="1451429"/>
                  </a:cubicBezTo>
                  <a:cubicBezTo>
                    <a:pt x="682172" y="1652210"/>
                    <a:pt x="1178077" y="1248229"/>
                    <a:pt x="1393372" y="1204686"/>
                  </a:cubicBezTo>
                  <a:cubicBezTo>
                    <a:pt x="1608667" y="1161143"/>
                    <a:pt x="1741714" y="1190172"/>
                    <a:pt x="1741714" y="1190172"/>
                  </a:cubicBezTo>
                  <a:lnTo>
                    <a:pt x="1741714" y="1190172"/>
                  </a:lnTo>
                </a:path>
              </a:pathLst>
            </a:custGeom>
            <a:noFill/>
            <a:ln w="50800">
              <a:solidFill>
                <a:srgbClr val="76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25781" y="1956869"/>
            <a:ext cx="2039106" cy="2140304"/>
            <a:chOff x="854021" y="1797318"/>
            <a:chExt cx="2487706" cy="260244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068959" y="2515099"/>
              <a:ext cx="55478" cy="233467"/>
            </a:xfrm>
            <a:prstGeom prst="line">
              <a:avLst/>
            </a:prstGeom>
            <a:ln w="50800">
              <a:solidFill>
                <a:srgbClr val="76D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88068" y="2524461"/>
              <a:ext cx="142924" cy="88034"/>
            </a:xfrm>
            <a:prstGeom prst="line">
              <a:avLst/>
            </a:prstGeom>
            <a:ln w="25400">
              <a:solidFill>
                <a:srgbClr val="76D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854021" y="1797318"/>
              <a:ext cx="2487706" cy="2602448"/>
              <a:chOff x="3816303" y="1735221"/>
              <a:chExt cx="2487706" cy="260244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816303" y="1735221"/>
                <a:ext cx="2487706" cy="2602448"/>
                <a:chOff x="6211866" y="141168"/>
                <a:chExt cx="2487706" cy="2602448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6211866" y="141168"/>
                  <a:ext cx="2487706" cy="2602448"/>
                  <a:chOff x="3439145" y="3250445"/>
                  <a:chExt cx="2487706" cy="2602448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64164" y="3250445"/>
                    <a:ext cx="2237667" cy="3368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latin typeface="Helvetica" charset="0"/>
                        <a:ea typeface="Helvetica" charset="0"/>
                        <a:cs typeface="Helvetica" charset="0"/>
                      </a:rPr>
                      <a:t>(b) Response diversity</a:t>
                    </a: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439145" y="3755151"/>
                    <a:ext cx="2487706" cy="2097742"/>
                    <a:chOff x="3467876" y="4278271"/>
                    <a:chExt cx="2487706" cy="2097742"/>
                  </a:xfrm>
                </p:grpSpPr>
                <p:grpSp>
                  <p:nvGrpSpPr>
                    <p:cNvPr id="31" name="Group 30"/>
                    <p:cNvGrpSpPr/>
                    <p:nvPr/>
                  </p:nvGrpSpPr>
                  <p:grpSpPr>
                    <a:xfrm>
                      <a:off x="3467876" y="4278271"/>
                      <a:ext cx="2487706" cy="2097742"/>
                      <a:chOff x="954741" y="2474258"/>
                      <a:chExt cx="2205317" cy="1869143"/>
                    </a:xfrm>
                  </p:grpSpPr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954741" y="2474258"/>
                        <a:ext cx="2205317" cy="1869143"/>
                        <a:chOff x="1411941" y="2111188"/>
                        <a:chExt cx="1546412" cy="1398496"/>
                      </a:xfrm>
                    </p:grpSpPr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>
                        <a:xfrm>
                          <a:off x="1411941" y="2111188"/>
                          <a:ext cx="0" cy="1398495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Connector 34"/>
                        <p:cNvCxnSpPr/>
                        <p:nvPr/>
                      </p:nvCxnSpPr>
                      <p:spPr>
                        <a:xfrm flipH="1">
                          <a:off x="1411941" y="3509683"/>
                          <a:ext cx="1546412" cy="1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" name="Straight Connector 32"/>
                      <p:cNvCxnSpPr/>
                      <p:nvPr/>
                    </p:nvCxnSpPr>
                    <p:spPr>
                      <a:xfrm>
                        <a:off x="954741" y="2635624"/>
                        <a:ext cx="2205317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4" name="Freeform 63"/>
                    <p:cNvSpPr/>
                    <p:nvPr/>
                  </p:nvSpPr>
                  <p:spPr>
                    <a:xfrm>
                      <a:off x="3540310" y="4487494"/>
                      <a:ext cx="1894114" cy="1397250"/>
                    </a:xfrm>
                    <a:custGeom>
                      <a:avLst/>
                      <a:gdLst>
                        <a:gd name="connsiteX0" fmla="*/ 0 w 1894114"/>
                        <a:gd name="connsiteY0" fmla="*/ 0 h 1475181"/>
                        <a:gd name="connsiteX1" fmla="*/ 506186 w 1894114"/>
                        <a:gd name="connsiteY1" fmla="*/ 1469571 h 1475181"/>
                        <a:gd name="connsiteX2" fmla="*/ 1061357 w 1894114"/>
                        <a:gd name="connsiteY2" fmla="*/ 489857 h 1475181"/>
                        <a:gd name="connsiteX3" fmla="*/ 1469571 w 1894114"/>
                        <a:gd name="connsiteY3" fmla="*/ 97971 h 1475181"/>
                        <a:gd name="connsiteX4" fmla="*/ 1894114 w 1894114"/>
                        <a:gd name="connsiteY4" fmla="*/ 0 h 1475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94114" h="1475181">
                          <a:moveTo>
                            <a:pt x="0" y="0"/>
                          </a:moveTo>
                          <a:cubicBezTo>
                            <a:pt x="164646" y="693964"/>
                            <a:pt x="329293" y="1387928"/>
                            <a:pt x="506186" y="1469571"/>
                          </a:cubicBezTo>
                          <a:cubicBezTo>
                            <a:pt x="683079" y="1551214"/>
                            <a:pt x="900793" y="718457"/>
                            <a:pt x="1061357" y="489857"/>
                          </a:cubicBezTo>
                          <a:cubicBezTo>
                            <a:pt x="1221921" y="261257"/>
                            <a:pt x="1330778" y="179614"/>
                            <a:pt x="1469571" y="97971"/>
                          </a:cubicBezTo>
                          <a:cubicBezTo>
                            <a:pt x="1608364" y="16328"/>
                            <a:pt x="1894114" y="0"/>
                            <a:pt x="1894114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0" name="Freeform 59"/>
                <p:cNvSpPr/>
                <p:nvPr/>
              </p:nvSpPr>
              <p:spPr>
                <a:xfrm>
                  <a:off x="6464640" y="995763"/>
                  <a:ext cx="1894114" cy="1090078"/>
                </a:xfrm>
                <a:custGeom>
                  <a:avLst/>
                  <a:gdLst>
                    <a:gd name="connsiteX0" fmla="*/ 0 w 1894114"/>
                    <a:gd name="connsiteY0" fmla="*/ 0 h 1475181"/>
                    <a:gd name="connsiteX1" fmla="*/ 506186 w 1894114"/>
                    <a:gd name="connsiteY1" fmla="*/ 1469571 h 1475181"/>
                    <a:gd name="connsiteX2" fmla="*/ 1061357 w 1894114"/>
                    <a:gd name="connsiteY2" fmla="*/ 489857 h 1475181"/>
                    <a:gd name="connsiteX3" fmla="*/ 1469571 w 1894114"/>
                    <a:gd name="connsiteY3" fmla="*/ 97971 h 1475181"/>
                    <a:gd name="connsiteX4" fmla="*/ 1894114 w 1894114"/>
                    <a:gd name="connsiteY4" fmla="*/ 0 h 1475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4114" h="1475181">
                      <a:moveTo>
                        <a:pt x="0" y="0"/>
                      </a:moveTo>
                      <a:cubicBezTo>
                        <a:pt x="164646" y="693964"/>
                        <a:pt x="329293" y="1387928"/>
                        <a:pt x="506186" y="1469571"/>
                      </a:cubicBezTo>
                      <a:cubicBezTo>
                        <a:pt x="683079" y="1551214"/>
                        <a:pt x="900793" y="718457"/>
                        <a:pt x="1061357" y="489857"/>
                      </a:cubicBezTo>
                      <a:cubicBezTo>
                        <a:pt x="1221921" y="261257"/>
                        <a:pt x="1330778" y="179614"/>
                        <a:pt x="1469571" y="97971"/>
                      </a:cubicBezTo>
                      <a:cubicBezTo>
                        <a:pt x="1608364" y="16328"/>
                        <a:pt x="1894114" y="0"/>
                        <a:pt x="1894114" y="0"/>
                      </a:cubicBezTo>
                    </a:path>
                  </a:pathLst>
                </a:custGeom>
                <a:noFill/>
                <a:ln w="50800">
                  <a:solidFill>
                    <a:srgbClr val="76D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Freeform 106"/>
              <p:cNvSpPr/>
              <p:nvPr/>
            </p:nvSpPr>
            <p:spPr>
              <a:xfrm rot="21403764">
                <a:off x="4008472" y="2384181"/>
                <a:ext cx="1763916" cy="1458304"/>
              </a:xfrm>
              <a:custGeom>
                <a:avLst/>
                <a:gdLst>
                  <a:gd name="connsiteX0" fmla="*/ 0 w 1741714"/>
                  <a:gd name="connsiteY0" fmla="*/ 0 h 1507059"/>
                  <a:gd name="connsiteX1" fmla="*/ 449943 w 1741714"/>
                  <a:gd name="connsiteY1" fmla="*/ 1451429 h 1507059"/>
                  <a:gd name="connsiteX2" fmla="*/ 1393372 w 1741714"/>
                  <a:gd name="connsiteY2" fmla="*/ 1204686 h 1507059"/>
                  <a:gd name="connsiteX3" fmla="*/ 1741714 w 1741714"/>
                  <a:gd name="connsiteY3" fmla="*/ 1190172 h 1507059"/>
                  <a:gd name="connsiteX4" fmla="*/ 1741714 w 1741714"/>
                  <a:gd name="connsiteY4" fmla="*/ 1190172 h 150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1714" h="1507059">
                    <a:moveTo>
                      <a:pt x="0" y="0"/>
                    </a:moveTo>
                    <a:cubicBezTo>
                      <a:pt x="108857" y="625324"/>
                      <a:pt x="217714" y="1250648"/>
                      <a:pt x="449943" y="1451429"/>
                    </a:cubicBezTo>
                    <a:cubicBezTo>
                      <a:pt x="682172" y="1652210"/>
                      <a:pt x="1178077" y="1248229"/>
                      <a:pt x="1393372" y="1204686"/>
                    </a:cubicBezTo>
                    <a:cubicBezTo>
                      <a:pt x="1608667" y="1161143"/>
                      <a:pt x="1741714" y="1190172"/>
                      <a:pt x="1741714" y="1190172"/>
                    </a:cubicBezTo>
                    <a:lnTo>
                      <a:pt x="1741714" y="1190172"/>
                    </a:lnTo>
                  </a:path>
                </a:pathLst>
              </a:cu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73C906-AF1F-1746-9A76-AE5D5AC1319A}"/>
              </a:ext>
            </a:extLst>
          </p:cNvPr>
          <p:cNvCxnSpPr>
            <a:cxnSpLocks/>
          </p:cNvCxnSpPr>
          <p:nvPr/>
        </p:nvCxnSpPr>
        <p:spPr>
          <a:xfrm>
            <a:off x="1589357" y="3517964"/>
            <a:ext cx="0" cy="513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71C8C1B-56B6-0445-AE6A-885A0396D5D4}"/>
              </a:ext>
            </a:extLst>
          </p:cNvPr>
          <p:cNvGrpSpPr/>
          <p:nvPr/>
        </p:nvGrpSpPr>
        <p:grpSpPr>
          <a:xfrm>
            <a:off x="1962174" y="1972700"/>
            <a:ext cx="1945515" cy="2111748"/>
            <a:chOff x="2361213" y="858599"/>
            <a:chExt cx="2039105" cy="215616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5BD2407-7149-5449-9B3D-809AFD16C97B}"/>
                </a:ext>
              </a:extLst>
            </p:cNvPr>
            <p:cNvGrpSpPr/>
            <p:nvPr/>
          </p:nvGrpSpPr>
          <p:grpSpPr>
            <a:xfrm>
              <a:off x="2361213" y="858599"/>
              <a:ext cx="2039105" cy="2156160"/>
              <a:chOff x="6211866" y="112841"/>
              <a:chExt cx="2487706" cy="2630775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E1D362DC-1F6D-E74E-B4E6-7F2587EC256C}"/>
                  </a:ext>
                </a:extLst>
              </p:cNvPr>
              <p:cNvGrpSpPr/>
              <p:nvPr/>
            </p:nvGrpSpPr>
            <p:grpSpPr>
              <a:xfrm>
                <a:off x="6211866" y="112841"/>
                <a:ext cx="2487706" cy="2630775"/>
                <a:chOff x="3439145" y="3222118"/>
                <a:chExt cx="2487706" cy="2630775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0400C16-DB8F-D14E-B15F-C4988C63F639}"/>
                    </a:ext>
                  </a:extLst>
                </p:cNvPr>
                <p:cNvSpPr txBox="1"/>
                <p:nvPr/>
              </p:nvSpPr>
              <p:spPr>
                <a:xfrm>
                  <a:off x="3994430" y="3222118"/>
                  <a:ext cx="1502870" cy="345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Helvetica" charset="0"/>
                      <a:ea typeface="Helvetica" charset="0"/>
                      <a:cs typeface="Helvetica" charset="0"/>
                    </a:rPr>
                    <a:t>(a) Resilience</a:t>
                  </a: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4281D898-8FC5-4940-9316-7D2139A010A3}"/>
                    </a:ext>
                  </a:extLst>
                </p:cNvPr>
                <p:cNvGrpSpPr/>
                <p:nvPr/>
              </p:nvGrpSpPr>
              <p:grpSpPr>
                <a:xfrm>
                  <a:off x="3439145" y="3755151"/>
                  <a:ext cx="2487706" cy="2097742"/>
                  <a:chOff x="3467876" y="4278271"/>
                  <a:chExt cx="2487706" cy="2097742"/>
                </a:xfrm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EF373E10-548C-584E-BAF7-D9FE99C45471}"/>
                      </a:ext>
                    </a:extLst>
                  </p:cNvPr>
                  <p:cNvGrpSpPr/>
                  <p:nvPr/>
                </p:nvGrpSpPr>
                <p:grpSpPr>
                  <a:xfrm>
                    <a:off x="3467876" y="4278271"/>
                    <a:ext cx="2487706" cy="2097742"/>
                    <a:chOff x="954741" y="2474258"/>
                    <a:chExt cx="2205317" cy="1869143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6C7DD574-3230-BE4C-9938-EEBDCF388B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4741" y="2474258"/>
                      <a:ext cx="2205317" cy="1869143"/>
                      <a:chOff x="1411941" y="2111188"/>
                      <a:chExt cx="1546412" cy="1398496"/>
                    </a:xfrm>
                  </p:grpSpPr>
                  <p:cxnSp>
                    <p:nvCxnSpPr>
                      <p:cNvPr id="134" name="Straight Connector 133">
                        <a:extLst>
                          <a:ext uri="{FF2B5EF4-FFF2-40B4-BE49-F238E27FC236}">
                            <a16:creationId xmlns:a16="http://schemas.microsoft.com/office/drawing/2014/main" id="{10763B6D-4270-5F40-9364-75B03E87D3B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11941" y="2111188"/>
                        <a:ext cx="0" cy="1398495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48D0090C-929C-624D-B617-4436ABB1685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1411941" y="3509683"/>
                        <a:ext cx="1546412" cy="1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EE9CEEA9-0E22-074D-A153-C812E29630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54741" y="2635624"/>
                      <a:ext cx="220531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89C35715-AFA0-0B4D-B2EC-0693AC3DE176}"/>
                      </a:ext>
                    </a:extLst>
                  </p:cNvPr>
                  <p:cNvSpPr/>
                  <p:nvPr/>
                </p:nvSpPr>
                <p:spPr>
                  <a:xfrm>
                    <a:off x="3569603" y="4458636"/>
                    <a:ext cx="1894115" cy="1220952"/>
                  </a:xfrm>
                  <a:custGeom>
                    <a:avLst/>
                    <a:gdLst>
                      <a:gd name="connsiteX0" fmla="*/ 0 w 1894114"/>
                      <a:gd name="connsiteY0" fmla="*/ 0 h 1475181"/>
                      <a:gd name="connsiteX1" fmla="*/ 506186 w 1894114"/>
                      <a:gd name="connsiteY1" fmla="*/ 1469571 h 1475181"/>
                      <a:gd name="connsiteX2" fmla="*/ 1061357 w 1894114"/>
                      <a:gd name="connsiteY2" fmla="*/ 489857 h 1475181"/>
                      <a:gd name="connsiteX3" fmla="*/ 1469571 w 1894114"/>
                      <a:gd name="connsiteY3" fmla="*/ 97971 h 1475181"/>
                      <a:gd name="connsiteX4" fmla="*/ 1894114 w 1894114"/>
                      <a:gd name="connsiteY4" fmla="*/ 0 h 1475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4114" h="1475181">
                        <a:moveTo>
                          <a:pt x="0" y="0"/>
                        </a:moveTo>
                        <a:cubicBezTo>
                          <a:pt x="164646" y="693964"/>
                          <a:pt x="329293" y="1387928"/>
                          <a:pt x="506186" y="1469571"/>
                        </a:cubicBezTo>
                        <a:cubicBezTo>
                          <a:pt x="683079" y="1551214"/>
                          <a:pt x="900793" y="718457"/>
                          <a:pt x="1061357" y="489857"/>
                        </a:cubicBezTo>
                        <a:cubicBezTo>
                          <a:pt x="1221921" y="261257"/>
                          <a:pt x="1330778" y="179614"/>
                          <a:pt x="1469571" y="97971"/>
                        </a:cubicBezTo>
                        <a:cubicBezTo>
                          <a:pt x="1608364" y="16328"/>
                          <a:pt x="1894114" y="0"/>
                          <a:pt x="1894114" y="0"/>
                        </a:cubicBezTo>
                      </a:path>
                    </a:pathLst>
                  </a:custGeom>
                  <a:noFill/>
                  <a:ln w="508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FE4E01E1-45B5-5D46-9515-074B3EF93119}"/>
                  </a:ext>
                </a:extLst>
              </p:cNvPr>
              <p:cNvSpPr/>
              <p:nvPr/>
            </p:nvSpPr>
            <p:spPr>
              <a:xfrm>
                <a:off x="6505660" y="844480"/>
                <a:ext cx="2100540" cy="1196117"/>
              </a:xfrm>
              <a:custGeom>
                <a:avLst/>
                <a:gdLst>
                  <a:gd name="connsiteX0" fmla="*/ 0 w 1894114"/>
                  <a:gd name="connsiteY0" fmla="*/ 0 h 1475181"/>
                  <a:gd name="connsiteX1" fmla="*/ 506186 w 1894114"/>
                  <a:gd name="connsiteY1" fmla="*/ 1469571 h 1475181"/>
                  <a:gd name="connsiteX2" fmla="*/ 1061357 w 1894114"/>
                  <a:gd name="connsiteY2" fmla="*/ 489857 h 1475181"/>
                  <a:gd name="connsiteX3" fmla="*/ 1469571 w 1894114"/>
                  <a:gd name="connsiteY3" fmla="*/ 97971 h 1475181"/>
                  <a:gd name="connsiteX4" fmla="*/ 1894114 w 1894114"/>
                  <a:gd name="connsiteY4" fmla="*/ 0 h 1475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114" h="1475181">
                    <a:moveTo>
                      <a:pt x="0" y="0"/>
                    </a:moveTo>
                    <a:cubicBezTo>
                      <a:pt x="164646" y="693964"/>
                      <a:pt x="329293" y="1387928"/>
                      <a:pt x="506186" y="1469571"/>
                    </a:cubicBezTo>
                    <a:cubicBezTo>
                      <a:pt x="683079" y="1551214"/>
                      <a:pt x="900793" y="718457"/>
                      <a:pt x="1061357" y="489857"/>
                    </a:cubicBezTo>
                    <a:cubicBezTo>
                      <a:pt x="1221921" y="261257"/>
                      <a:pt x="1330778" y="179614"/>
                      <a:pt x="1469571" y="97971"/>
                    </a:cubicBezTo>
                    <a:cubicBezTo>
                      <a:pt x="1608364" y="16328"/>
                      <a:pt x="1894114" y="0"/>
                      <a:pt x="1894114" y="0"/>
                    </a:cubicBezTo>
                  </a:path>
                </a:pathLst>
              </a:custGeom>
              <a:noFill/>
              <a:ln w="50800">
                <a:solidFill>
                  <a:srgbClr val="76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E82B532-A501-D14A-8732-1C98533F068F}"/>
                </a:ext>
              </a:extLst>
            </p:cNvPr>
            <p:cNvSpPr/>
            <p:nvPr/>
          </p:nvSpPr>
          <p:spPr>
            <a:xfrm>
              <a:off x="2514501" y="1437571"/>
              <a:ext cx="1685933" cy="998795"/>
            </a:xfrm>
            <a:custGeom>
              <a:avLst/>
              <a:gdLst>
                <a:gd name="connsiteX0" fmla="*/ 0 w 1894114"/>
                <a:gd name="connsiteY0" fmla="*/ 0 h 1475181"/>
                <a:gd name="connsiteX1" fmla="*/ 506186 w 1894114"/>
                <a:gd name="connsiteY1" fmla="*/ 1469571 h 1475181"/>
                <a:gd name="connsiteX2" fmla="*/ 1061357 w 1894114"/>
                <a:gd name="connsiteY2" fmla="*/ 489857 h 1475181"/>
                <a:gd name="connsiteX3" fmla="*/ 1469571 w 1894114"/>
                <a:gd name="connsiteY3" fmla="*/ 97971 h 1475181"/>
                <a:gd name="connsiteX4" fmla="*/ 1894114 w 1894114"/>
                <a:gd name="connsiteY4" fmla="*/ 0 h 147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4114" h="1475181">
                  <a:moveTo>
                    <a:pt x="0" y="0"/>
                  </a:moveTo>
                  <a:cubicBezTo>
                    <a:pt x="164646" y="693964"/>
                    <a:pt x="329293" y="1387928"/>
                    <a:pt x="506186" y="1469571"/>
                  </a:cubicBezTo>
                  <a:cubicBezTo>
                    <a:pt x="683079" y="1551214"/>
                    <a:pt x="900793" y="718457"/>
                    <a:pt x="1061357" y="489857"/>
                  </a:cubicBezTo>
                  <a:cubicBezTo>
                    <a:pt x="1221921" y="261257"/>
                    <a:pt x="1330778" y="179614"/>
                    <a:pt x="1469571" y="97971"/>
                  </a:cubicBezTo>
                  <a:cubicBezTo>
                    <a:pt x="1608364" y="16328"/>
                    <a:pt x="1894114" y="0"/>
                    <a:pt x="1894114" y="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20D29C9F-4EB7-4243-BEFE-087B9622B556}"/>
              </a:ext>
            </a:extLst>
          </p:cNvPr>
          <p:cNvSpPr txBox="1"/>
          <p:nvPr/>
        </p:nvSpPr>
        <p:spPr>
          <a:xfrm>
            <a:off x="4675491" y="4132849"/>
            <a:ext cx="520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Time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11322F5-61FA-7F45-8B82-FB65125526D1}"/>
              </a:ext>
            </a:extLst>
          </p:cNvPr>
          <p:cNvCxnSpPr>
            <a:cxnSpLocks/>
          </p:cNvCxnSpPr>
          <p:nvPr/>
        </p:nvCxnSpPr>
        <p:spPr>
          <a:xfrm>
            <a:off x="5183682" y="4259626"/>
            <a:ext cx="6309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E65C7B-81FC-0949-9E4F-63BC4CBEE407}"/>
              </a:ext>
            </a:extLst>
          </p:cNvPr>
          <p:cNvGrpSpPr/>
          <p:nvPr/>
        </p:nvGrpSpPr>
        <p:grpSpPr>
          <a:xfrm>
            <a:off x="4339781" y="1811585"/>
            <a:ext cx="3971842" cy="121680"/>
            <a:chOff x="4339781" y="1766705"/>
            <a:chExt cx="3971842" cy="12168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A8113E-0213-BD47-9129-69D720AB9D7C}"/>
                </a:ext>
              </a:extLst>
            </p:cNvPr>
            <p:cNvCxnSpPr/>
            <p:nvPr/>
          </p:nvCxnSpPr>
          <p:spPr>
            <a:xfrm>
              <a:off x="4339979" y="1828800"/>
              <a:ext cx="39689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14B2C8-D2CB-6748-BB91-A3BE5D1B3104}"/>
                </a:ext>
              </a:extLst>
            </p:cNvPr>
            <p:cNvCxnSpPr>
              <a:cxnSpLocks/>
            </p:cNvCxnSpPr>
            <p:nvPr/>
          </p:nvCxnSpPr>
          <p:spPr>
            <a:xfrm>
              <a:off x="4339781" y="1830350"/>
              <a:ext cx="0" cy="58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DFE0FA-2126-8944-BF71-B97390ED6528}"/>
                </a:ext>
              </a:extLst>
            </p:cNvPr>
            <p:cNvCxnSpPr>
              <a:cxnSpLocks/>
            </p:cNvCxnSpPr>
            <p:nvPr/>
          </p:nvCxnSpPr>
          <p:spPr>
            <a:xfrm>
              <a:off x="8311623" y="1830350"/>
              <a:ext cx="0" cy="58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D54A5ED-3804-444C-8730-2DEBD4587735}"/>
                </a:ext>
              </a:extLst>
            </p:cNvPr>
            <p:cNvCxnSpPr>
              <a:cxnSpLocks/>
            </p:cNvCxnSpPr>
            <p:nvPr/>
          </p:nvCxnSpPr>
          <p:spPr>
            <a:xfrm>
              <a:off x="6229193" y="1766705"/>
              <a:ext cx="0" cy="58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D92736D-D812-9941-B915-2DD7904014A5}"/>
              </a:ext>
            </a:extLst>
          </p:cNvPr>
          <p:cNvSpPr txBox="1"/>
          <p:nvPr/>
        </p:nvSpPr>
        <p:spPr>
          <a:xfrm>
            <a:off x="5759216" y="1573832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Biodiversity loss</a:t>
            </a:r>
            <a:r>
              <a:rPr lang="en-US" sz="1000" dirty="0"/>
              <a:t>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9D6C9-ABE0-7C42-BB93-6BB7649DB9C9}"/>
              </a:ext>
            </a:extLst>
          </p:cNvPr>
          <p:cNvSpPr txBox="1"/>
          <p:nvPr/>
        </p:nvSpPr>
        <p:spPr>
          <a:xfrm>
            <a:off x="7831377" y="3732978"/>
            <a:ext cx="891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charset="0"/>
                <a:ea typeface="Helvetica" charset="0"/>
                <a:cs typeface="Helvetica" charset="0"/>
              </a:rPr>
              <a:t>Regime shift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FB120E0-FB8E-E644-BAB6-C66837F97079}"/>
              </a:ext>
            </a:extLst>
          </p:cNvPr>
          <p:cNvCxnSpPr>
            <a:cxnSpLocks/>
          </p:cNvCxnSpPr>
          <p:nvPr/>
        </p:nvCxnSpPr>
        <p:spPr>
          <a:xfrm flipH="1">
            <a:off x="8210037" y="3927769"/>
            <a:ext cx="42993" cy="5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9A96E9BC-BD55-9844-8BD8-E9B03ABC10F6}"/>
              </a:ext>
            </a:extLst>
          </p:cNvPr>
          <p:cNvSpPr/>
          <p:nvPr/>
        </p:nvSpPr>
        <p:spPr>
          <a:xfrm>
            <a:off x="4464230" y="2563969"/>
            <a:ext cx="1551940" cy="180975"/>
          </a:xfrm>
          <a:custGeom>
            <a:avLst/>
            <a:gdLst>
              <a:gd name="connsiteX0" fmla="*/ 0 w 1894114"/>
              <a:gd name="connsiteY0" fmla="*/ 0 h 1475181"/>
              <a:gd name="connsiteX1" fmla="*/ 506186 w 1894114"/>
              <a:gd name="connsiteY1" fmla="*/ 1469571 h 1475181"/>
              <a:gd name="connsiteX2" fmla="*/ 1061357 w 1894114"/>
              <a:gd name="connsiteY2" fmla="*/ 489857 h 1475181"/>
              <a:gd name="connsiteX3" fmla="*/ 1469571 w 1894114"/>
              <a:gd name="connsiteY3" fmla="*/ 97971 h 1475181"/>
              <a:gd name="connsiteX4" fmla="*/ 1894114 w 1894114"/>
              <a:gd name="connsiteY4" fmla="*/ 0 h 147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475181">
                <a:moveTo>
                  <a:pt x="0" y="0"/>
                </a:moveTo>
                <a:cubicBezTo>
                  <a:pt x="164646" y="693964"/>
                  <a:pt x="329293" y="1387928"/>
                  <a:pt x="506186" y="1469571"/>
                </a:cubicBezTo>
                <a:cubicBezTo>
                  <a:pt x="683079" y="1551214"/>
                  <a:pt x="900793" y="718457"/>
                  <a:pt x="1061357" y="489857"/>
                </a:cubicBezTo>
                <a:cubicBezTo>
                  <a:pt x="1221921" y="261257"/>
                  <a:pt x="1330778" y="179614"/>
                  <a:pt x="1469571" y="97971"/>
                </a:cubicBezTo>
                <a:cubicBezTo>
                  <a:pt x="1608364" y="16328"/>
                  <a:pt x="1894114" y="0"/>
                  <a:pt x="1894114" y="0"/>
                </a:cubicBezTo>
              </a:path>
            </a:pathLst>
          </a:custGeom>
          <a:noFill/>
          <a:ln w="25400">
            <a:solidFill>
              <a:srgbClr val="76D6FF">
                <a:alpha val="91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4EF57E-0EB0-5F4D-8EF6-FCC58C69F6C8}"/>
              </a:ext>
            </a:extLst>
          </p:cNvPr>
          <p:cNvSpPr txBox="1"/>
          <p:nvPr/>
        </p:nvSpPr>
        <p:spPr>
          <a:xfrm>
            <a:off x="3136379" y="2304241"/>
            <a:ext cx="711842" cy="20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charset="0"/>
                <a:ea typeface="Helvetica" charset="0"/>
                <a:cs typeface="Helvetica" charset="0"/>
              </a:rPr>
              <a:t>Original state</a:t>
            </a:r>
          </a:p>
        </p:txBody>
      </p:sp>
    </p:spTree>
    <p:extLst>
      <p:ext uri="{BB962C8B-B14F-4D97-AF65-F5344CB8AC3E}">
        <p14:creationId xmlns:p14="http://schemas.microsoft.com/office/powerpoint/2010/main" val="172886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33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McWilliam</dc:creator>
  <cp:lastModifiedBy>Michael McWilliam</cp:lastModifiedBy>
  <cp:revision>51</cp:revision>
  <cp:lastPrinted>2018-06-22T03:51:26Z</cp:lastPrinted>
  <dcterms:created xsi:type="dcterms:W3CDTF">2018-06-12T06:59:32Z</dcterms:created>
  <dcterms:modified xsi:type="dcterms:W3CDTF">2019-07-05T22:25:46Z</dcterms:modified>
</cp:coreProperties>
</file>