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30"/>
  </p:notesMasterIdLst>
  <p:sldIdLst>
    <p:sldId id="256" r:id="rId3"/>
    <p:sldId id="257" r:id="rId4"/>
    <p:sldId id="258" r:id="rId5"/>
    <p:sldId id="276" r:id="rId6"/>
    <p:sldId id="277" r:id="rId7"/>
    <p:sldId id="278" r:id="rId8"/>
    <p:sldId id="259" r:id="rId9"/>
    <p:sldId id="261" r:id="rId10"/>
    <p:sldId id="260" r:id="rId11"/>
    <p:sldId id="262" r:id="rId12"/>
    <p:sldId id="279" r:id="rId13"/>
    <p:sldId id="263" r:id="rId14"/>
    <p:sldId id="280" r:id="rId15"/>
    <p:sldId id="284" r:id="rId16"/>
    <p:sldId id="285" r:id="rId17"/>
    <p:sldId id="283" r:id="rId18"/>
    <p:sldId id="287" r:id="rId19"/>
    <p:sldId id="264" r:id="rId20"/>
    <p:sldId id="286" r:id="rId21"/>
    <p:sldId id="265" r:id="rId22"/>
    <p:sldId id="266" r:id="rId23"/>
    <p:sldId id="267" r:id="rId24"/>
    <p:sldId id="268" r:id="rId25"/>
    <p:sldId id="269" r:id="rId26"/>
    <p:sldId id="270" r:id="rId27"/>
    <p:sldId id="271" r:id="rId28"/>
    <p:sldId id="273" r:id="rId2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92"/>
  </p:normalViewPr>
  <p:slideViewPr>
    <p:cSldViewPr snapToGrid="0" snapToObjects="1">
      <p:cViewPr varScale="1">
        <p:scale>
          <a:sx n="74" d="100"/>
          <a:sy n="74" d="100"/>
        </p:scale>
        <p:origin x="576" y="5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2022/6/4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ffice.msn.com.cn/"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ffice.msn.com.cn/"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ffice.msn.com.cn/"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ffice.msn.com.cn/"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ffice.msn.com.cn/"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defTabSz="609585">
              <a:lnSpc>
                <a:spcPct val="100000"/>
              </a:lnSpc>
              <a:spcBef>
                <a:spcPts val="0"/>
              </a:spcBef>
            </a:pPr>
            <a:r>
              <a:rPr kumimoji="1" lang="zh-CN" altLang="en-US" b="0" dirty="0" smtClean="0">
                <a:solidFill>
                  <a:prstClr val="white"/>
                </a:solidFill>
                <a:cs typeface="+mn-ea"/>
                <a:sym typeface="+mn-lt"/>
              </a:rPr>
              <a:t>密码学介绍</a:t>
            </a:r>
            <a:endParaRPr kumimoji="1" lang="en-US" altLang="zh-CN" b="0" dirty="0">
              <a:solidFill>
                <a:prstClr val="white"/>
              </a:solidFill>
              <a:cs typeface="+mn-ea"/>
              <a:sym typeface="+mn-lt"/>
            </a:endParaRPr>
          </a:p>
        </p:txBody>
      </p:sp>
      <p:sp>
        <p:nvSpPr>
          <p:cNvPr id="3" name="文本占位符 2"/>
          <p:cNvSpPr>
            <a:spLocks noGrp="1"/>
          </p:cNvSpPr>
          <p:nvPr>
            <p:ph type="body" sz="quarter" idx="11"/>
          </p:nvPr>
        </p:nvSpPr>
        <p:spPr/>
        <p:txBody>
          <a:bodyPr/>
          <a:lstStyle/>
          <a:p>
            <a:r>
              <a:rPr kumimoji="1" lang="zh-CN" altLang="en-US" dirty="0" smtClean="0">
                <a:solidFill>
                  <a:schemeClr val="bg1"/>
                </a:solidFill>
                <a:cs typeface="+mn-ea"/>
                <a:sym typeface="+mn-lt"/>
              </a:rPr>
              <a:t>介绍人：毛超群</a:t>
            </a:r>
            <a:endParaRPr lang="zh-CN" altLang="en-US" dirty="0">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对称加密算法</a:t>
            </a:r>
            <a:endParaRPr kumimoji="1" lang="zh-CN" altLang="en-US" dirty="0">
              <a:latin typeface="+mn-lt"/>
              <a:ea typeface="+mn-ea"/>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9391193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smtClean="0">
                <a:latin typeface="+mn-lt"/>
                <a:ea typeface="+mn-ea"/>
                <a:cs typeface="+mn-ea"/>
                <a:sym typeface="+mn-lt"/>
              </a:rPr>
              <a:t>对称加密模型</a:t>
            </a:r>
            <a:endParaRPr kumimoji="1" lang="zh-CN" altLang="en-US" dirty="0">
              <a:latin typeface="+mn-lt"/>
              <a:ea typeface="+mn-ea"/>
              <a:cs typeface="+mn-ea"/>
              <a:sym typeface="+mn-lt"/>
            </a:endParaRPr>
          </a:p>
        </p:txBody>
      </p:sp>
      <p:sp>
        <p:nvSpPr>
          <p:cNvPr id="5" name="文本框 8"/>
          <p:cNvSpPr txBox="1"/>
          <p:nvPr/>
        </p:nvSpPr>
        <p:spPr>
          <a:xfrm>
            <a:off x="4174480" y="5097378"/>
            <a:ext cx="5129942"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效率高、算法简单、系统开销小。</a:t>
            </a:r>
            <a:endPar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tx2"/>
                </a:solidFill>
                <a:cs typeface="+mn-ea"/>
                <a:sym typeface="+mn-lt"/>
              </a:rPr>
              <a:t>2.</a:t>
            </a:r>
            <a:r>
              <a:rPr lang="zh-CN" altLang="en-US" sz="1333" dirty="0" smtClean="0">
                <a:solidFill>
                  <a:schemeClr val="tx2"/>
                </a:solidFill>
                <a:cs typeface="+mn-ea"/>
                <a:sym typeface="+mn-lt"/>
              </a:rPr>
              <a:t>适合加密大量数据。</a:t>
            </a:r>
            <a:endParaRPr lang="en-US" altLang="zh-CN" sz="1333" dirty="0" smtClean="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明文和密文长度相等。</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4198477" y="4703817"/>
            <a:ext cx="595035"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优点</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4" name="文本框 8"/>
          <p:cNvSpPr txBox="1"/>
          <p:nvPr/>
        </p:nvSpPr>
        <p:spPr>
          <a:xfrm>
            <a:off x="7551911" y="5090068"/>
            <a:ext cx="2635278"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需要以安全方式进行密钥交换。</a:t>
            </a:r>
            <a:endPar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tx2"/>
                </a:solidFill>
                <a:cs typeface="+mn-ea"/>
                <a:sym typeface="+mn-lt"/>
              </a:rPr>
              <a:t>2.</a:t>
            </a:r>
            <a:r>
              <a:rPr lang="zh-CN" altLang="en-US" sz="1333" dirty="0" smtClean="0">
                <a:solidFill>
                  <a:schemeClr val="tx2"/>
                </a:solidFill>
                <a:cs typeface="+mn-ea"/>
                <a:sym typeface="+mn-lt"/>
              </a:rPr>
              <a:t>密钥管理复杂</a:t>
            </a:r>
            <a:endParaRPr lang="en-US" altLang="zh-CN" sz="1333" dirty="0" smtClean="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无法认证源</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5" name="矩形 14"/>
          <p:cNvSpPr/>
          <p:nvPr/>
        </p:nvSpPr>
        <p:spPr>
          <a:xfrm>
            <a:off x="7551911" y="4703817"/>
            <a:ext cx="595035"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缺点</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pic>
        <p:nvPicPr>
          <p:cNvPr id="7" name="图片 6"/>
          <p:cNvPicPr>
            <a:picLocks noChangeAspect="1"/>
          </p:cNvPicPr>
          <p:nvPr/>
        </p:nvPicPr>
        <p:blipFill>
          <a:blip r:embed="rId2"/>
          <a:stretch>
            <a:fillRect/>
          </a:stretch>
        </p:blipFill>
        <p:spPr>
          <a:xfrm>
            <a:off x="5035640" y="675508"/>
            <a:ext cx="7043348" cy="3471671"/>
          </a:xfrm>
          <a:prstGeom prst="rect">
            <a:avLst/>
          </a:prstGeom>
        </p:spPr>
      </p:pic>
    </p:spTree>
    <p:extLst>
      <p:ext uri="{BB962C8B-B14F-4D97-AF65-F5344CB8AC3E}">
        <p14:creationId xmlns:p14="http://schemas.microsoft.com/office/powerpoint/2010/main" val="355338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分组加密模式</a:t>
            </a:r>
            <a:endParaRPr kumimoji="1" lang="zh-CN" altLang="en-US" dirty="0">
              <a:latin typeface="+mn-lt"/>
              <a:ea typeface="+mn-ea"/>
              <a:cs typeface="+mn-ea"/>
              <a:sym typeface="+mn-lt"/>
            </a:endParaRPr>
          </a:p>
        </p:txBody>
      </p:sp>
      <p:sp>
        <p:nvSpPr>
          <p:cNvPr id="6" name="矩形 5"/>
          <p:cNvSpPr/>
          <p:nvPr/>
        </p:nvSpPr>
        <p:spPr>
          <a:xfrm>
            <a:off x="322121" y="1780095"/>
            <a:ext cx="2473754" cy="471668"/>
          </a:xfrm>
          <a:prstGeom prst="rect">
            <a:avLst/>
          </a:prstGeom>
        </p:spPr>
        <p:txBody>
          <a:bodyPr wrap="none">
            <a:spAutoFit/>
          </a:bodyPr>
          <a:lstStyle/>
          <a:p>
            <a:pPr lvl="0" defTabSz="914400">
              <a:lnSpc>
                <a:spcPct val="150000"/>
              </a:lnSpc>
              <a:defRPr/>
            </a:pPr>
            <a:r>
              <a:rPr lang="zh-CN" altLang="en-US" sz="1867" b="1" kern="0" noProof="0" dirty="0">
                <a:solidFill>
                  <a:schemeClr val="tx2"/>
                </a:solidFill>
                <a:cs typeface="+mn-ea"/>
                <a:sym typeface="+mn-lt"/>
              </a:rPr>
              <a:t>补</a:t>
            </a:r>
            <a:r>
              <a:rPr lang="zh-CN" altLang="en-US" sz="1867" b="1" kern="0" noProof="0" dirty="0" smtClean="0">
                <a:solidFill>
                  <a:schemeClr val="tx2"/>
                </a:solidFill>
                <a:cs typeface="+mn-ea"/>
                <a:sym typeface="+mn-lt"/>
              </a:rPr>
              <a:t>位</a:t>
            </a:r>
            <a:r>
              <a:rPr lang="en-US" altLang="zh-CN" sz="1867" b="1" kern="0" noProof="0" dirty="0" smtClean="0">
                <a:solidFill>
                  <a:schemeClr val="tx2"/>
                </a:solidFill>
                <a:cs typeface="+mn-ea"/>
                <a:sym typeface="+mn-lt"/>
              </a:rPr>
              <a:t>/</a:t>
            </a:r>
            <a:r>
              <a:rPr lang="en-US" altLang="zh-CN" sz="1867" b="1" kern="0" dirty="0">
                <a:solidFill>
                  <a:schemeClr val="tx2"/>
                </a:solidFill>
                <a:cs typeface="+mn-ea"/>
              </a:rPr>
              <a:t>PKCS7Padding</a:t>
            </a:r>
            <a:endParaRPr lang="en-US" altLang="zh-CN" sz="1867" b="1" kern="0" dirty="0">
              <a:solidFill>
                <a:schemeClr val="tx2"/>
              </a:solidFill>
              <a:cs typeface="+mn-ea"/>
              <a:sym typeface="+mn-lt"/>
            </a:endParaRPr>
          </a:p>
        </p:txBody>
      </p:sp>
      <p:sp>
        <p:nvSpPr>
          <p:cNvPr id="11" name="等腰三角形 11"/>
          <p:cNvSpPr/>
          <p:nvPr/>
        </p:nvSpPr>
        <p:spPr>
          <a:xfrm>
            <a:off x="7764705" y="584516"/>
            <a:ext cx="1752796" cy="876537"/>
          </a:xfrm>
          <a:prstGeom prst="triangle">
            <a:avLst/>
          </a:prstGeom>
          <a:solidFill>
            <a:schemeClr val="bg1">
              <a:lumMod val="8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16" name="组 15"/>
          <p:cNvGrpSpPr/>
          <p:nvPr/>
        </p:nvGrpSpPr>
        <p:grpSpPr>
          <a:xfrm>
            <a:off x="7158463" y="1664256"/>
            <a:ext cx="2965279" cy="844072"/>
            <a:chOff x="7158463" y="1664256"/>
            <a:chExt cx="2965279" cy="844072"/>
          </a:xfrm>
          <a:solidFill>
            <a:schemeClr val="accent1"/>
          </a:solidFill>
        </p:grpSpPr>
        <p:sp>
          <p:nvSpPr>
            <p:cNvPr id="10" name="五边形 9"/>
            <p:cNvSpPr/>
            <p:nvPr/>
          </p:nvSpPr>
          <p:spPr>
            <a:xfrm>
              <a:off x="7158463" y="1664256"/>
              <a:ext cx="2965279" cy="844072"/>
            </a:xfrm>
            <a:custGeom>
              <a:avLst/>
              <a:gdLst/>
              <a:ahLst/>
              <a:cxnLst/>
              <a:rect l="l" t="t" r="r" b="b"/>
              <a:pathLst>
                <a:path w="1917572" h="545840">
                  <a:moveTo>
                    <a:pt x="272920" y="0"/>
                  </a:moveTo>
                  <a:lnTo>
                    <a:pt x="1135241" y="0"/>
                  </a:lnTo>
                  <a:lnTo>
                    <a:pt x="1222047" y="0"/>
                  </a:lnTo>
                  <a:lnTo>
                    <a:pt x="1644652" y="0"/>
                  </a:lnTo>
                  <a:lnTo>
                    <a:pt x="1917572" y="272920"/>
                  </a:lnTo>
                  <a:lnTo>
                    <a:pt x="1644652" y="545840"/>
                  </a:lnTo>
                  <a:lnTo>
                    <a:pt x="1222047" y="545840"/>
                  </a:lnTo>
                  <a:lnTo>
                    <a:pt x="1135241"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2" name="矩形 11"/>
            <p:cNvSpPr/>
            <p:nvPr/>
          </p:nvSpPr>
          <p:spPr>
            <a:xfrm>
              <a:off x="7541710" y="1780095"/>
              <a:ext cx="2236510" cy="584775"/>
            </a:xfrm>
            <a:prstGeom prst="rect">
              <a:avLst/>
            </a:prstGeom>
            <a:grpFill/>
          </p:spPr>
          <p:txBody>
            <a:bodyPr wrap="none">
              <a:spAutoFit/>
            </a:bodyPr>
            <a:lstStyle/>
            <a:p>
              <a:pPr lvl="0" defTabSz="914400">
                <a:defRPr/>
              </a:pPr>
              <a:r>
                <a:rPr lang="en-US" altLang="zh-CN" sz="3200" b="1" kern="0" noProof="0" dirty="0" smtClean="0">
                  <a:solidFill>
                    <a:schemeClr val="bg1"/>
                  </a:solidFill>
                  <a:cs typeface="+mn-ea"/>
                  <a:sym typeface="+mn-lt"/>
                </a:rPr>
                <a:t>01ECB</a:t>
              </a:r>
              <a:r>
                <a:rPr lang="zh-CN" altLang="en-US" sz="3200" b="1" kern="0" noProof="0" dirty="0" smtClean="0">
                  <a:solidFill>
                    <a:schemeClr val="bg1"/>
                  </a:solidFill>
                  <a:cs typeface="+mn-ea"/>
                  <a:sym typeface="+mn-lt"/>
                </a:rPr>
                <a:t>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7" name="组 16"/>
          <p:cNvGrpSpPr/>
          <p:nvPr/>
        </p:nvGrpSpPr>
        <p:grpSpPr>
          <a:xfrm>
            <a:off x="6539540" y="2705721"/>
            <a:ext cx="4203123" cy="844072"/>
            <a:chOff x="6539540" y="2705721"/>
            <a:chExt cx="4203123" cy="844072"/>
          </a:xfrm>
          <a:solidFill>
            <a:schemeClr val="bg1">
              <a:lumMod val="75000"/>
            </a:schemeClr>
          </a:solidFill>
        </p:grpSpPr>
        <p:sp>
          <p:nvSpPr>
            <p:cNvPr id="9" name="五边形 7"/>
            <p:cNvSpPr/>
            <p:nvPr/>
          </p:nvSpPr>
          <p:spPr>
            <a:xfrm>
              <a:off x="6539540" y="2705721"/>
              <a:ext cx="4203123" cy="844072"/>
            </a:xfrm>
            <a:custGeom>
              <a:avLst/>
              <a:gdLst/>
              <a:ahLst/>
              <a:cxnLst/>
              <a:rect l="l" t="t" r="r" b="b"/>
              <a:pathLst>
                <a:path w="2718054" h="545840">
                  <a:moveTo>
                    <a:pt x="272920" y="0"/>
                  </a:moveTo>
                  <a:lnTo>
                    <a:pt x="419591" y="0"/>
                  </a:lnTo>
                  <a:lnTo>
                    <a:pt x="2298463" y="0"/>
                  </a:lnTo>
                  <a:lnTo>
                    <a:pt x="2445134" y="0"/>
                  </a:lnTo>
                  <a:lnTo>
                    <a:pt x="2718054" y="272920"/>
                  </a:lnTo>
                  <a:lnTo>
                    <a:pt x="2445134" y="545840"/>
                  </a:lnTo>
                  <a:lnTo>
                    <a:pt x="2298463" y="545840"/>
                  </a:lnTo>
                  <a:lnTo>
                    <a:pt x="419591"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3" name="矩形 12"/>
            <p:cNvSpPr/>
            <p:nvPr/>
          </p:nvSpPr>
          <p:spPr>
            <a:xfrm>
              <a:off x="6922166" y="2797398"/>
              <a:ext cx="3384396" cy="584775"/>
            </a:xfrm>
            <a:prstGeom prst="rect">
              <a:avLst/>
            </a:prstGeom>
            <a:grpFill/>
          </p:spPr>
          <p:txBody>
            <a:bodyPr wrap="squar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02</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CBC</a:t>
              </a:r>
              <a:r>
                <a:rPr lang="zh-CN" altLang="en-US" sz="3200" b="1" kern="0" noProof="0" dirty="0" smtClean="0">
                  <a:solidFill>
                    <a:schemeClr val="bg1"/>
                  </a:solidFill>
                  <a:cs typeface="+mn-ea"/>
                  <a:sym typeface="+mn-lt"/>
                </a:rPr>
                <a:t>模式（</a:t>
              </a:r>
              <a:r>
                <a:rPr lang="en-US" altLang="zh-CN" sz="3200" b="1" kern="0" noProof="0" dirty="0" smtClean="0">
                  <a:solidFill>
                    <a:schemeClr val="bg1"/>
                  </a:solidFill>
                  <a:cs typeface="+mn-ea"/>
                  <a:sym typeface="+mn-lt"/>
                </a:rPr>
                <a:t>IV</a:t>
              </a:r>
              <a:r>
                <a:rPr lang="zh-CN" altLang="en-US" sz="3200" b="1" kern="0" noProof="0" dirty="0" smtClean="0">
                  <a:solidFill>
                    <a:schemeClr val="bg1"/>
                  </a:solidFill>
                  <a:cs typeface="+mn-ea"/>
                  <a:sym typeface="+mn-lt"/>
                </a:rPr>
                <a:t>）</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8" name="组 17"/>
          <p:cNvGrpSpPr/>
          <p:nvPr/>
        </p:nvGrpSpPr>
        <p:grpSpPr>
          <a:xfrm>
            <a:off x="6068883" y="3747185"/>
            <a:ext cx="5144439" cy="844072"/>
            <a:chOff x="6068883" y="3747185"/>
            <a:chExt cx="5144439" cy="844072"/>
          </a:xfrm>
          <a:solidFill>
            <a:schemeClr val="tx1">
              <a:lumMod val="65000"/>
              <a:lumOff val="35000"/>
            </a:schemeClr>
          </a:solidFill>
        </p:grpSpPr>
        <p:sp>
          <p:nvSpPr>
            <p:cNvPr id="8" name="五边形 5"/>
            <p:cNvSpPr/>
            <p:nvPr/>
          </p:nvSpPr>
          <p:spPr>
            <a:xfrm>
              <a:off x="6068883" y="3747185"/>
              <a:ext cx="5144439" cy="844072"/>
            </a:xfrm>
            <a:custGeom>
              <a:avLst/>
              <a:gdLst/>
              <a:ahLst/>
              <a:cxnLst/>
              <a:rect l="l" t="t" r="r" b="b"/>
              <a:pathLst>
                <a:path w="3326780" h="545840">
                  <a:moveTo>
                    <a:pt x="272920" y="0"/>
                  </a:moveTo>
                  <a:lnTo>
                    <a:pt x="1028317" y="0"/>
                  </a:lnTo>
                  <a:lnTo>
                    <a:pt x="2298463" y="0"/>
                  </a:lnTo>
                  <a:lnTo>
                    <a:pt x="3053860" y="0"/>
                  </a:lnTo>
                  <a:lnTo>
                    <a:pt x="3326780" y="272920"/>
                  </a:lnTo>
                  <a:lnTo>
                    <a:pt x="3053860" y="545840"/>
                  </a:lnTo>
                  <a:lnTo>
                    <a:pt x="2298463" y="545840"/>
                  </a:lnTo>
                  <a:lnTo>
                    <a:pt x="1028317"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cs typeface="+mn-ea"/>
                <a:sym typeface="+mn-lt"/>
              </a:endParaRPr>
            </a:p>
          </p:txBody>
        </p:sp>
        <p:sp>
          <p:nvSpPr>
            <p:cNvPr id="14" name="矩形 13"/>
            <p:cNvSpPr/>
            <p:nvPr/>
          </p:nvSpPr>
          <p:spPr>
            <a:xfrm>
              <a:off x="6675440" y="3879635"/>
              <a:ext cx="4001416" cy="584775"/>
            </a:xfrm>
            <a:prstGeom prst="rect">
              <a:avLst/>
            </a:prstGeom>
            <a:grpFill/>
          </p:spPr>
          <p:txBody>
            <a:bodyPr wrap="non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03</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OFB</a:t>
              </a:r>
              <a:r>
                <a:rPr lang="zh-CN" altLang="en-US" sz="3200" b="1" kern="0" noProof="0" dirty="0" smtClean="0">
                  <a:solidFill>
                    <a:schemeClr val="bg1"/>
                  </a:solidFill>
                  <a:cs typeface="+mn-ea"/>
                  <a:sym typeface="+mn-lt"/>
                </a:rPr>
                <a:t>输出反馈模式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9" name="组 18"/>
          <p:cNvGrpSpPr/>
          <p:nvPr/>
        </p:nvGrpSpPr>
        <p:grpSpPr>
          <a:xfrm>
            <a:off x="5695431" y="4788648"/>
            <a:ext cx="5891343" cy="844072"/>
            <a:chOff x="5695431" y="4788648"/>
            <a:chExt cx="5891343" cy="844072"/>
          </a:xfrm>
          <a:solidFill>
            <a:schemeClr val="accent1">
              <a:lumMod val="75000"/>
            </a:schemeClr>
          </a:solidFill>
        </p:grpSpPr>
        <p:sp>
          <p:nvSpPr>
            <p:cNvPr id="7" name="五边形 2"/>
            <p:cNvSpPr/>
            <p:nvPr/>
          </p:nvSpPr>
          <p:spPr>
            <a:xfrm flipH="1">
              <a:off x="5695431" y="4788648"/>
              <a:ext cx="5891343" cy="844072"/>
            </a:xfrm>
            <a:custGeom>
              <a:avLst/>
              <a:gdLst/>
              <a:ahLst/>
              <a:cxnLst/>
              <a:rect l="l" t="t" r="r" b="b"/>
              <a:pathLst>
                <a:path w="3809784" h="545840">
                  <a:moveTo>
                    <a:pt x="3536864" y="0"/>
                  </a:moveTo>
                  <a:lnTo>
                    <a:pt x="2298463" y="0"/>
                  </a:lnTo>
                  <a:lnTo>
                    <a:pt x="1511321" y="0"/>
                  </a:lnTo>
                  <a:lnTo>
                    <a:pt x="272920" y="0"/>
                  </a:lnTo>
                  <a:lnTo>
                    <a:pt x="0" y="272920"/>
                  </a:lnTo>
                  <a:lnTo>
                    <a:pt x="272920" y="545840"/>
                  </a:lnTo>
                  <a:lnTo>
                    <a:pt x="1511321" y="545840"/>
                  </a:lnTo>
                  <a:lnTo>
                    <a:pt x="2298463" y="545840"/>
                  </a:lnTo>
                  <a:lnTo>
                    <a:pt x="3536864" y="545840"/>
                  </a:lnTo>
                  <a:lnTo>
                    <a:pt x="3809784"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5" name="矩形 14"/>
            <p:cNvSpPr/>
            <p:nvPr/>
          </p:nvSpPr>
          <p:spPr>
            <a:xfrm>
              <a:off x="6675440" y="4922313"/>
              <a:ext cx="3977371" cy="584775"/>
            </a:xfrm>
            <a:prstGeom prst="rect">
              <a:avLst/>
            </a:prstGeom>
            <a:grpFill/>
          </p:spPr>
          <p:txBody>
            <a:bodyPr wrap="non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04</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CFB</a:t>
              </a:r>
              <a:r>
                <a:rPr lang="zh-CN" altLang="en-US" sz="3200" b="1" kern="0" noProof="0" dirty="0" smtClean="0">
                  <a:solidFill>
                    <a:schemeClr val="bg1"/>
                  </a:solidFill>
                  <a:cs typeface="+mn-ea"/>
                  <a:sym typeface="+mn-lt"/>
                </a:rPr>
                <a:t>密码反馈模式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pic>
        <p:nvPicPr>
          <p:cNvPr id="4" name="图片 3"/>
          <p:cNvPicPr>
            <a:picLocks noChangeAspect="1"/>
          </p:cNvPicPr>
          <p:nvPr/>
        </p:nvPicPr>
        <p:blipFill>
          <a:blip r:embed="rId2"/>
          <a:stretch>
            <a:fillRect/>
          </a:stretch>
        </p:blipFill>
        <p:spPr>
          <a:xfrm>
            <a:off x="322121" y="2451063"/>
            <a:ext cx="5123809" cy="2857143"/>
          </a:xfrm>
          <a:prstGeom prst="rect">
            <a:avLst/>
          </a:prstGeom>
        </p:spPr>
      </p:pic>
    </p:spTree>
    <p:extLst>
      <p:ext uri="{BB962C8B-B14F-4D97-AF65-F5344CB8AC3E}">
        <p14:creationId xmlns:p14="http://schemas.microsoft.com/office/powerpoint/2010/main" val="15459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a:xfrm>
            <a:off x="322121" y="675508"/>
            <a:ext cx="4919580" cy="529569"/>
          </a:xfrm>
        </p:spPr>
        <p:txBody>
          <a:bodyPr/>
          <a:lstStyle/>
          <a:p>
            <a:r>
              <a:rPr kumimoji="1" lang="en-US" altLang="zh-CN" dirty="0" smtClean="0">
                <a:latin typeface="+mn-lt"/>
                <a:ea typeface="+mn-ea"/>
                <a:cs typeface="+mn-ea"/>
                <a:sym typeface="+mn-lt"/>
              </a:rPr>
              <a:t>DES/Data Encryption Standard</a:t>
            </a:r>
            <a:endParaRPr kumimoji="1" lang="zh-CN" altLang="en-US" dirty="0">
              <a:latin typeface="+mn-lt"/>
              <a:ea typeface="+mn-ea"/>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5285032"/>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998501"/>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5000411"/>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74573" y="535040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kern="0" dirty="0" smtClean="0">
                <a:solidFill>
                  <a:srgbClr val="FFFFFF"/>
                </a:solidFill>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19517" y="2189801"/>
            <a:ext cx="9193441" cy="772519"/>
          </a:xfrm>
          <a:prstGeom prst="rect">
            <a:avLst/>
          </a:prstGeom>
        </p:spPr>
        <p:txBody>
          <a:bodyPr wrap="square">
            <a:spAutoFit/>
          </a:bodyPr>
          <a:lstStyle/>
          <a:p>
            <a:pPr lvl="0" defTabSz="914400">
              <a:lnSpc>
                <a:spcPct val="130000"/>
              </a:lnSpc>
              <a:defRPr/>
            </a:pPr>
            <a:r>
              <a:rPr lang="zh-CN" altLang="en-US" sz="2000" dirty="0" smtClean="0">
                <a:solidFill>
                  <a:schemeClr val="bg1"/>
                </a:solidFill>
              </a:rPr>
              <a:t>使用</a:t>
            </a:r>
            <a:r>
              <a:rPr lang="zh-CN" altLang="en-US" sz="2000" dirty="0">
                <a:solidFill>
                  <a:schemeClr val="bg1"/>
                </a:solidFill>
              </a:rPr>
              <a:t>了分组密码设计的两个原则：混淆（</a:t>
            </a:r>
            <a:r>
              <a:rPr lang="en-US" altLang="zh-CN" sz="2000" dirty="0">
                <a:solidFill>
                  <a:schemeClr val="bg1"/>
                </a:solidFill>
              </a:rPr>
              <a:t>confusion</a:t>
            </a:r>
            <a:r>
              <a:rPr lang="zh-CN" altLang="en-US" sz="2000" dirty="0">
                <a:solidFill>
                  <a:schemeClr val="bg1"/>
                </a:solidFill>
              </a:rPr>
              <a:t>）和扩散</a:t>
            </a:r>
            <a:r>
              <a:rPr lang="en-US" altLang="zh-CN" sz="2000" dirty="0">
                <a:solidFill>
                  <a:schemeClr val="bg1"/>
                </a:solidFill>
              </a:rPr>
              <a:t>(diffusion</a:t>
            </a:r>
            <a:r>
              <a:rPr lang="en-US" altLang="zh-CN" sz="2000" dirty="0" smtClean="0">
                <a:solidFill>
                  <a:schemeClr val="bg1"/>
                </a:solidFill>
              </a:rPr>
              <a:t>)</a:t>
            </a:r>
          </a:p>
          <a:p>
            <a:pPr lvl="0" defTabSz="914400">
              <a:lnSpc>
                <a:spcPct val="130000"/>
              </a:lnSpc>
              <a:defRPr/>
            </a:pP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719518" y="3832376"/>
            <a:ext cx="9448395" cy="572464"/>
          </a:xfrm>
          <a:prstGeom prst="rect">
            <a:avLst/>
          </a:prstGeom>
        </p:spPr>
        <p:txBody>
          <a:bodyPr wrap="square">
            <a:spAutoFit/>
          </a:bodyPr>
          <a:lstStyle/>
          <a:p>
            <a:pPr lvl="0" defTabSz="914400">
              <a:lnSpc>
                <a:spcPct val="130000"/>
              </a:lnSpc>
              <a:defRPr/>
            </a:pPr>
            <a:r>
              <a:rPr lang="zh-CN" altLang="en-US" sz="2400" dirty="0"/>
              <a:t> </a:t>
            </a:r>
            <a:r>
              <a:rPr lang="zh-CN" altLang="en-US" sz="2400" dirty="0">
                <a:solidFill>
                  <a:schemeClr val="bg1"/>
                </a:solidFill>
              </a:rPr>
              <a:t>明文</a:t>
            </a:r>
            <a:r>
              <a:rPr lang="zh-CN" altLang="en-US" sz="2400" dirty="0" smtClean="0">
                <a:solidFill>
                  <a:schemeClr val="bg1"/>
                </a:solidFill>
              </a:rPr>
              <a:t>按</a:t>
            </a:r>
            <a:r>
              <a:rPr lang="en-US" altLang="zh-CN" sz="2400" dirty="0">
                <a:solidFill>
                  <a:schemeClr val="bg1"/>
                </a:solidFill>
              </a:rPr>
              <a:t>64</a:t>
            </a:r>
            <a:r>
              <a:rPr lang="zh-CN" altLang="en-US" sz="2400" dirty="0">
                <a:solidFill>
                  <a:schemeClr val="bg1"/>
                </a:solidFill>
              </a:rPr>
              <a:t>位进行分组</a:t>
            </a:r>
            <a:r>
              <a:rPr lang="zh-CN" altLang="en-US" sz="2400" dirty="0" smtClean="0">
                <a:solidFill>
                  <a:schemeClr val="bg1"/>
                </a:solidFill>
              </a:rPr>
              <a:t>，</a:t>
            </a:r>
            <a:r>
              <a:rPr lang="zh-CN" altLang="en-US" sz="2400" dirty="0">
                <a:solidFill>
                  <a:schemeClr val="bg1"/>
                </a:solidFill>
              </a:rPr>
              <a:t>密钥</a:t>
            </a:r>
            <a:r>
              <a:rPr lang="zh-CN" altLang="en-US" sz="2400" dirty="0" smtClean="0">
                <a:solidFill>
                  <a:schemeClr val="bg1"/>
                </a:solidFill>
              </a:rPr>
              <a:t>长</a:t>
            </a:r>
            <a:r>
              <a:rPr lang="en-US" altLang="zh-CN" sz="2400" dirty="0">
                <a:solidFill>
                  <a:schemeClr val="bg1"/>
                </a:solidFill>
              </a:rPr>
              <a:t>64</a:t>
            </a:r>
            <a:r>
              <a:rPr lang="zh-CN" altLang="en-US" sz="2400" dirty="0">
                <a:solidFill>
                  <a:schemeClr val="bg1"/>
                </a:solidFill>
              </a:rPr>
              <a:t>位，密钥事实上是</a:t>
            </a:r>
            <a:r>
              <a:rPr lang="en-US" altLang="zh-CN" sz="2400" dirty="0">
                <a:solidFill>
                  <a:schemeClr val="bg1"/>
                </a:solidFill>
              </a:rPr>
              <a:t>56</a:t>
            </a:r>
            <a:r>
              <a:rPr lang="zh-CN" altLang="en-US" sz="2400" dirty="0">
                <a:solidFill>
                  <a:schemeClr val="bg1"/>
                </a:solidFill>
              </a:rPr>
              <a:t>位参与</a:t>
            </a:r>
            <a:r>
              <a:rPr lang="en-US" altLang="zh-CN" sz="2400" dirty="0">
                <a:solidFill>
                  <a:schemeClr val="bg1"/>
                </a:solidFill>
              </a:rPr>
              <a:t>DES</a:t>
            </a:r>
            <a:r>
              <a:rPr lang="zh-CN" altLang="en-US" sz="2400" dirty="0">
                <a:solidFill>
                  <a:schemeClr val="bg1"/>
                </a:solidFill>
              </a:rPr>
              <a:t>运算</a:t>
            </a: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5220424"/>
            <a:ext cx="8937223" cy="492443"/>
          </a:xfrm>
          <a:prstGeom prst="rect">
            <a:avLst/>
          </a:prstGeom>
        </p:spPr>
        <p:txBody>
          <a:bodyPr wrap="square">
            <a:spAutoFit/>
          </a:bodyPr>
          <a:lstStyle/>
          <a:p>
            <a:pPr lvl="0" defTabSz="914400">
              <a:lnSpc>
                <a:spcPct val="130000"/>
              </a:lnSpc>
              <a:defRPr/>
            </a:pPr>
            <a:r>
              <a:rPr lang="zh-CN" altLang="en-US" sz="2000" dirty="0">
                <a:solidFill>
                  <a:schemeClr val="bg1"/>
                </a:solidFill>
              </a:rPr>
              <a:t>分组比较短</a:t>
            </a:r>
            <a:r>
              <a:rPr lang="zh-CN" altLang="en-US" sz="2000" dirty="0" smtClean="0">
                <a:solidFill>
                  <a:schemeClr val="bg1"/>
                </a:solidFill>
              </a:rPr>
              <a:t>、密钥 太</a:t>
            </a:r>
            <a:r>
              <a:rPr lang="zh-CN" altLang="en-US" sz="2000" dirty="0">
                <a:solidFill>
                  <a:schemeClr val="bg1"/>
                </a:solidFill>
              </a:rPr>
              <a:t>短、密码生命周期短、运算速度较</a:t>
            </a:r>
            <a:r>
              <a:rPr lang="zh-CN" altLang="en-US" sz="2000" dirty="0" smtClean="0">
                <a:solidFill>
                  <a:schemeClr val="bg1"/>
                </a:solidFill>
              </a:rPr>
              <a:t>慢，已经被破解</a:t>
            </a:r>
            <a:r>
              <a:rPr lang="zh-CN" altLang="en-US" sz="1400" dirty="0" smtClean="0">
                <a:solidFill>
                  <a:schemeClr val="bg1"/>
                </a:solidFill>
              </a:rPr>
              <a:t>。</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5" name="矩形 4"/>
          <p:cNvSpPr/>
          <p:nvPr/>
        </p:nvSpPr>
        <p:spPr>
          <a:xfrm>
            <a:off x="3139345" y="2829458"/>
            <a:ext cx="8608740" cy="652486"/>
          </a:xfrm>
          <a:prstGeom prst="rect">
            <a:avLst/>
          </a:prstGeom>
        </p:spPr>
        <p:txBody>
          <a:bodyPr wrap="square">
            <a:spAutoFit/>
          </a:bodyPr>
          <a:lstStyle/>
          <a:p>
            <a:pPr lvl="0" defTabSz="914400">
              <a:lnSpc>
                <a:spcPct val="130000"/>
              </a:lnSpc>
              <a:defRPr/>
            </a:pPr>
            <a:r>
              <a:rPr lang="zh-CN" altLang="en-US" sz="1400" dirty="0"/>
              <a:t>混淆是使密文的统计特性与密钥的取值之间的关系尽可能复杂化</a:t>
            </a:r>
            <a:endParaRPr lang="en-US" altLang="zh-CN" sz="1400" dirty="0"/>
          </a:p>
          <a:p>
            <a:pPr lvl="0" defTabSz="914400">
              <a:lnSpc>
                <a:spcPct val="130000"/>
              </a:lnSpc>
              <a:defRPr/>
            </a:pPr>
            <a:r>
              <a:rPr lang="zh-CN" altLang="en-US" sz="1400" dirty="0" smtClean="0"/>
              <a:t>扩散</a:t>
            </a:r>
            <a:r>
              <a:rPr lang="zh-CN" altLang="en-US" sz="1400" dirty="0"/>
              <a:t>的作用就是将每一位明文的影响尽可能迅速地作用到较多的输出密文位中</a:t>
            </a:r>
            <a:endParaRPr lang="en-US" altLang="zh-CN" sz="1400" kern="0" dirty="0">
              <a:cs typeface="+mn-ea"/>
              <a:sym typeface="+mn-lt"/>
            </a:endParaRPr>
          </a:p>
        </p:txBody>
      </p:sp>
    </p:spTree>
    <p:extLst>
      <p:ext uri="{BB962C8B-B14F-4D97-AF65-F5344CB8AC3E}">
        <p14:creationId xmlns:p14="http://schemas.microsoft.com/office/powerpoint/2010/main" val="270858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en-US" altLang="zh-CN" dirty="0" smtClean="0">
                <a:latin typeface="+mn-lt"/>
                <a:ea typeface="+mn-ea"/>
                <a:cs typeface="+mn-ea"/>
                <a:sym typeface="+mn-lt"/>
              </a:rPr>
              <a:t>3DES</a:t>
            </a:r>
            <a:endParaRPr kumimoji="1" lang="zh-CN" altLang="en-US" dirty="0">
              <a:latin typeface="+mn-lt"/>
              <a:ea typeface="+mn-ea"/>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5285032"/>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998501"/>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5000411"/>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74573" y="535040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kern="0" dirty="0" smtClean="0">
                <a:solidFill>
                  <a:srgbClr val="FFFFFF"/>
                </a:solidFill>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28168" y="2025375"/>
            <a:ext cx="9193441" cy="1172629"/>
          </a:xfrm>
          <a:prstGeom prst="rect">
            <a:avLst/>
          </a:prstGeom>
        </p:spPr>
        <p:txBody>
          <a:bodyPr wrap="square">
            <a:spAutoFit/>
          </a:bodyPr>
          <a:lstStyle/>
          <a:p>
            <a:pPr lvl="0" defTabSz="914400">
              <a:lnSpc>
                <a:spcPct val="130000"/>
              </a:lnSpc>
              <a:defRPr/>
            </a:pPr>
            <a:r>
              <a:rPr lang="en-US" altLang="zh-CN" sz="2000" dirty="0">
                <a:solidFill>
                  <a:schemeClr val="bg1"/>
                </a:solidFill>
              </a:rPr>
              <a:t>3DES</a:t>
            </a:r>
            <a:r>
              <a:rPr lang="zh-CN" altLang="en-US" sz="2000" dirty="0">
                <a:solidFill>
                  <a:schemeClr val="bg1"/>
                </a:solidFill>
              </a:rPr>
              <a:t>加密过程为：</a:t>
            </a:r>
            <a:r>
              <a:rPr lang="en-US" altLang="zh-CN" sz="2000" dirty="0">
                <a:solidFill>
                  <a:schemeClr val="bg1"/>
                </a:solidFill>
              </a:rPr>
              <a:t>C=Ek3(Dk2(Ek1(P)))</a:t>
            </a:r>
          </a:p>
          <a:p>
            <a:pPr lvl="0" defTabSz="914400">
              <a:lnSpc>
                <a:spcPct val="130000"/>
              </a:lnSpc>
              <a:defRPr/>
            </a:pPr>
            <a:r>
              <a:rPr lang="en-US" altLang="zh-CN" sz="2000" dirty="0">
                <a:solidFill>
                  <a:schemeClr val="bg1"/>
                </a:solidFill>
              </a:rPr>
              <a:t>3DES</a:t>
            </a:r>
            <a:r>
              <a:rPr lang="zh-CN" altLang="en-US" sz="2000" dirty="0">
                <a:solidFill>
                  <a:schemeClr val="bg1"/>
                </a:solidFill>
              </a:rPr>
              <a:t>解密过程为：</a:t>
            </a:r>
            <a:r>
              <a:rPr lang="en-US" altLang="zh-CN" sz="2000" dirty="0">
                <a:solidFill>
                  <a:schemeClr val="bg1"/>
                </a:solidFill>
              </a:rPr>
              <a:t>P=Dk1(EK2(Dk3(C)))</a:t>
            </a:r>
            <a:endParaRPr lang="en-US" altLang="zh-CN" sz="2000" kern="0" dirty="0">
              <a:solidFill>
                <a:schemeClr val="bg1"/>
              </a:solidFill>
              <a:cs typeface="+mn-ea"/>
              <a:sym typeface="+mn-lt"/>
            </a:endParaRPr>
          </a:p>
          <a:p>
            <a:pPr lvl="0" defTabSz="914400">
              <a:lnSpc>
                <a:spcPct val="130000"/>
              </a:lnSpc>
              <a:defRPr/>
            </a:pP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216278" y="3845255"/>
            <a:ext cx="9951635" cy="852541"/>
          </a:xfrm>
          <a:prstGeom prst="rect">
            <a:avLst/>
          </a:prstGeom>
        </p:spPr>
        <p:txBody>
          <a:bodyPr wrap="square">
            <a:spAutoFit/>
          </a:bodyPr>
          <a:lstStyle/>
          <a:p>
            <a:pPr defTabSz="914400">
              <a:lnSpc>
                <a:spcPct val="130000"/>
              </a:lnSpc>
              <a:defRPr/>
            </a:pPr>
            <a:r>
              <a:rPr lang="zh-CN" altLang="en-US" dirty="0"/>
              <a:t> </a:t>
            </a:r>
            <a:r>
              <a:rPr lang="zh-CN" altLang="en-US" dirty="0">
                <a:solidFill>
                  <a:schemeClr val="bg1"/>
                </a:solidFill>
              </a:rPr>
              <a:t>它以</a:t>
            </a:r>
            <a:r>
              <a:rPr lang="en-US" altLang="zh-CN" dirty="0">
                <a:solidFill>
                  <a:schemeClr val="bg1"/>
                </a:solidFill>
              </a:rPr>
              <a:t>DES</a:t>
            </a:r>
            <a:r>
              <a:rPr lang="zh-CN" altLang="en-US" dirty="0">
                <a:solidFill>
                  <a:schemeClr val="bg1"/>
                </a:solidFill>
              </a:rPr>
              <a:t>为基本模块，通过组合分组方法设计出分组加密算法。比起最初的</a:t>
            </a:r>
            <a:r>
              <a:rPr lang="en-US" altLang="zh-CN" dirty="0">
                <a:solidFill>
                  <a:schemeClr val="bg1"/>
                </a:solidFill>
              </a:rPr>
              <a:t>DES</a:t>
            </a:r>
            <a:r>
              <a:rPr lang="zh-CN" altLang="en-US" dirty="0">
                <a:solidFill>
                  <a:schemeClr val="bg1"/>
                </a:solidFill>
              </a:rPr>
              <a:t>，</a:t>
            </a:r>
            <a:r>
              <a:rPr lang="en-US" altLang="zh-CN" dirty="0">
                <a:solidFill>
                  <a:schemeClr val="bg1"/>
                </a:solidFill>
              </a:rPr>
              <a:t>3DES</a:t>
            </a:r>
            <a:r>
              <a:rPr lang="zh-CN" altLang="en-US" dirty="0">
                <a:solidFill>
                  <a:schemeClr val="bg1"/>
                </a:solidFill>
              </a:rPr>
              <a:t>更为安全</a:t>
            </a:r>
            <a:r>
              <a:rPr lang="zh-CN" altLang="zh-CN" kern="0" dirty="0">
                <a:solidFill>
                  <a:srgbClr val="FFFFFF"/>
                </a:solidFill>
                <a:cs typeface="+mn-ea"/>
                <a:sym typeface="+mn-lt"/>
              </a:rPr>
              <a:t>。</a:t>
            </a:r>
            <a:endParaRPr lang="en-US" altLang="zh-CN" kern="0" dirty="0">
              <a:solidFill>
                <a:srgbClr val="FFFFFF"/>
              </a:solidFill>
              <a:cs typeface="+mn-ea"/>
              <a:sym typeface="+mn-lt"/>
            </a:endParaRPr>
          </a:p>
          <a:p>
            <a:pPr lvl="0" defTabSz="914400">
              <a:lnSpc>
                <a:spcPct val="130000"/>
              </a:lnSpc>
              <a:defRPr/>
            </a:pP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5220424"/>
            <a:ext cx="8937223" cy="452624"/>
          </a:xfrm>
          <a:prstGeom prst="rect">
            <a:avLst/>
          </a:prstGeom>
        </p:spPr>
        <p:txBody>
          <a:bodyPr wrap="square">
            <a:spAutoFit/>
          </a:bodyPr>
          <a:lstStyle/>
          <a:p>
            <a:pPr lvl="0" defTabSz="914400">
              <a:lnSpc>
                <a:spcPct val="130000"/>
              </a:lnSpc>
              <a:defRPr/>
            </a:pPr>
            <a:r>
              <a:rPr lang="zh-CN" altLang="en-US" sz="2000" dirty="0">
                <a:solidFill>
                  <a:schemeClr val="bg1"/>
                </a:solidFill>
                <a:sym typeface="+mn-lt"/>
              </a:rPr>
              <a:t>密钥长度</a:t>
            </a:r>
            <a:r>
              <a:rPr lang="en-US" altLang="zh-CN" sz="2000" dirty="0">
                <a:solidFill>
                  <a:schemeClr val="bg1"/>
                </a:solidFill>
                <a:sym typeface="+mn-lt"/>
              </a:rPr>
              <a:t>128bit </a:t>
            </a:r>
            <a:r>
              <a:rPr lang="zh-CN" altLang="en-US" sz="2000" dirty="0">
                <a:solidFill>
                  <a:schemeClr val="bg1"/>
                </a:solidFill>
                <a:sym typeface="+mn-lt"/>
              </a:rPr>
              <a:t>常常</a:t>
            </a:r>
            <a:r>
              <a:rPr lang="en-US" altLang="zh-CN" sz="2000" dirty="0">
                <a:solidFill>
                  <a:schemeClr val="bg1"/>
                </a:solidFill>
                <a:sym typeface="+mn-lt"/>
              </a:rPr>
              <a:t>k1</a:t>
            </a:r>
            <a:r>
              <a:rPr lang="zh-CN" altLang="en-US" sz="2000" dirty="0">
                <a:solidFill>
                  <a:schemeClr val="bg1"/>
                </a:solidFill>
                <a:sym typeface="+mn-lt"/>
              </a:rPr>
              <a:t>与</a:t>
            </a:r>
            <a:r>
              <a:rPr lang="en-US" altLang="zh-CN" sz="2000" dirty="0">
                <a:solidFill>
                  <a:schemeClr val="bg1"/>
                </a:solidFill>
                <a:sym typeface="+mn-lt"/>
              </a:rPr>
              <a:t>k3</a:t>
            </a:r>
            <a:r>
              <a:rPr lang="zh-CN" altLang="en-US" sz="2000" dirty="0">
                <a:solidFill>
                  <a:schemeClr val="bg1"/>
                </a:solidFill>
                <a:sym typeface="+mn-lt"/>
              </a:rPr>
              <a:t>一致</a:t>
            </a:r>
            <a:endParaRPr lang="en-US" altLang="zh-CN" sz="2000" kern="0" dirty="0">
              <a:solidFill>
                <a:schemeClr val="bg1"/>
              </a:solidFill>
              <a:cs typeface="+mn-ea"/>
              <a:sym typeface="+mn-lt"/>
            </a:endParaRPr>
          </a:p>
        </p:txBody>
      </p:sp>
    </p:spTree>
    <p:extLst>
      <p:ext uri="{BB962C8B-B14F-4D97-AF65-F5344CB8AC3E}">
        <p14:creationId xmlns:p14="http://schemas.microsoft.com/office/powerpoint/2010/main" val="53848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a:xfrm>
            <a:off x="322120" y="675508"/>
            <a:ext cx="5962769" cy="529569"/>
          </a:xfrm>
        </p:spPr>
        <p:txBody>
          <a:bodyPr/>
          <a:lstStyle/>
          <a:p>
            <a:r>
              <a:rPr kumimoji="1" lang="en-US" altLang="zh-CN" dirty="0" smtClean="0">
                <a:cs typeface="+mn-ea"/>
                <a:sym typeface="+mn-lt"/>
              </a:rPr>
              <a:t>AES/Advanced Encryption Standard</a:t>
            </a:r>
            <a:endParaRPr kumimoji="1" lang="zh-CN" altLang="en-US" dirty="0">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74930"/>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328927" y="2141286"/>
            <a:ext cx="9193441" cy="492443"/>
          </a:xfrm>
          <a:prstGeom prst="rect">
            <a:avLst/>
          </a:prstGeom>
        </p:spPr>
        <p:txBody>
          <a:bodyPr wrap="square">
            <a:spAutoFit/>
          </a:bodyPr>
          <a:lstStyle/>
          <a:p>
            <a:pPr lvl="0" defTabSz="914400">
              <a:lnSpc>
                <a:spcPct val="130000"/>
              </a:lnSpc>
              <a:defRPr/>
            </a:pPr>
            <a:r>
              <a:rPr lang="zh-CN" altLang="en-US" sz="2000" dirty="0">
                <a:solidFill>
                  <a:schemeClr val="bg1"/>
                </a:solidFill>
              </a:rPr>
              <a:t>运算速度快，安全性高，资源消耗</a:t>
            </a:r>
            <a:r>
              <a:rPr lang="zh-CN" altLang="en-US" sz="2000" dirty="0" smtClean="0">
                <a:solidFill>
                  <a:schemeClr val="bg1"/>
                </a:solidFill>
              </a:rPr>
              <a:t>少</a:t>
            </a:r>
            <a:r>
              <a:rPr lang="zh-CN" altLang="en-US" sz="2000" kern="0" dirty="0" smtClean="0">
                <a:solidFill>
                  <a:schemeClr val="bg1"/>
                </a:solidFill>
                <a:cs typeface="+mn-ea"/>
                <a:sym typeface="+mn-lt"/>
              </a:rPr>
              <a:t>，替代</a:t>
            </a:r>
            <a:r>
              <a:rPr lang="en-US" altLang="zh-CN" sz="2000" kern="0" dirty="0" smtClean="0">
                <a:solidFill>
                  <a:schemeClr val="bg1"/>
                </a:solidFill>
                <a:cs typeface="+mn-ea"/>
                <a:sym typeface="+mn-lt"/>
              </a:rPr>
              <a:t>DES</a:t>
            </a:r>
            <a:r>
              <a:rPr lang="zh-CN" altLang="en-US" sz="2000" kern="0" dirty="0" smtClean="0">
                <a:solidFill>
                  <a:schemeClr val="bg1"/>
                </a:solidFill>
                <a:cs typeface="+mn-ea"/>
                <a:sym typeface="+mn-lt"/>
              </a:rPr>
              <a:t>、</a:t>
            </a:r>
            <a:r>
              <a:rPr lang="en-US" altLang="zh-CN" sz="2000" kern="0" dirty="0" smtClean="0">
                <a:solidFill>
                  <a:schemeClr val="bg1"/>
                </a:solidFill>
                <a:cs typeface="+mn-ea"/>
                <a:sym typeface="+mn-lt"/>
              </a:rPr>
              <a:t>3DES</a:t>
            </a: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216278" y="3845255"/>
            <a:ext cx="9951635" cy="852541"/>
          </a:xfrm>
          <a:prstGeom prst="rect">
            <a:avLst/>
          </a:prstGeom>
        </p:spPr>
        <p:txBody>
          <a:bodyPr wrap="square">
            <a:spAutoFit/>
          </a:bodyPr>
          <a:lstStyle/>
          <a:p>
            <a:pPr lvl="0" defTabSz="914400">
              <a:lnSpc>
                <a:spcPct val="130000"/>
              </a:lnSpc>
              <a:defRPr/>
            </a:pPr>
            <a:r>
              <a:rPr lang="zh-CN" altLang="en-US" dirty="0"/>
              <a:t> </a:t>
            </a:r>
            <a:r>
              <a:rPr lang="en-US" altLang="zh-CN" dirty="0">
                <a:solidFill>
                  <a:schemeClr val="bg1"/>
                </a:solidFill>
              </a:rPr>
              <a:t>AES</a:t>
            </a:r>
            <a:r>
              <a:rPr lang="zh-CN" altLang="en-US" dirty="0">
                <a:solidFill>
                  <a:schemeClr val="bg1"/>
                </a:solidFill>
              </a:rPr>
              <a:t>的区块长度固定为</a:t>
            </a:r>
            <a:r>
              <a:rPr lang="en-US" altLang="zh-CN" dirty="0">
                <a:solidFill>
                  <a:schemeClr val="bg1"/>
                </a:solidFill>
              </a:rPr>
              <a:t>128</a:t>
            </a:r>
            <a:r>
              <a:rPr lang="zh-CN" altLang="en-US" dirty="0">
                <a:solidFill>
                  <a:schemeClr val="bg1"/>
                </a:solidFill>
              </a:rPr>
              <a:t>位，密钥长度则可以是</a:t>
            </a:r>
            <a:r>
              <a:rPr lang="en-US" altLang="zh-CN" dirty="0">
                <a:solidFill>
                  <a:schemeClr val="bg1"/>
                </a:solidFill>
              </a:rPr>
              <a:t>128</a:t>
            </a:r>
            <a:r>
              <a:rPr lang="zh-CN" altLang="en-US" dirty="0">
                <a:solidFill>
                  <a:schemeClr val="bg1"/>
                </a:solidFill>
              </a:rPr>
              <a:t>，</a:t>
            </a:r>
            <a:r>
              <a:rPr lang="en-US" altLang="zh-CN" dirty="0">
                <a:solidFill>
                  <a:schemeClr val="bg1"/>
                </a:solidFill>
              </a:rPr>
              <a:t>192</a:t>
            </a:r>
            <a:r>
              <a:rPr lang="zh-CN" altLang="en-US" dirty="0">
                <a:solidFill>
                  <a:schemeClr val="bg1"/>
                </a:solidFill>
              </a:rPr>
              <a:t>或</a:t>
            </a:r>
            <a:r>
              <a:rPr lang="en-US" altLang="zh-CN" dirty="0">
                <a:solidFill>
                  <a:schemeClr val="bg1"/>
                </a:solidFill>
              </a:rPr>
              <a:t>256</a:t>
            </a:r>
            <a:r>
              <a:rPr lang="zh-CN" altLang="en-US" dirty="0">
                <a:solidFill>
                  <a:schemeClr val="bg1"/>
                </a:solidFill>
              </a:rPr>
              <a:t>位</a:t>
            </a:r>
            <a:endParaRPr lang="en-US" altLang="zh-CN" kern="0" dirty="0">
              <a:solidFill>
                <a:schemeClr val="bg1"/>
              </a:solidFill>
              <a:cs typeface="+mn-ea"/>
              <a:sym typeface="+mn-lt"/>
            </a:endParaRPr>
          </a:p>
          <a:p>
            <a:pPr lvl="0" defTabSz="914400">
              <a:lnSpc>
                <a:spcPct val="130000"/>
              </a:lnSpc>
              <a:defRPr/>
            </a:pP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27558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非对称加密算法</a:t>
            </a:r>
            <a:endParaRPr kumimoji="1" lang="zh-CN" altLang="en-US" dirty="0">
              <a:latin typeface="+mn-lt"/>
              <a:ea typeface="+mn-ea"/>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30171398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非对称加密算法</a:t>
            </a:r>
            <a:endParaRPr kumimoji="1" lang="zh-CN" altLang="en-US" dirty="0">
              <a:cs typeface="+mn-ea"/>
              <a:sym typeface="+mn-lt"/>
            </a:endParaRPr>
          </a:p>
        </p:txBody>
      </p:sp>
      <p:sp>
        <p:nvSpPr>
          <p:cNvPr id="6" name="矩形 5"/>
          <p:cNvSpPr/>
          <p:nvPr/>
        </p:nvSpPr>
        <p:spPr>
          <a:xfrm>
            <a:off x="5111924" y="659975"/>
            <a:ext cx="1600118" cy="1015663"/>
          </a:xfrm>
          <a:prstGeom prst="rect">
            <a:avLst/>
          </a:prstGeom>
        </p:spPr>
        <p:txBody>
          <a:bodyPr wrap="none">
            <a:spAutoFit/>
          </a:bodyPr>
          <a:lstStyle/>
          <a:p>
            <a:pPr lvl="0" defTabSz="914400">
              <a:defRPr/>
            </a:pPr>
            <a:r>
              <a:rPr lang="en-US" altLang="zh-CN" sz="6000" b="1" kern="0" dirty="0" smtClean="0">
                <a:solidFill>
                  <a:schemeClr val="accent1"/>
                </a:solidFill>
                <a:cs typeface="+mn-ea"/>
                <a:sym typeface="+mn-lt"/>
              </a:rPr>
              <a:t>RSA</a:t>
            </a:r>
            <a:endParaRPr kumimoji="0" lang="en-US" altLang="zh-CN" sz="6000" b="1" i="0" u="none" strike="noStrike" kern="0" cap="none" spc="0" normalizeH="0" baseline="0" noProof="0" dirty="0">
              <a:ln>
                <a:noFill/>
              </a:ln>
              <a:solidFill>
                <a:schemeClr val="accent1"/>
              </a:solidFill>
              <a:effectLst/>
              <a:uLnTx/>
              <a:uFillTx/>
              <a:cs typeface="+mn-ea"/>
              <a:sym typeface="+mn-lt"/>
            </a:endParaRPr>
          </a:p>
        </p:txBody>
      </p:sp>
      <p:sp>
        <p:nvSpPr>
          <p:cNvPr id="12" name="矩形 11"/>
          <p:cNvSpPr/>
          <p:nvPr/>
        </p:nvSpPr>
        <p:spPr>
          <a:xfrm>
            <a:off x="5111924" y="3467910"/>
            <a:ext cx="1784463" cy="1015663"/>
          </a:xfrm>
          <a:prstGeom prst="rect">
            <a:avLst/>
          </a:prstGeom>
        </p:spPr>
        <p:txBody>
          <a:bodyPr wrap="none">
            <a:spAutoFit/>
          </a:bodyPr>
          <a:lstStyle/>
          <a:p>
            <a:pPr lvl="0" defTabSz="914400">
              <a:defRPr/>
            </a:pPr>
            <a:r>
              <a:rPr kumimoji="0" lang="en-US" altLang="zh-CN" sz="6000" b="1" i="0" u="none" strike="noStrike" kern="0" cap="none" spc="0" normalizeH="0" baseline="0" noProof="0" dirty="0" smtClean="0">
                <a:ln>
                  <a:noFill/>
                </a:ln>
                <a:solidFill>
                  <a:schemeClr val="accent1"/>
                </a:solidFill>
                <a:effectLst/>
                <a:uLnTx/>
                <a:uFillTx/>
                <a:cs typeface="+mn-ea"/>
                <a:sym typeface="+mn-lt"/>
              </a:rPr>
              <a:t>ECC</a:t>
            </a:r>
            <a:endParaRPr kumimoji="0" lang="en-US" altLang="zh-CN" sz="6000" b="1" i="0" u="none" strike="noStrike" kern="0" cap="none" spc="0" normalizeH="0" baseline="0" noProof="0" dirty="0">
              <a:ln>
                <a:noFill/>
              </a:ln>
              <a:solidFill>
                <a:schemeClr val="accent1"/>
              </a:solidFill>
              <a:effectLst/>
              <a:uLnTx/>
              <a:uFillTx/>
              <a:cs typeface="+mn-ea"/>
              <a:sym typeface="+mn-lt"/>
            </a:endParaRPr>
          </a:p>
        </p:txBody>
      </p:sp>
      <p:sp>
        <p:nvSpPr>
          <p:cNvPr id="4" name="文本占位符 3"/>
          <p:cNvSpPr>
            <a:spLocks noGrp="1"/>
          </p:cNvSpPr>
          <p:nvPr>
            <p:ph type="body" sz="quarter" idx="12"/>
          </p:nvPr>
        </p:nvSpPr>
        <p:spPr>
          <a:xfrm>
            <a:off x="425152" y="1472421"/>
            <a:ext cx="3511942" cy="512495"/>
          </a:xfrm>
        </p:spPr>
        <p:txBody>
          <a:bodyPr/>
          <a:lstStyle/>
          <a:p>
            <a:r>
              <a:rPr lang="zh-CN" altLang="en-US" b="0" dirty="0"/>
              <a:t>一个密码体制的加密 </a:t>
            </a:r>
            <a:r>
              <a:rPr lang="en-US" altLang="zh-CN" b="0" dirty="0"/>
              <a:t>/ </a:t>
            </a:r>
            <a:r>
              <a:rPr lang="zh-CN" altLang="en-US" b="0" dirty="0"/>
              <a:t>解密操作分别使用两个不同的密钥 ，并且不可能由加密密钥推导出解密密钥</a:t>
            </a:r>
            <a:endParaRPr lang="zh-CN" altLang="en-US" dirty="0"/>
          </a:p>
        </p:txBody>
      </p:sp>
      <p:pic>
        <p:nvPicPr>
          <p:cNvPr id="16" name="图片 15"/>
          <p:cNvPicPr>
            <a:picLocks noChangeAspect="1"/>
          </p:cNvPicPr>
          <p:nvPr/>
        </p:nvPicPr>
        <p:blipFill>
          <a:blip r:embed="rId2"/>
          <a:stretch>
            <a:fillRect/>
          </a:stretch>
        </p:blipFill>
        <p:spPr>
          <a:xfrm>
            <a:off x="6712042" y="110949"/>
            <a:ext cx="4457143" cy="3104762"/>
          </a:xfrm>
          <a:prstGeom prst="rect">
            <a:avLst/>
          </a:prstGeom>
        </p:spPr>
      </p:pic>
    </p:spTree>
    <p:extLst>
      <p:ext uri="{BB962C8B-B14F-4D97-AF65-F5344CB8AC3E}">
        <p14:creationId xmlns:p14="http://schemas.microsoft.com/office/powerpoint/2010/main" val="29588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2706" y="300557"/>
            <a:ext cx="4457143" cy="3104762"/>
          </a:xfrm>
          <a:prstGeom prst="rect">
            <a:avLst/>
          </a:prstGeom>
        </p:spPr>
      </p:pic>
      <p:sp>
        <p:nvSpPr>
          <p:cNvPr id="37" name="文本框 8"/>
          <p:cNvSpPr txBox="1"/>
          <p:nvPr/>
        </p:nvSpPr>
        <p:spPr>
          <a:xfrm>
            <a:off x="6225721" y="1060858"/>
            <a:ext cx="5129942"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不妨假设 </a:t>
            </a:r>
            <a:r>
              <a:rPr lang="en-US" altLang="zh-CN" sz="1400" dirty="0">
                <a:latin typeface="+mj-ea"/>
                <a:ea typeface="+mj-ea"/>
              </a:rPr>
              <a:t>p = 13 , q = </a:t>
            </a:r>
            <a:r>
              <a:rPr lang="en-US" altLang="zh-CN" sz="1400" dirty="0" smtClean="0">
                <a:latin typeface="+mj-ea"/>
                <a:ea typeface="+mj-ea"/>
              </a:rPr>
              <a:t>17    </a:t>
            </a:r>
            <a:r>
              <a:rPr lang="zh-CN" altLang="en-US" sz="1400" dirty="0" smtClean="0">
                <a:latin typeface="+mj-ea"/>
                <a:ea typeface="+mj-ea"/>
              </a:rPr>
              <a:t>计算</a:t>
            </a:r>
            <a:r>
              <a:rPr lang="en-US" altLang="zh-CN" sz="1400" dirty="0" smtClean="0">
                <a:latin typeface="+mj-ea"/>
                <a:ea typeface="+mj-ea"/>
              </a:rPr>
              <a:t> n=221</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38" name="矩形 37"/>
          <p:cNvSpPr/>
          <p:nvPr/>
        </p:nvSpPr>
        <p:spPr>
          <a:xfrm>
            <a:off x="6003279" y="588754"/>
            <a:ext cx="2983509"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1.</a:t>
            </a:r>
            <a:r>
              <a:rPr lang="zh-CN" altLang="en-US" sz="1600" b="1" kern="0" dirty="0" smtClean="0">
                <a:solidFill>
                  <a:schemeClr val="accent1"/>
                </a:solidFill>
                <a:latin typeface="+mj-ea"/>
                <a:ea typeface="+mj-ea"/>
                <a:cs typeface="+mn-ea"/>
                <a:sym typeface="+mn-lt"/>
              </a:rPr>
              <a:t>任意找两个素数</a:t>
            </a:r>
            <a:r>
              <a:rPr lang="en-US" altLang="zh-CN" sz="1600" b="1" kern="0" dirty="0" err="1" smtClean="0">
                <a:solidFill>
                  <a:schemeClr val="accent1"/>
                </a:solidFill>
                <a:latin typeface="+mj-ea"/>
                <a:ea typeface="+mj-ea"/>
                <a:cs typeface="+mn-ea"/>
                <a:sym typeface="+mn-lt"/>
              </a:rPr>
              <a:t>p,q</a:t>
            </a:r>
            <a:r>
              <a:rPr lang="en-US" altLang="zh-CN" sz="1600" b="1" kern="0" dirty="0" smtClean="0">
                <a:solidFill>
                  <a:schemeClr val="accent1"/>
                </a:solidFill>
                <a:latin typeface="+mj-ea"/>
                <a:ea typeface="+mj-ea"/>
                <a:cs typeface="+mn-ea"/>
                <a:sym typeface="+mn-lt"/>
              </a:rPr>
              <a:t> </a:t>
            </a:r>
            <a:r>
              <a:rPr lang="zh-CN" altLang="en-US" sz="1600" b="1" kern="0" dirty="0" smtClean="0">
                <a:solidFill>
                  <a:schemeClr val="accent1"/>
                </a:solidFill>
                <a:latin typeface="+mj-ea"/>
                <a:ea typeface="+mj-ea"/>
                <a:cs typeface="+mn-ea"/>
                <a:sym typeface="+mn-lt"/>
              </a:rPr>
              <a:t>计算</a:t>
            </a:r>
            <a:r>
              <a:rPr lang="en-US" altLang="zh-CN" sz="1600" b="1" kern="0" dirty="0" smtClean="0">
                <a:solidFill>
                  <a:schemeClr val="accent1"/>
                </a:solidFill>
                <a:latin typeface="+mj-ea"/>
                <a:ea typeface="+mj-ea"/>
                <a:cs typeface="+mn-ea"/>
                <a:sym typeface="+mn-lt"/>
              </a:rPr>
              <a:t>n</a:t>
            </a:r>
            <a:r>
              <a:rPr lang="zh-CN" altLang="en-US" sz="1600" b="1" kern="0" dirty="0" smtClean="0">
                <a:solidFill>
                  <a:schemeClr val="accent1"/>
                </a:solidFill>
                <a:latin typeface="+mj-ea"/>
                <a:ea typeface="+mj-ea"/>
                <a:cs typeface="+mn-ea"/>
                <a:sym typeface="+mn-lt"/>
              </a:rPr>
              <a:t>值</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39" name="文本框 38"/>
          <p:cNvSpPr txBox="1"/>
          <p:nvPr/>
        </p:nvSpPr>
        <p:spPr>
          <a:xfrm>
            <a:off x="6285511" y="2014392"/>
            <a:ext cx="4925605"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l-GR" altLang="zh-CN" sz="1400" dirty="0" smtClean="0">
                <a:latin typeface="+mj-ea"/>
                <a:ea typeface="+mj-ea"/>
              </a:rPr>
              <a:t>φ</a:t>
            </a:r>
            <a:r>
              <a:rPr lang="pt-BR" altLang="zh-CN" sz="1400" dirty="0" smtClean="0">
                <a:latin typeface="+mj-ea"/>
                <a:ea typeface="+mj-ea"/>
              </a:rPr>
              <a:t>(n)=(p-1</a:t>
            </a:r>
            <a:r>
              <a:rPr lang="en-US" altLang="zh-CN" sz="1400" dirty="0" smtClean="0">
                <a:latin typeface="+mj-ea"/>
                <a:ea typeface="+mj-ea"/>
              </a:rPr>
              <a:t>)</a:t>
            </a:r>
            <a:r>
              <a:rPr lang="zh-CN" altLang="pt-BR" sz="1400" dirty="0" smtClean="0">
                <a:latin typeface="+mj-ea"/>
                <a:ea typeface="+mj-ea"/>
              </a:rPr>
              <a:t>*</a:t>
            </a:r>
            <a:r>
              <a:rPr lang="pt-BR" altLang="zh-CN" sz="1400" dirty="0" smtClean="0">
                <a:latin typeface="+mj-ea"/>
                <a:ea typeface="+mj-ea"/>
              </a:rPr>
              <a:t>(</a:t>
            </a:r>
            <a:r>
              <a:rPr lang="pt-BR" altLang="zh-CN" sz="1400" dirty="0">
                <a:latin typeface="+mj-ea"/>
                <a:ea typeface="+mj-ea"/>
              </a:rPr>
              <a:t>q-1) = 12 * 16 = 192</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0" name="矩形 39"/>
          <p:cNvSpPr/>
          <p:nvPr/>
        </p:nvSpPr>
        <p:spPr>
          <a:xfrm>
            <a:off x="6003279" y="1618816"/>
            <a:ext cx="5110694"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2.</a:t>
            </a:r>
            <a:r>
              <a:rPr lang="zh-CN" altLang="en-US" sz="1600" b="1" kern="0" dirty="0">
                <a:solidFill>
                  <a:schemeClr val="accent1"/>
                </a:solidFill>
                <a:latin typeface="+mj-ea"/>
                <a:ea typeface="+mj-ea"/>
                <a:cs typeface="+mn-ea"/>
              </a:rPr>
              <a:t>计算</a:t>
            </a:r>
            <a:r>
              <a:rPr lang="en-US" altLang="zh-CN" sz="1600" b="1" kern="0" dirty="0">
                <a:solidFill>
                  <a:schemeClr val="accent1"/>
                </a:solidFill>
                <a:latin typeface="+mj-ea"/>
                <a:ea typeface="+mj-ea"/>
                <a:cs typeface="+mn-ea"/>
              </a:rPr>
              <a:t>n</a:t>
            </a:r>
            <a:r>
              <a:rPr lang="zh-CN" altLang="en-US" sz="1600" b="1" kern="0" dirty="0">
                <a:solidFill>
                  <a:schemeClr val="accent1"/>
                </a:solidFill>
                <a:latin typeface="+mj-ea"/>
                <a:ea typeface="+mj-ea"/>
                <a:cs typeface="+mn-ea"/>
              </a:rPr>
              <a:t>的欧拉</a:t>
            </a:r>
            <a:r>
              <a:rPr lang="zh-CN" altLang="en-US" sz="1600" b="1" kern="0" dirty="0">
                <a:solidFill>
                  <a:schemeClr val="accent1"/>
                </a:solidFill>
                <a:latin typeface="+mj-ea"/>
                <a:ea typeface="+mj-ea"/>
                <a:cs typeface="+mn-ea"/>
              </a:rPr>
              <a:t>函数值</a:t>
            </a:r>
            <a:r>
              <a:rPr lang="en-US" altLang="zh-CN" sz="1600" b="1" kern="0" dirty="0">
                <a:solidFill>
                  <a:schemeClr val="accent1"/>
                </a:solidFill>
                <a:latin typeface="+mj-ea"/>
                <a:ea typeface="+mj-ea"/>
                <a:cs typeface="+mn-ea"/>
              </a:rPr>
              <a:t>f(n)</a:t>
            </a:r>
            <a:r>
              <a:rPr lang="zh-CN" altLang="en-US" sz="1600" b="1" kern="0" dirty="0">
                <a:solidFill>
                  <a:schemeClr val="accent1"/>
                </a:solidFill>
                <a:latin typeface="+mj-ea"/>
                <a:ea typeface="+mj-ea"/>
                <a:cs typeface="+mn-ea"/>
              </a:rPr>
              <a:t>，</a:t>
            </a:r>
            <a:r>
              <a:rPr lang="en-US" altLang="zh-CN" sz="1600" b="1" kern="0" dirty="0">
                <a:solidFill>
                  <a:schemeClr val="accent1"/>
                </a:solidFill>
                <a:latin typeface="+mj-ea"/>
                <a:ea typeface="+mj-ea"/>
                <a:cs typeface="+mn-ea"/>
              </a:rPr>
              <a:t>2</a:t>
            </a:r>
            <a:r>
              <a:rPr lang="zh-CN" altLang="en-US" sz="1600" b="1" kern="0" dirty="0">
                <a:solidFill>
                  <a:schemeClr val="accent1"/>
                </a:solidFill>
                <a:latin typeface="+mj-ea"/>
                <a:ea typeface="+mj-ea"/>
                <a:cs typeface="+mn-ea"/>
              </a:rPr>
              <a:t>个素数乘积的欧拉函数</a:t>
            </a:r>
            <a:r>
              <a:rPr lang="zh-CN" altLang="en-US" sz="1600" b="1" kern="0" dirty="0">
                <a:solidFill>
                  <a:schemeClr val="accent1"/>
                </a:solidFill>
                <a:latin typeface="+mj-ea"/>
                <a:ea typeface="+mj-ea"/>
                <a:cs typeface="+mn-ea"/>
              </a:rPr>
              <a:t>是</a:t>
            </a:r>
            <a:endParaRPr lang="en-US" altLang="zh-CN" sz="1600" b="1" kern="0" dirty="0">
              <a:solidFill>
                <a:schemeClr val="accent1"/>
              </a:solidFill>
              <a:latin typeface="+mj-ea"/>
              <a:ea typeface="+mj-ea"/>
              <a:cs typeface="+mn-ea"/>
              <a:sym typeface="+mn-lt"/>
            </a:endParaRPr>
          </a:p>
        </p:txBody>
      </p:sp>
      <p:sp>
        <p:nvSpPr>
          <p:cNvPr id="41" name="文本框 40"/>
          <p:cNvSpPr txBox="1"/>
          <p:nvPr/>
        </p:nvSpPr>
        <p:spPr>
          <a:xfrm>
            <a:off x="6285511" y="2888522"/>
            <a:ext cx="512994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在</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和</a:t>
            </a:r>
            <a:r>
              <a:rPr lang="en-US" altLang="zh-CN" sz="1333" dirty="0">
                <a:solidFill>
                  <a:schemeClr val="tx2"/>
                </a:solidFill>
                <a:latin typeface="+mj-ea"/>
                <a:ea typeface="+mj-ea"/>
                <a:cs typeface="+mn-ea"/>
                <a:sym typeface="+mn-lt"/>
              </a:rPr>
              <a:t>φ</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(n)</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之间找到和</a:t>
            </a:r>
            <a:r>
              <a:rPr lang="en-US" altLang="zh-CN" sz="1333" dirty="0">
                <a:solidFill>
                  <a:schemeClr val="tx2"/>
                </a:solidFill>
                <a:latin typeface="+mj-ea"/>
                <a:ea typeface="+mj-ea"/>
                <a:cs typeface="+mn-ea"/>
                <a:sym typeface="+mn-lt"/>
              </a:rPr>
              <a:t>φ</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(n)</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互为素数的</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e</a:t>
            </a:r>
            <a:r>
              <a:rPr kumimoji="0" lang="en-US" altLang="zh-CN" sz="1333" b="0" i="0" u="none" strike="noStrike" kern="1200" cap="none" spc="0" normalizeH="0" noProof="0" dirty="0" smtClean="0">
                <a:ln>
                  <a:noFill/>
                </a:ln>
                <a:solidFill>
                  <a:schemeClr val="tx2"/>
                </a:solidFill>
                <a:effectLst/>
                <a:uLnTx/>
                <a:uFillTx/>
                <a:latin typeface="+mj-ea"/>
                <a:ea typeface="+mj-ea"/>
                <a:cs typeface="+mn-ea"/>
                <a:sym typeface="+mn-lt"/>
              </a:rPr>
              <a:t> </a:t>
            </a:r>
            <a:r>
              <a:rPr kumimoji="0" lang="zh-CN" altLang="en-US" sz="1333" b="0" i="0" u="none" strike="noStrike" kern="1200" cap="none" spc="0" normalizeH="0" noProof="0" dirty="0" smtClean="0">
                <a:ln>
                  <a:noFill/>
                </a:ln>
                <a:solidFill>
                  <a:schemeClr val="tx2"/>
                </a:solidFill>
                <a:effectLst/>
                <a:uLnTx/>
                <a:uFillTx/>
                <a:latin typeface="+mj-ea"/>
                <a:ea typeface="+mj-ea"/>
                <a:cs typeface="+mn-ea"/>
                <a:sym typeface="+mn-lt"/>
              </a:rPr>
              <a:t>可令</a:t>
            </a:r>
            <a:r>
              <a:rPr kumimoji="0" lang="en-US" altLang="zh-CN" sz="1333" b="0" i="0" u="none" strike="noStrike" kern="1200" cap="none" spc="0" normalizeH="0" noProof="0" dirty="0" smtClean="0">
                <a:ln>
                  <a:noFill/>
                </a:ln>
                <a:solidFill>
                  <a:schemeClr val="tx2"/>
                </a:solidFill>
                <a:effectLst/>
                <a:uLnTx/>
                <a:uFillTx/>
                <a:latin typeface="+mj-ea"/>
                <a:ea typeface="+mj-ea"/>
                <a:cs typeface="+mn-ea"/>
                <a:sym typeface="+mn-lt"/>
              </a:rPr>
              <a:t>e=19</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2" name="矩形 41"/>
          <p:cNvSpPr/>
          <p:nvPr/>
        </p:nvSpPr>
        <p:spPr>
          <a:xfrm>
            <a:off x="6003279" y="2480048"/>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3.</a:t>
            </a:r>
            <a:r>
              <a:rPr lang="zh-CN" altLang="en-US" sz="1600" b="1" kern="0" noProof="0" dirty="0" smtClean="0">
                <a:solidFill>
                  <a:schemeClr val="accent1"/>
                </a:solidFill>
                <a:latin typeface="+mj-ea"/>
                <a:ea typeface="+mj-ea"/>
                <a:cs typeface="+mn-ea"/>
                <a:sym typeface="+mn-lt"/>
              </a:rPr>
              <a:t>获取公钥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3" name="文本框 8"/>
          <p:cNvSpPr txBox="1"/>
          <p:nvPr/>
        </p:nvSpPr>
        <p:spPr>
          <a:xfrm>
            <a:off x="6285511" y="3687403"/>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mj-ea"/>
                <a:ea typeface="+mj-ea"/>
              </a:rPr>
              <a:t>e * d = 19*91 =</a:t>
            </a:r>
            <a:r>
              <a:rPr lang="en-US" altLang="zh-CN" sz="1400" dirty="0" smtClean="0">
                <a:latin typeface="+mj-ea"/>
                <a:ea typeface="+mj-ea"/>
              </a:rPr>
              <a:t>1729  </a:t>
            </a:r>
            <a:r>
              <a:rPr lang="en-US" altLang="zh-CN" sz="1400" dirty="0">
                <a:latin typeface="+mj-ea"/>
                <a:ea typeface="+mj-ea"/>
              </a:rPr>
              <a:t>1729 / 192 </a:t>
            </a:r>
            <a:r>
              <a:rPr lang="zh-CN" altLang="en-US" sz="1400" dirty="0">
                <a:latin typeface="+mj-ea"/>
                <a:ea typeface="+mj-ea"/>
              </a:rPr>
              <a:t>的商为</a:t>
            </a:r>
            <a:r>
              <a:rPr lang="en-US" altLang="zh-CN" sz="1400" dirty="0">
                <a:latin typeface="+mj-ea"/>
                <a:ea typeface="+mj-ea"/>
              </a:rPr>
              <a:t>9</a:t>
            </a:r>
            <a:r>
              <a:rPr lang="zh-CN" altLang="en-US" sz="1400" dirty="0">
                <a:latin typeface="+mj-ea"/>
                <a:ea typeface="+mj-ea"/>
              </a:rPr>
              <a:t>，余数为</a:t>
            </a:r>
            <a:r>
              <a:rPr lang="en-US" altLang="zh-CN" sz="1400" dirty="0">
                <a:latin typeface="+mj-ea"/>
                <a:ea typeface="+mj-ea"/>
              </a:rPr>
              <a:t>1</a:t>
            </a:r>
            <a:r>
              <a:rPr lang="zh-CN" altLang="en-US" sz="1400" dirty="0">
                <a:latin typeface="+mj-ea"/>
                <a:ea typeface="+mj-ea"/>
              </a:rPr>
              <a:t>，满足条件。</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4" name="矩形 43"/>
          <p:cNvSpPr/>
          <p:nvPr/>
        </p:nvSpPr>
        <p:spPr>
          <a:xfrm>
            <a:off x="6003279" y="3276816"/>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4.</a:t>
            </a:r>
            <a:r>
              <a:rPr lang="zh-CN" altLang="en-US" sz="1600" b="1" kern="0" noProof="0" dirty="0" smtClean="0">
                <a:solidFill>
                  <a:schemeClr val="accent1"/>
                </a:solidFill>
                <a:latin typeface="+mj-ea"/>
                <a:ea typeface="+mj-ea"/>
                <a:cs typeface="+mn-ea"/>
                <a:sym typeface="+mn-lt"/>
              </a:rPr>
              <a:t>获取私钥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pic>
        <p:nvPicPr>
          <p:cNvPr id="9" name="图片 8"/>
          <p:cNvPicPr>
            <a:picLocks noChangeAspect="1"/>
          </p:cNvPicPr>
          <p:nvPr/>
        </p:nvPicPr>
        <p:blipFill>
          <a:blip r:embed="rId3"/>
          <a:stretch>
            <a:fillRect/>
          </a:stretch>
        </p:blipFill>
        <p:spPr>
          <a:xfrm>
            <a:off x="222706" y="3565574"/>
            <a:ext cx="4333333" cy="3066667"/>
          </a:xfrm>
          <a:prstGeom prst="rect">
            <a:avLst/>
          </a:prstGeom>
        </p:spPr>
      </p:pic>
      <p:sp>
        <p:nvSpPr>
          <p:cNvPr id="46" name="矩形 45"/>
          <p:cNvSpPr/>
          <p:nvPr/>
        </p:nvSpPr>
        <p:spPr>
          <a:xfrm>
            <a:off x="6003279" y="4036594"/>
            <a:ext cx="1383712"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5</a:t>
            </a:r>
            <a:r>
              <a:rPr lang="en-US" altLang="zh-CN" sz="1600" b="1" kern="0" noProof="0" dirty="0" smtClean="0">
                <a:solidFill>
                  <a:schemeClr val="accent1"/>
                </a:solidFill>
                <a:latin typeface="+mj-ea"/>
                <a:ea typeface="+mj-ea"/>
                <a:cs typeface="+mn-ea"/>
                <a:sym typeface="+mn-lt"/>
              </a:rPr>
              <a:t>.</a:t>
            </a:r>
            <a:r>
              <a:rPr lang="zh-CN" altLang="en-US" sz="1600" b="1" kern="0" dirty="0" smtClean="0">
                <a:solidFill>
                  <a:schemeClr val="accent1"/>
                </a:solidFill>
                <a:latin typeface="+mj-ea"/>
                <a:ea typeface="+mj-ea"/>
                <a:cs typeface="+mn-ea"/>
                <a:sym typeface="+mn-lt"/>
              </a:rPr>
              <a:t>得到公私钥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7" name="文本框 8"/>
          <p:cNvSpPr txBox="1"/>
          <p:nvPr/>
        </p:nvSpPr>
        <p:spPr>
          <a:xfrm>
            <a:off x="6285511" y="4408593"/>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公钥（</a:t>
            </a:r>
            <a:r>
              <a:rPr lang="en-US" altLang="zh-CN" sz="1400" dirty="0">
                <a:latin typeface="+mj-ea"/>
                <a:ea typeface="+mj-ea"/>
              </a:rPr>
              <a:t>19,221</a:t>
            </a:r>
            <a:r>
              <a:rPr lang="zh-CN" altLang="en-US" sz="1400" dirty="0" smtClean="0">
                <a:latin typeface="+mj-ea"/>
                <a:ea typeface="+mj-ea"/>
              </a:rPr>
              <a:t>）</a:t>
            </a:r>
            <a:r>
              <a:rPr lang="zh-CN" altLang="en-US" sz="1400" dirty="0">
                <a:latin typeface="+mj-ea"/>
                <a:ea typeface="+mj-ea"/>
              </a:rPr>
              <a:t>私钥 （</a:t>
            </a:r>
            <a:r>
              <a:rPr lang="en-US" altLang="zh-CN" sz="1400" dirty="0">
                <a:latin typeface="+mj-ea"/>
                <a:ea typeface="+mj-ea"/>
              </a:rPr>
              <a:t>91,221</a:t>
            </a:r>
            <a:r>
              <a:rPr lang="zh-CN" altLang="en-US" sz="1400" dirty="0">
                <a:latin typeface="+mj-ea"/>
                <a:ea typeface="+mj-ea"/>
              </a:rPr>
              <a:t>）</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8" name="矩形 47"/>
          <p:cNvSpPr/>
          <p:nvPr/>
        </p:nvSpPr>
        <p:spPr>
          <a:xfrm>
            <a:off x="6003280" y="4875754"/>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6.</a:t>
            </a:r>
            <a:r>
              <a:rPr lang="zh-CN" altLang="en-US" sz="1600" b="1" kern="0" noProof="0" dirty="0" smtClean="0">
                <a:solidFill>
                  <a:schemeClr val="accent1"/>
                </a:solidFill>
                <a:latin typeface="+mj-ea"/>
                <a:ea typeface="+mj-ea"/>
                <a:cs typeface="+mn-ea"/>
                <a:sym typeface="+mn-lt"/>
              </a:rPr>
              <a:t>公钥加密</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9" name="文本框 8"/>
          <p:cNvSpPr txBox="1"/>
          <p:nvPr/>
        </p:nvSpPr>
        <p:spPr>
          <a:xfrm>
            <a:off x="6285510" y="5298888"/>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明文 </a:t>
            </a:r>
            <a:r>
              <a:rPr lang="en-US" altLang="zh-CN" sz="1400" dirty="0">
                <a:latin typeface="+mj-ea"/>
                <a:ea typeface="+mj-ea"/>
              </a:rPr>
              <a:t>M = </a:t>
            </a:r>
            <a:r>
              <a:rPr lang="en-US" altLang="zh-CN" sz="1400" dirty="0" smtClean="0">
                <a:latin typeface="+mj-ea"/>
                <a:ea typeface="+mj-ea"/>
              </a:rPr>
              <a:t>65  </a:t>
            </a:r>
            <a:r>
              <a:rPr lang="zh-CN" altLang="en-US" sz="1400" dirty="0" smtClean="0">
                <a:latin typeface="+mj-ea"/>
                <a:ea typeface="+mj-ea"/>
              </a:rPr>
              <a:t>密文 </a:t>
            </a:r>
            <a:r>
              <a:rPr lang="en-US" altLang="zh-CN" sz="1400" dirty="0">
                <a:latin typeface="+mj-ea"/>
                <a:ea typeface="+mj-ea"/>
              </a:rPr>
              <a:t>C = </a:t>
            </a:r>
            <a:r>
              <a:rPr lang="zh-CN" altLang="en-US" sz="1400" dirty="0">
                <a:latin typeface="+mj-ea"/>
                <a:ea typeface="+mj-ea"/>
              </a:rPr>
              <a:t>（</a:t>
            </a:r>
            <a:r>
              <a:rPr lang="en-US" altLang="zh-CN" sz="1400" dirty="0">
                <a:latin typeface="+mj-ea"/>
                <a:ea typeface="+mj-ea"/>
              </a:rPr>
              <a:t>65 </a:t>
            </a:r>
            <a:r>
              <a:rPr lang="en-US" altLang="zh-CN" sz="1400" dirty="0" smtClean="0">
                <a:latin typeface="+mj-ea"/>
                <a:ea typeface="+mj-ea"/>
              </a:rPr>
              <a:t>** </a:t>
            </a:r>
            <a:r>
              <a:rPr lang="en-US" altLang="zh-CN" sz="1400" dirty="0">
                <a:latin typeface="+mj-ea"/>
                <a:ea typeface="+mj-ea"/>
              </a:rPr>
              <a:t>19</a:t>
            </a:r>
            <a:r>
              <a:rPr lang="zh-CN" altLang="en-US" sz="1400" dirty="0">
                <a:latin typeface="+mj-ea"/>
                <a:ea typeface="+mj-ea"/>
              </a:rPr>
              <a:t>）</a:t>
            </a:r>
            <a:r>
              <a:rPr lang="en-US" altLang="zh-CN" sz="1400" dirty="0">
                <a:latin typeface="+mj-ea"/>
                <a:ea typeface="+mj-ea"/>
              </a:rPr>
              <a:t>% 221 = 143</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50" name="矩形 49"/>
          <p:cNvSpPr/>
          <p:nvPr/>
        </p:nvSpPr>
        <p:spPr>
          <a:xfrm>
            <a:off x="6003280" y="5755878"/>
            <a:ext cx="1191352"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7</a:t>
            </a:r>
            <a:r>
              <a:rPr lang="en-US" altLang="zh-CN" sz="1600" b="1" kern="0" noProof="0" dirty="0" smtClean="0">
                <a:solidFill>
                  <a:schemeClr val="accent1"/>
                </a:solidFill>
                <a:latin typeface="+mj-ea"/>
                <a:ea typeface="+mj-ea"/>
                <a:cs typeface="+mn-ea"/>
                <a:sym typeface="+mn-lt"/>
              </a:rPr>
              <a:t>.</a:t>
            </a:r>
            <a:r>
              <a:rPr lang="zh-CN" altLang="en-US" sz="1600" b="1" kern="0" dirty="0">
                <a:solidFill>
                  <a:schemeClr val="accent1"/>
                </a:solidFill>
                <a:latin typeface="+mj-ea"/>
                <a:ea typeface="+mj-ea"/>
                <a:cs typeface="+mn-ea"/>
                <a:sym typeface="+mn-lt"/>
              </a:rPr>
              <a:t>私</a:t>
            </a:r>
            <a:r>
              <a:rPr lang="zh-CN" altLang="en-US" sz="1600" b="1" kern="0" dirty="0" smtClean="0">
                <a:solidFill>
                  <a:schemeClr val="accent1"/>
                </a:solidFill>
                <a:latin typeface="+mj-ea"/>
                <a:ea typeface="+mj-ea"/>
                <a:cs typeface="+mn-ea"/>
                <a:sym typeface="+mn-lt"/>
              </a:rPr>
              <a:t>钥解</a:t>
            </a:r>
            <a:r>
              <a:rPr lang="zh-CN" altLang="en-US" sz="1600" b="1" kern="0" noProof="0" dirty="0" smtClean="0">
                <a:solidFill>
                  <a:schemeClr val="accent1"/>
                </a:solidFill>
                <a:latin typeface="+mj-ea"/>
                <a:ea typeface="+mj-ea"/>
                <a:cs typeface="+mn-ea"/>
                <a:sym typeface="+mn-lt"/>
              </a:rPr>
              <a:t>密</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51" name="文本框 8"/>
          <p:cNvSpPr txBox="1"/>
          <p:nvPr/>
        </p:nvSpPr>
        <p:spPr>
          <a:xfrm>
            <a:off x="6285511" y="6176165"/>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密</a:t>
            </a:r>
            <a:r>
              <a:rPr lang="zh-CN" altLang="en-US" sz="1400" dirty="0" smtClean="0">
                <a:latin typeface="+mj-ea"/>
                <a:ea typeface="+mj-ea"/>
              </a:rPr>
              <a:t>文 </a:t>
            </a:r>
            <a:r>
              <a:rPr lang="en-US" altLang="zh-CN" sz="1400" dirty="0">
                <a:latin typeface="+mj-ea"/>
                <a:ea typeface="+mj-ea"/>
              </a:rPr>
              <a:t>M = </a:t>
            </a:r>
            <a:r>
              <a:rPr lang="en-US" altLang="zh-CN" sz="1400" dirty="0" smtClean="0">
                <a:latin typeface="+mj-ea"/>
                <a:ea typeface="+mj-ea"/>
              </a:rPr>
              <a:t>143  </a:t>
            </a:r>
            <a:r>
              <a:rPr lang="zh-CN" altLang="en-US" sz="1400" dirty="0">
                <a:latin typeface="+mj-ea"/>
                <a:ea typeface="+mj-ea"/>
              </a:rPr>
              <a:t>明</a:t>
            </a:r>
            <a:r>
              <a:rPr lang="zh-CN" altLang="en-US" sz="1400" dirty="0" smtClean="0">
                <a:latin typeface="+mj-ea"/>
                <a:ea typeface="+mj-ea"/>
              </a:rPr>
              <a:t>文 </a:t>
            </a:r>
            <a:r>
              <a:rPr lang="en-US" altLang="zh-CN" sz="1400" dirty="0">
                <a:latin typeface="+mj-ea"/>
                <a:ea typeface="+mj-ea"/>
              </a:rPr>
              <a:t>M = </a:t>
            </a:r>
            <a:r>
              <a:rPr lang="zh-CN" altLang="en-US" sz="1400" dirty="0">
                <a:latin typeface="+mj-ea"/>
                <a:ea typeface="+mj-ea"/>
              </a:rPr>
              <a:t>（</a:t>
            </a:r>
            <a:r>
              <a:rPr lang="en-US" altLang="zh-CN" sz="1400" dirty="0">
                <a:latin typeface="+mj-ea"/>
                <a:ea typeface="+mj-ea"/>
              </a:rPr>
              <a:t>143 ** 91</a:t>
            </a:r>
            <a:r>
              <a:rPr lang="zh-CN" altLang="en-US" sz="1400" dirty="0">
                <a:latin typeface="+mj-ea"/>
                <a:ea typeface="+mj-ea"/>
              </a:rPr>
              <a:t>）</a:t>
            </a:r>
            <a:r>
              <a:rPr lang="en-US" altLang="zh-CN" sz="1400" dirty="0">
                <a:latin typeface="+mj-ea"/>
                <a:ea typeface="+mj-ea"/>
              </a:rPr>
              <a:t>% 221 = 65</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Tree>
    <p:extLst>
      <p:ext uri="{BB962C8B-B14F-4D97-AF65-F5344CB8AC3E}">
        <p14:creationId xmlns:p14="http://schemas.microsoft.com/office/powerpoint/2010/main" val="415988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业务亮点</a:t>
            </a:r>
          </a:p>
        </p:txBody>
      </p:sp>
      <p:grpSp>
        <p:nvGrpSpPr>
          <p:cNvPr id="20" name="组 19"/>
          <p:cNvGrpSpPr/>
          <p:nvPr/>
        </p:nvGrpSpPr>
        <p:grpSpPr>
          <a:xfrm>
            <a:off x="1316939" y="4090289"/>
            <a:ext cx="9558123" cy="1428060"/>
            <a:chOff x="643768" y="1063686"/>
            <a:chExt cx="7168592" cy="1071045"/>
          </a:xfrm>
        </p:grpSpPr>
        <p:sp>
          <p:nvSpPr>
            <p:cNvPr id="21" name="矩形 20"/>
            <p:cNvSpPr/>
            <p:nvPr/>
          </p:nvSpPr>
          <p:spPr>
            <a:xfrm>
              <a:off x="643768" y="1465461"/>
              <a:ext cx="7168592" cy="66927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点击此处添加文本信息。标题数字等都可以通过点击和重新输入进行更改，顶部</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开始</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面板中可以对字体、字号、颜色、行距等进行修改。建议正文</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10</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号字，</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1.3</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倍字间距。点击此处添加文本信息。标题数字等都可以通过点击和重新输入进行更改，顶部</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开始</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面板中可以对字体、字号、颜色、行距等进行修改。建议正文</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10</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号字，</a:t>
              </a:r>
              <a:r>
                <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rPr>
                <a:t>1.3</a:t>
              </a:r>
              <a:r>
                <a:rPr kumimoji="0" lang="zh-CN" altLang="zh-CN" sz="1333" b="0" i="0" u="none" strike="noStrike" kern="0" cap="none" spc="0" normalizeH="0" baseline="0" noProof="0" dirty="0">
                  <a:ln>
                    <a:noFill/>
                  </a:ln>
                  <a:solidFill>
                    <a:schemeClr val="tx1">
                      <a:lumMod val="85000"/>
                      <a:lumOff val="15000"/>
                    </a:schemeClr>
                  </a:solidFill>
                  <a:effectLst/>
                  <a:uLnTx/>
                  <a:uFillTx/>
                  <a:cs typeface="+mn-ea"/>
                  <a:sym typeface="+mn-lt"/>
                </a:rPr>
                <a:t>倍字间距。</a:t>
              </a:r>
              <a:endParaRPr kumimoji="0" lang="en-US" altLang="zh-CN" sz="1333" b="0" i="0"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22" name="矩形 21"/>
            <p:cNvSpPr/>
            <p:nvPr/>
          </p:nvSpPr>
          <p:spPr>
            <a:xfrm>
              <a:off x="643769" y="1063686"/>
              <a:ext cx="1783180" cy="31542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33" b="1" i="0" u="none" strike="noStrike" kern="0" cap="none" spc="0" normalizeH="0" baseline="0" noProof="0" dirty="0">
                  <a:ln>
                    <a:noFill/>
                  </a:ln>
                  <a:solidFill>
                    <a:schemeClr val="tx1">
                      <a:lumMod val="85000"/>
                      <a:lumOff val="15000"/>
                    </a:schemeClr>
                  </a:solidFill>
                  <a:effectLst/>
                  <a:uLnTx/>
                  <a:uFillTx/>
                  <a:cs typeface="+mn-ea"/>
                  <a:sym typeface="+mn-lt"/>
                </a:rPr>
                <a:t>点击此处添加标题</a:t>
              </a:r>
              <a:endParaRPr kumimoji="0" lang="en-US" altLang="zh-CN" sz="2133" b="1" i="0" u="none" strike="noStrike" kern="0" cap="none" spc="0" normalizeH="0" baseline="0" noProof="0" dirty="0">
                <a:ln>
                  <a:noFill/>
                </a:ln>
                <a:solidFill>
                  <a:schemeClr val="tx1">
                    <a:lumMod val="85000"/>
                    <a:lumOff val="15000"/>
                  </a:schemeClr>
                </a:solidFill>
                <a:effectLst/>
                <a:uLnTx/>
                <a:uFillTx/>
                <a:cs typeface="+mn-ea"/>
                <a:sym typeface="+mn-lt"/>
              </a:endParaRPr>
            </a:p>
          </p:txBody>
        </p:sp>
      </p:grpSp>
      <p:sp>
        <p:nvSpPr>
          <p:cNvPr id="23" name="立方体 22"/>
          <p:cNvSpPr/>
          <p:nvPr/>
        </p:nvSpPr>
        <p:spPr>
          <a:xfrm rot="1505966">
            <a:off x="2520661" y="1497564"/>
            <a:ext cx="803960" cy="2183360"/>
          </a:xfrm>
          <a:prstGeom prst="cub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24" name="立方体 23"/>
          <p:cNvSpPr/>
          <p:nvPr/>
        </p:nvSpPr>
        <p:spPr>
          <a:xfrm>
            <a:off x="3790005" y="1497564"/>
            <a:ext cx="803960" cy="2183360"/>
          </a:xfrm>
          <a:prstGeom prst="cube">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25" name="立方体 24"/>
          <p:cNvSpPr/>
          <p:nvPr/>
        </p:nvSpPr>
        <p:spPr>
          <a:xfrm>
            <a:off x="5059349" y="1497564"/>
            <a:ext cx="803960" cy="2183360"/>
          </a:xfrm>
          <a:prstGeom prst="cub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26" name="立方体 25"/>
          <p:cNvSpPr/>
          <p:nvPr/>
        </p:nvSpPr>
        <p:spPr>
          <a:xfrm>
            <a:off x="6328693" y="1497564"/>
            <a:ext cx="803960" cy="2183360"/>
          </a:xfrm>
          <a:prstGeom prst="cub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27" name="立方体 26"/>
          <p:cNvSpPr/>
          <p:nvPr/>
        </p:nvSpPr>
        <p:spPr>
          <a:xfrm>
            <a:off x="7598037" y="1497564"/>
            <a:ext cx="803960" cy="2183360"/>
          </a:xfrm>
          <a:prstGeom prst="cub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28" name="立方体 27"/>
          <p:cNvSpPr/>
          <p:nvPr/>
        </p:nvSpPr>
        <p:spPr>
          <a:xfrm>
            <a:off x="8867380" y="1497564"/>
            <a:ext cx="803960" cy="2183360"/>
          </a:xfrm>
          <a:prstGeom prst="cub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29" name="矩形 28"/>
          <p:cNvSpPr/>
          <p:nvPr/>
        </p:nvSpPr>
        <p:spPr>
          <a:xfrm rot="16200000">
            <a:off x="3576543" y="2545806"/>
            <a:ext cx="1005403" cy="380617"/>
          </a:xfrm>
          <a:prstGeom prst="rect">
            <a:avLst/>
          </a:prstGeom>
        </p:spPr>
        <p:txBody>
          <a:bodyPr wrap="none">
            <a:spAutoFit/>
          </a:bodyPr>
          <a:lstStyle/>
          <a:p>
            <a:pPr lvl="0" defTabSz="1219170">
              <a:lnSpc>
                <a:spcPct val="130000"/>
              </a:lnSpc>
              <a:defRPr/>
            </a:pPr>
            <a:r>
              <a:rPr lang="zh-CN" altLang="en-US" sz="1600" kern="0" dirty="0">
                <a:solidFill>
                  <a:srgbClr val="FFFFFF"/>
                </a:solidFill>
                <a:cs typeface="+mn-ea"/>
                <a:sym typeface="+mn-lt"/>
              </a:rPr>
              <a:t>添加文本</a:t>
            </a:r>
            <a:endParaRPr kumimoji="0" lang="en-US" altLang="zh-CN" sz="1600" b="0" i="0" u="none" strike="noStrike" kern="0" cap="none" spc="0" normalizeH="0" baseline="0" noProof="0" dirty="0">
              <a:ln>
                <a:noFill/>
              </a:ln>
              <a:solidFill>
                <a:srgbClr val="FFFFFF"/>
              </a:solidFill>
              <a:effectLst/>
              <a:uLnTx/>
              <a:uFillTx/>
              <a:cs typeface="+mn-ea"/>
              <a:sym typeface="+mn-lt"/>
            </a:endParaRPr>
          </a:p>
        </p:txBody>
      </p:sp>
      <p:sp>
        <p:nvSpPr>
          <p:cNvPr id="30" name="矩形 29"/>
          <p:cNvSpPr/>
          <p:nvPr/>
        </p:nvSpPr>
        <p:spPr>
          <a:xfrm rot="16200000">
            <a:off x="4848259" y="2545806"/>
            <a:ext cx="1005403" cy="380617"/>
          </a:xfrm>
          <a:prstGeom prst="rect">
            <a:avLst/>
          </a:prstGeom>
        </p:spPr>
        <p:txBody>
          <a:bodyPr wrap="none">
            <a:spAutoFit/>
          </a:bodyPr>
          <a:lstStyle/>
          <a:p>
            <a:pPr lvl="0" defTabSz="1219170">
              <a:lnSpc>
                <a:spcPct val="130000"/>
              </a:lnSpc>
              <a:defRPr/>
            </a:pPr>
            <a:r>
              <a:rPr lang="zh-CN" altLang="en-US" sz="1600" kern="0" dirty="0">
                <a:solidFill>
                  <a:srgbClr val="FFFFFF"/>
                </a:solidFill>
                <a:cs typeface="+mn-ea"/>
                <a:sym typeface="+mn-lt"/>
              </a:rPr>
              <a:t>添加文本</a:t>
            </a:r>
            <a:endParaRPr kumimoji="0" lang="en-US" altLang="zh-CN" sz="1600" b="0" i="0" u="none" strike="noStrike" kern="0" cap="none" spc="0" normalizeH="0" baseline="0" noProof="0" dirty="0">
              <a:ln>
                <a:noFill/>
              </a:ln>
              <a:solidFill>
                <a:srgbClr val="FFFFFF"/>
              </a:solidFill>
              <a:effectLst/>
              <a:uLnTx/>
              <a:uFillTx/>
              <a:cs typeface="+mn-ea"/>
              <a:sym typeface="+mn-lt"/>
            </a:endParaRPr>
          </a:p>
        </p:txBody>
      </p:sp>
      <p:sp>
        <p:nvSpPr>
          <p:cNvPr id="31" name="矩形 30"/>
          <p:cNvSpPr/>
          <p:nvPr/>
        </p:nvSpPr>
        <p:spPr>
          <a:xfrm rot="16200000">
            <a:off x="6129855" y="2545806"/>
            <a:ext cx="1005403" cy="380617"/>
          </a:xfrm>
          <a:prstGeom prst="rect">
            <a:avLst/>
          </a:prstGeom>
        </p:spPr>
        <p:txBody>
          <a:bodyPr wrap="none">
            <a:spAutoFit/>
          </a:bodyPr>
          <a:lstStyle/>
          <a:p>
            <a:pPr lvl="0" defTabSz="1219170">
              <a:lnSpc>
                <a:spcPct val="130000"/>
              </a:lnSpc>
              <a:defRPr/>
            </a:pPr>
            <a:r>
              <a:rPr lang="zh-CN" altLang="en-US" sz="1600" kern="0" dirty="0">
                <a:solidFill>
                  <a:srgbClr val="FFFFFF"/>
                </a:solidFill>
                <a:cs typeface="+mn-ea"/>
                <a:sym typeface="+mn-lt"/>
              </a:rPr>
              <a:t>添加文本</a:t>
            </a:r>
            <a:endParaRPr kumimoji="0" lang="en-US" altLang="zh-CN" sz="1600" b="0" i="0" u="none" strike="noStrike" kern="0" cap="none" spc="0" normalizeH="0" baseline="0" noProof="0" dirty="0">
              <a:ln>
                <a:noFill/>
              </a:ln>
              <a:solidFill>
                <a:srgbClr val="FFFFFF"/>
              </a:solidFill>
              <a:effectLst/>
              <a:uLnTx/>
              <a:uFillTx/>
              <a:cs typeface="+mn-ea"/>
              <a:sym typeface="+mn-lt"/>
            </a:endParaRPr>
          </a:p>
        </p:txBody>
      </p:sp>
      <p:sp>
        <p:nvSpPr>
          <p:cNvPr id="32" name="矩形 31"/>
          <p:cNvSpPr/>
          <p:nvPr/>
        </p:nvSpPr>
        <p:spPr>
          <a:xfrm rot="16200000">
            <a:off x="7385206" y="2545806"/>
            <a:ext cx="1005403" cy="380617"/>
          </a:xfrm>
          <a:prstGeom prst="rect">
            <a:avLst/>
          </a:prstGeom>
        </p:spPr>
        <p:txBody>
          <a:bodyPr wrap="none">
            <a:spAutoFit/>
          </a:bodyPr>
          <a:lstStyle/>
          <a:p>
            <a:pPr lvl="0" defTabSz="1219170">
              <a:lnSpc>
                <a:spcPct val="130000"/>
              </a:lnSpc>
              <a:defRPr/>
            </a:pPr>
            <a:r>
              <a:rPr lang="zh-CN" altLang="en-US" sz="1600" kern="0" dirty="0">
                <a:solidFill>
                  <a:srgbClr val="FFFFFF"/>
                </a:solidFill>
                <a:cs typeface="+mn-ea"/>
                <a:sym typeface="+mn-lt"/>
              </a:rPr>
              <a:t>添加文本</a:t>
            </a:r>
            <a:endParaRPr kumimoji="0" lang="en-US" altLang="zh-CN" sz="1600" b="0" i="0" u="none" strike="noStrike" kern="0" cap="none" spc="0" normalizeH="0" baseline="0" noProof="0" dirty="0">
              <a:ln>
                <a:noFill/>
              </a:ln>
              <a:solidFill>
                <a:srgbClr val="FFFFFF"/>
              </a:solidFill>
              <a:effectLst/>
              <a:uLnTx/>
              <a:uFillTx/>
              <a:cs typeface="+mn-ea"/>
              <a:sym typeface="+mn-lt"/>
            </a:endParaRPr>
          </a:p>
        </p:txBody>
      </p:sp>
      <p:sp>
        <p:nvSpPr>
          <p:cNvPr id="33" name="矩形 32"/>
          <p:cNvSpPr/>
          <p:nvPr/>
        </p:nvSpPr>
        <p:spPr>
          <a:xfrm rot="16200000">
            <a:off x="8668540" y="2597965"/>
            <a:ext cx="1005403" cy="380617"/>
          </a:xfrm>
          <a:prstGeom prst="rect">
            <a:avLst/>
          </a:prstGeom>
        </p:spPr>
        <p:txBody>
          <a:bodyPr wrap="none">
            <a:spAutoFit/>
          </a:bodyPr>
          <a:lstStyle/>
          <a:p>
            <a:pPr lvl="0" defTabSz="1219170">
              <a:lnSpc>
                <a:spcPct val="130000"/>
              </a:lnSpc>
              <a:defRPr/>
            </a:pPr>
            <a:r>
              <a:rPr lang="zh-CN" altLang="en-US" sz="1600" kern="0" dirty="0">
                <a:solidFill>
                  <a:srgbClr val="FFFFFF"/>
                </a:solidFill>
                <a:cs typeface="+mn-ea"/>
                <a:sym typeface="+mn-lt"/>
              </a:rPr>
              <a:t>添加文本</a:t>
            </a:r>
            <a:endParaRPr kumimoji="0" lang="en-US" altLang="zh-CN" sz="1600" b="0" i="0" u="none" strike="noStrike" kern="0" cap="none" spc="0" normalizeH="0" baseline="0" noProof="0" dirty="0">
              <a:ln>
                <a:noFill/>
              </a:ln>
              <a:solidFill>
                <a:srgbClr val="FFFFFF"/>
              </a:solidFill>
              <a:effectLst/>
              <a:uLnTx/>
              <a:uFillTx/>
              <a:cs typeface="+mn-ea"/>
              <a:sym typeface="+mn-lt"/>
            </a:endParaRPr>
          </a:p>
        </p:txBody>
      </p:sp>
      <p:sp>
        <p:nvSpPr>
          <p:cNvPr id="34" name="矩形 33"/>
          <p:cNvSpPr/>
          <p:nvPr/>
        </p:nvSpPr>
        <p:spPr>
          <a:xfrm rot="17713123">
            <a:off x="2280671" y="2433838"/>
            <a:ext cx="1005403" cy="380617"/>
          </a:xfrm>
          <a:prstGeom prst="rect">
            <a:avLst/>
          </a:prstGeom>
        </p:spPr>
        <p:txBody>
          <a:bodyPr wrap="none">
            <a:spAutoFit/>
          </a:bodyPr>
          <a:lstStyle/>
          <a:p>
            <a:pPr lvl="0" defTabSz="1219170">
              <a:lnSpc>
                <a:spcPct val="130000"/>
              </a:lnSpc>
              <a:defRPr/>
            </a:pPr>
            <a:r>
              <a:rPr lang="zh-CN" altLang="en-US" sz="1600" kern="0" dirty="0">
                <a:solidFill>
                  <a:srgbClr val="FFFFFF"/>
                </a:solidFill>
                <a:cs typeface="+mn-ea"/>
                <a:sym typeface="+mn-lt"/>
              </a:rPr>
              <a:t>添加文本</a:t>
            </a:r>
            <a:endParaRPr kumimoji="0" lang="en-US" altLang="zh-CN" sz="1600" b="0" i="0" u="none" strike="noStrike" kern="0" cap="none" spc="0" normalizeH="0" baseline="0" noProof="0" dirty="0">
              <a:ln>
                <a:noFill/>
              </a:ln>
              <a:solidFill>
                <a:srgbClr val="FFFFFF"/>
              </a:solidFill>
              <a:effectLst/>
              <a:uLnTx/>
              <a:uFillTx/>
              <a:cs typeface="+mn-ea"/>
              <a:sym typeface="+mn-lt"/>
            </a:endParaRPr>
          </a:p>
        </p:txBody>
      </p:sp>
      <p:pic>
        <p:nvPicPr>
          <p:cNvPr id="19" name="图片 18">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19577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
        <p:nvSpPr>
          <p:cNvPr id="2" name="文本占位符 1"/>
          <p:cNvSpPr>
            <a:spLocks noGrp="1"/>
          </p:cNvSpPr>
          <p:nvPr>
            <p:ph type="body" sz="quarter" idx="10"/>
          </p:nvPr>
        </p:nvSpPr>
        <p:spPr>
          <a:xfrm>
            <a:off x="4732337" y="665954"/>
            <a:ext cx="2727326" cy="424732"/>
          </a:xfrm>
        </p:spPr>
        <p:txBody>
          <a:bodyPr/>
          <a:lstStyle/>
          <a:p>
            <a:pPr lvl="0"/>
            <a:r>
              <a:rPr kumimoji="1" lang="zh-CN" altLang="en-US" sz="2400" kern="0" dirty="0">
                <a:cs typeface="+mn-ea"/>
                <a:sym typeface="+mn-lt"/>
              </a:rPr>
              <a:t>目录</a:t>
            </a:r>
          </a:p>
        </p:txBody>
      </p:sp>
      <p:sp>
        <p:nvSpPr>
          <p:cNvPr id="3" name="文本占位符 2"/>
          <p:cNvSpPr>
            <a:spLocks noGrp="1"/>
          </p:cNvSpPr>
          <p:nvPr>
            <p:ph type="body" sz="quarter" idx="11"/>
          </p:nvPr>
        </p:nvSpPr>
        <p:spPr/>
        <p:txBody>
          <a:bodyPr/>
          <a:lstStyle/>
          <a:p>
            <a:r>
              <a:rPr lang="en-US" altLang="zh-CN" dirty="0"/>
              <a:t>1</a:t>
            </a:r>
            <a:endParaRPr lang="zh-CN" altLang="en-US" dirty="0"/>
          </a:p>
        </p:txBody>
      </p:sp>
      <p:sp>
        <p:nvSpPr>
          <p:cNvPr id="4" name="文本占位符 3"/>
          <p:cNvSpPr>
            <a:spLocks noGrp="1"/>
          </p:cNvSpPr>
          <p:nvPr>
            <p:ph type="body" sz="quarter" idx="12"/>
          </p:nvPr>
        </p:nvSpPr>
        <p:spPr/>
        <p:txBody>
          <a:bodyPr/>
          <a:lstStyle/>
          <a:p>
            <a:r>
              <a:rPr lang="en-US" altLang="zh-CN" dirty="0"/>
              <a:t>2</a:t>
            </a:r>
            <a:endParaRPr lang="zh-CN" altLang="en-US" dirty="0"/>
          </a:p>
        </p:txBody>
      </p:sp>
      <p:sp>
        <p:nvSpPr>
          <p:cNvPr id="5" name="文本占位符 4"/>
          <p:cNvSpPr>
            <a:spLocks noGrp="1"/>
          </p:cNvSpPr>
          <p:nvPr>
            <p:ph type="body" sz="quarter" idx="13"/>
          </p:nvPr>
        </p:nvSpPr>
        <p:spPr/>
        <p:txBody>
          <a:bodyPr/>
          <a:lstStyle/>
          <a:p>
            <a:r>
              <a:rPr lang="en-US" altLang="zh-CN" dirty="0"/>
              <a:t>3</a:t>
            </a:r>
            <a:endParaRPr lang="zh-CN" altLang="en-US" dirty="0"/>
          </a:p>
        </p:txBody>
      </p:sp>
      <p:sp>
        <p:nvSpPr>
          <p:cNvPr id="6" name="文本占位符 5"/>
          <p:cNvSpPr>
            <a:spLocks noGrp="1"/>
          </p:cNvSpPr>
          <p:nvPr>
            <p:ph type="body" sz="quarter" idx="14"/>
          </p:nvPr>
        </p:nvSpPr>
        <p:spPr/>
        <p:txBody>
          <a:bodyPr/>
          <a:lstStyle/>
          <a:p>
            <a:r>
              <a:rPr lang="en-US" altLang="zh-CN" dirty="0"/>
              <a:t>4</a:t>
            </a:r>
            <a:endParaRPr lang="zh-CN" altLang="en-US" dirty="0"/>
          </a:p>
        </p:txBody>
      </p:sp>
      <p:sp>
        <p:nvSpPr>
          <p:cNvPr id="7" name="文本占位符 6"/>
          <p:cNvSpPr>
            <a:spLocks noGrp="1"/>
          </p:cNvSpPr>
          <p:nvPr>
            <p:ph type="body" sz="quarter" idx="15"/>
          </p:nvPr>
        </p:nvSpPr>
        <p:spPr>
          <a:xfrm>
            <a:off x="1658978"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1 </a:t>
            </a:r>
            <a:r>
              <a:rPr kumimoji="1" lang="zh-CN" altLang="en-US" kern="0" dirty="0">
                <a:cs typeface="+mn-ea"/>
                <a:sym typeface="+mn-lt"/>
              </a:rPr>
              <a:t>部分</a:t>
            </a:r>
          </a:p>
        </p:txBody>
      </p:sp>
      <p:sp>
        <p:nvSpPr>
          <p:cNvPr id="8" name="文本占位符 7"/>
          <p:cNvSpPr>
            <a:spLocks noGrp="1"/>
          </p:cNvSpPr>
          <p:nvPr>
            <p:ph type="body" sz="quarter" idx="16"/>
          </p:nvPr>
        </p:nvSpPr>
        <p:spPr>
          <a:xfrm>
            <a:off x="1658978" y="4430074"/>
            <a:ext cx="1516063" cy="341632"/>
          </a:xfrm>
        </p:spPr>
        <p:txBody>
          <a:bodyPr/>
          <a:lstStyle/>
          <a:p>
            <a:pPr lvl="0"/>
            <a:r>
              <a:rPr kumimoji="1" lang="zh-CN" altLang="en-US" kern="0" dirty="0" smtClean="0">
                <a:cs typeface="+mn-ea"/>
                <a:sym typeface="+mn-lt"/>
              </a:rPr>
              <a:t>密码学历史</a:t>
            </a:r>
            <a:endParaRPr kumimoji="1" lang="zh-CN" altLang="en-US" kern="0" dirty="0">
              <a:cs typeface="+mn-ea"/>
              <a:sym typeface="+mn-lt"/>
            </a:endParaRPr>
          </a:p>
        </p:txBody>
      </p:sp>
      <p:sp>
        <p:nvSpPr>
          <p:cNvPr id="9" name="文本占位符 8"/>
          <p:cNvSpPr>
            <a:spLocks noGrp="1"/>
          </p:cNvSpPr>
          <p:nvPr>
            <p:ph type="body" sz="quarter" idx="17"/>
          </p:nvPr>
        </p:nvSpPr>
        <p:spPr>
          <a:xfrm>
            <a:off x="4106551"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2 </a:t>
            </a:r>
            <a:r>
              <a:rPr kumimoji="1" lang="zh-CN" altLang="en-US" kern="0" dirty="0">
                <a:cs typeface="+mn-ea"/>
                <a:sym typeface="+mn-lt"/>
              </a:rPr>
              <a:t>部分</a:t>
            </a:r>
          </a:p>
        </p:txBody>
      </p:sp>
      <p:sp>
        <p:nvSpPr>
          <p:cNvPr id="10" name="文本占位符 9"/>
          <p:cNvSpPr>
            <a:spLocks noGrp="1"/>
          </p:cNvSpPr>
          <p:nvPr>
            <p:ph type="body" sz="quarter" idx="18"/>
          </p:nvPr>
        </p:nvSpPr>
        <p:spPr>
          <a:xfrm>
            <a:off x="4106551" y="4430074"/>
            <a:ext cx="1516063" cy="590931"/>
          </a:xfrm>
        </p:spPr>
        <p:txBody>
          <a:bodyPr/>
          <a:lstStyle/>
          <a:p>
            <a:pPr lvl="0"/>
            <a:r>
              <a:rPr kumimoji="1" lang="zh-CN" altLang="en-US" kern="0" dirty="0" smtClean="0">
                <a:cs typeface="+mn-ea"/>
                <a:sym typeface="+mn-lt"/>
              </a:rPr>
              <a:t>常用的加解密算法</a:t>
            </a:r>
            <a:endParaRPr kumimoji="1" lang="zh-CN" altLang="en-US" kern="0" dirty="0">
              <a:cs typeface="+mn-ea"/>
              <a:sym typeface="+mn-lt"/>
            </a:endParaRPr>
          </a:p>
        </p:txBody>
      </p:sp>
      <p:sp>
        <p:nvSpPr>
          <p:cNvPr id="11" name="文本占位符 10"/>
          <p:cNvSpPr>
            <a:spLocks noGrp="1"/>
          </p:cNvSpPr>
          <p:nvPr>
            <p:ph type="body" sz="quarter" idx="19"/>
          </p:nvPr>
        </p:nvSpPr>
        <p:spPr>
          <a:xfrm>
            <a:off x="6554124"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3 </a:t>
            </a:r>
            <a:r>
              <a:rPr kumimoji="1" lang="zh-CN" altLang="en-US" kern="0" dirty="0">
                <a:cs typeface="+mn-ea"/>
                <a:sym typeface="+mn-lt"/>
              </a:rPr>
              <a:t>部分</a:t>
            </a:r>
          </a:p>
        </p:txBody>
      </p:sp>
      <p:sp>
        <p:nvSpPr>
          <p:cNvPr id="12" name="文本占位符 11"/>
          <p:cNvSpPr>
            <a:spLocks noGrp="1"/>
          </p:cNvSpPr>
          <p:nvPr>
            <p:ph type="body" sz="quarter" idx="20"/>
          </p:nvPr>
        </p:nvSpPr>
        <p:spPr>
          <a:xfrm>
            <a:off x="6554124" y="4430074"/>
            <a:ext cx="1516063" cy="341632"/>
          </a:xfrm>
        </p:spPr>
        <p:txBody>
          <a:bodyPr/>
          <a:lstStyle/>
          <a:p>
            <a:pPr lvl="0"/>
            <a:r>
              <a:rPr kumimoji="1" lang="zh-CN" altLang="en-US" kern="0" dirty="0">
                <a:cs typeface="+mn-ea"/>
                <a:sym typeface="+mn-lt"/>
              </a:rPr>
              <a:t>国</a:t>
            </a:r>
            <a:r>
              <a:rPr kumimoji="1" lang="zh-CN" altLang="en-US" kern="0" dirty="0" smtClean="0">
                <a:cs typeface="+mn-ea"/>
                <a:sym typeface="+mn-lt"/>
              </a:rPr>
              <a:t>密</a:t>
            </a:r>
            <a:endParaRPr kumimoji="1" lang="zh-CN" altLang="en-US" kern="0" dirty="0">
              <a:cs typeface="+mn-ea"/>
              <a:sym typeface="+mn-lt"/>
            </a:endParaRPr>
          </a:p>
        </p:txBody>
      </p:sp>
      <p:sp>
        <p:nvSpPr>
          <p:cNvPr id="13" name="文本占位符 12"/>
          <p:cNvSpPr>
            <a:spLocks noGrp="1"/>
          </p:cNvSpPr>
          <p:nvPr>
            <p:ph type="body" sz="quarter" idx="21"/>
          </p:nvPr>
        </p:nvSpPr>
        <p:spPr>
          <a:xfrm>
            <a:off x="9023143"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4 </a:t>
            </a:r>
            <a:r>
              <a:rPr kumimoji="1" lang="zh-CN" altLang="en-US" kern="0" dirty="0">
                <a:cs typeface="+mn-ea"/>
                <a:sym typeface="+mn-lt"/>
              </a:rPr>
              <a:t>部分</a:t>
            </a:r>
          </a:p>
        </p:txBody>
      </p:sp>
      <p:sp>
        <p:nvSpPr>
          <p:cNvPr id="14" name="文本占位符 13"/>
          <p:cNvSpPr>
            <a:spLocks noGrp="1"/>
          </p:cNvSpPr>
          <p:nvPr>
            <p:ph type="body" sz="quarter" idx="22"/>
          </p:nvPr>
        </p:nvSpPr>
        <p:spPr>
          <a:xfrm>
            <a:off x="9023143" y="4430074"/>
            <a:ext cx="1516063" cy="341632"/>
          </a:xfrm>
        </p:spPr>
        <p:txBody>
          <a:bodyPr/>
          <a:lstStyle/>
          <a:p>
            <a:pPr lvl="0"/>
            <a:r>
              <a:rPr kumimoji="1" lang="en-US" altLang="zh-CN" kern="0" dirty="0" err="1" smtClean="0">
                <a:cs typeface="+mn-ea"/>
                <a:sym typeface="+mn-lt"/>
              </a:rPr>
              <a:t>openssl</a:t>
            </a:r>
            <a:endParaRPr kumimoji="1" lang="zh-CN" altLang="en-US" kern="0" dirty="0">
              <a:cs typeface="+mn-ea"/>
              <a:sym typeface="+mn-lt"/>
            </a:endParaRPr>
          </a:p>
        </p:txBody>
      </p:sp>
    </p:spTree>
    <p:extLst>
      <p:ext uri="{BB962C8B-B14F-4D97-AF65-F5344CB8AC3E}">
        <p14:creationId xmlns:p14="http://schemas.microsoft.com/office/powerpoint/2010/main" val="4114080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经验教训</a:t>
            </a: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40259590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a:latin typeface="+mn-lt"/>
                <a:ea typeface="+mn-ea"/>
                <a:cs typeface="+mn-ea"/>
                <a:sym typeface="+mn-lt"/>
              </a:rPr>
              <a:t>经验教训</a:t>
            </a:r>
          </a:p>
        </p:txBody>
      </p:sp>
      <p:sp>
        <p:nvSpPr>
          <p:cNvPr id="5" name="文本框 8"/>
          <p:cNvSpPr txBox="1"/>
          <p:nvPr/>
        </p:nvSpPr>
        <p:spPr>
          <a:xfrm>
            <a:off x="6003280" y="1385136"/>
            <a:ext cx="5129942" cy="599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标题数字等都可以通过点击和重新输入进行更改，顶部“开始”面板中可以对字体、字号、颜色、行距等进行修改。</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66809"/>
            <a:ext cx="1005403"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此处文本</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80" y="2465242"/>
            <a:ext cx="5129942" cy="599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标题数字等都可以通过点击和重新输入进行更改，顶部“开始”面板中可以对字体、字号、颜色、行距等进行修改。</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79" y="2146915"/>
            <a:ext cx="1005403"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此处文本</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1" name="文本框 10"/>
          <p:cNvSpPr txBox="1"/>
          <p:nvPr/>
        </p:nvSpPr>
        <p:spPr>
          <a:xfrm>
            <a:off x="6003280" y="3545347"/>
            <a:ext cx="5129942" cy="599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标题数字等都可以通过点击和重新输入进行更改，顶部“开始”面板中可以对字体、字号、颜色、行距等进行修改。</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2" name="矩形 11"/>
          <p:cNvSpPr/>
          <p:nvPr/>
        </p:nvSpPr>
        <p:spPr>
          <a:xfrm>
            <a:off x="6003279" y="3227020"/>
            <a:ext cx="1005403"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此处文本</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4" name="文本框 8"/>
          <p:cNvSpPr txBox="1"/>
          <p:nvPr/>
        </p:nvSpPr>
        <p:spPr>
          <a:xfrm>
            <a:off x="6003280" y="4625451"/>
            <a:ext cx="5129942" cy="599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标题数字等都可以通过点击和重新输入进行更改，顶部“开始”面板中可以对字体、字号、颜色、行距等进行修改。</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5" name="矩形 14"/>
          <p:cNvSpPr/>
          <p:nvPr/>
        </p:nvSpPr>
        <p:spPr>
          <a:xfrm>
            <a:off x="6003279" y="4307124"/>
            <a:ext cx="1005403"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此处文本</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pic>
        <p:nvPicPr>
          <p:cNvPr id="13" name="图片 1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经验教训</a:t>
            </a: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2757455"/>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4331997"/>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8" name="矩形 37"/>
          <p:cNvSpPr/>
          <p:nvPr/>
        </p:nvSpPr>
        <p:spPr>
          <a:xfrm>
            <a:off x="2213304" y="3016639"/>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045470"/>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4047376"/>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203363"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203363" y="293201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a:ln>
                  <a:noFill/>
                </a:ln>
                <a:solidFill>
                  <a:srgbClr val="FFFFFF"/>
                </a:solidFill>
                <a:effectLst/>
                <a:uLnTx/>
                <a:uFillTx/>
                <a:cs typeface="+mn-ea"/>
                <a:sym typeface="+mn-lt"/>
              </a:rPr>
              <a:t>02</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203363" y="4461769"/>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a:ln>
                  <a:noFill/>
                </a:ln>
                <a:solidFill>
                  <a:srgbClr val="FFFFFF"/>
                </a:solidFill>
                <a:effectLst/>
                <a:uLnTx/>
                <a:uFillTx/>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19518" y="2111124"/>
            <a:ext cx="8937223" cy="59978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zh-CN" sz="1333" b="0" i="0" u="none" strike="noStrike" kern="0" cap="none" spc="0" normalizeH="0" baseline="0" noProof="0" dirty="0">
                <a:ln>
                  <a:noFill/>
                </a:ln>
                <a:solidFill>
                  <a:srgbClr val="FFFFFF"/>
                </a:solidFill>
                <a:effectLst/>
                <a:uLnTx/>
                <a:uFillTx/>
                <a:cs typeface="+mn-ea"/>
                <a:sym typeface="+mn-lt"/>
              </a:rPr>
              <a:t>点击此处添加文本信息。标题数字等都可以通过点击和重新输入进行更改，顶部</a:t>
            </a:r>
            <a:r>
              <a:rPr kumimoji="0" lang="en-US" altLang="zh-CN" sz="1333" b="0" i="0" u="none" strike="noStrike" kern="0" cap="none" spc="0" normalizeH="0" baseline="0" noProof="0" dirty="0">
                <a:ln>
                  <a:noFill/>
                </a:ln>
                <a:solidFill>
                  <a:srgbClr val="FFFFFF"/>
                </a:solidFill>
                <a:effectLst/>
                <a:uLnTx/>
                <a:uFillTx/>
                <a:cs typeface="+mn-ea"/>
                <a:sym typeface="+mn-lt"/>
              </a:rPr>
              <a:t>“</a:t>
            </a:r>
            <a:r>
              <a:rPr kumimoji="0" lang="zh-CN" altLang="zh-CN" sz="1333" b="0" i="0" u="none" strike="noStrike" kern="0" cap="none" spc="0" normalizeH="0" baseline="0" noProof="0" dirty="0">
                <a:ln>
                  <a:noFill/>
                </a:ln>
                <a:solidFill>
                  <a:srgbClr val="FFFFFF"/>
                </a:solidFill>
                <a:effectLst/>
                <a:uLnTx/>
                <a:uFillTx/>
                <a:cs typeface="+mn-ea"/>
                <a:sym typeface="+mn-lt"/>
              </a:rPr>
              <a:t>开始</a:t>
            </a:r>
            <a:r>
              <a:rPr kumimoji="0" lang="en-US" altLang="zh-CN" sz="1333" b="0" i="0" u="none" strike="noStrike" kern="0" cap="none" spc="0" normalizeH="0" baseline="0" noProof="0" dirty="0">
                <a:ln>
                  <a:noFill/>
                </a:ln>
                <a:solidFill>
                  <a:srgbClr val="FFFFFF"/>
                </a:solidFill>
                <a:effectLst/>
                <a:uLnTx/>
                <a:uFillTx/>
                <a:cs typeface="+mn-ea"/>
                <a:sym typeface="+mn-lt"/>
              </a:rPr>
              <a:t>”</a:t>
            </a:r>
            <a:r>
              <a:rPr kumimoji="0" lang="zh-CN" altLang="zh-CN" sz="1333" b="0" i="0" u="none" strike="noStrike" kern="0" cap="none" spc="0" normalizeH="0" baseline="0" noProof="0" dirty="0">
                <a:ln>
                  <a:noFill/>
                </a:ln>
                <a:solidFill>
                  <a:srgbClr val="FFFFFF"/>
                </a:solidFill>
                <a:effectLst/>
                <a:uLnTx/>
                <a:uFillTx/>
                <a:cs typeface="+mn-ea"/>
                <a:sym typeface="+mn-lt"/>
              </a:rPr>
              <a:t>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zh-CN"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zh-CN" sz="1333" b="0" i="0" u="none" strike="noStrike" kern="0" cap="none" spc="0" normalizeH="0" baseline="0" noProof="0" dirty="0">
                <a:ln>
                  <a:noFill/>
                </a:ln>
                <a:solidFill>
                  <a:srgbClr val="FFFFFF"/>
                </a:solidFill>
                <a:effectLst/>
                <a:uLnTx/>
                <a:uFillTx/>
                <a:cs typeface="+mn-ea"/>
                <a:sym typeface="+mn-lt"/>
              </a:rPr>
              <a:t>倍字间距。</a:t>
            </a:r>
            <a:endParaRPr kumimoji="0" lang="en-US" altLang="zh-CN" sz="1333" b="0" i="0" u="none" strike="noStrike" kern="0" cap="none" spc="0" normalizeH="0" baseline="0" noProof="0" dirty="0">
              <a:ln>
                <a:noFill/>
              </a:ln>
              <a:solidFill>
                <a:srgbClr val="FFFFFF"/>
              </a:solidFill>
              <a:effectLst/>
              <a:uLnTx/>
              <a:uFillTx/>
              <a:cs typeface="+mn-ea"/>
              <a:sym typeface="+mn-lt"/>
            </a:endParaRPr>
          </a:p>
        </p:txBody>
      </p:sp>
      <p:sp>
        <p:nvSpPr>
          <p:cNvPr id="47" name="矩形 46"/>
          <p:cNvSpPr/>
          <p:nvPr/>
        </p:nvSpPr>
        <p:spPr>
          <a:xfrm>
            <a:off x="2719518" y="3132596"/>
            <a:ext cx="8937223" cy="59978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zh-CN" sz="1333" b="0" i="0" u="none" strike="noStrike" kern="0" cap="none" spc="0" normalizeH="0" baseline="0" noProof="0" dirty="0">
                <a:ln>
                  <a:noFill/>
                </a:ln>
                <a:solidFill>
                  <a:srgbClr val="FFFFFF"/>
                </a:solidFill>
                <a:effectLst/>
                <a:uLnTx/>
                <a:uFillTx/>
                <a:cs typeface="+mn-ea"/>
                <a:sym typeface="+mn-lt"/>
              </a:rPr>
              <a:t>点击此处添加文本信息。标题数字等都可以通过点击和重新输入进行更改，顶部</a:t>
            </a:r>
            <a:r>
              <a:rPr kumimoji="0" lang="en-US" altLang="zh-CN" sz="1333" b="0" i="0" u="none" strike="noStrike" kern="0" cap="none" spc="0" normalizeH="0" baseline="0" noProof="0" dirty="0">
                <a:ln>
                  <a:noFill/>
                </a:ln>
                <a:solidFill>
                  <a:srgbClr val="FFFFFF"/>
                </a:solidFill>
                <a:effectLst/>
                <a:uLnTx/>
                <a:uFillTx/>
                <a:cs typeface="+mn-ea"/>
                <a:sym typeface="+mn-lt"/>
              </a:rPr>
              <a:t>“</a:t>
            </a:r>
            <a:r>
              <a:rPr kumimoji="0" lang="zh-CN" altLang="zh-CN" sz="1333" b="0" i="0" u="none" strike="noStrike" kern="0" cap="none" spc="0" normalizeH="0" baseline="0" noProof="0" dirty="0">
                <a:ln>
                  <a:noFill/>
                </a:ln>
                <a:solidFill>
                  <a:srgbClr val="FFFFFF"/>
                </a:solidFill>
                <a:effectLst/>
                <a:uLnTx/>
                <a:uFillTx/>
                <a:cs typeface="+mn-ea"/>
                <a:sym typeface="+mn-lt"/>
              </a:rPr>
              <a:t>开始</a:t>
            </a:r>
            <a:r>
              <a:rPr kumimoji="0" lang="en-US" altLang="zh-CN" sz="1333" b="0" i="0" u="none" strike="noStrike" kern="0" cap="none" spc="0" normalizeH="0" baseline="0" noProof="0" dirty="0">
                <a:ln>
                  <a:noFill/>
                </a:ln>
                <a:solidFill>
                  <a:srgbClr val="FFFFFF"/>
                </a:solidFill>
                <a:effectLst/>
                <a:uLnTx/>
                <a:uFillTx/>
                <a:cs typeface="+mn-ea"/>
                <a:sym typeface="+mn-lt"/>
              </a:rPr>
              <a:t>”</a:t>
            </a:r>
            <a:r>
              <a:rPr kumimoji="0" lang="zh-CN" altLang="zh-CN" sz="1333" b="0" i="0" u="none" strike="noStrike" kern="0" cap="none" spc="0" normalizeH="0" baseline="0" noProof="0" dirty="0">
                <a:ln>
                  <a:noFill/>
                </a:ln>
                <a:solidFill>
                  <a:srgbClr val="FFFFFF"/>
                </a:solidFill>
                <a:effectLst/>
                <a:uLnTx/>
                <a:uFillTx/>
                <a:cs typeface="+mn-ea"/>
                <a:sym typeface="+mn-lt"/>
              </a:rPr>
              <a:t>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zh-CN"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zh-CN" sz="1333" b="0" i="0" u="none" strike="noStrike" kern="0" cap="none" spc="0" normalizeH="0" baseline="0" noProof="0" dirty="0">
                <a:ln>
                  <a:noFill/>
                </a:ln>
                <a:solidFill>
                  <a:srgbClr val="FFFFFF"/>
                </a:solidFill>
                <a:effectLst/>
                <a:uLnTx/>
                <a:uFillTx/>
                <a:cs typeface="+mn-ea"/>
                <a:sym typeface="+mn-lt"/>
              </a:rPr>
              <a:t>倍字间距。</a:t>
            </a:r>
            <a:endParaRPr kumimoji="0" lang="en-US" altLang="zh-CN" sz="1333"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4138603"/>
            <a:ext cx="8937223" cy="59978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zh-CN" sz="1333" b="0" i="0" u="none" strike="noStrike" kern="0" cap="none" spc="0" normalizeH="0" baseline="0" noProof="0" dirty="0">
                <a:ln>
                  <a:noFill/>
                </a:ln>
                <a:solidFill>
                  <a:srgbClr val="FFFFFF"/>
                </a:solidFill>
                <a:effectLst/>
                <a:uLnTx/>
                <a:uFillTx/>
                <a:cs typeface="+mn-ea"/>
                <a:sym typeface="+mn-lt"/>
              </a:rPr>
              <a:t>点击此处添加文本信息。标题数字等都可以通过点击和重新输入进行更改，顶部</a:t>
            </a:r>
            <a:r>
              <a:rPr kumimoji="0" lang="en-US" altLang="zh-CN" sz="1333" b="0" i="0" u="none" strike="noStrike" kern="0" cap="none" spc="0" normalizeH="0" baseline="0" noProof="0" dirty="0">
                <a:ln>
                  <a:noFill/>
                </a:ln>
                <a:solidFill>
                  <a:srgbClr val="FFFFFF"/>
                </a:solidFill>
                <a:effectLst/>
                <a:uLnTx/>
                <a:uFillTx/>
                <a:cs typeface="+mn-ea"/>
                <a:sym typeface="+mn-lt"/>
              </a:rPr>
              <a:t>“</a:t>
            </a:r>
            <a:r>
              <a:rPr kumimoji="0" lang="zh-CN" altLang="zh-CN" sz="1333" b="0" i="0" u="none" strike="noStrike" kern="0" cap="none" spc="0" normalizeH="0" baseline="0" noProof="0" dirty="0">
                <a:ln>
                  <a:noFill/>
                </a:ln>
                <a:solidFill>
                  <a:srgbClr val="FFFFFF"/>
                </a:solidFill>
                <a:effectLst/>
                <a:uLnTx/>
                <a:uFillTx/>
                <a:cs typeface="+mn-ea"/>
                <a:sym typeface="+mn-lt"/>
              </a:rPr>
              <a:t>开始</a:t>
            </a:r>
            <a:r>
              <a:rPr kumimoji="0" lang="en-US" altLang="zh-CN" sz="1333" b="0" i="0" u="none" strike="noStrike" kern="0" cap="none" spc="0" normalizeH="0" baseline="0" noProof="0" dirty="0">
                <a:ln>
                  <a:noFill/>
                </a:ln>
                <a:solidFill>
                  <a:srgbClr val="FFFFFF"/>
                </a:solidFill>
                <a:effectLst/>
                <a:uLnTx/>
                <a:uFillTx/>
                <a:cs typeface="+mn-ea"/>
                <a:sym typeface="+mn-lt"/>
              </a:rPr>
              <a:t>”</a:t>
            </a:r>
            <a:r>
              <a:rPr kumimoji="0" lang="zh-CN" altLang="zh-CN" sz="1333" b="0" i="0" u="none" strike="noStrike" kern="0" cap="none" spc="0" normalizeH="0" baseline="0" noProof="0" dirty="0">
                <a:ln>
                  <a:noFill/>
                </a:ln>
                <a:solidFill>
                  <a:srgbClr val="FFFFFF"/>
                </a:solidFill>
                <a:effectLst/>
                <a:uLnTx/>
                <a:uFillTx/>
                <a:cs typeface="+mn-ea"/>
                <a:sym typeface="+mn-lt"/>
              </a:rPr>
              <a:t>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zh-CN"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zh-CN" sz="1333" b="0" i="0" u="none" strike="noStrike" kern="0" cap="none" spc="0" normalizeH="0" baseline="0" noProof="0" dirty="0">
                <a:ln>
                  <a:noFill/>
                </a:ln>
                <a:solidFill>
                  <a:srgbClr val="FFFFFF"/>
                </a:solidFill>
                <a:effectLst/>
                <a:uLnTx/>
                <a:uFillTx/>
                <a:cs typeface="+mn-ea"/>
                <a:sym typeface="+mn-lt"/>
              </a:rPr>
              <a:t>倍字间距。</a:t>
            </a:r>
            <a:endParaRPr kumimoji="0" lang="en-US" altLang="zh-CN" sz="1333" b="0" i="0" u="none" strike="noStrike" kern="0" cap="none" spc="0" normalizeH="0" baseline="0" noProof="0" dirty="0">
              <a:ln>
                <a:noFill/>
              </a:ln>
              <a:solidFill>
                <a:srgbClr val="FFFFFF"/>
              </a:solidFill>
              <a:effectLst/>
              <a:uLnTx/>
              <a:uFillTx/>
              <a:cs typeface="+mn-ea"/>
              <a:sym typeface="+mn-lt"/>
            </a:endParaRPr>
          </a:p>
        </p:txBody>
      </p:sp>
      <p:pic>
        <p:nvPicPr>
          <p:cNvPr id="20" name="图片 19">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249545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阶段计划</a:t>
            </a: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32608108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阶段计划</a:t>
            </a:r>
          </a:p>
        </p:txBody>
      </p:sp>
      <p:sp>
        <p:nvSpPr>
          <p:cNvPr id="19" name="矩形 18"/>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5" name="椭圆 34"/>
          <p:cNvSpPr/>
          <p:nvPr/>
        </p:nvSpPr>
        <p:spPr>
          <a:xfrm>
            <a:off x="1398943" y="30701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6" name="椭圆 35"/>
          <p:cNvSpPr/>
          <p:nvPr/>
        </p:nvSpPr>
        <p:spPr>
          <a:xfrm>
            <a:off x="3838651" y="3070166"/>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7" name="椭圆 36"/>
          <p:cNvSpPr/>
          <p:nvPr/>
        </p:nvSpPr>
        <p:spPr>
          <a:xfrm>
            <a:off x="6278359" y="3070166"/>
            <a:ext cx="363836" cy="36383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8" name="椭圆 37"/>
          <p:cNvSpPr/>
          <p:nvPr/>
        </p:nvSpPr>
        <p:spPr>
          <a:xfrm>
            <a:off x="8718067" y="30701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5" name="组 4"/>
          <p:cNvGrpSpPr/>
          <p:nvPr/>
        </p:nvGrpSpPr>
        <p:grpSpPr>
          <a:xfrm>
            <a:off x="3521602" y="948168"/>
            <a:ext cx="2854713" cy="1805472"/>
            <a:chOff x="3521602" y="948168"/>
            <a:chExt cx="2854713" cy="1805472"/>
          </a:xfrm>
        </p:grpSpPr>
        <p:sp>
          <p:nvSpPr>
            <p:cNvPr id="40" name="矩形 9"/>
            <p:cNvSpPr/>
            <p:nvPr/>
          </p:nvSpPr>
          <p:spPr>
            <a:xfrm flipV="1">
              <a:off x="3521602" y="948168"/>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3" name="组 42"/>
            <p:cNvGrpSpPr/>
            <p:nvPr/>
          </p:nvGrpSpPr>
          <p:grpSpPr>
            <a:xfrm>
              <a:off x="3648085" y="1285349"/>
              <a:ext cx="2630275" cy="1010150"/>
              <a:chOff x="3560787" y="669460"/>
              <a:chExt cx="1972706" cy="757612"/>
            </a:xfrm>
          </p:grpSpPr>
          <p:sp>
            <p:nvSpPr>
              <p:cNvPr id="44" name="文本框 8"/>
              <p:cNvSpPr txBox="1"/>
              <p:nvPr/>
            </p:nvSpPr>
            <p:spPr>
              <a:xfrm>
                <a:off x="3560788" y="977237"/>
                <a:ext cx="1972705" cy="449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FFFFFF"/>
                    </a:solidFill>
                    <a:effectLst/>
                    <a:uLnTx/>
                    <a:uFillTx/>
                    <a:latin typeface="+mn-lt"/>
                    <a:ea typeface="+mn-ea"/>
                    <a:cs typeface="+mn-ea"/>
                    <a:sym typeface="+mn-lt"/>
                  </a:rPr>
                  <a:t>顶部“开始”面板中可以对字体、字号、颜色、行距等进行修改。</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45" name="矩形 44"/>
              <p:cNvSpPr/>
              <p:nvPr/>
            </p:nvSpPr>
            <p:spPr>
              <a:xfrm>
                <a:off x="3560787" y="669460"/>
                <a:ext cx="157158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a:ln>
                      <a:noFill/>
                    </a:ln>
                    <a:solidFill>
                      <a:srgbClr val="FFFFFF"/>
                    </a:solidFill>
                    <a:effectLst/>
                    <a:uLnTx/>
                    <a:uFillTx/>
                    <a:cs typeface="+mn-ea"/>
                    <a:sym typeface="+mn-lt"/>
                  </a:rPr>
                  <a:t>点击此处添加标题</a:t>
                </a:r>
              </a:p>
            </p:txBody>
          </p:sp>
        </p:grpSp>
      </p:grpSp>
      <p:grpSp>
        <p:nvGrpSpPr>
          <p:cNvPr id="4" name="组 3"/>
          <p:cNvGrpSpPr/>
          <p:nvPr/>
        </p:nvGrpSpPr>
        <p:grpSpPr>
          <a:xfrm>
            <a:off x="1050836" y="3820884"/>
            <a:ext cx="2854713" cy="1805472"/>
            <a:chOff x="1050836" y="3820884"/>
            <a:chExt cx="2854713" cy="1805472"/>
          </a:xfrm>
        </p:grpSpPr>
        <p:sp>
          <p:nvSpPr>
            <p:cNvPr id="39" name="矩形 9"/>
            <p:cNvSpPr/>
            <p:nvPr/>
          </p:nvSpPr>
          <p:spPr>
            <a:xfrm>
              <a:off x="1050836" y="3820884"/>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6" name="组 45"/>
            <p:cNvGrpSpPr/>
            <p:nvPr/>
          </p:nvGrpSpPr>
          <p:grpSpPr>
            <a:xfrm>
              <a:off x="1161705" y="4245745"/>
              <a:ext cx="2630275" cy="1010150"/>
              <a:chOff x="3560787" y="669460"/>
              <a:chExt cx="1972706" cy="757612"/>
            </a:xfrm>
          </p:grpSpPr>
          <p:sp>
            <p:nvSpPr>
              <p:cNvPr id="47" name="文本框 8"/>
              <p:cNvSpPr txBox="1"/>
              <p:nvPr/>
            </p:nvSpPr>
            <p:spPr>
              <a:xfrm>
                <a:off x="3560788" y="977237"/>
                <a:ext cx="1972705" cy="449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FFFFFF"/>
                    </a:solidFill>
                    <a:effectLst/>
                    <a:uLnTx/>
                    <a:uFillTx/>
                    <a:latin typeface="+mn-lt"/>
                    <a:ea typeface="+mn-ea"/>
                    <a:cs typeface="+mn-ea"/>
                    <a:sym typeface="+mn-lt"/>
                  </a:rPr>
                  <a:t>顶部“开始”面板中可以对字体、字号、颜色、行距等进行修改。</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48" name="矩形 47"/>
              <p:cNvSpPr/>
              <p:nvPr/>
            </p:nvSpPr>
            <p:spPr>
              <a:xfrm>
                <a:off x="3560787" y="669460"/>
                <a:ext cx="157158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a:ln>
                      <a:noFill/>
                    </a:ln>
                    <a:solidFill>
                      <a:srgbClr val="FFFFFF"/>
                    </a:solidFill>
                    <a:effectLst/>
                    <a:uLnTx/>
                    <a:uFillTx/>
                    <a:cs typeface="+mn-ea"/>
                    <a:sym typeface="+mn-lt"/>
                  </a:rPr>
                  <a:t>点击此处添加标题</a:t>
                </a:r>
              </a:p>
            </p:txBody>
          </p:sp>
        </p:grpSp>
      </p:grpSp>
      <p:grpSp>
        <p:nvGrpSpPr>
          <p:cNvPr id="6" name="组 5"/>
          <p:cNvGrpSpPr/>
          <p:nvPr/>
        </p:nvGrpSpPr>
        <p:grpSpPr>
          <a:xfrm>
            <a:off x="5941200" y="3820884"/>
            <a:ext cx="2854713" cy="1805472"/>
            <a:chOff x="5941200" y="3820884"/>
            <a:chExt cx="2854713" cy="1805472"/>
          </a:xfrm>
        </p:grpSpPr>
        <p:sp>
          <p:nvSpPr>
            <p:cNvPr id="41" name="矩形 9"/>
            <p:cNvSpPr/>
            <p:nvPr/>
          </p:nvSpPr>
          <p:spPr>
            <a:xfrm>
              <a:off x="5941200" y="3820884"/>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9" name="组 48"/>
            <p:cNvGrpSpPr/>
            <p:nvPr/>
          </p:nvGrpSpPr>
          <p:grpSpPr>
            <a:xfrm>
              <a:off x="6087793" y="4245745"/>
              <a:ext cx="2630275" cy="1010150"/>
              <a:chOff x="3560787" y="669460"/>
              <a:chExt cx="1972706" cy="757612"/>
            </a:xfrm>
          </p:grpSpPr>
          <p:sp>
            <p:nvSpPr>
              <p:cNvPr id="50" name="文本框 8"/>
              <p:cNvSpPr txBox="1"/>
              <p:nvPr/>
            </p:nvSpPr>
            <p:spPr>
              <a:xfrm>
                <a:off x="3560788" y="977237"/>
                <a:ext cx="1972705" cy="449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FFFFFF"/>
                    </a:solidFill>
                    <a:effectLst/>
                    <a:uLnTx/>
                    <a:uFillTx/>
                    <a:latin typeface="+mn-lt"/>
                    <a:ea typeface="+mn-ea"/>
                    <a:cs typeface="+mn-ea"/>
                    <a:sym typeface="+mn-lt"/>
                  </a:rPr>
                  <a:t>顶部“开始”面板中可以对字体、字号、颜色、行距等进行修改。</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51" name="矩形 50"/>
              <p:cNvSpPr/>
              <p:nvPr/>
            </p:nvSpPr>
            <p:spPr>
              <a:xfrm>
                <a:off x="3560787" y="669460"/>
                <a:ext cx="157158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a:ln>
                      <a:noFill/>
                    </a:ln>
                    <a:solidFill>
                      <a:srgbClr val="FFFFFF"/>
                    </a:solidFill>
                    <a:effectLst/>
                    <a:uLnTx/>
                    <a:uFillTx/>
                    <a:cs typeface="+mn-ea"/>
                    <a:sym typeface="+mn-lt"/>
                  </a:rPr>
                  <a:t>点击此处添加标题</a:t>
                </a:r>
              </a:p>
            </p:txBody>
          </p:sp>
        </p:grpSp>
      </p:grpSp>
      <p:grpSp>
        <p:nvGrpSpPr>
          <p:cNvPr id="7" name="组 6"/>
          <p:cNvGrpSpPr/>
          <p:nvPr/>
        </p:nvGrpSpPr>
        <p:grpSpPr>
          <a:xfrm>
            <a:off x="8384701" y="948168"/>
            <a:ext cx="2854713" cy="1805472"/>
            <a:chOff x="8384701" y="948168"/>
            <a:chExt cx="2854713" cy="1805472"/>
          </a:xfrm>
        </p:grpSpPr>
        <p:sp>
          <p:nvSpPr>
            <p:cNvPr id="42" name="矩形 9"/>
            <p:cNvSpPr/>
            <p:nvPr/>
          </p:nvSpPr>
          <p:spPr>
            <a:xfrm flipV="1">
              <a:off x="8384701" y="948168"/>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52" name="组 51"/>
            <p:cNvGrpSpPr/>
            <p:nvPr/>
          </p:nvGrpSpPr>
          <p:grpSpPr>
            <a:xfrm>
              <a:off x="8476537" y="1285349"/>
              <a:ext cx="2630275" cy="1010150"/>
              <a:chOff x="3560787" y="669460"/>
              <a:chExt cx="1972706" cy="757612"/>
            </a:xfrm>
          </p:grpSpPr>
          <p:sp>
            <p:nvSpPr>
              <p:cNvPr id="53" name="文本框 8"/>
              <p:cNvSpPr txBox="1"/>
              <p:nvPr/>
            </p:nvSpPr>
            <p:spPr>
              <a:xfrm>
                <a:off x="3560788" y="977237"/>
                <a:ext cx="1972705" cy="449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FFFFFF"/>
                    </a:solidFill>
                    <a:effectLst/>
                    <a:uLnTx/>
                    <a:uFillTx/>
                    <a:latin typeface="+mn-lt"/>
                    <a:ea typeface="+mn-ea"/>
                    <a:cs typeface="+mn-ea"/>
                    <a:sym typeface="+mn-lt"/>
                  </a:rPr>
                  <a:t>顶部“开始”面板中可以对字体、字号、颜色、行距等进行修改。</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54" name="矩形 53"/>
              <p:cNvSpPr/>
              <p:nvPr/>
            </p:nvSpPr>
            <p:spPr>
              <a:xfrm>
                <a:off x="3560787" y="669460"/>
                <a:ext cx="157158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a:ln>
                      <a:noFill/>
                    </a:ln>
                    <a:solidFill>
                      <a:srgbClr val="FFFFFF"/>
                    </a:solidFill>
                    <a:effectLst/>
                    <a:uLnTx/>
                    <a:uFillTx/>
                    <a:cs typeface="+mn-ea"/>
                    <a:sym typeface="+mn-lt"/>
                  </a:rPr>
                  <a:t>点击此处添加标题</a:t>
                </a:r>
              </a:p>
            </p:txBody>
          </p:sp>
        </p:grpSp>
      </p:grpSp>
      <p:sp>
        <p:nvSpPr>
          <p:cNvPr id="55" name="文本框 54"/>
          <p:cNvSpPr txBox="1"/>
          <p:nvPr/>
        </p:nvSpPr>
        <p:spPr>
          <a:xfrm>
            <a:off x="1188511" y="267561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a:ln>
                  <a:noFill/>
                </a:ln>
                <a:solidFill>
                  <a:sysClr val="windowText" lastClr="000000"/>
                </a:solidFill>
                <a:effectLst/>
                <a:uLnTx/>
                <a:uFillTx/>
                <a:cs typeface="+mn-ea"/>
                <a:sym typeface="+mn-lt"/>
              </a:rPr>
              <a:t>2015</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6" name="文本框 55"/>
          <p:cNvSpPr txBox="1"/>
          <p:nvPr/>
        </p:nvSpPr>
        <p:spPr>
          <a:xfrm>
            <a:off x="3668357" y="3420149"/>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a:ln>
                  <a:noFill/>
                </a:ln>
                <a:solidFill>
                  <a:sysClr val="windowText" lastClr="000000"/>
                </a:solidFill>
                <a:effectLst/>
                <a:uLnTx/>
                <a:uFillTx/>
                <a:cs typeface="+mn-ea"/>
                <a:sym typeface="+mn-lt"/>
              </a:rPr>
              <a:t>2016</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7" name="文本框 56"/>
          <p:cNvSpPr txBox="1"/>
          <p:nvPr/>
        </p:nvSpPr>
        <p:spPr>
          <a:xfrm>
            <a:off x="6080076" y="2688415"/>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a:ln>
                  <a:noFill/>
                </a:ln>
                <a:solidFill>
                  <a:sysClr val="windowText" lastClr="000000"/>
                </a:solidFill>
                <a:effectLst/>
                <a:uLnTx/>
                <a:uFillTx/>
                <a:cs typeface="+mn-ea"/>
                <a:sym typeface="+mn-lt"/>
              </a:rPr>
              <a:t>2017</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8" name="文本框 57"/>
          <p:cNvSpPr txBox="1"/>
          <p:nvPr/>
        </p:nvSpPr>
        <p:spPr>
          <a:xfrm>
            <a:off x="8535711" y="3424655"/>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a:ln>
                  <a:noFill/>
                </a:ln>
                <a:solidFill>
                  <a:sysClr val="windowText" lastClr="000000"/>
                </a:solidFill>
                <a:effectLst/>
                <a:uLnTx/>
                <a:uFillTx/>
                <a:cs typeface="+mn-ea"/>
                <a:sym typeface="+mn-lt"/>
              </a:rPr>
              <a:t>2018</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pic>
        <p:nvPicPr>
          <p:cNvPr id="33" name="图片 3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244883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阶段计划</a:t>
            </a:r>
          </a:p>
        </p:txBody>
      </p:sp>
      <p:sp>
        <p:nvSpPr>
          <p:cNvPr id="33" name="圆角矩形 32"/>
          <p:cNvSpPr/>
          <p:nvPr/>
        </p:nvSpPr>
        <p:spPr>
          <a:xfrm>
            <a:off x="437948" y="3197776"/>
            <a:ext cx="2160000" cy="288032"/>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sp>
        <p:nvSpPr>
          <p:cNvPr id="34" name="圆角矩形 33"/>
          <p:cNvSpPr/>
          <p:nvPr/>
        </p:nvSpPr>
        <p:spPr>
          <a:xfrm>
            <a:off x="2324505" y="3197776"/>
            <a:ext cx="2640000" cy="28803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sp>
        <p:nvSpPr>
          <p:cNvPr id="59" name="圆角矩形 58"/>
          <p:cNvSpPr/>
          <p:nvPr/>
        </p:nvSpPr>
        <p:spPr>
          <a:xfrm>
            <a:off x="4691063" y="3197776"/>
            <a:ext cx="2640000" cy="2880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sp>
        <p:nvSpPr>
          <p:cNvPr id="60" name="圆角矩形 59"/>
          <p:cNvSpPr/>
          <p:nvPr/>
        </p:nvSpPr>
        <p:spPr>
          <a:xfrm>
            <a:off x="7057620" y="3197776"/>
            <a:ext cx="2640000" cy="288032"/>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sp>
        <p:nvSpPr>
          <p:cNvPr id="61" name="椭圆 60"/>
          <p:cNvSpPr>
            <a:spLocks noChangeAspect="1"/>
          </p:cNvSpPr>
          <p:nvPr/>
        </p:nvSpPr>
        <p:spPr>
          <a:xfrm>
            <a:off x="2285477" y="1441453"/>
            <a:ext cx="384000" cy="384000"/>
          </a:xfrm>
          <a:prstGeom prst="ellipse">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sp>
        <p:nvSpPr>
          <p:cNvPr id="62" name="椭圆 61"/>
          <p:cNvSpPr>
            <a:spLocks noChangeAspect="1"/>
          </p:cNvSpPr>
          <p:nvPr/>
        </p:nvSpPr>
        <p:spPr>
          <a:xfrm>
            <a:off x="4603279" y="4925968"/>
            <a:ext cx="384000" cy="38400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sp>
        <p:nvSpPr>
          <p:cNvPr id="63" name="椭圆 62"/>
          <p:cNvSpPr>
            <a:spLocks noChangeAspect="1"/>
          </p:cNvSpPr>
          <p:nvPr/>
        </p:nvSpPr>
        <p:spPr>
          <a:xfrm>
            <a:off x="7057620" y="1441453"/>
            <a:ext cx="384000" cy="38400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cxnSp>
        <p:nvCxnSpPr>
          <p:cNvPr id="64" name="直接连接符 11"/>
          <p:cNvCxnSpPr/>
          <p:nvPr/>
        </p:nvCxnSpPr>
        <p:spPr>
          <a:xfrm>
            <a:off x="2477477" y="1901765"/>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12"/>
          <p:cNvCxnSpPr/>
          <p:nvPr/>
        </p:nvCxnSpPr>
        <p:spPr>
          <a:xfrm>
            <a:off x="4788036" y="3581819"/>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13"/>
          <p:cNvCxnSpPr/>
          <p:nvPr/>
        </p:nvCxnSpPr>
        <p:spPr>
          <a:xfrm>
            <a:off x="7249620" y="1901765"/>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709165" y="1441454"/>
            <a:ext cx="2582736" cy="420564"/>
          </a:xfrm>
          <a:prstGeom prst="rect">
            <a:avLst/>
          </a:prstGeom>
          <a:noFill/>
        </p:spPr>
        <p:txBody>
          <a:bodyPr wrap="square" rtlCol="0">
            <a:spAutoFit/>
          </a:bodyPr>
          <a:lstStyle/>
          <a:p>
            <a:pPr lvl="0" defTabSz="914400">
              <a:defRPr/>
            </a:pPr>
            <a:r>
              <a:rPr lang="zh-CN" altLang="en-US" sz="2133" b="1" kern="0" dirty="0">
                <a:solidFill>
                  <a:schemeClr val="bg1">
                    <a:lumMod val="50000"/>
                  </a:schemeClr>
                </a:solidFill>
                <a:cs typeface="+mn-ea"/>
                <a:sym typeface="+mn-lt"/>
              </a:rPr>
              <a:t>添加文本</a:t>
            </a:r>
            <a:endParaRPr kumimoji="0" lang="en-US" altLang="zh-CN" sz="2133" b="1" i="0" u="none" strike="noStrike" kern="0" cap="none" spc="0" normalizeH="0" baseline="0" noProof="0" dirty="0">
              <a:ln>
                <a:noFill/>
              </a:ln>
              <a:solidFill>
                <a:schemeClr val="bg1">
                  <a:lumMod val="50000"/>
                </a:schemeClr>
              </a:solidFill>
              <a:effectLst/>
              <a:uLnTx/>
              <a:uFillTx/>
              <a:cs typeface="+mn-ea"/>
              <a:sym typeface="+mn-lt"/>
            </a:endParaRPr>
          </a:p>
        </p:txBody>
      </p:sp>
      <p:sp>
        <p:nvSpPr>
          <p:cNvPr id="68" name="文本框 67"/>
          <p:cNvSpPr txBox="1"/>
          <p:nvPr/>
        </p:nvSpPr>
        <p:spPr>
          <a:xfrm>
            <a:off x="5041684" y="3955752"/>
            <a:ext cx="2582736" cy="420564"/>
          </a:xfrm>
          <a:prstGeom prst="rect">
            <a:avLst/>
          </a:prstGeom>
          <a:noFill/>
        </p:spPr>
        <p:txBody>
          <a:bodyPr wrap="square" rtlCol="0">
            <a:spAutoFit/>
          </a:bodyPr>
          <a:lstStyle/>
          <a:p>
            <a:pPr lvl="0" defTabSz="914400">
              <a:defRPr/>
            </a:pPr>
            <a:r>
              <a:rPr lang="zh-CN" altLang="en-US" sz="2133" b="1" kern="0" dirty="0">
                <a:cs typeface="+mn-ea"/>
                <a:sym typeface="+mn-lt"/>
              </a:rPr>
              <a:t>添加文本</a:t>
            </a:r>
            <a:endParaRPr kumimoji="0" lang="en-US" altLang="zh-CN" sz="2133" b="1" i="0" u="none" strike="noStrike" kern="0" cap="none" spc="0" normalizeH="0" baseline="0" noProof="0" dirty="0">
              <a:ln>
                <a:noFill/>
              </a:ln>
              <a:effectLst/>
              <a:uLnTx/>
              <a:uFillTx/>
              <a:cs typeface="+mn-ea"/>
              <a:sym typeface="+mn-lt"/>
            </a:endParaRPr>
          </a:p>
        </p:txBody>
      </p:sp>
      <p:sp>
        <p:nvSpPr>
          <p:cNvPr id="69" name="文本框 68"/>
          <p:cNvSpPr txBox="1"/>
          <p:nvPr/>
        </p:nvSpPr>
        <p:spPr>
          <a:xfrm>
            <a:off x="7556601" y="1441454"/>
            <a:ext cx="2582736" cy="420564"/>
          </a:xfrm>
          <a:prstGeom prst="rect">
            <a:avLst/>
          </a:prstGeom>
          <a:noFill/>
        </p:spPr>
        <p:txBody>
          <a:bodyPr wrap="square" rtlCol="0">
            <a:spAutoFit/>
          </a:bodyPr>
          <a:lstStyle/>
          <a:p>
            <a:pPr lvl="0" defTabSz="914400">
              <a:defRPr/>
            </a:pPr>
            <a:r>
              <a:rPr lang="zh-CN" altLang="en-US" sz="2133" b="1" kern="0" dirty="0">
                <a:solidFill>
                  <a:schemeClr val="accent1"/>
                </a:solidFill>
                <a:cs typeface="+mn-ea"/>
                <a:sym typeface="+mn-lt"/>
              </a:rPr>
              <a:t>添加文本</a:t>
            </a:r>
            <a:endParaRPr kumimoji="0" lang="en-US" altLang="zh-CN" sz="2133" b="1" i="0" u="none" strike="noStrike" kern="0" cap="none" spc="0" normalizeH="0" baseline="0" noProof="0" dirty="0">
              <a:ln>
                <a:noFill/>
              </a:ln>
              <a:solidFill>
                <a:schemeClr val="accent1"/>
              </a:solidFill>
              <a:effectLst/>
              <a:uLnTx/>
              <a:uFillTx/>
              <a:cs typeface="+mn-ea"/>
              <a:sym typeface="+mn-lt"/>
            </a:endParaRPr>
          </a:p>
        </p:txBody>
      </p:sp>
      <p:grpSp>
        <p:nvGrpSpPr>
          <p:cNvPr id="71" name="组 70"/>
          <p:cNvGrpSpPr/>
          <p:nvPr/>
        </p:nvGrpSpPr>
        <p:grpSpPr>
          <a:xfrm>
            <a:off x="10073317" y="2957795"/>
            <a:ext cx="768000" cy="802661"/>
            <a:chOff x="7554987" y="2218344"/>
            <a:chExt cx="576000" cy="601995"/>
          </a:xfrm>
          <a:solidFill>
            <a:srgbClr val="757376"/>
          </a:solidFill>
        </p:grpSpPr>
        <p:sp>
          <p:nvSpPr>
            <p:cNvPr id="72" name="椭圆 71"/>
            <p:cNvSpPr>
              <a:spLocks noChangeAspect="1"/>
            </p:cNvSpPr>
            <p:nvPr/>
          </p:nvSpPr>
          <p:spPr>
            <a:xfrm>
              <a:off x="7554987" y="2218344"/>
              <a:ext cx="576000" cy="576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90000"/>
                </a:lnSpc>
                <a:spcBef>
                  <a:spcPts val="0"/>
                </a:spcBef>
                <a:spcAft>
                  <a:spcPts val="0"/>
                </a:spcAft>
                <a:buClrTx/>
                <a:buSzTx/>
                <a:buFontTx/>
                <a:buNone/>
                <a:tabLst/>
                <a:defRPr/>
              </a:pPr>
              <a:endParaRPr kumimoji="0" lang="zh-CN" altLang="en-US" sz="6400" b="0" i="0" u="none" strike="noStrike" kern="0" cap="none" spc="0" normalizeH="0" baseline="0" noProof="0" dirty="0">
                <a:ln>
                  <a:noFill/>
                </a:ln>
                <a:solidFill>
                  <a:srgbClr val="FFFFFF"/>
                </a:solidFill>
                <a:effectLst/>
                <a:uLnTx/>
                <a:uFillTx/>
                <a:cs typeface="+mn-ea"/>
                <a:sym typeface="+mn-lt"/>
              </a:endParaRPr>
            </a:p>
          </p:txBody>
        </p:sp>
        <p:sp>
          <p:nvSpPr>
            <p:cNvPr id="73" name="文本框 72"/>
            <p:cNvSpPr txBox="1"/>
            <p:nvPr/>
          </p:nvSpPr>
          <p:spPr>
            <a:xfrm>
              <a:off x="7633674" y="2252492"/>
              <a:ext cx="418625" cy="567847"/>
            </a:xfrm>
            <a:prstGeom prst="rect">
              <a:avLst/>
            </a:prstGeom>
            <a:noFill/>
          </p:spPr>
          <p:txBody>
            <a:bodyPr wrap="none"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1" lang="en-US" altLang="zh-CN" sz="4800" b="0" i="0" u="none" strike="noStrike" kern="0" cap="none" spc="0" normalizeH="0" baseline="0" noProof="0" dirty="0">
                  <a:ln>
                    <a:noFill/>
                  </a:ln>
                  <a:solidFill>
                    <a:srgbClr val="FFFFFF"/>
                  </a:solidFill>
                  <a:effectLst/>
                  <a:uLnTx/>
                  <a:uFillTx/>
                  <a:cs typeface="+mn-ea"/>
                  <a:sym typeface="+mn-lt"/>
                </a:rPr>
                <a:t>+</a:t>
              </a:r>
              <a:endParaRPr kumimoji="1" lang="zh-CN" altLang="en-US" sz="4800" b="0" i="0" u="none" strike="noStrike" kern="0" cap="none" spc="0" normalizeH="0" baseline="0" noProof="0" dirty="0">
                <a:ln>
                  <a:noFill/>
                </a:ln>
                <a:solidFill>
                  <a:srgbClr val="FFFFFF"/>
                </a:solidFill>
                <a:effectLst/>
                <a:uLnTx/>
                <a:uFillTx/>
                <a:cs typeface="+mn-ea"/>
                <a:sym typeface="+mn-lt"/>
              </a:endParaRPr>
            </a:p>
          </p:txBody>
        </p:sp>
      </p:grpSp>
      <p:sp>
        <p:nvSpPr>
          <p:cNvPr id="74" name="矩形 73"/>
          <p:cNvSpPr/>
          <p:nvPr/>
        </p:nvSpPr>
        <p:spPr>
          <a:xfrm>
            <a:off x="2709166" y="1825453"/>
            <a:ext cx="1881737" cy="8923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chemeClr val="tx1">
                    <a:lumMod val="75000"/>
                    <a:lumOff val="25000"/>
                  </a:schemeClr>
                </a:solidFill>
                <a:effectLst/>
                <a:uLnTx/>
                <a:uFillTx/>
                <a:cs typeface="+mn-ea"/>
                <a:sym typeface="+mn-lt"/>
              </a:rPr>
              <a:t>顶部“开始”面板中可以对字体、字号、颜色、行距等进行修改。</a:t>
            </a:r>
            <a:endParaRPr kumimoji="0" lang="en-US" altLang="zh-CN" sz="1333"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5" name="矩形 74"/>
          <p:cNvSpPr/>
          <p:nvPr/>
        </p:nvSpPr>
        <p:spPr>
          <a:xfrm>
            <a:off x="7556602" y="1825453"/>
            <a:ext cx="1881737" cy="8923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chemeClr val="tx1">
                    <a:lumMod val="75000"/>
                    <a:lumOff val="25000"/>
                  </a:schemeClr>
                </a:solidFill>
                <a:effectLst/>
                <a:uLnTx/>
                <a:uFillTx/>
                <a:cs typeface="+mn-ea"/>
                <a:sym typeface="+mn-lt"/>
              </a:rPr>
              <a:t>顶部“开始”面板中可以对字体、字号、颜色、行距等进行修改。。</a:t>
            </a:r>
            <a:endParaRPr kumimoji="0" lang="en-US" altLang="zh-CN" sz="1333"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6" name="矩形 75"/>
          <p:cNvSpPr/>
          <p:nvPr/>
        </p:nvSpPr>
        <p:spPr>
          <a:xfrm>
            <a:off x="5041684" y="4310407"/>
            <a:ext cx="1881737" cy="8923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chemeClr val="tx1">
                    <a:lumMod val="75000"/>
                    <a:lumOff val="25000"/>
                  </a:schemeClr>
                </a:solidFill>
                <a:effectLst/>
                <a:uLnTx/>
                <a:uFillTx/>
                <a:cs typeface="+mn-ea"/>
                <a:sym typeface="+mn-lt"/>
              </a:rPr>
              <a:t>顶部“开始”面板中可以对字体、字号、颜色、行距等进行修改。</a:t>
            </a:r>
            <a:endParaRPr kumimoji="0" lang="en-US" altLang="zh-CN" sz="1333"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8" name="椭圆 77"/>
          <p:cNvSpPr>
            <a:spLocks noChangeAspect="1"/>
          </p:cNvSpPr>
          <p:nvPr/>
        </p:nvSpPr>
        <p:spPr>
          <a:xfrm>
            <a:off x="9375805" y="4935033"/>
            <a:ext cx="384000" cy="384000"/>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cs typeface="+mn-ea"/>
              <a:sym typeface="+mn-lt"/>
            </a:endParaRPr>
          </a:p>
        </p:txBody>
      </p:sp>
      <p:cxnSp>
        <p:nvCxnSpPr>
          <p:cNvPr id="79" name="直接连接符 12"/>
          <p:cNvCxnSpPr/>
          <p:nvPr/>
        </p:nvCxnSpPr>
        <p:spPr>
          <a:xfrm>
            <a:off x="9560562" y="3590884"/>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9814210" y="3964817"/>
            <a:ext cx="2582736" cy="420564"/>
          </a:xfrm>
          <a:prstGeom prst="rect">
            <a:avLst/>
          </a:prstGeom>
          <a:noFill/>
        </p:spPr>
        <p:txBody>
          <a:bodyPr wrap="square" rtlCol="0">
            <a:spAutoFit/>
          </a:bodyPr>
          <a:lstStyle/>
          <a:p>
            <a:pPr lvl="0" defTabSz="914400">
              <a:defRPr/>
            </a:pPr>
            <a:r>
              <a:rPr lang="zh-CN" altLang="en-US" sz="2133" b="1" kern="0" dirty="0">
                <a:solidFill>
                  <a:schemeClr val="accent1">
                    <a:lumMod val="40000"/>
                    <a:lumOff val="60000"/>
                  </a:schemeClr>
                </a:solidFill>
                <a:cs typeface="+mn-ea"/>
                <a:sym typeface="+mn-lt"/>
              </a:rPr>
              <a:t>添加文本</a:t>
            </a:r>
            <a:endParaRPr kumimoji="0" lang="en-US" altLang="zh-CN" sz="2133" b="1" i="0" u="none" strike="noStrike" kern="0" cap="none" spc="0" normalizeH="0" baseline="0" noProof="0" dirty="0">
              <a:ln>
                <a:noFill/>
              </a:ln>
              <a:solidFill>
                <a:schemeClr val="accent1">
                  <a:lumMod val="40000"/>
                  <a:lumOff val="60000"/>
                </a:schemeClr>
              </a:solidFill>
              <a:effectLst/>
              <a:uLnTx/>
              <a:uFillTx/>
              <a:cs typeface="+mn-ea"/>
              <a:sym typeface="+mn-lt"/>
            </a:endParaRPr>
          </a:p>
        </p:txBody>
      </p:sp>
      <p:sp>
        <p:nvSpPr>
          <p:cNvPr id="81" name="矩形 80"/>
          <p:cNvSpPr/>
          <p:nvPr/>
        </p:nvSpPr>
        <p:spPr>
          <a:xfrm>
            <a:off x="9814210" y="4319472"/>
            <a:ext cx="1881737" cy="8923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chemeClr val="tx1">
                    <a:lumMod val="75000"/>
                    <a:lumOff val="25000"/>
                  </a:schemeClr>
                </a:solidFill>
                <a:effectLst/>
                <a:uLnTx/>
                <a:uFillTx/>
                <a:cs typeface="+mn-ea"/>
                <a:sym typeface="+mn-lt"/>
              </a:rPr>
              <a:t>顶部“开始”面板中可以对字体、字号、颜色、行距等进行修改。。</a:t>
            </a:r>
            <a:endParaRPr kumimoji="0" lang="en-US" altLang="zh-CN" sz="1333" b="0" i="0" u="none" strike="noStrike" kern="0" cap="none" spc="0" normalizeH="0" baseline="0" noProof="0" dirty="0">
              <a:ln>
                <a:noFill/>
              </a:ln>
              <a:solidFill>
                <a:schemeClr val="tx1">
                  <a:lumMod val="75000"/>
                  <a:lumOff val="25000"/>
                </a:schemeClr>
              </a:solidFill>
              <a:effectLst/>
              <a:uLnTx/>
              <a:uFillTx/>
              <a:cs typeface="+mn-ea"/>
              <a:sym typeface="+mn-lt"/>
            </a:endParaRPr>
          </a:p>
        </p:txBody>
      </p:sp>
      <p:pic>
        <p:nvPicPr>
          <p:cNvPr id="27" name="图片 2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63012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defTabSz="609585">
              <a:lnSpc>
                <a:spcPct val="100000"/>
              </a:lnSpc>
              <a:spcBef>
                <a:spcPts val="0"/>
              </a:spcBef>
            </a:pPr>
            <a:r>
              <a:rPr kumimoji="1" lang="zh-CN" altLang="en-US" b="0" dirty="0">
                <a:solidFill>
                  <a:prstClr val="white"/>
                </a:solidFill>
                <a:cs typeface="+mn-ea"/>
                <a:sym typeface="+mn-lt"/>
              </a:rPr>
              <a:t>感谢你的观看</a:t>
            </a:r>
            <a:endParaRPr kumimoji="1" lang="en-US" altLang="zh-CN" b="0" dirty="0">
              <a:solidFill>
                <a:prstClr val="white"/>
              </a:solidFill>
              <a:cs typeface="+mn-ea"/>
              <a:sym typeface="+mn-lt"/>
            </a:endParaRPr>
          </a:p>
        </p:txBody>
      </p:sp>
      <p:sp>
        <p:nvSpPr>
          <p:cNvPr id="3" name="文本占位符 2"/>
          <p:cNvSpPr>
            <a:spLocks noGrp="1"/>
          </p:cNvSpPr>
          <p:nvPr>
            <p:ph type="body" sz="quarter" idx="11"/>
          </p:nvPr>
        </p:nvSpPr>
        <p:spPr/>
        <p:txBody>
          <a:bodyPr/>
          <a:lstStyle/>
          <a:p>
            <a:r>
              <a:rPr kumimoji="1" lang="zh-CN" altLang="en-US" dirty="0">
                <a:solidFill>
                  <a:schemeClr val="bg1"/>
                </a:solidFill>
                <a:cs typeface="+mn-ea"/>
                <a:sym typeface="+mn-lt"/>
              </a:rPr>
              <a:t>演示者</a:t>
            </a:r>
            <a:r>
              <a:rPr kumimoji="1" lang="cs-CZ" altLang="zh-CN" dirty="0">
                <a:solidFill>
                  <a:schemeClr val="bg1"/>
                </a:solidFill>
                <a:cs typeface="+mn-ea"/>
                <a:sym typeface="+mn-lt"/>
              </a:rPr>
              <a:t> </a:t>
            </a:r>
            <a:r>
              <a:rPr kumimoji="1" lang="en-US" altLang="zh-CN" dirty="0" err="1">
                <a:solidFill>
                  <a:srgbClr val="FFFFFF"/>
                </a:solidFill>
                <a:cs typeface="+mn-ea"/>
                <a:sym typeface="+mn-lt"/>
              </a:rPr>
              <a:t>OfficePLUS</a:t>
            </a:r>
            <a:endParaRPr lang="zh-CN" altLang="en-US" dirty="0">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5-05-24_BoscastleHarbour_EN-AU10775947823_1920x1080 2副本.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440603" y="759873"/>
            <a:ext cx="1569660" cy="369332"/>
          </a:xfrm>
          <a:prstGeom prst="rect">
            <a:avLst/>
          </a:prstGeom>
        </p:spPr>
        <p:txBody>
          <a:bodyPr wrap="none">
            <a:spAutoFit/>
          </a:bodyPr>
          <a:lstStyle/>
          <a:p>
            <a:pPr defTabSz="609585"/>
            <a:r>
              <a:rPr lang="zh-CN" altLang="en-US" sz="1800" dirty="0">
                <a:solidFill>
                  <a:schemeClr val="bg1"/>
                </a:solidFill>
                <a:latin typeface="Segoe UI Light"/>
                <a:ea typeface="微软雅黑"/>
                <a:cs typeface="Segoe UI Light"/>
              </a:rPr>
              <a:t>背景图片素材</a:t>
            </a:r>
          </a:p>
        </p:txBody>
      </p:sp>
      <p:sp>
        <p:nvSpPr>
          <p:cNvPr id="4" name="矩形 3"/>
          <p:cNvSpPr/>
          <p:nvPr/>
        </p:nvSpPr>
        <p:spPr>
          <a:xfrm>
            <a:off x="440603" y="182445"/>
            <a:ext cx="777777" cy="246221"/>
          </a:xfrm>
          <a:prstGeom prst="rect">
            <a:avLst/>
          </a:prstGeom>
        </p:spPr>
        <p:txBody>
          <a:bodyPr wrap="none">
            <a:spAutoFit/>
          </a:bodyPr>
          <a:lstStyle/>
          <a:p>
            <a:pPr defTabSz="609585"/>
            <a:r>
              <a:rPr kumimoji="1" lang="en-US" altLang="zh-CN" sz="1000" dirty="0">
                <a:solidFill>
                  <a:schemeClr val="bg1"/>
                </a:solidFill>
                <a:latin typeface="Segoe UI Light"/>
                <a:ea typeface="微软雅黑" charset="0"/>
                <a:cs typeface="Segoe UI Light"/>
              </a:rPr>
              <a:t>OfficePLUS</a:t>
            </a:r>
            <a:endParaRPr lang="zh-CN" altLang="en-US" sz="1000" dirty="0">
              <a:solidFill>
                <a:schemeClr val="bg1"/>
              </a:solidFill>
              <a:latin typeface="Segoe UI Light"/>
              <a:ea typeface="微软雅黑" charset="0"/>
              <a:cs typeface="Segoe UI Light"/>
            </a:endParaRPr>
          </a:p>
        </p:txBody>
      </p:sp>
    </p:spTree>
    <p:extLst>
      <p:ext uri="{BB962C8B-B14F-4D97-AF65-F5344CB8AC3E}">
        <p14:creationId xmlns:p14="http://schemas.microsoft.com/office/powerpoint/2010/main" val="1235021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kern="0" dirty="0">
                <a:cs typeface="+mn-ea"/>
                <a:sym typeface="+mn-lt"/>
              </a:rPr>
              <a:t>密码学历史</a:t>
            </a:r>
          </a:p>
          <a:p>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27577291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密码学发展历史</a:t>
            </a:r>
            <a:endParaRPr kumimoji="1" lang="zh-CN" altLang="en-US" dirty="0">
              <a:latin typeface="+mn-lt"/>
              <a:ea typeface="+mn-ea"/>
              <a:cs typeface="+mn-ea"/>
              <a:sym typeface="+mn-lt"/>
            </a:endParaRPr>
          </a:p>
        </p:txBody>
      </p:sp>
      <p:sp>
        <p:nvSpPr>
          <p:cNvPr id="19" name="矩形 18"/>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5" name="椭圆 34"/>
          <p:cNvSpPr/>
          <p:nvPr/>
        </p:nvSpPr>
        <p:spPr>
          <a:xfrm>
            <a:off x="651970" y="30701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6" name="椭圆 35"/>
          <p:cNvSpPr/>
          <p:nvPr/>
        </p:nvSpPr>
        <p:spPr>
          <a:xfrm>
            <a:off x="2048491" y="3070166"/>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7" name="椭圆 36"/>
          <p:cNvSpPr/>
          <p:nvPr/>
        </p:nvSpPr>
        <p:spPr>
          <a:xfrm>
            <a:off x="3766976" y="3070166"/>
            <a:ext cx="363836" cy="36383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8" name="椭圆 37"/>
          <p:cNvSpPr/>
          <p:nvPr/>
        </p:nvSpPr>
        <p:spPr>
          <a:xfrm>
            <a:off x="5732164" y="3053943"/>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5" name="组 4"/>
          <p:cNvGrpSpPr/>
          <p:nvPr/>
        </p:nvGrpSpPr>
        <p:grpSpPr>
          <a:xfrm>
            <a:off x="1563147" y="1510737"/>
            <a:ext cx="2989437" cy="1242901"/>
            <a:chOff x="3521602" y="1225316"/>
            <a:chExt cx="2854713" cy="1528323"/>
          </a:xfrm>
        </p:grpSpPr>
        <p:sp>
          <p:nvSpPr>
            <p:cNvPr id="40" name="矩形 9"/>
            <p:cNvSpPr/>
            <p:nvPr/>
          </p:nvSpPr>
          <p:spPr>
            <a:xfrm flipV="1">
              <a:off x="3521602" y="1225316"/>
              <a:ext cx="2854713" cy="1528323"/>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3" name="组 42"/>
            <p:cNvGrpSpPr/>
            <p:nvPr/>
          </p:nvGrpSpPr>
          <p:grpSpPr>
            <a:xfrm>
              <a:off x="3648085" y="1285348"/>
              <a:ext cx="2630275" cy="1136264"/>
              <a:chOff x="3560787" y="669460"/>
              <a:chExt cx="1972706" cy="852199"/>
            </a:xfrm>
          </p:grpSpPr>
          <p:sp>
            <p:nvSpPr>
              <p:cNvPr id="44" name="文本框 8"/>
              <p:cNvSpPr txBox="1"/>
              <p:nvPr/>
            </p:nvSpPr>
            <p:spPr>
              <a:xfrm>
                <a:off x="3560788" y="1072257"/>
                <a:ext cx="1972705" cy="4494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密码机。如</a:t>
                </a:r>
                <a:r>
                  <a:rPr lang="zh-CN" altLang="en-US" sz="1333" dirty="0">
                    <a:solidFill>
                      <a:srgbClr val="FFFFFF"/>
                    </a:solidFill>
                    <a:cs typeface="+mn-ea"/>
                  </a:rPr>
                  <a:t>德国的</a:t>
                </a:r>
                <a:r>
                  <a:rPr lang="en-US" altLang="zh-CN" sz="1333" dirty="0">
                    <a:solidFill>
                      <a:srgbClr val="FFFFFF"/>
                    </a:solidFill>
                    <a:cs typeface="+mn-ea"/>
                  </a:rPr>
                  <a:t>Enigma</a:t>
                </a:r>
                <a:r>
                  <a:rPr lang="zh-CN" altLang="en-US" sz="1333" dirty="0">
                    <a:solidFill>
                      <a:srgbClr val="FFFFFF"/>
                    </a:solidFill>
                    <a:cs typeface="+mn-ea"/>
                  </a:rPr>
                  <a:t>密码机</a:t>
                </a:r>
                <a:endParaRPr lang="en-US" altLang="zh-CN" sz="1333" dirty="0">
                  <a:solidFill>
                    <a:srgbClr val="FFFFFF"/>
                  </a:solidFill>
                  <a:cs typeface="+mn-ea"/>
                  <a:sym typeface="+mn-lt"/>
                </a:endParaRPr>
              </a:p>
            </p:txBody>
          </p:sp>
          <p:sp>
            <p:nvSpPr>
              <p:cNvPr id="45" name="矩形 44"/>
              <p:cNvSpPr/>
              <p:nvPr/>
            </p:nvSpPr>
            <p:spPr>
              <a:xfrm>
                <a:off x="3560787" y="669460"/>
                <a:ext cx="855042"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rgbClr val="FFFFFF"/>
                    </a:solidFill>
                    <a:effectLst/>
                    <a:uLnTx/>
                    <a:uFillTx/>
                    <a:cs typeface="+mn-ea"/>
                    <a:sym typeface="+mn-lt"/>
                  </a:rPr>
                  <a:t>近代密码</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4" name="组 3"/>
          <p:cNvGrpSpPr/>
          <p:nvPr/>
        </p:nvGrpSpPr>
        <p:grpSpPr>
          <a:xfrm>
            <a:off x="238823" y="3793235"/>
            <a:ext cx="2854713" cy="1292821"/>
            <a:chOff x="1050836" y="3820884"/>
            <a:chExt cx="2854713" cy="1292821"/>
          </a:xfrm>
        </p:grpSpPr>
        <p:sp>
          <p:nvSpPr>
            <p:cNvPr id="39" name="矩形 9"/>
            <p:cNvSpPr/>
            <p:nvPr/>
          </p:nvSpPr>
          <p:spPr>
            <a:xfrm>
              <a:off x="1050836" y="3820884"/>
              <a:ext cx="2854713" cy="1292821"/>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6" name="组 45"/>
            <p:cNvGrpSpPr/>
            <p:nvPr/>
          </p:nvGrpSpPr>
          <p:grpSpPr>
            <a:xfrm>
              <a:off x="1161705" y="4245744"/>
              <a:ext cx="2630275" cy="769379"/>
              <a:chOff x="3560787" y="669460"/>
              <a:chExt cx="1972706" cy="577034"/>
            </a:xfrm>
          </p:grpSpPr>
          <p:sp>
            <p:nvSpPr>
              <p:cNvPr id="47" name="文本框 8"/>
              <p:cNvSpPr txBox="1"/>
              <p:nvPr/>
            </p:nvSpPr>
            <p:spPr>
              <a:xfrm>
                <a:off x="3560788" y="977237"/>
                <a:ext cx="1972705"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数据加密基于加密算法的保密。</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48" name="矩形 47"/>
              <p:cNvSpPr/>
              <p:nvPr/>
            </p:nvSpPr>
            <p:spPr>
              <a:xfrm>
                <a:off x="3560787" y="669460"/>
                <a:ext cx="1392448"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rgbClr val="FFFFFF"/>
                    </a:solidFill>
                    <a:cs typeface="+mn-ea"/>
                    <a:sym typeface="+mn-lt"/>
                  </a:rPr>
                  <a:t>古典密码</a:t>
                </a:r>
                <a:r>
                  <a:rPr lang="en-US" altLang="zh-CN" sz="1867" b="1" kern="0" dirty="0" smtClean="0">
                    <a:solidFill>
                      <a:srgbClr val="FFFFFF"/>
                    </a:solidFill>
                    <a:cs typeface="+mn-ea"/>
                    <a:sym typeface="+mn-lt"/>
                  </a:rPr>
                  <a:t>—</a:t>
                </a:r>
                <a:r>
                  <a:rPr lang="zh-CN" altLang="en-US" sz="1867" b="1" kern="0" dirty="0" smtClean="0">
                    <a:solidFill>
                      <a:srgbClr val="FFFFFF"/>
                    </a:solidFill>
                    <a:cs typeface="+mn-ea"/>
                    <a:sym typeface="+mn-lt"/>
                  </a:rPr>
                  <a:t>艺术</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6" name="组 5"/>
          <p:cNvGrpSpPr/>
          <p:nvPr/>
        </p:nvGrpSpPr>
        <p:grpSpPr>
          <a:xfrm>
            <a:off x="3478548" y="3695015"/>
            <a:ext cx="3915941" cy="1958810"/>
            <a:chOff x="5941200" y="3820884"/>
            <a:chExt cx="2854713" cy="2454668"/>
          </a:xfrm>
        </p:grpSpPr>
        <p:sp>
          <p:nvSpPr>
            <p:cNvPr id="41" name="矩形 9"/>
            <p:cNvSpPr/>
            <p:nvPr/>
          </p:nvSpPr>
          <p:spPr>
            <a:xfrm>
              <a:off x="5941200" y="3820884"/>
              <a:ext cx="2854713" cy="2454668"/>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9" name="组 48"/>
            <p:cNvGrpSpPr/>
            <p:nvPr/>
          </p:nvGrpSpPr>
          <p:grpSpPr>
            <a:xfrm>
              <a:off x="6087793" y="4245745"/>
              <a:ext cx="2630275" cy="1903086"/>
              <a:chOff x="3560787" y="669460"/>
              <a:chExt cx="1972706" cy="1427313"/>
            </a:xfrm>
          </p:grpSpPr>
          <p:sp>
            <p:nvSpPr>
              <p:cNvPr id="50" name="文本框 8"/>
              <p:cNvSpPr txBox="1"/>
              <p:nvPr/>
            </p:nvSpPr>
            <p:spPr>
              <a:xfrm>
                <a:off x="3560788" y="977237"/>
                <a:ext cx="1972705" cy="11195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chemeClr val="bg1"/>
                    </a:solidFill>
                  </a:rPr>
                  <a:t>定义理论安全性，提出扩散和混淆</a:t>
                </a:r>
                <a:r>
                  <a:rPr lang="zh-CN" altLang="en-US" sz="1400" dirty="0" smtClean="0">
                    <a:solidFill>
                      <a:schemeClr val="bg1"/>
                    </a:solidFill>
                  </a:rPr>
                  <a:t>原则</a:t>
                </a:r>
                <a:endParaRPr lang="en-US" altLang="zh-CN" sz="1400" dirty="0" smtClean="0">
                  <a:solidFill>
                    <a:schemeClr val="bg1"/>
                  </a:solidFill>
                </a:endParaRPr>
              </a:p>
              <a:p>
                <a:pPr lvl="0">
                  <a:lnSpc>
                    <a:spcPct val="130000"/>
                  </a:lnSpc>
                  <a:defRPr/>
                </a:pPr>
                <a:r>
                  <a:rPr kumimoji="0" lang="en-US" altLang="zh-CN" sz="1400" b="0" i="0" u="none" strike="noStrike" kern="1200" cap="none" spc="0" normalizeH="0" baseline="0" noProof="0" dirty="0" smtClean="0">
                    <a:ln>
                      <a:noFill/>
                    </a:ln>
                    <a:solidFill>
                      <a:schemeClr val="bg1"/>
                    </a:solidFill>
                    <a:effectLst/>
                    <a:uLnTx/>
                    <a:uFillTx/>
                    <a:cs typeface="+mn-ea"/>
                    <a:sym typeface="+mn-lt"/>
                  </a:rPr>
                  <a:t>DES</a:t>
                </a:r>
                <a:r>
                  <a:rPr kumimoji="0" lang="zh-CN" altLang="en-US" sz="1400" b="0" i="0" u="none" strike="noStrike" kern="1200" cap="none" spc="0" normalizeH="0" baseline="0" noProof="0" dirty="0" smtClean="0">
                    <a:ln>
                      <a:noFill/>
                    </a:ln>
                    <a:solidFill>
                      <a:schemeClr val="bg1"/>
                    </a:solidFill>
                    <a:effectLst/>
                    <a:uLnTx/>
                    <a:uFillTx/>
                    <a:cs typeface="+mn-ea"/>
                    <a:sym typeface="+mn-lt"/>
                  </a:rPr>
                  <a:t>算法</a:t>
                </a:r>
                <a:endParaRPr kumimoji="0" lang="en-US" altLang="zh-CN" sz="1400" b="0" i="0" u="none" strike="noStrike" kern="1200" cap="none" spc="0" normalizeH="0" baseline="0" noProof="0" dirty="0" smtClean="0">
                  <a:ln>
                    <a:noFill/>
                  </a:ln>
                  <a:solidFill>
                    <a:schemeClr val="bg1"/>
                  </a:solidFill>
                  <a:effectLst/>
                  <a:uLnTx/>
                  <a:uFillTx/>
                  <a:cs typeface="+mn-ea"/>
                  <a:sym typeface="+mn-lt"/>
                </a:endParaRPr>
              </a:p>
              <a:p>
                <a:pPr>
                  <a:lnSpc>
                    <a:spcPct val="130000"/>
                  </a:lnSpc>
                  <a:defRPr/>
                </a:pPr>
                <a:r>
                  <a:rPr lang="zh-CN" altLang="en-US" sz="1400" dirty="0">
                    <a:solidFill>
                      <a:schemeClr val="bg1"/>
                    </a:solidFill>
                    <a:cs typeface="+mn-ea"/>
                  </a:rPr>
                  <a:t>数据的安全基于密钥而不是算法的保密</a:t>
                </a:r>
                <a:endParaRPr lang="en-US" altLang="zh-CN" sz="1400" dirty="0">
                  <a:solidFill>
                    <a:schemeClr val="bg1"/>
                  </a:solidFill>
                  <a:cs typeface="+mn-ea"/>
                  <a:sym typeface="+mn-lt"/>
                </a:endParaRPr>
              </a:p>
            </p:txBody>
          </p:sp>
          <p:sp>
            <p:nvSpPr>
              <p:cNvPr id="51" name="矩形 50"/>
              <p:cNvSpPr/>
              <p:nvPr/>
            </p:nvSpPr>
            <p:spPr>
              <a:xfrm>
                <a:off x="3560787" y="669460"/>
                <a:ext cx="144294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a:solidFill>
                      <a:srgbClr val="FFFFFF"/>
                    </a:solidFill>
                    <a:cs typeface="+mn-ea"/>
                    <a:sym typeface="+mn-lt"/>
                  </a:rPr>
                  <a:t>现代</a:t>
                </a:r>
                <a:r>
                  <a:rPr kumimoji="0" lang="zh-CN" altLang="en-US" sz="1867" b="1" i="0" u="none" strike="noStrike" kern="0" cap="none" spc="0" normalizeH="0" baseline="0" noProof="0" dirty="0" smtClean="0">
                    <a:ln>
                      <a:noFill/>
                    </a:ln>
                    <a:solidFill>
                      <a:srgbClr val="FFFFFF"/>
                    </a:solidFill>
                    <a:effectLst/>
                    <a:uLnTx/>
                    <a:uFillTx/>
                    <a:cs typeface="+mn-ea"/>
                    <a:sym typeface="+mn-lt"/>
                  </a:rPr>
                  <a:t>密码</a:t>
                </a:r>
                <a:r>
                  <a:rPr kumimoji="0" lang="en-US" altLang="zh-CN" sz="1867" b="1" i="0" u="none" strike="noStrike" kern="0" cap="none" spc="0" normalizeH="0" baseline="0" noProof="0" dirty="0" smtClean="0">
                    <a:ln>
                      <a:noFill/>
                    </a:ln>
                    <a:solidFill>
                      <a:srgbClr val="FFFFFF"/>
                    </a:solidFill>
                    <a:effectLst/>
                    <a:uLnTx/>
                    <a:uFillTx/>
                    <a:cs typeface="+mn-ea"/>
                    <a:sym typeface="+mn-lt"/>
                  </a:rPr>
                  <a:t>I—</a:t>
                </a:r>
                <a:r>
                  <a:rPr kumimoji="0" lang="zh-CN" altLang="en-US" sz="1867" b="1" i="0" u="none" strike="noStrike" kern="0" cap="none" spc="0" normalizeH="0" baseline="0" noProof="0" dirty="0" smtClean="0">
                    <a:ln>
                      <a:noFill/>
                    </a:ln>
                    <a:solidFill>
                      <a:srgbClr val="FFFFFF"/>
                    </a:solidFill>
                    <a:effectLst/>
                    <a:uLnTx/>
                    <a:uFillTx/>
                    <a:cs typeface="+mn-ea"/>
                    <a:sym typeface="+mn-lt"/>
                  </a:rPr>
                  <a:t>科学</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7" name="组 6"/>
          <p:cNvGrpSpPr/>
          <p:nvPr/>
        </p:nvGrpSpPr>
        <p:grpSpPr>
          <a:xfrm>
            <a:off x="4977949" y="298040"/>
            <a:ext cx="4753252" cy="2799368"/>
            <a:chOff x="8276335" y="1163441"/>
            <a:chExt cx="2854713" cy="3004692"/>
          </a:xfrm>
        </p:grpSpPr>
        <p:sp>
          <p:nvSpPr>
            <p:cNvPr id="42" name="矩形 9"/>
            <p:cNvSpPr/>
            <p:nvPr/>
          </p:nvSpPr>
          <p:spPr>
            <a:xfrm flipV="1">
              <a:off x="8276335" y="1163441"/>
              <a:ext cx="2854713" cy="2420447"/>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52" name="组 51"/>
            <p:cNvGrpSpPr/>
            <p:nvPr/>
          </p:nvGrpSpPr>
          <p:grpSpPr>
            <a:xfrm>
              <a:off x="8436106" y="1453573"/>
              <a:ext cx="2630273" cy="2714560"/>
              <a:chOff x="3530465" y="795628"/>
              <a:chExt cx="1972705" cy="2035919"/>
            </a:xfrm>
          </p:grpSpPr>
          <p:sp>
            <p:nvSpPr>
              <p:cNvPr id="53" name="文本框 8"/>
              <p:cNvSpPr txBox="1"/>
              <p:nvPr/>
            </p:nvSpPr>
            <p:spPr>
              <a:xfrm>
                <a:off x="3530465" y="1091888"/>
                <a:ext cx="1972705" cy="17396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t>对称密钥加密算法进一步发展，加密算法更加</a:t>
                </a:r>
                <a:r>
                  <a:rPr lang="zh-CN" altLang="en-US" sz="1400" dirty="0" smtClean="0"/>
                  <a:t>复杂</a:t>
                </a:r>
                <a:endParaRPr lang="en-US" altLang="zh-CN" sz="1400" dirty="0" smtClean="0"/>
              </a:p>
              <a:p>
                <a:pPr lvl="0">
                  <a:lnSpc>
                    <a:spcPct val="130000"/>
                  </a:lnSpc>
                  <a:defRPr/>
                </a:pPr>
                <a:r>
                  <a:rPr lang="zh-CN" altLang="en-US" sz="1400" dirty="0"/>
                  <a:t>以</a:t>
                </a:r>
                <a:r>
                  <a:rPr lang="en-US" altLang="zh-CN" sz="1400" dirty="0"/>
                  <a:t>RSA</a:t>
                </a:r>
                <a:r>
                  <a:rPr lang="zh-CN" altLang="en-US" sz="1400" dirty="0"/>
                  <a:t>加密算法为代表的公开密钥 加密算法开始</a:t>
                </a:r>
                <a:r>
                  <a:rPr lang="zh-CN" altLang="en-US" sz="1400" dirty="0" smtClean="0"/>
                  <a:t>流行</a:t>
                </a:r>
                <a:endParaRPr lang="en-US" altLang="zh-CN" sz="1400" dirty="0" smtClean="0"/>
              </a:p>
              <a:p>
                <a:pPr>
                  <a:lnSpc>
                    <a:spcPct val="130000"/>
                  </a:lnSpc>
                  <a:defRPr/>
                </a:pPr>
                <a:r>
                  <a:rPr lang="zh-CN" altLang="en-US" sz="1400" dirty="0"/>
                  <a:t>以</a:t>
                </a:r>
                <a:r>
                  <a:rPr lang="en-US" altLang="zh-CN" sz="1400" dirty="0"/>
                  <a:t>Hash</a:t>
                </a:r>
                <a:r>
                  <a:rPr lang="zh-CN" altLang="en-US" sz="1400" dirty="0"/>
                  <a:t>算法为代表的解决数据完整性的数据摘要算法也开始出现</a:t>
                </a:r>
              </a:p>
              <a:p>
                <a:pPr lvl="0">
                  <a:lnSpc>
                    <a:spcPct val="130000"/>
                  </a:lnSpc>
                  <a:defRPr/>
                </a:pP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54" name="矩形 53"/>
              <p:cNvSpPr/>
              <p:nvPr/>
            </p:nvSpPr>
            <p:spPr>
              <a:xfrm>
                <a:off x="3543102" y="795628"/>
                <a:ext cx="956031" cy="284742"/>
              </a:xfrm>
              <a:prstGeom prst="rect">
                <a:avLst/>
              </a:prstGeom>
            </p:spPr>
            <p:txBody>
              <a:bodyPr wrap="none">
                <a:spAutoFit/>
              </a:bodyPr>
              <a:lstStyle/>
              <a:p>
                <a:pPr lvl="0" defTabSz="914400">
                  <a:defRPr/>
                </a:pPr>
                <a:r>
                  <a:rPr lang="zh-CN" altLang="en-US" sz="1867" b="1" kern="0" dirty="0">
                    <a:solidFill>
                      <a:srgbClr val="FFFFFF"/>
                    </a:solidFill>
                    <a:cs typeface="+mn-ea"/>
                    <a:sym typeface="+mn-lt"/>
                  </a:rPr>
                  <a:t>现代</a:t>
                </a:r>
                <a:r>
                  <a:rPr lang="zh-CN" altLang="en-US" sz="1867" b="1" kern="0" dirty="0" smtClean="0">
                    <a:solidFill>
                      <a:srgbClr val="FFFFFF"/>
                    </a:solidFill>
                    <a:cs typeface="+mn-ea"/>
                    <a:sym typeface="+mn-lt"/>
                  </a:rPr>
                  <a:t>密码</a:t>
                </a:r>
                <a:r>
                  <a:rPr lang="en-US" altLang="zh-CN" sz="1867" b="1" kern="0" dirty="0" smtClean="0">
                    <a:solidFill>
                      <a:srgbClr val="FFFFFF"/>
                    </a:solidFill>
                    <a:cs typeface="+mn-ea"/>
                    <a:sym typeface="+mn-lt"/>
                  </a:rPr>
                  <a:t>II</a:t>
                </a:r>
                <a:endParaRPr lang="zh-CN" altLang="en-US" sz="1867" b="1" kern="0" dirty="0">
                  <a:solidFill>
                    <a:srgbClr val="FFFFFF"/>
                  </a:solidFill>
                  <a:cs typeface="+mn-ea"/>
                  <a:sym typeface="+mn-lt"/>
                </a:endParaRPr>
              </a:p>
            </p:txBody>
          </p:sp>
        </p:grpSp>
      </p:grpSp>
      <p:sp>
        <p:nvSpPr>
          <p:cNvPr id="55" name="文本框 54"/>
          <p:cNvSpPr txBox="1"/>
          <p:nvPr/>
        </p:nvSpPr>
        <p:spPr>
          <a:xfrm>
            <a:off x="233153" y="2675616"/>
            <a:ext cx="1140056"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67" b="1" kern="0" dirty="0">
                <a:solidFill>
                  <a:sysClr val="windowText" lastClr="000000"/>
                </a:solidFill>
                <a:cs typeface="+mn-ea"/>
                <a:sym typeface="+mn-lt"/>
              </a:rPr>
              <a:t>远古以来</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6" name="文本框 55"/>
          <p:cNvSpPr txBox="1"/>
          <p:nvPr/>
        </p:nvSpPr>
        <p:spPr>
          <a:xfrm>
            <a:off x="1891078" y="3433028"/>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1800</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7" name="文本框 56"/>
          <p:cNvSpPr txBox="1"/>
          <p:nvPr/>
        </p:nvSpPr>
        <p:spPr>
          <a:xfrm>
            <a:off x="3556213" y="273944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1949</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8" name="文本框 57"/>
          <p:cNvSpPr txBox="1"/>
          <p:nvPr/>
        </p:nvSpPr>
        <p:spPr>
          <a:xfrm>
            <a:off x="5523809" y="339364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smtClean="0">
                <a:ln>
                  <a:noFill/>
                </a:ln>
                <a:solidFill>
                  <a:sysClr val="windowText" lastClr="000000"/>
                </a:solidFill>
                <a:effectLst/>
                <a:uLnTx/>
                <a:uFillTx/>
                <a:cs typeface="+mn-ea"/>
                <a:sym typeface="+mn-lt"/>
              </a:rPr>
              <a:t>1976</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9" name="文本框 58"/>
          <p:cNvSpPr txBox="1"/>
          <p:nvPr/>
        </p:nvSpPr>
        <p:spPr>
          <a:xfrm>
            <a:off x="7779501" y="3505187"/>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1994</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grpSp>
        <p:nvGrpSpPr>
          <p:cNvPr id="72" name="组 3"/>
          <p:cNvGrpSpPr/>
          <p:nvPr/>
        </p:nvGrpSpPr>
        <p:grpSpPr>
          <a:xfrm>
            <a:off x="7488794" y="3834530"/>
            <a:ext cx="4703204" cy="2113070"/>
            <a:chOff x="1070214" y="3820883"/>
            <a:chExt cx="2835334" cy="2607549"/>
          </a:xfrm>
        </p:grpSpPr>
        <p:sp>
          <p:nvSpPr>
            <p:cNvPr id="73" name="矩形 9"/>
            <p:cNvSpPr/>
            <p:nvPr/>
          </p:nvSpPr>
          <p:spPr>
            <a:xfrm>
              <a:off x="1070214" y="3820883"/>
              <a:ext cx="2835334" cy="2472418"/>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74" name="组 45"/>
            <p:cNvGrpSpPr/>
            <p:nvPr/>
          </p:nvGrpSpPr>
          <p:grpSpPr>
            <a:xfrm>
              <a:off x="1161705" y="4245744"/>
              <a:ext cx="2630275" cy="2182688"/>
              <a:chOff x="3560787" y="669460"/>
              <a:chExt cx="1972706" cy="1637016"/>
            </a:xfrm>
          </p:grpSpPr>
          <p:sp>
            <p:nvSpPr>
              <p:cNvPr id="75" name="文本框 8"/>
              <p:cNvSpPr txBox="1"/>
              <p:nvPr/>
            </p:nvSpPr>
            <p:spPr>
              <a:xfrm>
                <a:off x="3560788" y="977237"/>
                <a:ext cx="1972705" cy="13292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chemeClr val="bg1"/>
                    </a:solidFill>
                  </a:rPr>
                  <a:t>1994</a:t>
                </a:r>
                <a:r>
                  <a:rPr lang="zh-CN" altLang="en-US" sz="1400" dirty="0">
                    <a:solidFill>
                      <a:schemeClr val="bg1"/>
                    </a:solidFill>
                  </a:rPr>
                  <a:t>年，</a:t>
                </a:r>
                <a:r>
                  <a:rPr lang="en-US" altLang="zh-CN" sz="1400" dirty="0">
                    <a:solidFill>
                      <a:schemeClr val="bg1"/>
                    </a:solidFill>
                  </a:rPr>
                  <a:t>Shor</a:t>
                </a:r>
                <a:r>
                  <a:rPr lang="zh-CN" altLang="en-US" sz="1400" dirty="0">
                    <a:solidFill>
                      <a:schemeClr val="bg1"/>
                    </a:solidFill>
                  </a:rPr>
                  <a:t>提出量子计算机模型下分解大整数和求解离散对数的多项 式时间算法</a:t>
                </a:r>
              </a:p>
              <a:p>
                <a:r>
                  <a:rPr lang="en-US" altLang="zh-CN" sz="1400" dirty="0">
                    <a:solidFill>
                      <a:schemeClr val="bg1"/>
                    </a:solidFill>
                  </a:rPr>
                  <a:t>2000</a:t>
                </a:r>
                <a:r>
                  <a:rPr lang="zh-CN" altLang="en-US" sz="1400" dirty="0">
                    <a:solidFill>
                      <a:schemeClr val="bg1"/>
                    </a:solidFill>
                  </a:rPr>
                  <a:t>年，</a:t>
                </a:r>
                <a:r>
                  <a:rPr lang="en-US" altLang="zh-CN" sz="1400" dirty="0">
                    <a:solidFill>
                      <a:schemeClr val="bg1"/>
                    </a:solidFill>
                  </a:rPr>
                  <a:t>AES</a:t>
                </a:r>
                <a:r>
                  <a:rPr lang="zh-CN" altLang="en-US" sz="1400" dirty="0">
                    <a:solidFill>
                      <a:schemeClr val="bg1"/>
                    </a:solidFill>
                  </a:rPr>
                  <a:t>正式取代</a:t>
                </a:r>
                <a:r>
                  <a:rPr lang="en-US" altLang="zh-CN" sz="1400" dirty="0">
                    <a:solidFill>
                      <a:schemeClr val="bg1"/>
                    </a:solidFill>
                  </a:rPr>
                  <a:t>DES</a:t>
                </a:r>
                <a:r>
                  <a:rPr lang="zh-CN" altLang="en-US" sz="1400" dirty="0">
                    <a:solidFill>
                      <a:schemeClr val="bg1"/>
                    </a:solidFill>
                  </a:rPr>
                  <a:t>成为了新的加密标准</a:t>
                </a:r>
              </a:p>
              <a:p>
                <a:r>
                  <a:rPr lang="en-US" altLang="zh-CN" sz="1400" dirty="0">
                    <a:solidFill>
                      <a:schemeClr val="bg1"/>
                    </a:solidFill>
                  </a:rPr>
                  <a:t>2006</a:t>
                </a:r>
                <a:r>
                  <a:rPr lang="zh-CN" altLang="en-US" sz="1400" dirty="0">
                    <a:solidFill>
                      <a:schemeClr val="bg1"/>
                    </a:solidFill>
                  </a:rPr>
                  <a:t>年，第一届后量子密码学国际研讨会召开</a:t>
                </a:r>
              </a:p>
              <a:p>
                <a:r>
                  <a:rPr lang="en-US" altLang="zh-CN" sz="1400" dirty="0">
                    <a:solidFill>
                      <a:schemeClr val="bg1"/>
                    </a:solidFill>
                  </a:rPr>
                  <a:t>2017</a:t>
                </a:r>
                <a:r>
                  <a:rPr lang="zh-CN" altLang="en-US" sz="1400" dirty="0">
                    <a:solidFill>
                      <a:schemeClr val="bg1"/>
                    </a:solidFill>
                  </a:rPr>
                  <a:t>年，</a:t>
                </a:r>
                <a:r>
                  <a:rPr lang="en-US" altLang="zh-CN" sz="1400" dirty="0">
                    <a:solidFill>
                      <a:schemeClr val="bg1"/>
                    </a:solidFill>
                  </a:rPr>
                  <a:t>NIST</a:t>
                </a:r>
                <a:r>
                  <a:rPr lang="zh-CN" altLang="en-US" sz="1400" dirty="0">
                    <a:solidFill>
                      <a:schemeClr val="bg1"/>
                    </a:solidFill>
                  </a:rPr>
                  <a:t>开始征集后量子密码标准</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76" name="矩形 75"/>
              <p:cNvSpPr/>
              <p:nvPr/>
            </p:nvSpPr>
            <p:spPr>
              <a:xfrm>
                <a:off x="3560787" y="669460"/>
                <a:ext cx="771555" cy="22384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noProof="0" dirty="0" smtClean="0">
                    <a:solidFill>
                      <a:srgbClr val="FFFFFF"/>
                    </a:solidFill>
                    <a:cs typeface="+mn-ea"/>
                    <a:sym typeface="+mn-lt"/>
                  </a:rPr>
                  <a:t>现代密码</a:t>
                </a:r>
                <a:r>
                  <a:rPr lang="en-US" altLang="zh-CN" sz="1867" b="1" kern="0" noProof="0" dirty="0" smtClean="0">
                    <a:solidFill>
                      <a:srgbClr val="FFFFFF"/>
                    </a:solidFill>
                    <a:cs typeface="+mn-ea"/>
                    <a:sym typeface="+mn-lt"/>
                  </a:rPr>
                  <a:t>III</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sp>
        <p:nvSpPr>
          <p:cNvPr id="77" name="椭圆 76"/>
          <p:cNvSpPr/>
          <p:nvPr/>
        </p:nvSpPr>
        <p:spPr>
          <a:xfrm>
            <a:off x="7996355" y="3084422"/>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79" name="椭圆 78"/>
          <p:cNvSpPr/>
          <p:nvPr/>
        </p:nvSpPr>
        <p:spPr>
          <a:xfrm>
            <a:off x="14011544" y="30440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80" name="文本框 79"/>
          <p:cNvSpPr txBox="1"/>
          <p:nvPr/>
        </p:nvSpPr>
        <p:spPr>
          <a:xfrm>
            <a:off x="9800330" y="2571127"/>
            <a:ext cx="662361"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67" b="1" kern="0" noProof="0" dirty="0">
                <a:solidFill>
                  <a:sysClr val="windowText" lastClr="000000"/>
                </a:solidFill>
                <a:cs typeface="+mn-ea"/>
                <a:sym typeface="+mn-lt"/>
              </a:rPr>
              <a:t>未来</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81" name="椭圆 80"/>
          <p:cNvSpPr/>
          <p:nvPr/>
        </p:nvSpPr>
        <p:spPr>
          <a:xfrm>
            <a:off x="9953420" y="3071437"/>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83" name="组 4"/>
          <p:cNvGrpSpPr/>
          <p:nvPr/>
        </p:nvGrpSpPr>
        <p:grpSpPr>
          <a:xfrm>
            <a:off x="9731201" y="1559558"/>
            <a:ext cx="2272413" cy="1058213"/>
            <a:chOff x="3521602" y="1225316"/>
            <a:chExt cx="2854713" cy="1528323"/>
          </a:xfrm>
        </p:grpSpPr>
        <p:sp>
          <p:nvSpPr>
            <p:cNvPr id="84" name="矩形 9"/>
            <p:cNvSpPr/>
            <p:nvPr/>
          </p:nvSpPr>
          <p:spPr>
            <a:xfrm flipV="1">
              <a:off x="3521602" y="1225316"/>
              <a:ext cx="2854713" cy="1528323"/>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85" name="组 42"/>
            <p:cNvGrpSpPr/>
            <p:nvPr/>
          </p:nvGrpSpPr>
          <p:grpSpPr>
            <a:xfrm>
              <a:off x="3648085" y="1285348"/>
              <a:ext cx="2630275" cy="945951"/>
              <a:chOff x="3560787" y="669460"/>
              <a:chExt cx="1972706" cy="709464"/>
            </a:xfrm>
          </p:grpSpPr>
          <p:sp>
            <p:nvSpPr>
              <p:cNvPr id="86" name="文本框 8"/>
              <p:cNvSpPr txBox="1"/>
              <p:nvPr/>
            </p:nvSpPr>
            <p:spPr>
              <a:xfrm>
                <a:off x="3560788" y="1072257"/>
                <a:ext cx="1972705" cy="3066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量子密码</a:t>
                </a:r>
                <a:endParaRPr lang="en-US" altLang="zh-CN" sz="1333" dirty="0">
                  <a:solidFill>
                    <a:srgbClr val="FFFFFF"/>
                  </a:solidFill>
                  <a:cs typeface="+mn-ea"/>
                  <a:sym typeface="+mn-lt"/>
                </a:endParaRPr>
              </a:p>
            </p:txBody>
          </p:sp>
          <p:sp>
            <p:nvSpPr>
              <p:cNvPr id="87" name="矩形 86"/>
              <p:cNvSpPr/>
              <p:nvPr/>
            </p:nvSpPr>
            <p:spPr>
              <a:xfrm>
                <a:off x="3560787" y="669460"/>
                <a:ext cx="816508" cy="3501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noProof="0" dirty="0">
                    <a:solidFill>
                      <a:srgbClr val="FFFFFF"/>
                    </a:solidFill>
                    <a:cs typeface="+mn-ea"/>
                    <a:sym typeface="+mn-lt"/>
                  </a:rPr>
                  <a:t>未来</a:t>
                </a:r>
                <a:r>
                  <a:rPr kumimoji="0" lang="zh-CN" altLang="en-US" sz="1867" b="1" i="0" u="none" strike="noStrike" kern="0" cap="none" spc="0" normalizeH="0" baseline="0" noProof="0" dirty="0" smtClean="0">
                    <a:ln>
                      <a:noFill/>
                    </a:ln>
                    <a:solidFill>
                      <a:srgbClr val="FFFFFF"/>
                    </a:solidFill>
                    <a:effectLst/>
                    <a:uLnTx/>
                    <a:uFillTx/>
                    <a:cs typeface="+mn-ea"/>
                    <a:sym typeface="+mn-lt"/>
                  </a:rPr>
                  <a:t>密码</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spTree>
    <p:extLst>
      <p:ext uri="{BB962C8B-B14F-4D97-AF65-F5344CB8AC3E}">
        <p14:creationId xmlns:p14="http://schemas.microsoft.com/office/powerpoint/2010/main" val="264440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ppt_x"/>
                                          </p:val>
                                        </p:tav>
                                        <p:tav tm="100000">
                                          <p:val>
                                            <p:strVal val="#ppt_x"/>
                                          </p:val>
                                        </p:tav>
                                      </p:tavLst>
                                    </p:anim>
                                    <p:anim calcmode="lin" valueType="num">
                                      <p:cBhvr additive="base">
                                        <p:cTn id="3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barn(inVertical)">
                                      <p:cBhvr>
                                        <p:cTn id="73" dur="500"/>
                                        <p:tgtEl>
                                          <p:spTgt spid="7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arn(inVertical)">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barn(inVertical)">
                                      <p:cBhvr>
                                        <p:cTn id="83" dur="500"/>
                                        <p:tgtEl>
                                          <p:spTgt spid="72"/>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heel(1)">
                                      <p:cBhvr>
                                        <p:cTn id="88" dur="200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heel(1)">
                                      <p:cBhvr>
                                        <p:cTn id="93" dur="20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wheel(1)">
                                      <p:cBhvr>
                                        <p:cTn id="98"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55" grpId="0"/>
      <p:bldP spid="56" grpId="0"/>
      <p:bldP spid="57" grpId="0"/>
      <p:bldP spid="58" grpId="0"/>
      <p:bldP spid="59" grpId="0"/>
      <p:bldP spid="77" grpId="0" animBg="1"/>
      <p:bldP spid="80" grpId="0"/>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3180952" cy="3142857"/>
          </a:xfrm>
          <a:prstGeom prst="rect">
            <a:avLst/>
          </a:prstGeom>
        </p:spPr>
      </p:pic>
      <p:pic>
        <p:nvPicPr>
          <p:cNvPr id="5" name="图片 4"/>
          <p:cNvPicPr>
            <a:picLocks noChangeAspect="1"/>
          </p:cNvPicPr>
          <p:nvPr/>
        </p:nvPicPr>
        <p:blipFill>
          <a:blip r:embed="rId3"/>
          <a:stretch>
            <a:fillRect/>
          </a:stretch>
        </p:blipFill>
        <p:spPr>
          <a:xfrm>
            <a:off x="2187120" y="645545"/>
            <a:ext cx="4047619" cy="3866667"/>
          </a:xfrm>
          <a:prstGeom prst="rect">
            <a:avLst/>
          </a:prstGeom>
        </p:spPr>
      </p:pic>
      <p:pic>
        <p:nvPicPr>
          <p:cNvPr id="6" name="图片 5"/>
          <p:cNvPicPr>
            <a:picLocks noChangeAspect="1"/>
          </p:cNvPicPr>
          <p:nvPr/>
        </p:nvPicPr>
        <p:blipFill>
          <a:blip r:embed="rId4"/>
          <a:stretch>
            <a:fillRect/>
          </a:stretch>
        </p:blipFill>
        <p:spPr>
          <a:xfrm>
            <a:off x="3321152" y="1571428"/>
            <a:ext cx="4761905" cy="3914286"/>
          </a:xfrm>
          <a:prstGeom prst="rect">
            <a:avLst/>
          </a:prstGeom>
        </p:spPr>
      </p:pic>
      <p:pic>
        <p:nvPicPr>
          <p:cNvPr id="7" name="图片 6"/>
          <p:cNvPicPr>
            <a:picLocks noChangeAspect="1"/>
          </p:cNvPicPr>
          <p:nvPr/>
        </p:nvPicPr>
        <p:blipFill>
          <a:blip r:embed="rId5"/>
          <a:stretch>
            <a:fillRect/>
          </a:stretch>
        </p:blipFill>
        <p:spPr>
          <a:xfrm>
            <a:off x="4617995" y="2685713"/>
            <a:ext cx="5330415" cy="3377461"/>
          </a:xfrm>
          <a:prstGeom prst="rect">
            <a:avLst/>
          </a:prstGeom>
        </p:spPr>
      </p:pic>
      <p:pic>
        <p:nvPicPr>
          <p:cNvPr id="8" name="图片 7"/>
          <p:cNvPicPr>
            <a:picLocks noChangeAspect="1"/>
          </p:cNvPicPr>
          <p:nvPr/>
        </p:nvPicPr>
        <p:blipFill>
          <a:blip r:embed="rId6"/>
          <a:stretch>
            <a:fillRect/>
          </a:stretch>
        </p:blipFill>
        <p:spPr>
          <a:xfrm>
            <a:off x="6983755" y="3429160"/>
            <a:ext cx="4713152" cy="3386636"/>
          </a:xfrm>
          <a:prstGeom prst="rect">
            <a:avLst/>
          </a:prstGeom>
        </p:spPr>
      </p:pic>
    </p:spTree>
    <p:extLst>
      <p:ext uri="{BB962C8B-B14F-4D97-AF65-F5344CB8AC3E}">
        <p14:creationId xmlns:p14="http://schemas.microsoft.com/office/powerpoint/2010/main" val="139875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kern="0" dirty="0" smtClean="0">
                <a:cs typeface="+mn-ea"/>
                <a:sym typeface="+mn-lt"/>
              </a:rPr>
              <a:t>常用的加解密算法</a:t>
            </a:r>
            <a:endParaRPr kumimoji="1" lang="zh-CN" altLang="en-US" kern="0" dirty="0">
              <a:cs typeface="+mn-ea"/>
              <a:sym typeface="+mn-lt"/>
            </a:endParaRPr>
          </a:p>
          <a:p>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9251615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5" name="圆角矩形 4"/>
          <p:cNvSpPr/>
          <p:nvPr/>
        </p:nvSpPr>
        <p:spPr>
          <a:xfrm>
            <a:off x="1146891" y="1511094"/>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6" name="圆角矩形 5"/>
          <p:cNvSpPr/>
          <p:nvPr/>
        </p:nvSpPr>
        <p:spPr>
          <a:xfrm>
            <a:off x="1146889" y="2666269"/>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7" name="圆角矩形 6"/>
          <p:cNvSpPr/>
          <p:nvPr/>
        </p:nvSpPr>
        <p:spPr>
          <a:xfrm>
            <a:off x="1146887" y="3821443"/>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8" name="圆角矩形 7"/>
          <p:cNvSpPr/>
          <p:nvPr/>
        </p:nvSpPr>
        <p:spPr>
          <a:xfrm>
            <a:off x="1146886" y="4976618"/>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0" name="矩形 9"/>
          <p:cNvSpPr/>
          <p:nvPr/>
        </p:nvSpPr>
        <p:spPr>
          <a:xfrm>
            <a:off x="3008986" y="1713240"/>
            <a:ext cx="1415772" cy="461665"/>
          </a:xfrm>
          <a:prstGeom prst="rect">
            <a:avLst/>
          </a:prstGeom>
        </p:spPr>
        <p:txBody>
          <a:bodyPr wrap="none">
            <a:spAutoFit/>
          </a:bodyPr>
          <a:lstStyle/>
          <a:p>
            <a:pPr lvl="0" defTabSz="914400">
              <a:defRPr/>
            </a:pPr>
            <a:r>
              <a:rPr lang="zh-CN" altLang="en-US" sz="2400" b="1" kern="0" dirty="0" smtClean="0">
                <a:solidFill>
                  <a:sysClr val="windowText" lastClr="000000"/>
                </a:solidFill>
                <a:cs typeface="+mn-ea"/>
                <a:sym typeface="+mn-lt"/>
              </a:rPr>
              <a:t>对称加密</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1" name="矩形 10"/>
          <p:cNvSpPr/>
          <p:nvPr/>
        </p:nvSpPr>
        <p:spPr>
          <a:xfrm>
            <a:off x="5127439" y="2856861"/>
            <a:ext cx="1723549" cy="461665"/>
          </a:xfrm>
          <a:prstGeom prst="rect">
            <a:avLst/>
          </a:prstGeom>
        </p:spPr>
        <p:txBody>
          <a:bodyPr wrap="none">
            <a:spAutoFit/>
          </a:bodyPr>
          <a:lstStyle/>
          <a:p>
            <a:pPr lvl="0" defTabSz="914400">
              <a:defRPr/>
            </a:pPr>
            <a:r>
              <a:rPr lang="zh-CN" altLang="en-US" sz="2400" b="1" kern="0" noProof="0" dirty="0" smtClean="0">
                <a:solidFill>
                  <a:sysClr val="windowText" lastClr="000000"/>
                </a:solidFill>
                <a:cs typeface="+mn-ea"/>
                <a:sym typeface="+mn-lt"/>
              </a:rPr>
              <a:t>非对称加密</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4" name="矩形 13"/>
          <p:cNvSpPr/>
          <p:nvPr/>
        </p:nvSpPr>
        <p:spPr>
          <a:xfrm>
            <a:off x="6673977" y="3998867"/>
            <a:ext cx="2048959" cy="461665"/>
          </a:xfrm>
          <a:prstGeom prst="rect">
            <a:avLst/>
          </a:prstGeom>
        </p:spPr>
        <p:txBody>
          <a:bodyPr wrap="none">
            <a:spAutoFit/>
          </a:bodyPr>
          <a:lstStyle/>
          <a:p>
            <a:pPr lvl="0" defTabSz="914400">
              <a:defRPr/>
            </a:pPr>
            <a:r>
              <a:rPr lang="zh-CN" altLang="en-US" sz="2400" b="1" kern="0" noProof="0" dirty="0" smtClean="0">
                <a:solidFill>
                  <a:sysClr val="windowText" lastClr="000000"/>
                </a:solidFill>
                <a:cs typeface="+mn-ea"/>
                <a:sym typeface="+mn-lt"/>
              </a:rPr>
              <a:t>混合密码体制</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5" name="矩形 14"/>
          <p:cNvSpPr/>
          <p:nvPr/>
        </p:nvSpPr>
        <p:spPr>
          <a:xfrm>
            <a:off x="7562436" y="5155671"/>
            <a:ext cx="1415772" cy="461665"/>
          </a:xfrm>
          <a:prstGeom prst="rect">
            <a:avLst/>
          </a:prstGeom>
        </p:spPr>
        <p:txBody>
          <a:bodyPr wrap="none">
            <a:spAutoFit/>
          </a:bodyPr>
          <a:lstStyle/>
          <a:p>
            <a:pPr lvl="0" defTabSz="914400">
              <a:defRPr/>
            </a:pPr>
            <a:r>
              <a:rPr lang="zh-CN" altLang="en-US" sz="2400" b="1" kern="0" noProof="0" dirty="0" smtClean="0">
                <a:solidFill>
                  <a:sysClr val="windowText" lastClr="000000"/>
                </a:solidFill>
                <a:cs typeface="+mn-ea"/>
                <a:sym typeface="+mn-lt"/>
              </a:rPr>
              <a:t>密钥管理</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1634609" y="1332039"/>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cs typeface="+mn-ea"/>
                <a:sym typeface="+mn-lt"/>
              </a:rPr>
              <a:t>01</a:t>
            </a:r>
            <a:endParaRPr kumimoji="0" lang="zh-CN" altLang="en-US" sz="3733"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3726390" y="2496457"/>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cs typeface="+mn-ea"/>
                <a:sym typeface="+mn-lt"/>
              </a:rPr>
              <a:t>02</a:t>
            </a:r>
            <a:endParaRPr kumimoji="0" lang="zh-CN" altLang="en-US" sz="3733"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5270912" y="3628530"/>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cs typeface="+mn-ea"/>
                <a:sym typeface="+mn-lt"/>
              </a:rPr>
              <a:t>03</a:t>
            </a:r>
            <a:endParaRPr kumimoji="0" lang="zh-CN" altLang="en-US" sz="3733"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9303866" y="4806807"/>
            <a:ext cx="1164418" cy="1164418"/>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chemeClr val="bg1"/>
                </a:solidFill>
                <a:effectLst/>
                <a:uLnTx/>
                <a:uFillTx/>
                <a:cs typeface="+mn-ea"/>
                <a:sym typeface="+mn-lt"/>
              </a:rPr>
              <a:t>04</a:t>
            </a:r>
            <a:endParaRPr kumimoji="0" lang="zh-CN" altLang="en-US" sz="3733" b="0" i="0" u="none" strike="noStrike" kern="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28621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攻击方式</a:t>
            </a:r>
            <a:endParaRPr kumimoji="1" lang="zh-CN" altLang="en-US" dirty="0">
              <a:latin typeface="+mn-lt"/>
              <a:ea typeface="+mn-ea"/>
              <a:cs typeface="+mn-ea"/>
              <a:sym typeface="+mn-lt"/>
            </a:endParaRPr>
          </a:p>
        </p:txBody>
      </p:sp>
      <p:sp>
        <p:nvSpPr>
          <p:cNvPr id="4" name="矩形 3"/>
          <p:cNvSpPr/>
          <p:nvPr/>
        </p:nvSpPr>
        <p:spPr>
          <a:xfrm>
            <a:off x="1" y="5195278"/>
            <a:ext cx="5779393" cy="121917"/>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cs typeface="+mn-ea"/>
              <a:sym typeface="+mn-lt"/>
            </a:endParaRPr>
          </a:p>
        </p:txBody>
      </p:sp>
      <p:sp>
        <p:nvSpPr>
          <p:cNvPr id="5" name="矩形 4"/>
          <p:cNvSpPr/>
          <p:nvPr/>
        </p:nvSpPr>
        <p:spPr>
          <a:xfrm>
            <a:off x="1" y="3984373"/>
            <a:ext cx="5779393" cy="12191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6" name="矩形 5"/>
          <p:cNvSpPr/>
          <p:nvPr/>
        </p:nvSpPr>
        <p:spPr>
          <a:xfrm>
            <a:off x="1" y="2780723"/>
            <a:ext cx="5779393" cy="121917"/>
          </a:xfrm>
          <a:prstGeom prst="rect">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7" name="矩形 6"/>
          <p:cNvSpPr/>
          <p:nvPr/>
        </p:nvSpPr>
        <p:spPr>
          <a:xfrm>
            <a:off x="1" y="1569818"/>
            <a:ext cx="5779393" cy="121917"/>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8" name="椭圆 7"/>
          <p:cNvSpPr/>
          <p:nvPr/>
        </p:nvSpPr>
        <p:spPr>
          <a:xfrm>
            <a:off x="5529859" y="1205077"/>
            <a:ext cx="907237" cy="907237"/>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01</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9" name="椭圆 8"/>
          <p:cNvSpPr/>
          <p:nvPr/>
        </p:nvSpPr>
        <p:spPr>
          <a:xfrm>
            <a:off x="5529859" y="2411090"/>
            <a:ext cx="907237" cy="90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cs typeface="+mn-ea"/>
                <a:sym typeface="+mn-lt"/>
              </a:rPr>
              <a:t>02</a:t>
            </a:r>
            <a:endParaRPr kumimoji="0" lang="zh-CN" altLang="en-US" sz="32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529859" y="3583602"/>
            <a:ext cx="907237" cy="907237"/>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cs typeface="+mn-ea"/>
                <a:sym typeface="+mn-lt"/>
              </a:rPr>
              <a:t>03</a:t>
            </a:r>
            <a:endParaRPr kumimoji="0" lang="zh-CN" altLang="en-US" sz="32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5529859" y="4803969"/>
            <a:ext cx="907237" cy="907237"/>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04</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grpSp>
        <p:nvGrpSpPr>
          <p:cNvPr id="12" name="组 11"/>
          <p:cNvGrpSpPr/>
          <p:nvPr/>
        </p:nvGrpSpPr>
        <p:grpSpPr>
          <a:xfrm>
            <a:off x="6962904" y="1053541"/>
            <a:ext cx="4042755" cy="745241"/>
            <a:chOff x="247498" y="2041376"/>
            <a:chExt cx="3032066" cy="558930"/>
          </a:xfrm>
        </p:grpSpPr>
        <p:sp>
          <p:nvSpPr>
            <p:cNvPr id="13" name="文本框 12"/>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只获取到一些密文</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4" name="矩形 13"/>
            <p:cNvSpPr/>
            <p:nvPr/>
          </p:nvSpPr>
          <p:spPr>
            <a:xfrm>
              <a:off x="247498" y="2041376"/>
              <a:ext cx="1034178"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noProof="0" dirty="0" smtClean="0">
                  <a:solidFill>
                    <a:schemeClr val="tx2"/>
                  </a:solidFill>
                  <a:cs typeface="+mn-ea"/>
                  <a:sym typeface="+mn-lt"/>
                </a:rPr>
                <a:t>唯密文攻击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15" name="组 14"/>
          <p:cNvGrpSpPr/>
          <p:nvPr/>
        </p:nvGrpSpPr>
        <p:grpSpPr>
          <a:xfrm>
            <a:off x="6962904" y="2259316"/>
            <a:ext cx="4042755" cy="745238"/>
            <a:chOff x="247498" y="2041376"/>
            <a:chExt cx="3032066" cy="558928"/>
          </a:xfrm>
        </p:grpSpPr>
        <p:sp>
          <p:nvSpPr>
            <p:cNvPr id="16" name="文本框 15"/>
            <p:cNvSpPr txBox="1"/>
            <p:nvPr/>
          </p:nvSpPr>
          <p:spPr>
            <a:xfrm>
              <a:off x="247498" y="2331047"/>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能获取到一些密文，并获取到密文对应的明文。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7" name="矩形 16"/>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noProof="0" dirty="0">
                  <a:solidFill>
                    <a:schemeClr val="tx2"/>
                  </a:solidFill>
                  <a:cs typeface="+mn-ea"/>
                  <a:sym typeface="+mn-lt"/>
                </a:rPr>
                <a:t>已知</a:t>
              </a:r>
              <a:r>
                <a:rPr lang="zh-CN" altLang="en-US" sz="1867" b="1" kern="0" noProof="0" dirty="0" smtClean="0">
                  <a:solidFill>
                    <a:schemeClr val="tx2"/>
                  </a:solidFill>
                  <a:cs typeface="+mn-ea"/>
                  <a:sym typeface="+mn-lt"/>
                </a:rPr>
                <a:t>明文攻击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18" name="组 17"/>
          <p:cNvGrpSpPr/>
          <p:nvPr/>
        </p:nvGrpSpPr>
        <p:grpSpPr>
          <a:xfrm>
            <a:off x="6962904" y="3465093"/>
            <a:ext cx="4042755" cy="745241"/>
            <a:chOff x="247498" y="2041376"/>
            <a:chExt cx="3032066" cy="558930"/>
          </a:xfrm>
        </p:grpSpPr>
        <p:sp>
          <p:nvSpPr>
            <p:cNvPr id="19" name="文本框 18"/>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自己选择明文，产生对应的密文。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0" name="矩形 19"/>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dirty="0" smtClean="0">
                  <a:solidFill>
                    <a:schemeClr val="tx2"/>
                  </a:solidFill>
                  <a:cs typeface="+mn-ea"/>
                  <a:sym typeface="+mn-lt"/>
                </a:rPr>
                <a:t>选择明文攻击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21" name="组 20"/>
          <p:cNvGrpSpPr/>
          <p:nvPr/>
        </p:nvGrpSpPr>
        <p:grpSpPr>
          <a:xfrm>
            <a:off x="6962904" y="4670864"/>
            <a:ext cx="4042755" cy="745240"/>
            <a:chOff x="247498" y="2041376"/>
            <a:chExt cx="3032066" cy="558930"/>
          </a:xfrm>
        </p:grpSpPr>
        <p:sp>
          <p:nvSpPr>
            <p:cNvPr id="22" name="文本框 21"/>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在选择明文攻击的基础上，通过选定密文得到明文。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3" name="矩形 22"/>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dirty="0" smtClean="0">
                  <a:solidFill>
                    <a:schemeClr val="tx2"/>
                  </a:solidFill>
                  <a:cs typeface="+mn-ea"/>
                  <a:sym typeface="+mn-lt"/>
                </a:rPr>
                <a:t>选择密文攻击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spTree>
    <p:extLst>
      <p:ext uri="{BB962C8B-B14F-4D97-AF65-F5344CB8AC3E}">
        <p14:creationId xmlns:p14="http://schemas.microsoft.com/office/powerpoint/2010/main" val="3306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smtClean="0">
                <a:latin typeface="+mn-lt"/>
                <a:ea typeface="+mn-ea"/>
                <a:cs typeface="+mn-ea"/>
                <a:sym typeface="+mn-lt"/>
              </a:rPr>
              <a:t>古典密码</a:t>
            </a:r>
            <a:endParaRPr kumimoji="1" lang="zh-CN" altLang="en-US" dirty="0">
              <a:latin typeface="+mn-lt"/>
              <a:ea typeface="+mn-ea"/>
              <a:cs typeface="+mn-ea"/>
              <a:sym typeface="+mn-lt"/>
            </a:endParaRPr>
          </a:p>
        </p:txBody>
      </p:sp>
      <p:sp>
        <p:nvSpPr>
          <p:cNvPr id="5" name="矩形 4"/>
          <p:cNvSpPr/>
          <p:nvPr/>
        </p:nvSpPr>
        <p:spPr>
          <a:xfrm>
            <a:off x="679839" y="2339181"/>
            <a:ext cx="4847668" cy="625684"/>
          </a:xfrm>
          <a:prstGeom prst="rect">
            <a:avLst/>
          </a:prstGeom>
        </p:spPr>
        <p:txBody>
          <a:bodyPr wrap="square">
            <a:spAutoFit/>
          </a:bodyPr>
          <a:lstStyle/>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zh-CN" altLang="en-US" sz="1333" b="0" i="0" u="none" strike="noStrike" kern="0" cap="none" spc="0" normalizeH="0" baseline="0" noProof="0" dirty="0" smtClean="0">
                <a:ln>
                  <a:noFill/>
                </a:ln>
                <a:solidFill>
                  <a:schemeClr val="bg1"/>
                </a:solidFill>
                <a:effectLst/>
                <a:uLnTx/>
                <a:uFillTx/>
                <a:cs typeface="+mn-ea"/>
                <a:sym typeface="+mn-lt"/>
              </a:rPr>
              <a:t>明文中的每个字符都被替换成密文中的另一个字符，接收者对密文做反向替换就可以恢复明文</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6" name="矩形 5"/>
          <p:cNvSpPr/>
          <p:nvPr/>
        </p:nvSpPr>
        <p:spPr>
          <a:xfrm>
            <a:off x="679840" y="1801883"/>
            <a:ext cx="1140056" cy="471668"/>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867" b="1" kern="0" dirty="0">
                <a:solidFill>
                  <a:schemeClr val="accent1"/>
                </a:solidFill>
                <a:cs typeface="+mn-ea"/>
                <a:sym typeface="+mn-lt"/>
              </a:rPr>
              <a:t>代替</a:t>
            </a:r>
            <a:r>
              <a:rPr lang="zh-CN" altLang="en-US" sz="1867" b="1" kern="0" dirty="0" smtClean="0">
                <a:solidFill>
                  <a:schemeClr val="accent1"/>
                </a:solidFill>
                <a:cs typeface="+mn-ea"/>
                <a:sym typeface="+mn-lt"/>
              </a:rPr>
              <a:t>密码</a:t>
            </a:r>
            <a:endParaRPr kumimoji="0" lang="en-US" altLang="zh-CN" sz="1867" b="1" i="0" u="none" strike="noStrike" kern="0" cap="none" spc="0" normalizeH="0" baseline="0" noProof="0" dirty="0">
              <a:ln>
                <a:noFill/>
              </a:ln>
              <a:solidFill>
                <a:schemeClr val="accent1"/>
              </a:solidFill>
              <a:effectLst/>
              <a:uLnTx/>
              <a:uFillTx/>
              <a:cs typeface="+mn-ea"/>
              <a:sym typeface="+mn-lt"/>
            </a:endParaRPr>
          </a:p>
        </p:txBody>
      </p:sp>
      <p:sp>
        <p:nvSpPr>
          <p:cNvPr id="8" name="文本框 8"/>
          <p:cNvSpPr txBox="1"/>
          <p:nvPr/>
        </p:nvSpPr>
        <p:spPr>
          <a:xfrm>
            <a:off x="6682411" y="2442213"/>
            <a:ext cx="4917736"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594" marR="0" lvl="0" indent="-228594" algn="l" defTabSz="914400" rtl="0" eaLnBrk="1" fontAlgn="auto" latinLnBrk="0" hangingPunct="1">
              <a:lnSpc>
                <a:spcPct val="130000"/>
              </a:lnSpc>
              <a:spcBef>
                <a:spcPts val="0"/>
              </a:spcBef>
              <a:spcAft>
                <a:spcPts val="0"/>
              </a:spcAft>
              <a:buClrTx/>
              <a:buSzTx/>
              <a:buFont typeface="Arial"/>
              <a:buChar char="•"/>
              <a:tabLst/>
              <a:defRPr/>
            </a:pP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又称换位密码，明文的字母保持相同，但顺序被打乱。</a:t>
            </a:r>
            <a:endParaRPr kumimoji="0" lang="en-US" altLang="zh-CN" sz="1333"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 name="矩形 8"/>
          <p:cNvSpPr/>
          <p:nvPr/>
        </p:nvSpPr>
        <p:spPr>
          <a:xfrm>
            <a:off x="6682411" y="1801882"/>
            <a:ext cx="1140056" cy="37965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chemeClr val="accent1"/>
                </a:solidFill>
                <a:cs typeface="+mn-ea"/>
                <a:sym typeface="+mn-lt"/>
              </a:rPr>
              <a:t>置换密码</a:t>
            </a:r>
            <a:endParaRPr kumimoji="0" lang="zh-CN" altLang="en-US" sz="1867" b="1" i="0" u="none" strike="noStrike" kern="0" cap="none" spc="0" normalizeH="0" baseline="0" noProof="0" dirty="0">
              <a:ln>
                <a:noFill/>
              </a:ln>
              <a:solidFill>
                <a:schemeClr val="accent1"/>
              </a:solidFill>
              <a:effectLst/>
              <a:uLnTx/>
              <a:uFillTx/>
              <a:cs typeface="+mn-ea"/>
              <a:sym typeface="+mn-lt"/>
            </a:endParaRPr>
          </a:p>
        </p:txBody>
      </p:sp>
      <p:pic>
        <p:nvPicPr>
          <p:cNvPr id="4" name="图片 3"/>
          <p:cNvPicPr>
            <a:picLocks noChangeAspect="1"/>
          </p:cNvPicPr>
          <p:nvPr/>
        </p:nvPicPr>
        <p:blipFill>
          <a:blip r:embed="rId2"/>
          <a:stretch>
            <a:fillRect/>
          </a:stretch>
        </p:blipFill>
        <p:spPr>
          <a:xfrm>
            <a:off x="6272011" y="3359229"/>
            <a:ext cx="5919989" cy="2961905"/>
          </a:xfrm>
          <a:prstGeom prst="rect">
            <a:avLst/>
          </a:prstGeom>
        </p:spPr>
      </p:pic>
      <p:pic>
        <p:nvPicPr>
          <p:cNvPr id="7" name="图片 6"/>
          <p:cNvPicPr>
            <a:picLocks noChangeAspect="1"/>
          </p:cNvPicPr>
          <p:nvPr/>
        </p:nvPicPr>
        <p:blipFill>
          <a:blip r:embed="rId3"/>
          <a:stretch>
            <a:fillRect/>
          </a:stretch>
        </p:blipFill>
        <p:spPr>
          <a:xfrm>
            <a:off x="428717" y="3142445"/>
            <a:ext cx="5828271" cy="3489538"/>
          </a:xfrm>
          <a:prstGeom prst="rect">
            <a:avLst/>
          </a:prstGeom>
        </p:spPr>
      </p:pic>
    </p:spTree>
    <p:extLst>
      <p:ext uri="{BB962C8B-B14F-4D97-AF65-F5344CB8AC3E}">
        <p14:creationId xmlns:p14="http://schemas.microsoft.com/office/powerpoint/2010/main" val="22570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大气商务工作总结汇报</Template>
  <TotalTime>919</TotalTime>
  <Words>1374</Words>
  <Application>Microsoft Office PowerPoint</Application>
  <PresentationFormat>宽屏</PresentationFormat>
  <Paragraphs>205</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宋体</vt:lpstr>
      <vt:lpstr>Microsoft YaHei</vt:lpstr>
      <vt:lpstr>Microsoft YaHei</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pirate</dc:creator>
  <cp:keywords/>
  <dc:description/>
  <cp:lastModifiedBy>pirate</cp:lastModifiedBy>
  <cp:revision>36</cp:revision>
  <dcterms:created xsi:type="dcterms:W3CDTF">2022-05-22T02:27:40Z</dcterms:created>
  <dcterms:modified xsi:type="dcterms:W3CDTF">2022-06-04T13:05:51Z</dcterms:modified>
  <cp:category/>
</cp:coreProperties>
</file>