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37"/>
  </p:notesMasterIdLst>
  <p:sldIdLst>
    <p:sldId id="256" r:id="rId3"/>
    <p:sldId id="257" r:id="rId4"/>
    <p:sldId id="258" r:id="rId5"/>
    <p:sldId id="276" r:id="rId6"/>
    <p:sldId id="277" r:id="rId7"/>
    <p:sldId id="278" r:id="rId8"/>
    <p:sldId id="261" r:id="rId9"/>
    <p:sldId id="260" r:id="rId10"/>
    <p:sldId id="262" r:id="rId11"/>
    <p:sldId id="279" r:id="rId12"/>
    <p:sldId id="263" r:id="rId13"/>
    <p:sldId id="280" r:id="rId14"/>
    <p:sldId id="284" r:id="rId15"/>
    <p:sldId id="285" r:id="rId16"/>
    <p:sldId id="283" r:id="rId17"/>
    <p:sldId id="287" r:id="rId18"/>
    <p:sldId id="264" r:id="rId19"/>
    <p:sldId id="288" r:id="rId20"/>
    <p:sldId id="290" r:id="rId21"/>
    <p:sldId id="291" r:id="rId22"/>
    <p:sldId id="292" r:id="rId23"/>
    <p:sldId id="293" r:id="rId24"/>
    <p:sldId id="289" r:id="rId25"/>
    <p:sldId id="296" r:id="rId26"/>
    <p:sldId id="297" r:id="rId27"/>
    <p:sldId id="298" r:id="rId28"/>
    <p:sldId id="299" r:id="rId29"/>
    <p:sldId id="295" r:id="rId30"/>
    <p:sldId id="300" r:id="rId31"/>
    <p:sldId id="301" r:id="rId32"/>
    <p:sldId id="302" r:id="rId33"/>
    <p:sldId id="266" r:id="rId34"/>
    <p:sldId id="303" r:id="rId35"/>
    <p:sldId id="271" r:id="rId3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92"/>
  </p:normalViewPr>
  <p:slideViewPr>
    <p:cSldViewPr snapToGrid="0" snapToObjects="1">
      <p:cViewPr varScale="1">
        <p:scale>
          <a:sx n="115" d="100"/>
          <a:sy n="115" d="100"/>
        </p:scale>
        <p:origin x="432" y="8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2022/7/4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E5%AF%86%E7%A0%81%E5%AD%A6/480001" TargetMode="External"/><Relationship Id="rId2" Type="http://schemas.openxmlformats.org/officeDocument/2006/relationships/hyperlink" Target="https://baike.baidu.com/item/%E5%85%AC%E9%92%A5%E5%9F%BA%E7%A1%80%E8%AE%BE%E6%96%BD/10881894" TargetMode="Externa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baike.baidu.com/item/%E5%85%AC%E9%92%A5%E8%AF%81%E4%B9%A6/795507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office.msn.com.cn/"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b="0" dirty="0" smtClean="0">
                <a:solidFill>
                  <a:prstClr val="white"/>
                </a:solidFill>
                <a:cs typeface="+mn-ea"/>
                <a:sym typeface="+mn-lt"/>
              </a:rPr>
              <a:t>密码学介绍</a:t>
            </a:r>
            <a:endParaRPr kumimoji="1" lang="en-US" altLang="zh-CN" b="0" dirty="0">
              <a:solidFill>
                <a:prstClr val="white"/>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smtClean="0">
                <a:solidFill>
                  <a:schemeClr val="bg1"/>
                </a:solidFill>
                <a:cs typeface="+mn-ea"/>
                <a:sym typeface="+mn-lt"/>
              </a:rPr>
              <a:t>介绍人：毛超群</a:t>
            </a:r>
            <a:endParaRPr lang="zh-CN" altLang="en-US" dirty="0">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a:t>
            </a:r>
            <a:r>
              <a:rPr kumimoji="1" lang="en-US" altLang="zh-CN" dirty="0" smtClean="0">
                <a:cs typeface="+mn-ea"/>
                <a:sym typeface="+mn-lt"/>
              </a:rPr>
              <a:t> </a:t>
            </a:r>
            <a:r>
              <a:rPr kumimoji="1" lang="zh-CN" altLang="en-US" dirty="0" smtClean="0">
                <a:cs typeface="+mn-ea"/>
                <a:sym typeface="+mn-lt"/>
              </a:rPr>
              <a:t>部分</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对称加密模型</a:t>
            </a:r>
            <a:endParaRPr kumimoji="1" lang="zh-CN" altLang="en-US" dirty="0">
              <a:latin typeface="+mn-lt"/>
              <a:ea typeface="+mn-ea"/>
              <a:cs typeface="+mn-ea"/>
              <a:sym typeface="+mn-lt"/>
            </a:endParaRPr>
          </a:p>
        </p:txBody>
      </p:sp>
      <p:sp>
        <p:nvSpPr>
          <p:cNvPr id="5" name="文本框 8"/>
          <p:cNvSpPr txBox="1"/>
          <p:nvPr/>
        </p:nvSpPr>
        <p:spPr>
          <a:xfrm>
            <a:off x="4174480" y="5097378"/>
            <a:ext cx="5129942"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效率高、算法简单、系统开销小。</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适合加密大量数据。</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明文和密文长度相等。</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4198477"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优点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7551911" y="5090068"/>
            <a:ext cx="2635278"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需要以安全方式进行密钥交换。</a:t>
            </a:r>
            <a:endPar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tx2"/>
                </a:solidFill>
                <a:cs typeface="+mn-ea"/>
                <a:sym typeface="+mn-lt"/>
              </a:rPr>
              <a:t>2.</a:t>
            </a:r>
            <a:r>
              <a:rPr lang="zh-CN" altLang="en-US" sz="1333" dirty="0" smtClean="0">
                <a:solidFill>
                  <a:schemeClr val="tx2"/>
                </a:solidFill>
                <a:cs typeface="+mn-ea"/>
                <a:sym typeface="+mn-lt"/>
              </a:rPr>
              <a:t>密钥管理复杂</a:t>
            </a:r>
            <a:endParaRPr lang="en-US" altLang="zh-CN" sz="1333" dirty="0" smtClean="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无法认证源</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7551911" y="4703817"/>
            <a:ext cx="595035"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缺点</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7" name="图片 6"/>
          <p:cNvPicPr>
            <a:picLocks noChangeAspect="1"/>
          </p:cNvPicPr>
          <p:nvPr/>
        </p:nvPicPr>
        <p:blipFill>
          <a:blip r:embed="rId2"/>
          <a:stretch>
            <a:fillRect/>
          </a:stretch>
        </p:blipFill>
        <p:spPr>
          <a:xfrm>
            <a:off x="5035640" y="675508"/>
            <a:ext cx="7043348" cy="3471671"/>
          </a:xfrm>
          <a:prstGeom prst="rect">
            <a:avLst/>
          </a:prstGeom>
        </p:spPr>
      </p:pic>
    </p:spTree>
    <p:extLst>
      <p:ext uri="{BB962C8B-B14F-4D97-AF65-F5344CB8AC3E}">
        <p14:creationId xmlns:p14="http://schemas.microsoft.com/office/powerpoint/2010/main" val="355338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分组加密模式</a:t>
            </a:r>
            <a:endParaRPr kumimoji="1" lang="zh-CN" altLang="en-US" dirty="0">
              <a:latin typeface="+mn-lt"/>
              <a:ea typeface="+mn-ea"/>
              <a:cs typeface="+mn-ea"/>
              <a:sym typeface="+mn-lt"/>
            </a:endParaRPr>
          </a:p>
        </p:txBody>
      </p:sp>
      <p:sp>
        <p:nvSpPr>
          <p:cNvPr id="6" name="矩形 5"/>
          <p:cNvSpPr/>
          <p:nvPr/>
        </p:nvSpPr>
        <p:spPr>
          <a:xfrm>
            <a:off x="322121" y="1780095"/>
            <a:ext cx="2473754" cy="471668"/>
          </a:xfrm>
          <a:prstGeom prst="rect">
            <a:avLst/>
          </a:prstGeom>
        </p:spPr>
        <p:txBody>
          <a:bodyPr wrap="none">
            <a:spAutoFit/>
          </a:bodyPr>
          <a:lstStyle/>
          <a:p>
            <a:pPr lvl="0" defTabSz="914400">
              <a:lnSpc>
                <a:spcPct val="150000"/>
              </a:lnSpc>
              <a:defRPr/>
            </a:pPr>
            <a:r>
              <a:rPr lang="zh-CN" altLang="en-US" sz="1867" b="1" kern="0" noProof="0" dirty="0">
                <a:solidFill>
                  <a:schemeClr val="tx2"/>
                </a:solidFill>
                <a:cs typeface="+mn-ea"/>
                <a:sym typeface="+mn-lt"/>
              </a:rPr>
              <a:t>补</a:t>
            </a:r>
            <a:r>
              <a:rPr lang="zh-CN" altLang="en-US" sz="1867" b="1" kern="0" noProof="0" dirty="0" smtClean="0">
                <a:solidFill>
                  <a:schemeClr val="tx2"/>
                </a:solidFill>
                <a:cs typeface="+mn-ea"/>
                <a:sym typeface="+mn-lt"/>
              </a:rPr>
              <a:t>位</a:t>
            </a:r>
            <a:r>
              <a:rPr lang="en-US" altLang="zh-CN" sz="1867" b="1" kern="0" noProof="0" dirty="0" smtClean="0">
                <a:solidFill>
                  <a:schemeClr val="tx2"/>
                </a:solidFill>
                <a:cs typeface="+mn-ea"/>
                <a:sym typeface="+mn-lt"/>
              </a:rPr>
              <a:t>/</a:t>
            </a:r>
            <a:r>
              <a:rPr lang="en-US" altLang="zh-CN" sz="1867" b="1" kern="0" dirty="0">
                <a:solidFill>
                  <a:schemeClr val="tx2"/>
                </a:solidFill>
                <a:cs typeface="+mn-ea"/>
              </a:rPr>
              <a:t>PKCS7Padding</a:t>
            </a:r>
            <a:endParaRPr lang="en-US" altLang="zh-CN" sz="1867" b="1" kern="0" dirty="0">
              <a:solidFill>
                <a:schemeClr val="tx2"/>
              </a:solidFill>
              <a:cs typeface="+mn-ea"/>
              <a:sym typeface="+mn-lt"/>
            </a:endParaRPr>
          </a:p>
        </p:txBody>
      </p:sp>
      <p:sp>
        <p:nvSpPr>
          <p:cNvPr id="11" name="等腰三角形 11"/>
          <p:cNvSpPr/>
          <p:nvPr/>
        </p:nvSpPr>
        <p:spPr>
          <a:xfrm>
            <a:off x="7764705" y="584516"/>
            <a:ext cx="1752796" cy="876537"/>
          </a:xfrm>
          <a:prstGeom prst="triangle">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16" name="组 15"/>
          <p:cNvGrpSpPr/>
          <p:nvPr/>
        </p:nvGrpSpPr>
        <p:grpSpPr>
          <a:xfrm>
            <a:off x="7158463" y="1664256"/>
            <a:ext cx="2965279" cy="844072"/>
            <a:chOff x="7158463" y="1664256"/>
            <a:chExt cx="2965279" cy="844072"/>
          </a:xfrm>
          <a:solidFill>
            <a:schemeClr val="accent1"/>
          </a:solidFill>
        </p:grpSpPr>
        <p:sp>
          <p:nvSpPr>
            <p:cNvPr id="10" name="五边形 9"/>
            <p:cNvSpPr/>
            <p:nvPr/>
          </p:nvSpPr>
          <p:spPr>
            <a:xfrm>
              <a:off x="7158463" y="1664256"/>
              <a:ext cx="2965279" cy="844072"/>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2" name="矩形 11"/>
            <p:cNvSpPr/>
            <p:nvPr/>
          </p:nvSpPr>
          <p:spPr>
            <a:xfrm>
              <a:off x="7541710" y="1780095"/>
              <a:ext cx="2236510" cy="584775"/>
            </a:xfrm>
            <a:prstGeom prst="rect">
              <a:avLst/>
            </a:prstGeom>
            <a:grpFill/>
          </p:spPr>
          <p:txBody>
            <a:bodyPr wrap="none">
              <a:spAutoFit/>
            </a:bodyPr>
            <a:lstStyle/>
            <a:p>
              <a:pPr lvl="0" defTabSz="914400">
                <a:defRPr/>
              </a:pPr>
              <a:r>
                <a:rPr lang="en-US" altLang="zh-CN" sz="3200" b="1" kern="0" noProof="0" dirty="0" smtClean="0">
                  <a:solidFill>
                    <a:schemeClr val="bg1"/>
                  </a:solidFill>
                  <a:cs typeface="+mn-ea"/>
                  <a:sym typeface="+mn-lt"/>
                </a:rPr>
                <a:t>01ECB</a:t>
              </a:r>
              <a:r>
                <a:rPr lang="zh-CN" altLang="en-US" sz="3200" b="1" kern="0" noProof="0" dirty="0" smtClean="0">
                  <a:solidFill>
                    <a:schemeClr val="bg1"/>
                  </a:solidFill>
                  <a:cs typeface="+mn-ea"/>
                  <a:sym typeface="+mn-lt"/>
                </a:rPr>
                <a:t>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7" name="组 16"/>
          <p:cNvGrpSpPr/>
          <p:nvPr/>
        </p:nvGrpSpPr>
        <p:grpSpPr>
          <a:xfrm>
            <a:off x="6539540" y="2705721"/>
            <a:ext cx="4203123" cy="844072"/>
            <a:chOff x="6539540" y="2705721"/>
            <a:chExt cx="4203123" cy="844072"/>
          </a:xfrm>
          <a:solidFill>
            <a:schemeClr val="bg1">
              <a:lumMod val="75000"/>
            </a:schemeClr>
          </a:solidFill>
        </p:grpSpPr>
        <p:sp>
          <p:nvSpPr>
            <p:cNvPr id="9" name="五边形 7"/>
            <p:cNvSpPr/>
            <p:nvPr/>
          </p:nvSpPr>
          <p:spPr>
            <a:xfrm>
              <a:off x="6539540" y="2705721"/>
              <a:ext cx="4203123" cy="844072"/>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3" name="矩形 12"/>
            <p:cNvSpPr/>
            <p:nvPr/>
          </p:nvSpPr>
          <p:spPr>
            <a:xfrm>
              <a:off x="6922166" y="2797398"/>
              <a:ext cx="3384396" cy="584775"/>
            </a:xfrm>
            <a:prstGeom prst="rect">
              <a:avLst/>
            </a:prstGeom>
            <a:grpFill/>
          </p:spPr>
          <p:txBody>
            <a:bodyPr wrap="squar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02</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CBC</a:t>
              </a:r>
              <a:r>
                <a:rPr lang="zh-CN" altLang="en-US" sz="3200" b="1" kern="0" noProof="0" dirty="0" smtClean="0">
                  <a:solidFill>
                    <a:schemeClr val="bg1"/>
                  </a:solidFill>
                  <a:cs typeface="+mn-ea"/>
                  <a:sym typeface="+mn-lt"/>
                </a:rPr>
                <a:t>模式（</a:t>
              </a:r>
              <a:r>
                <a:rPr lang="en-US" altLang="zh-CN" sz="3200" b="1" kern="0" noProof="0" dirty="0" smtClean="0">
                  <a:solidFill>
                    <a:schemeClr val="bg1"/>
                  </a:solidFill>
                  <a:cs typeface="+mn-ea"/>
                  <a:sym typeface="+mn-lt"/>
                </a:rPr>
                <a:t>IV</a:t>
              </a:r>
              <a:r>
                <a:rPr lang="zh-CN" altLang="en-US" sz="3200" b="1" kern="0" noProof="0" dirty="0" smtClean="0">
                  <a:solidFill>
                    <a:schemeClr val="bg1"/>
                  </a:solidFill>
                  <a:cs typeface="+mn-ea"/>
                  <a:sym typeface="+mn-lt"/>
                </a:rPr>
                <a:t>）</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8" name="组 17"/>
          <p:cNvGrpSpPr/>
          <p:nvPr/>
        </p:nvGrpSpPr>
        <p:grpSpPr>
          <a:xfrm>
            <a:off x="6068883" y="3747185"/>
            <a:ext cx="5144439" cy="844072"/>
            <a:chOff x="6068883" y="3747185"/>
            <a:chExt cx="5144439" cy="844072"/>
          </a:xfrm>
          <a:solidFill>
            <a:schemeClr val="tx1">
              <a:lumMod val="65000"/>
              <a:lumOff val="35000"/>
            </a:schemeClr>
          </a:solidFill>
        </p:grpSpPr>
        <p:sp>
          <p:nvSpPr>
            <p:cNvPr id="8" name="五边形 5"/>
            <p:cNvSpPr/>
            <p:nvPr/>
          </p:nvSpPr>
          <p:spPr>
            <a:xfrm>
              <a:off x="6068883" y="3747185"/>
              <a:ext cx="5144439" cy="844072"/>
            </a:xfrm>
            <a:custGeom>
              <a:avLst/>
              <a:gdLst/>
              <a:ahLst/>
              <a:cxnLst/>
              <a:rect l="l" t="t" r="r" b="b"/>
              <a:pathLst>
                <a:path w="3326780" h="545840">
                  <a:moveTo>
                    <a:pt x="272920" y="0"/>
                  </a:moveTo>
                  <a:lnTo>
                    <a:pt x="1028317" y="0"/>
                  </a:lnTo>
                  <a:lnTo>
                    <a:pt x="2298463" y="0"/>
                  </a:lnTo>
                  <a:lnTo>
                    <a:pt x="3053860" y="0"/>
                  </a:lnTo>
                  <a:lnTo>
                    <a:pt x="3326780" y="272920"/>
                  </a:lnTo>
                  <a:lnTo>
                    <a:pt x="3053860" y="545840"/>
                  </a:lnTo>
                  <a:lnTo>
                    <a:pt x="2298463" y="545840"/>
                  </a:lnTo>
                  <a:lnTo>
                    <a:pt x="1028317" y="545840"/>
                  </a:lnTo>
                  <a:lnTo>
                    <a:pt x="272920" y="545840"/>
                  </a:lnTo>
                  <a:lnTo>
                    <a:pt x="0"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14" name="矩形 13"/>
            <p:cNvSpPr/>
            <p:nvPr/>
          </p:nvSpPr>
          <p:spPr>
            <a:xfrm>
              <a:off x="6675440" y="3879635"/>
              <a:ext cx="4001416"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03</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OFB</a:t>
              </a:r>
              <a:r>
                <a:rPr lang="zh-CN" altLang="en-US" sz="3200" b="1" kern="0" noProof="0" dirty="0" smtClean="0">
                  <a:solidFill>
                    <a:schemeClr val="bg1"/>
                  </a:solidFill>
                  <a:cs typeface="+mn-ea"/>
                  <a:sym typeface="+mn-lt"/>
                </a:rPr>
                <a:t>输出反馈模式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grpSp>
        <p:nvGrpSpPr>
          <p:cNvPr id="19" name="组 18"/>
          <p:cNvGrpSpPr/>
          <p:nvPr/>
        </p:nvGrpSpPr>
        <p:grpSpPr>
          <a:xfrm>
            <a:off x="5695431" y="4788648"/>
            <a:ext cx="5891343" cy="844072"/>
            <a:chOff x="5695431" y="4788648"/>
            <a:chExt cx="5891343" cy="844072"/>
          </a:xfrm>
          <a:solidFill>
            <a:schemeClr val="accent1">
              <a:lumMod val="75000"/>
            </a:schemeClr>
          </a:solidFill>
        </p:grpSpPr>
        <p:sp>
          <p:nvSpPr>
            <p:cNvPr id="7" name="五边形 2"/>
            <p:cNvSpPr/>
            <p:nvPr/>
          </p:nvSpPr>
          <p:spPr>
            <a:xfrm flipH="1">
              <a:off x="5695431" y="4788648"/>
              <a:ext cx="5891343" cy="844072"/>
            </a:xfrm>
            <a:custGeom>
              <a:avLst/>
              <a:gdLst/>
              <a:ahLst/>
              <a:cxnLst/>
              <a:rect l="l" t="t" r="r" b="b"/>
              <a:pathLst>
                <a:path w="3809784" h="545840">
                  <a:moveTo>
                    <a:pt x="3536864" y="0"/>
                  </a:moveTo>
                  <a:lnTo>
                    <a:pt x="2298463" y="0"/>
                  </a:lnTo>
                  <a:lnTo>
                    <a:pt x="1511321" y="0"/>
                  </a:lnTo>
                  <a:lnTo>
                    <a:pt x="272920" y="0"/>
                  </a:lnTo>
                  <a:lnTo>
                    <a:pt x="0" y="272920"/>
                  </a:lnTo>
                  <a:lnTo>
                    <a:pt x="272920" y="545840"/>
                  </a:lnTo>
                  <a:lnTo>
                    <a:pt x="1511321" y="545840"/>
                  </a:lnTo>
                  <a:lnTo>
                    <a:pt x="2298463" y="545840"/>
                  </a:lnTo>
                  <a:lnTo>
                    <a:pt x="3536864" y="545840"/>
                  </a:lnTo>
                  <a:lnTo>
                    <a:pt x="3809784" y="272920"/>
                  </a:lnTo>
                  <a:close/>
                </a:path>
              </a:pathLst>
            </a:cu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15" name="矩形 14"/>
            <p:cNvSpPr/>
            <p:nvPr/>
          </p:nvSpPr>
          <p:spPr>
            <a:xfrm>
              <a:off x="6675440" y="4922313"/>
              <a:ext cx="3977371" cy="584775"/>
            </a:xfrm>
            <a:prstGeom prst="rect">
              <a:avLst/>
            </a:prstGeom>
            <a:grpFill/>
          </p:spPr>
          <p:txBody>
            <a:bodyPr wrap="none">
              <a:spAutoFit/>
            </a:bodyPr>
            <a:lstStyle/>
            <a:p>
              <a:pPr lvl="0" defTabSz="914400">
                <a:defRPr/>
              </a:pPr>
              <a:r>
                <a:rPr kumimoji="0" lang="en-US" altLang="zh-CN" sz="3200" b="1" i="0" u="none" strike="noStrike" kern="0" cap="none" spc="0" normalizeH="0" baseline="0" noProof="0" dirty="0">
                  <a:ln>
                    <a:noFill/>
                  </a:ln>
                  <a:solidFill>
                    <a:schemeClr val="bg1"/>
                  </a:solidFill>
                  <a:effectLst/>
                  <a:uLnTx/>
                  <a:uFillTx/>
                  <a:cs typeface="+mn-ea"/>
                  <a:sym typeface="+mn-lt"/>
                </a:rPr>
                <a:t>04</a:t>
              </a:r>
              <a:r>
                <a:rPr kumimoji="0" lang="cs-CZ" altLang="zh-CN" sz="3200" b="1" i="0" u="none" strike="noStrike" kern="0" cap="none" spc="0" normalizeH="0" baseline="0" noProof="0" dirty="0">
                  <a:ln>
                    <a:noFill/>
                  </a:ln>
                  <a:solidFill>
                    <a:schemeClr val="bg1"/>
                  </a:solidFill>
                  <a:effectLst/>
                  <a:uLnTx/>
                  <a:uFillTx/>
                  <a:cs typeface="+mn-ea"/>
                  <a:sym typeface="+mn-lt"/>
                </a:rPr>
                <a:t> </a:t>
              </a:r>
              <a:r>
                <a:rPr lang="en-US" altLang="zh-CN" sz="3200" b="1" kern="0" noProof="0" dirty="0" smtClean="0">
                  <a:solidFill>
                    <a:schemeClr val="bg1"/>
                  </a:solidFill>
                  <a:cs typeface="+mn-ea"/>
                  <a:sym typeface="+mn-lt"/>
                </a:rPr>
                <a:t>CFB</a:t>
              </a:r>
              <a:r>
                <a:rPr lang="zh-CN" altLang="en-US" sz="3200" b="1" kern="0" noProof="0" dirty="0" smtClean="0">
                  <a:solidFill>
                    <a:schemeClr val="bg1"/>
                  </a:solidFill>
                  <a:cs typeface="+mn-ea"/>
                  <a:sym typeface="+mn-lt"/>
                </a:rPr>
                <a:t>密码反馈模式</a:t>
              </a:r>
              <a:endParaRPr kumimoji="0" lang="en-US" altLang="zh-CN" sz="3200" b="1" i="0" u="none" strike="noStrike" kern="0" cap="none" spc="0" normalizeH="0" baseline="0" noProof="0" dirty="0">
                <a:ln>
                  <a:noFill/>
                </a:ln>
                <a:solidFill>
                  <a:schemeClr val="bg1"/>
                </a:solidFill>
                <a:effectLst/>
                <a:uLnTx/>
                <a:uFillTx/>
                <a:cs typeface="+mn-ea"/>
                <a:sym typeface="+mn-lt"/>
              </a:endParaRPr>
            </a:p>
          </p:txBody>
        </p:sp>
      </p:grpSp>
      <p:pic>
        <p:nvPicPr>
          <p:cNvPr id="4" name="图片 3"/>
          <p:cNvPicPr>
            <a:picLocks noChangeAspect="1"/>
          </p:cNvPicPr>
          <p:nvPr/>
        </p:nvPicPr>
        <p:blipFill>
          <a:blip r:embed="rId2"/>
          <a:stretch>
            <a:fillRect/>
          </a:stretch>
        </p:blipFill>
        <p:spPr>
          <a:xfrm>
            <a:off x="322121" y="2451063"/>
            <a:ext cx="5123809" cy="2857143"/>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1" y="675508"/>
            <a:ext cx="4919580" cy="529569"/>
          </a:xfrm>
        </p:spPr>
        <p:txBody>
          <a:bodyPr/>
          <a:lstStyle/>
          <a:p>
            <a:r>
              <a:rPr kumimoji="1" lang="en-US" altLang="zh-CN" dirty="0" smtClean="0">
                <a:latin typeface="+mn-lt"/>
                <a:ea typeface="+mn-ea"/>
                <a:cs typeface="+mn-ea"/>
                <a:sym typeface="+mn-lt"/>
              </a:rPr>
              <a:t>DES/Data Encryption Standard</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19517" y="2189801"/>
            <a:ext cx="9193441" cy="772519"/>
          </a:xfrm>
          <a:prstGeom prst="rect">
            <a:avLst/>
          </a:prstGeom>
        </p:spPr>
        <p:txBody>
          <a:bodyPr wrap="square">
            <a:spAutoFit/>
          </a:bodyPr>
          <a:lstStyle/>
          <a:p>
            <a:pPr lvl="0" defTabSz="914400">
              <a:lnSpc>
                <a:spcPct val="130000"/>
              </a:lnSpc>
              <a:defRPr/>
            </a:pPr>
            <a:r>
              <a:rPr lang="zh-CN" altLang="en-US" sz="2000" dirty="0" smtClean="0">
                <a:solidFill>
                  <a:schemeClr val="bg1"/>
                </a:solidFill>
              </a:rPr>
              <a:t>使用</a:t>
            </a:r>
            <a:r>
              <a:rPr lang="zh-CN" altLang="en-US" sz="2000" dirty="0">
                <a:solidFill>
                  <a:schemeClr val="bg1"/>
                </a:solidFill>
              </a:rPr>
              <a:t>了分组密码设计的两个原则：混淆（</a:t>
            </a:r>
            <a:r>
              <a:rPr lang="en-US" altLang="zh-CN" sz="2000" dirty="0">
                <a:solidFill>
                  <a:schemeClr val="bg1"/>
                </a:solidFill>
              </a:rPr>
              <a:t>confusion</a:t>
            </a:r>
            <a:r>
              <a:rPr lang="zh-CN" altLang="en-US" sz="2000" dirty="0">
                <a:solidFill>
                  <a:schemeClr val="bg1"/>
                </a:solidFill>
              </a:rPr>
              <a:t>）和扩散</a:t>
            </a:r>
            <a:r>
              <a:rPr lang="en-US" altLang="zh-CN" sz="2000" dirty="0">
                <a:solidFill>
                  <a:schemeClr val="bg1"/>
                </a:solidFill>
              </a:rPr>
              <a:t>(diffusion</a:t>
            </a:r>
            <a:r>
              <a:rPr lang="en-US" altLang="zh-CN" sz="2000" dirty="0" smtClean="0">
                <a:solidFill>
                  <a:schemeClr val="bg1"/>
                </a:solidFill>
              </a:rPr>
              <a:t>)</a:t>
            </a: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719518" y="3832376"/>
            <a:ext cx="9448395" cy="572464"/>
          </a:xfrm>
          <a:prstGeom prst="rect">
            <a:avLst/>
          </a:prstGeom>
        </p:spPr>
        <p:txBody>
          <a:bodyPr wrap="square">
            <a:spAutoFit/>
          </a:bodyPr>
          <a:lstStyle/>
          <a:p>
            <a:pPr lvl="0" defTabSz="914400">
              <a:lnSpc>
                <a:spcPct val="130000"/>
              </a:lnSpc>
              <a:defRPr/>
            </a:pPr>
            <a:r>
              <a:rPr lang="zh-CN" altLang="en-US" sz="2400" dirty="0"/>
              <a:t> </a:t>
            </a:r>
            <a:r>
              <a:rPr lang="zh-CN" altLang="en-US" sz="2400" dirty="0">
                <a:solidFill>
                  <a:schemeClr val="bg1"/>
                </a:solidFill>
              </a:rPr>
              <a:t>明文</a:t>
            </a:r>
            <a:r>
              <a:rPr lang="zh-CN" altLang="en-US" sz="2400" dirty="0" smtClean="0">
                <a:solidFill>
                  <a:schemeClr val="bg1"/>
                </a:solidFill>
              </a:rPr>
              <a:t>按</a:t>
            </a:r>
            <a:r>
              <a:rPr lang="en-US" altLang="zh-CN" sz="2400" dirty="0">
                <a:solidFill>
                  <a:schemeClr val="bg1"/>
                </a:solidFill>
              </a:rPr>
              <a:t>64</a:t>
            </a:r>
            <a:r>
              <a:rPr lang="zh-CN" altLang="en-US" sz="2400" dirty="0">
                <a:solidFill>
                  <a:schemeClr val="bg1"/>
                </a:solidFill>
              </a:rPr>
              <a:t>位进行分组</a:t>
            </a:r>
            <a:r>
              <a:rPr lang="zh-CN" altLang="en-US" sz="2400" dirty="0" smtClean="0">
                <a:solidFill>
                  <a:schemeClr val="bg1"/>
                </a:solidFill>
              </a:rPr>
              <a:t>，</a:t>
            </a:r>
            <a:r>
              <a:rPr lang="zh-CN" altLang="en-US" sz="2400" dirty="0">
                <a:solidFill>
                  <a:schemeClr val="bg1"/>
                </a:solidFill>
              </a:rPr>
              <a:t>密钥</a:t>
            </a:r>
            <a:r>
              <a:rPr lang="zh-CN" altLang="en-US" sz="2400" dirty="0" smtClean="0">
                <a:solidFill>
                  <a:schemeClr val="bg1"/>
                </a:solidFill>
              </a:rPr>
              <a:t>长</a:t>
            </a:r>
            <a:r>
              <a:rPr lang="en-US" altLang="zh-CN" sz="2400" dirty="0">
                <a:solidFill>
                  <a:schemeClr val="bg1"/>
                </a:solidFill>
              </a:rPr>
              <a:t>64</a:t>
            </a:r>
            <a:r>
              <a:rPr lang="zh-CN" altLang="en-US" sz="2400" dirty="0">
                <a:solidFill>
                  <a:schemeClr val="bg1"/>
                </a:solidFill>
              </a:rPr>
              <a:t>位，密钥事实上是</a:t>
            </a:r>
            <a:r>
              <a:rPr lang="en-US" altLang="zh-CN" sz="2400" dirty="0">
                <a:solidFill>
                  <a:schemeClr val="bg1"/>
                </a:solidFill>
              </a:rPr>
              <a:t>56</a:t>
            </a:r>
            <a:r>
              <a:rPr lang="zh-CN" altLang="en-US" sz="2400" dirty="0">
                <a:solidFill>
                  <a:schemeClr val="bg1"/>
                </a:solidFill>
              </a:rPr>
              <a:t>位参与</a:t>
            </a:r>
            <a:r>
              <a:rPr lang="en-US" altLang="zh-CN" sz="2400" dirty="0">
                <a:solidFill>
                  <a:schemeClr val="bg1"/>
                </a:solidFill>
              </a:rPr>
              <a:t>DES</a:t>
            </a:r>
            <a:r>
              <a:rPr lang="zh-CN" altLang="en-US" sz="2400" dirty="0">
                <a:solidFill>
                  <a:schemeClr val="bg1"/>
                </a:solidFill>
              </a:rPr>
              <a:t>运算</a:t>
            </a: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92443"/>
          </a:xfrm>
          <a:prstGeom prst="rect">
            <a:avLst/>
          </a:prstGeom>
        </p:spPr>
        <p:txBody>
          <a:bodyPr wrap="square">
            <a:spAutoFit/>
          </a:bodyPr>
          <a:lstStyle/>
          <a:p>
            <a:pPr lvl="0" defTabSz="914400">
              <a:lnSpc>
                <a:spcPct val="130000"/>
              </a:lnSpc>
              <a:defRPr/>
            </a:pPr>
            <a:r>
              <a:rPr lang="zh-CN" altLang="en-US" sz="2000" dirty="0">
                <a:solidFill>
                  <a:schemeClr val="bg1"/>
                </a:solidFill>
              </a:rPr>
              <a:t>分组比较短</a:t>
            </a:r>
            <a:r>
              <a:rPr lang="zh-CN" altLang="en-US" sz="2000" dirty="0" smtClean="0">
                <a:solidFill>
                  <a:schemeClr val="bg1"/>
                </a:solidFill>
              </a:rPr>
              <a:t>、密钥 太</a:t>
            </a:r>
            <a:r>
              <a:rPr lang="zh-CN" altLang="en-US" sz="2000" dirty="0">
                <a:solidFill>
                  <a:schemeClr val="bg1"/>
                </a:solidFill>
              </a:rPr>
              <a:t>短、密码生命周期短、运算速度较</a:t>
            </a:r>
            <a:r>
              <a:rPr lang="zh-CN" altLang="en-US" sz="2000" dirty="0" smtClean="0">
                <a:solidFill>
                  <a:schemeClr val="bg1"/>
                </a:solidFill>
              </a:rPr>
              <a:t>慢，已经被破解</a:t>
            </a:r>
            <a:r>
              <a:rPr lang="zh-CN" altLang="en-US" sz="1400" dirty="0" smtClean="0">
                <a:solidFill>
                  <a:schemeClr val="bg1"/>
                </a:solidFill>
              </a:rPr>
              <a:t>。</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5" name="矩形 4"/>
          <p:cNvSpPr/>
          <p:nvPr/>
        </p:nvSpPr>
        <p:spPr>
          <a:xfrm>
            <a:off x="3139345" y="2829458"/>
            <a:ext cx="8608740" cy="652486"/>
          </a:xfrm>
          <a:prstGeom prst="rect">
            <a:avLst/>
          </a:prstGeom>
        </p:spPr>
        <p:txBody>
          <a:bodyPr wrap="square">
            <a:spAutoFit/>
          </a:bodyPr>
          <a:lstStyle/>
          <a:p>
            <a:pPr lvl="0" defTabSz="914400">
              <a:lnSpc>
                <a:spcPct val="130000"/>
              </a:lnSpc>
              <a:defRPr/>
            </a:pPr>
            <a:r>
              <a:rPr lang="zh-CN" altLang="en-US" sz="1400" dirty="0"/>
              <a:t>混淆是使密文的统计特性与密钥的取值之间的关系尽可能复杂化</a:t>
            </a:r>
            <a:endParaRPr lang="en-US" altLang="zh-CN" sz="1400" dirty="0"/>
          </a:p>
          <a:p>
            <a:pPr lvl="0" defTabSz="914400">
              <a:lnSpc>
                <a:spcPct val="130000"/>
              </a:lnSpc>
              <a:defRPr/>
            </a:pPr>
            <a:r>
              <a:rPr lang="zh-CN" altLang="en-US" sz="1400" dirty="0" smtClean="0"/>
              <a:t>扩散</a:t>
            </a:r>
            <a:r>
              <a:rPr lang="zh-CN" altLang="en-US" sz="1400" dirty="0"/>
              <a:t>的作用就是将每一位明文的影响尽可能迅速地作用到较多的输出密文位中</a:t>
            </a:r>
            <a:endParaRPr lang="en-US" altLang="zh-CN" sz="1400" kern="0" dirty="0">
              <a:cs typeface="+mn-ea"/>
              <a:sym typeface="+mn-lt"/>
            </a:endParaRPr>
          </a:p>
        </p:txBody>
      </p:sp>
    </p:spTree>
    <p:extLst>
      <p:ext uri="{BB962C8B-B14F-4D97-AF65-F5344CB8AC3E}">
        <p14:creationId xmlns:p14="http://schemas.microsoft.com/office/powerpoint/2010/main" val="270858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en-US" altLang="zh-CN" dirty="0" smtClean="0">
                <a:latin typeface="+mn-lt"/>
                <a:ea typeface="+mn-ea"/>
                <a:cs typeface="+mn-ea"/>
                <a:sym typeface="+mn-lt"/>
              </a:rPr>
              <a:t>3DES</a:t>
            </a:r>
            <a:endParaRPr kumimoji="1" lang="zh-CN" altLang="en-US" dirty="0">
              <a:latin typeface="+mn-lt"/>
              <a:ea typeface="+mn-ea"/>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6" name="矩形 35"/>
          <p:cNvSpPr/>
          <p:nvPr/>
        </p:nvSpPr>
        <p:spPr>
          <a:xfrm>
            <a:off x="0" y="5285032"/>
            <a:ext cx="1441349" cy="1245636"/>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9" name="矩形 38"/>
          <p:cNvSpPr/>
          <p:nvPr/>
        </p:nvSpPr>
        <p:spPr>
          <a:xfrm>
            <a:off x="2207273" y="4998501"/>
            <a:ext cx="9985399" cy="888223"/>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2" name="矩形 11"/>
          <p:cNvSpPr/>
          <p:nvPr/>
        </p:nvSpPr>
        <p:spPr>
          <a:xfrm flipV="1">
            <a:off x="1427357" y="5000411"/>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5" name="文本框 44"/>
          <p:cNvSpPr txBox="1"/>
          <p:nvPr/>
        </p:nvSpPr>
        <p:spPr>
          <a:xfrm>
            <a:off x="74573" y="535040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kern="0" dirty="0" smtClean="0">
                <a:solidFill>
                  <a:srgbClr val="FFFFFF"/>
                </a:solidFill>
                <a:cs typeface="+mn-ea"/>
                <a:sym typeface="+mn-lt"/>
              </a:rPr>
              <a:t>03</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728168" y="2025375"/>
            <a:ext cx="9193441" cy="1172629"/>
          </a:xfrm>
          <a:prstGeom prst="rect">
            <a:avLst/>
          </a:prstGeom>
        </p:spPr>
        <p:txBody>
          <a:bodyPr wrap="square">
            <a:spAutoFit/>
          </a:bodyPr>
          <a:lstStyle/>
          <a:p>
            <a:pPr lvl="0" defTabSz="914400">
              <a:lnSpc>
                <a:spcPct val="130000"/>
              </a:lnSpc>
              <a:defRPr/>
            </a:pPr>
            <a:r>
              <a:rPr lang="en-US" altLang="zh-CN" sz="2000" dirty="0">
                <a:solidFill>
                  <a:schemeClr val="bg1"/>
                </a:solidFill>
              </a:rPr>
              <a:t>3DES</a:t>
            </a:r>
            <a:r>
              <a:rPr lang="zh-CN" altLang="en-US" sz="2000" dirty="0">
                <a:solidFill>
                  <a:schemeClr val="bg1"/>
                </a:solidFill>
              </a:rPr>
              <a:t>加密过程为：</a:t>
            </a:r>
            <a:r>
              <a:rPr lang="en-US" altLang="zh-CN" sz="2000" dirty="0">
                <a:solidFill>
                  <a:schemeClr val="bg1"/>
                </a:solidFill>
              </a:rPr>
              <a:t>C=Ek3(Dk2(Ek1(P)))</a:t>
            </a:r>
          </a:p>
          <a:p>
            <a:pPr lvl="0" defTabSz="914400">
              <a:lnSpc>
                <a:spcPct val="130000"/>
              </a:lnSpc>
              <a:defRPr/>
            </a:pPr>
            <a:r>
              <a:rPr lang="en-US" altLang="zh-CN" sz="2000" dirty="0">
                <a:solidFill>
                  <a:schemeClr val="bg1"/>
                </a:solidFill>
              </a:rPr>
              <a:t>3DES</a:t>
            </a:r>
            <a:r>
              <a:rPr lang="zh-CN" altLang="en-US" sz="2000" dirty="0">
                <a:solidFill>
                  <a:schemeClr val="bg1"/>
                </a:solidFill>
              </a:rPr>
              <a:t>解密过程为：</a:t>
            </a:r>
            <a:r>
              <a:rPr lang="en-US" altLang="zh-CN" sz="2000" dirty="0">
                <a:solidFill>
                  <a:schemeClr val="bg1"/>
                </a:solidFill>
              </a:rPr>
              <a:t>P=Dk1(EK2(Dk3(C)))</a:t>
            </a:r>
            <a:endParaRPr lang="en-US" altLang="zh-CN" sz="2000" kern="0" dirty="0">
              <a:solidFill>
                <a:schemeClr val="bg1"/>
              </a:solidFill>
              <a:cs typeface="+mn-ea"/>
              <a:sym typeface="+mn-lt"/>
            </a:endParaRPr>
          </a:p>
          <a:p>
            <a:pPr lvl="0" defTabSz="914400">
              <a:lnSpc>
                <a:spcPct val="130000"/>
              </a:lnSpc>
              <a:defRPr/>
            </a:pP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defTabSz="914400">
              <a:lnSpc>
                <a:spcPct val="130000"/>
              </a:lnSpc>
              <a:defRPr/>
            </a:pPr>
            <a:r>
              <a:rPr lang="zh-CN" altLang="en-US" dirty="0"/>
              <a:t> </a:t>
            </a:r>
            <a:r>
              <a:rPr lang="zh-CN" altLang="en-US" dirty="0">
                <a:solidFill>
                  <a:schemeClr val="bg1"/>
                </a:solidFill>
              </a:rPr>
              <a:t>它以</a:t>
            </a:r>
            <a:r>
              <a:rPr lang="en-US" altLang="zh-CN" dirty="0">
                <a:solidFill>
                  <a:schemeClr val="bg1"/>
                </a:solidFill>
              </a:rPr>
              <a:t>DES</a:t>
            </a:r>
            <a:r>
              <a:rPr lang="zh-CN" altLang="en-US" dirty="0">
                <a:solidFill>
                  <a:schemeClr val="bg1"/>
                </a:solidFill>
              </a:rPr>
              <a:t>为基本模块，通过组合分组方法设计出分组加密算法。比起最初的</a:t>
            </a:r>
            <a:r>
              <a:rPr lang="en-US" altLang="zh-CN" dirty="0">
                <a:solidFill>
                  <a:schemeClr val="bg1"/>
                </a:solidFill>
              </a:rPr>
              <a:t>DES</a:t>
            </a:r>
            <a:r>
              <a:rPr lang="zh-CN" altLang="en-US" dirty="0">
                <a:solidFill>
                  <a:schemeClr val="bg1"/>
                </a:solidFill>
              </a:rPr>
              <a:t>，</a:t>
            </a:r>
            <a:r>
              <a:rPr lang="en-US" altLang="zh-CN" dirty="0">
                <a:solidFill>
                  <a:schemeClr val="bg1"/>
                </a:solidFill>
              </a:rPr>
              <a:t>3DES</a:t>
            </a:r>
            <a:r>
              <a:rPr lang="zh-CN" altLang="en-US" dirty="0">
                <a:solidFill>
                  <a:schemeClr val="bg1"/>
                </a:solidFill>
              </a:rPr>
              <a:t>更为安全</a:t>
            </a:r>
            <a:r>
              <a:rPr lang="zh-CN" altLang="zh-CN" kern="0" dirty="0">
                <a:solidFill>
                  <a:srgbClr val="FFFFFF"/>
                </a:solidFill>
                <a:cs typeface="+mn-ea"/>
                <a:sym typeface="+mn-lt"/>
              </a:rPr>
              <a:t>。</a:t>
            </a:r>
            <a:endParaRPr lang="en-US" altLang="zh-CN" kern="0" dirty="0">
              <a:solidFill>
                <a:srgbClr val="FFFFFF"/>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
        <p:nvSpPr>
          <p:cNvPr id="48" name="矩形 47"/>
          <p:cNvSpPr/>
          <p:nvPr/>
        </p:nvSpPr>
        <p:spPr>
          <a:xfrm>
            <a:off x="2719518" y="5220424"/>
            <a:ext cx="8937223" cy="452624"/>
          </a:xfrm>
          <a:prstGeom prst="rect">
            <a:avLst/>
          </a:prstGeom>
        </p:spPr>
        <p:txBody>
          <a:bodyPr wrap="square">
            <a:spAutoFit/>
          </a:bodyPr>
          <a:lstStyle/>
          <a:p>
            <a:pPr lvl="0" defTabSz="914400">
              <a:lnSpc>
                <a:spcPct val="130000"/>
              </a:lnSpc>
              <a:defRPr/>
            </a:pPr>
            <a:r>
              <a:rPr lang="zh-CN" altLang="en-US" sz="2000" dirty="0">
                <a:solidFill>
                  <a:schemeClr val="bg1"/>
                </a:solidFill>
                <a:sym typeface="+mn-lt"/>
              </a:rPr>
              <a:t>密钥长度</a:t>
            </a:r>
            <a:r>
              <a:rPr lang="en-US" altLang="zh-CN" sz="2000" dirty="0">
                <a:solidFill>
                  <a:schemeClr val="bg1"/>
                </a:solidFill>
                <a:sym typeface="+mn-lt"/>
              </a:rPr>
              <a:t>128bit </a:t>
            </a:r>
            <a:r>
              <a:rPr lang="zh-CN" altLang="en-US" sz="2000" dirty="0">
                <a:solidFill>
                  <a:schemeClr val="bg1"/>
                </a:solidFill>
                <a:sym typeface="+mn-lt"/>
              </a:rPr>
              <a:t>常常</a:t>
            </a:r>
            <a:r>
              <a:rPr lang="en-US" altLang="zh-CN" sz="2000" dirty="0">
                <a:solidFill>
                  <a:schemeClr val="bg1"/>
                </a:solidFill>
                <a:sym typeface="+mn-lt"/>
              </a:rPr>
              <a:t>k1</a:t>
            </a:r>
            <a:r>
              <a:rPr lang="zh-CN" altLang="en-US" sz="2000" dirty="0">
                <a:solidFill>
                  <a:schemeClr val="bg1"/>
                </a:solidFill>
                <a:sym typeface="+mn-lt"/>
              </a:rPr>
              <a:t>与</a:t>
            </a:r>
            <a:r>
              <a:rPr lang="en-US" altLang="zh-CN" sz="2000" dirty="0">
                <a:solidFill>
                  <a:schemeClr val="bg1"/>
                </a:solidFill>
                <a:sym typeface="+mn-lt"/>
              </a:rPr>
              <a:t>k3</a:t>
            </a:r>
            <a:r>
              <a:rPr lang="zh-CN" altLang="en-US" sz="2000" dirty="0">
                <a:solidFill>
                  <a:schemeClr val="bg1"/>
                </a:solidFill>
                <a:sym typeface="+mn-lt"/>
              </a:rPr>
              <a:t>一致</a:t>
            </a:r>
            <a:endParaRPr lang="en-US" altLang="zh-CN" sz="2000" kern="0" dirty="0">
              <a:solidFill>
                <a:schemeClr val="bg1"/>
              </a:solidFill>
              <a:cs typeface="+mn-ea"/>
              <a:sym typeface="+mn-lt"/>
            </a:endParaRPr>
          </a:p>
        </p:txBody>
      </p:sp>
    </p:spTree>
    <p:extLst>
      <p:ext uri="{BB962C8B-B14F-4D97-AF65-F5344CB8AC3E}">
        <p14:creationId xmlns:p14="http://schemas.microsoft.com/office/powerpoint/2010/main" val="53848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a:xfrm>
            <a:off x="322120" y="675508"/>
            <a:ext cx="5962769" cy="529569"/>
          </a:xfrm>
        </p:spPr>
        <p:txBody>
          <a:bodyPr/>
          <a:lstStyle/>
          <a:p>
            <a:r>
              <a:rPr kumimoji="1" lang="en-US" altLang="zh-CN" dirty="0" smtClean="0">
                <a:cs typeface="+mn-ea"/>
                <a:sym typeface="+mn-lt"/>
              </a:rPr>
              <a:t>AES/Advanced Encryption Standard</a:t>
            </a:r>
            <a:endParaRPr kumimoji="1" lang="zh-CN" altLang="en-US" dirty="0">
              <a:cs typeface="+mn-ea"/>
              <a:sym typeface="+mn-lt"/>
            </a:endParaRPr>
          </a:p>
        </p:txBody>
      </p:sp>
      <p:sp>
        <p:nvSpPr>
          <p:cNvPr id="19" name="矩形 18"/>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accent1"/>
              </a:solidFill>
              <a:effectLst/>
              <a:uLnTx/>
              <a:uFillTx/>
              <a:cs typeface="+mn-ea"/>
              <a:sym typeface="+mn-lt"/>
            </a:endParaRPr>
          </a:p>
        </p:txBody>
      </p:sp>
      <p:sp>
        <p:nvSpPr>
          <p:cNvPr id="35" name="矩形 34"/>
          <p:cNvSpPr/>
          <p:nvPr/>
        </p:nvSpPr>
        <p:spPr>
          <a:xfrm>
            <a:off x="0" y="3349883"/>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7" name="矩形 36"/>
          <p:cNvSpPr/>
          <p:nvPr/>
        </p:nvSpPr>
        <p:spPr>
          <a:xfrm>
            <a:off x="2213304" y="1974930"/>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chemeClr val="accent1"/>
              </a:solidFill>
              <a:effectLst/>
              <a:uLnTx/>
              <a:uFillTx/>
              <a:cs typeface="+mn-ea"/>
              <a:sym typeface="+mn-lt"/>
            </a:endParaRPr>
          </a:p>
        </p:txBody>
      </p:sp>
      <p:sp>
        <p:nvSpPr>
          <p:cNvPr id="38" name="矩形 37"/>
          <p:cNvSpPr/>
          <p:nvPr/>
        </p:nvSpPr>
        <p:spPr>
          <a:xfrm>
            <a:off x="2189216" y="3609071"/>
            <a:ext cx="9978697"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0"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1" name="矩形 13"/>
          <p:cNvSpPr/>
          <p:nvPr/>
        </p:nvSpPr>
        <p:spPr>
          <a:xfrm>
            <a:off x="1436361" y="3349887"/>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43" name="文本框 42"/>
          <p:cNvSpPr txBox="1"/>
          <p:nvPr/>
        </p:nvSpPr>
        <p:spPr>
          <a:xfrm>
            <a:off x="61694" y="1515885"/>
            <a:ext cx="950901" cy="9130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5333" b="1" i="0" u="none" strike="noStrike" kern="0" cap="none" spc="0" normalizeH="0" baseline="0" noProof="0" dirty="0" smtClean="0">
                <a:ln>
                  <a:noFill/>
                </a:ln>
                <a:solidFill>
                  <a:srgbClr val="FFFFFF"/>
                </a:solidFill>
                <a:effectLst/>
                <a:uLnTx/>
                <a:uFillTx/>
                <a:cs typeface="+mn-ea"/>
                <a:sym typeface="+mn-lt"/>
              </a:rPr>
              <a:t>01</a:t>
            </a:r>
            <a:endParaRPr kumimoji="1" lang="zh-CN" altLang="en-US" sz="5333" b="1" i="0" u="none" strike="noStrike" kern="0" cap="none" spc="0" normalizeH="0" baseline="0" noProof="0" dirty="0">
              <a:ln>
                <a:noFill/>
              </a:ln>
              <a:solidFill>
                <a:srgbClr val="FFFFFF"/>
              </a:solidFill>
              <a:effectLst/>
              <a:uLnTx/>
              <a:uFillTx/>
              <a:cs typeface="+mn-ea"/>
              <a:sym typeface="+mn-lt"/>
            </a:endParaRPr>
          </a:p>
        </p:txBody>
      </p:sp>
      <p:sp>
        <p:nvSpPr>
          <p:cNvPr id="44" name="文本框 43"/>
          <p:cNvSpPr txBox="1"/>
          <p:nvPr/>
        </p:nvSpPr>
        <p:spPr>
          <a:xfrm>
            <a:off x="113210" y="3537324"/>
            <a:ext cx="816249"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400" b="1" kern="0" dirty="0" smtClean="0">
                <a:solidFill>
                  <a:srgbClr val="FFFFFF"/>
                </a:solidFill>
                <a:cs typeface="+mn-ea"/>
                <a:sym typeface="+mn-lt"/>
              </a:rPr>
              <a:t>02</a:t>
            </a:r>
            <a:endParaRPr kumimoji="1" lang="zh-CN" altLang="en-US" sz="4400" b="1" i="0" u="none" strike="noStrike" kern="0" cap="none" spc="0" normalizeH="0" baseline="0" noProof="0" dirty="0">
              <a:ln>
                <a:noFill/>
              </a:ln>
              <a:solidFill>
                <a:srgbClr val="FFFFFF"/>
              </a:solidFill>
              <a:effectLst/>
              <a:uLnTx/>
              <a:uFillTx/>
              <a:cs typeface="+mn-ea"/>
              <a:sym typeface="+mn-lt"/>
            </a:endParaRPr>
          </a:p>
        </p:txBody>
      </p:sp>
      <p:sp>
        <p:nvSpPr>
          <p:cNvPr id="46" name="矩形 45"/>
          <p:cNvSpPr/>
          <p:nvPr/>
        </p:nvSpPr>
        <p:spPr>
          <a:xfrm>
            <a:off x="2328927" y="2141286"/>
            <a:ext cx="9193441" cy="492443"/>
          </a:xfrm>
          <a:prstGeom prst="rect">
            <a:avLst/>
          </a:prstGeom>
        </p:spPr>
        <p:txBody>
          <a:bodyPr wrap="square">
            <a:spAutoFit/>
          </a:bodyPr>
          <a:lstStyle/>
          <a:p>
            <a:pPr lvl="0" defTabSz="914400">
              <a:lnSpc>
                <a:spcPct val="130000"/>
              </a:lnSpc>
              <a:defRPr/>
            </a:pPr>
            <a:r>
              <a:rPr lang="zh-CN" altLang="en-US" sz="2000" dirty="0">
                <a:solidFill>
                  <a:schemeClr val="bg1"/>
                </a:solidFill>
              </a:rPr>
              <a:t>运算速度快，安全性高，资源消耗</a:t>
            </a:r>
            <a:r>
              <a:rPr lang="zh-CN" altLang="en-US" sz="2000" dirty="0" smtClean="0">
                <a:solidFill>
                  <a:schemeClr val="bg1"/>
                </a:solidFill>
              </a:rPr>
              <a:t>少</a:t>
            </a:r>
            <a:r>
              <a:rPr lang="zh-CN" altLang="en-US" sz="2000" kern="0" dirty="0" smtClean="0">
                <a:solidFill>
                  <a:schemeClr val="bg1"/>
                </a:solidFill>
                <a:cs typeface="+mn-ea"/>
                <a:sym typeface="+mn-lt"/>
              </a:rPr>
              <a:t>，替代</a:t>
            </a:r>
            <a:r>
              <a:rPr lang="en-US" altLang="zh-CN" sz="2000" kern="0" dirty="0" smtClean="0">
                <a:solidFill>
                  <a:schemeClr val="bg1"/>
                </a:solidFill>
                <a:cs typeface="+mn-ea"/>
                <a:sym typeface="+mn-lt"/>
              </a:rPr>
              <a:t>DES</a:t>
            </a:r>
            <a:r>
              <a:rPr lang="zh-CN" altLang="en-US" sz="2000" kern="0" dirty="0" smtClean="0">
                <a:solidFill>
                  <a:schemeClr val="bg1"/>
                </a:solidFill>
                <a:cs typeface="+mn-ea"/>
                <a:sym typeface="+mn-lt"/>
              </a:rPr>
              <a:t>、</a:t>
            </a:r>
            <a:r>
              <a:rPr lang="en-US" altLang="zh-CN" sz="2000" kern="0" dirty="0" smtClean="0">
                <a:solidFill>
                  <a:schemeClr val="bg1"/>
                </a:solidFill>
                <a:cs typeface="+mn-ea"/>
                <a:sym typeface="+mn-lt"/>
              </a:rPr>
              <a:t>3DES</a:t>
            </a:r>
            <a:r>
              <a:rPr lang="en-US" altLang="zh-CN" sz="1400" dirty="0" smtClean="0"/>
              <a:t>	</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47" name="矩形 46"/>
          <p:cNvSpPr/>
          <p:nvPr/>
        </p:nvSpPr>
        <p:spPr>
          <a:xfrm>
            <a:off x="2216278" y="3845255"/>
            <a:ext cx="9951635" cy="852541"/>
          </a:xfrm>
          <a:prstGeom prst="rect">
            <a:avLst/>
          </a:prstGeom>
        </p:spPr>
        <p:txBody>
          <a:bodyPr wrap="square">
            <a:spAutoFit/>
          </a:bodyPr>
          <a:lstStyle/>
          <a:p>
            <a:pPr lvl="0" defTabSz="914400">
              <a:lnSpc>
                <a:spcPct val="130000"/>
              </a:lnSpc>
              <a:defRPr/>
            </a:pPr>
            <a:r>
              <a:rPr lang="zh-CN" altLang="en-US" dirty="0"/>
              <a:t> </a:t>
            </a:r>
            <a:r>
              <a:rPr lang="en-US" altLang="zh-CN" dirty="0">
                <a:solidFill>
                  <a:schemeClr val="bg1"/>
                </a:solidFill>
              </a:rPr>
              <a:t>AES</a:t>
            </a:r>
            <a:r>
              <a:rPr lang="zh-CN" altLang="en-US" dirty="0">
                <a:solidFill>
                  <a:schemeClr val="bg1"/>
                </a:solidFill>
              </a:rPr>
              <a:t>的区块长度固定为</a:t>
            </a:r>
            <a:r>
              <a:rPr lang="en-US" altLang="zh-CN" dirty="0">
                <a:solidFill>
                  <a:schemeClr val="bg1"/>
                </a:solidFill>
              </a:rPr>
              <a:t>128</a:t>
            </a:r>
            <a:r>
              <a:rPr lang="zh-CN" altLang="en-US" dirty="0">
                <a:solidFill>
                  <a:schemeClr val="bg1"/>
                </a:solidFill>
              </a:rPr>
              <a:t>位，密钥长度则可以是</a:t>
            </a:r>
            <a:r>
              <a:rPr lang="en-US" altLang="zh-CN" dirty="0">
                <a:solidFill>
                  <a:schemeClr val="bg1"/>
                </a:solidFill>
              </a:rPr>
              <a:t>128</a:t>
            </a:r>
            <a:r>
              <a:rPr lang="zh-CN" altLang="en-US" dirty="0">
                <a:solidFill>
                  <a:schemeClr val="bg1"/>
                </a:solidFill>
              </a:rPr>
              <a:t>，</a:t>
            </a:r>
            <a:r>
              <a:rPr lang="en-US" altLang="zh-CN" dirty="0">
                <a:solidFill>
                  <a:schemeClr val="bg1"/>
                </a:solidFill>
              </a:rPr>
              <a:t>192</a:t>
            </a:r>
            <a:r>
              <a:rPr lang="zh-CN" altLang="en-US" dirty="0">
                <a:solidFill>
                  <a:schemeClr val="bg1"/>
                </a:solidFill>
              </a:rPr>
              <a:t>或</a:t>
            </a:r>
            <a:r>
              <a:rPr lang="en-US" altLang="zh-CN" dirty="0">
                <a:solidFill>
                  <a:schemeClr val="bg1"/>
                </a:solidFill>
              </a:rPr>
              <a:t>256</a:t>
            </a:r>
            <a:r>
              <a:rPr lang="zh-CN" altLang="en-US" dirty="0">
                <a:solidFill>
                  <a:schemeClr val="bg1"/>
                </a:solidFill>
              </a:rPr>
              <a:t>位</a:t>
            </a:r>
            <a:endParaRPr lang="en-US" altLang="zh-CN" kern="0" dirty="0">
              <a:solidFill>
                <a:schemeClr val="bg1"/>
              </a:solidFill>
              <a:cs typeface="+mn-ea"/>
              <a:sym typeface="+mn-lt"/>
            </a:endParaRPr>
          </a:p>
          <a:p>
            <a:pPr lvl="0" defTabSz="914400">
              <a:lnSpc>
                <a:spcPct val="130000"/>
              </a:lnSpc>
              <a:defRPr/>
            </a:pPr>
            <a:r>
              <a:rPr kumimoji="0" lang="zh-CN" altLang="zh-CN" sz="2000" b="0" i="0" u="none" strike="noStrike" kern="0" cap="none" spc="0" normalizeH="0" baseline="0" noProof="0" dirty="0" smtClean="0">
                <a:ln>
                  <a:noFill/>
                </a:ln>
                <a:solidFill>
                  <a:srgbClr val="FFFFFF"/>
                </a:solidFill>
                <a:effectLst/>
                <a:uLnTx/>
                <a:uFillTx/>
                <a:cs typeface="+mn-ea"/>
                <a:sym typeface="+mn-lt"/>
              </a:rPr>
              <a:t>。</a:t>
            </a:r>
            <a:endParaRPr kumimoji="0" lang="en-US" altLang="zh-CN" sz="2000" b="0" i="0" u="none" strike="noStrike" kern="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27558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非对称加密算法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30171398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非对称加密算法</a:t>
            </a:r>
            <a:endParaRPr kumimoji="1" lang="zh-CN" altLang="en-US" dirty="0">
              <a:cs typeface="+mn-ea"/>
              <a:sym typeface="+mn-lt"/>
            </a:endParaRPr>
          </a:p>
        </p:txBody>
      </p:sp>
      <p:sp>
        <p:nvSpPr>
          <p:cNvPr id="6" name="矩形 5"/>
          <p:cNvSpPr/>
          <p:nvPr/>
        </p:nvSpPr>
        <p:spPr>
          <a:xfrm>
            <a:off x="5136862" y="29177"/>
            <a:ext cx="6795631" cy="1292662"/>
          </a:xfrm>
          <a:prstGeom prst="rect">
            <a:avLst/>
          </a:prstGeom>
        </p:spPr>
        <p:txBody>
          <a:bodyPr wrap="square">
            <a:spAutoFit/>
          </a:bodyPr>
          <a:lstStyle/>
          <a:p>
            <a:pPr lvl="0" defTabSz="914400">
              <a:defRPr/>
            </a:pPr>
            <a:r>
              <a:rPr lang="en-US" altLang="zh-CN" sz="4400" b="1" kern="0" dirty="0" smtClean="0">
                <a:solidFill>
                  <a:schemeClr val="accent1"/>
                </a:solidFill>
                <a:cs typeface="+mn-ea"/>
                <a:sym typeface="+mn-lt"/>
              </a:rPr>
              <a:t>RSA</a:t>
            </a:r>
            <a:r>
              <a:rPr lang="en-US" altLang="zh-CN" sz="6000" b="1" kern="0" dirty="0" smtClean="0">
                <a:solidFill>
                  <a:schemeClr val="accent1"/>
                </a:solidFill>
                <a:cs typeface="+mn-ea"/>
                <a:sym typeface="+mn-lt"/>
              </a:rPr>
              <a:t>:</a:t>
            </a:r>
            <a:r>
              <a:rPr lang="zh-CN" altLang="en-US" dirty="0"/>
              <a:t>寻求两个大素数比较简单，而将它们的乘积</a:t>
            </a:r>
            <a:r>
              <a:rPr lang="zh-CN" altLang="en-US" dirty="0" smtClean="0"/>
              <a:t>进行</a:t>
            </a:r>
            <a:r>
              <a:rPr lang="en-US" altLang="zh-CN" dirty="0" smtClean="0"/>
              <a:t>	           </a:t>
            </a:r>
            <a:r>
              <a:rPr lang="zh-CN" altLang="en-US" dirty="0" smtClean="0"/>
              <a:t>因式分解</a:t>
            </a:r>
            <a:r>
              <a:rPr lang="zh-CN" altLang="en-US" dirty="0"/>
              <a:t>却极其</a:t>
            </a:r>
            <a:r>
              <a:rPr lang="zh-CN" altLang="en-US" dirty="0" smtClean="0"/>
              <a:t>困难</a:t>
            </a:r>
            <a:r>
              <a:rPr lang="en-US" altLang="zh-CN" dirty="0" smtClean="0"/>
              <a:t>.</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12" name="矩形 11"/>
          <p:cNvSpPr/>
          <p:nvPr/>
        </p:nvSpPr>
        <p:spPr>
          <a:xfrm>
            <a:off x="4837604" y="3509473"/>
            <a:ext cx="4796506" cy="1015663"/>
          </a:xfrm>
          <a:prstGeom prst="rect">
            <a:avLst/>
          </a:prstGeom>
        </p:spPr>
        <p:txBody>
          <a:bodyPr wrap="none">
            <a:spAutoFit/>
          </a:bodyPr>
          <a:lstStyle/>
          <a:p>
            <a:pPr lvl="0" defTabSz="914400">
              <a:defRPr/>
            </a:pPr>
            <a:r>
              <a:rPr kumimoji="0" lang="en-US" altLang="zh-CN" sz="4400" b="1" i="0" u="none" strike="noStrike" kern="0" cap="none" spc="0" normalizeH="0" baseline="0" noProof="0" dirty="0" smtClean="0">
                <a:ln>
                  <a:noFill/>
                </a:ln>
                <a:solidFill>
                  <a:schemeClr val="accent1"/>
                </a:solidFill>
                <a:effectLst/>
                <a:uLnTx/>
                <a:uFillTx/>
                <a:cs typeface="+mn-ea"/>
                <a:sym typeface="+mn-lt"/>
              </a:rPr>
              <a:t>ECC</a:t>
            </a:r>
            <a:r>
              <a:rPr lang="en-US" altLang="zh-CN" sz="6000" b="1" kern="0" noProof="0" dirty="0">
                <a:solidFill>
                  <a:schemeClr val="accent1"/>
                </a:solidFill>
                <a:cs typeface="+mn-ea"/>
                <a:sym typeface="+mn-lt"/>
              </a:rPr>
              <a:t>:</a:t>
            </a:r>
            <a:r>
              <a:rPr lang="zh-CN" altLang="en-US" dirty="0" smtClean="0"/>
              <a:t>椭圆曲线</a:t>
            </a:r>
            <a:r>
              <a:rPr lang="zh-CN" altLang="en-US" dirty="0"/>
              <a:t>离散对数</a:t>
            </a:r>
            <a:r>
              <a:rPr lang="zh-CN" altLang="en-US" dirty="0" smtClean="0"/>
              <a:t>问题（</a:t>
            </a:r>
            <a:r>
              <a:rPr lang="en-US" altLang="zh-CN" dirty="0" smtClean="0"/>
              <a:t>SM2</a:t>
            </a:r>
            <a:r>
              <a:rPr lang="zh-CN" altLang="en-US" dirty="0" smtClean="0"/>
              <a:t>）</a:t>
            </a:r>
            <a:endParaRPr kumimoji="0" lang="en-US" altLang="zh-CN" sz="6000" b="1" i="0" u="none" strike="noStrike" kern="0" cap="none" spc="0" normalizeH="0" baseline="0" noProof="0" dirty="0">
              <a:ln>
                <a:noFill/>
              </a:ln>
              <a:solidFill>
                <a:schemeClr val="accent1"/>
              </a:solidFill>
              <a:effectLst/>
              <a:uLnTx/>
              <a:uFillTx/>
              <a:cs typeface="+mn-ea"/>
              <a:sym typeface="+mn-lt"/>
            </a:endParaRPr>
          </a:p>
        </p:txBody>
      </p:sp>
      <p:sp>
        <p:nvSpPr>
          <p:cNvPr id="4" name="文本占位符 3"/>
          <p:cNvSpPr>
            <a:spLocks noGrp="1"/>
          </p:cNvSpPr>
          <p:nvPr>
            <p:ph type="body" sz="quarter" idx="12"/>
          </p:nvPr>
        </p:nvSpPr>
        <p:spPr>
          <a:xfrm>
            <a:off x="425152" y="1472421"/>
            <a:ext cx="3511942" cy="512495"/>
          </a:xfrm>
        </p:spPr>
        <p:txBody>
          <a:bodyPr/>
          <a:lstStyle/>
          <a:p>
            <a:r>
              <a:rPr lang="zh-CN" altLang="en-US" b="0" dirty="0"/>
              <a:t>一个密码体制的加密 </a:t>
            </a:r>
            <a:r>
              <a:rPr lang="en-US" altLang="zh-CN" b="0" dirty="0"/>
              <a:t>/ </a:t>
            </a:r>
            <a:r>
              <a:rPr lang="zh-CN" altLang="en-US" b="0" dirty="0"/>
              <a:t>解密操作分别使用两个不同的密钥 ，并且不可能由加密密钥推导出解密密钥</a:t>
            </a:r>
            <a:endParaRPr lang="zh-CN" altLang="en-US" dirty="0"/>
          </a:p>
        </p:txBody>
      </p:sp>
      <p:pic>
        <p:nvPicPr>
          <p:cNvPr id="16" name="图片 15"/>
          <p:cNvPicPr>
            <a:picLocks noChangeAspect="1"/>
          </p:cNvPicPr>
          <p:nvPr/>
        </p:nvPicPr>
        <p:blipFill>
          <a:blip r:embed="rId2"/>
          <a:stretch>
            <a:fillRect/>
          </a:stretch>
        </p:blipFill>
        <p:spPr>
          <a:xfrm>
            <a:off x="6504225" y="1321839"/>
            <a:ext cx="3687180" cy="2568420"/>
          </a:xfrm>
          <a:prstGeom prst="rect">
            <a:avLst/>
          </a:prstGeom>
        </p:spPr>
      </p:pic>
      <p:sp>
        <p:nvSpPr>
          <p:cNvPr id="3" name="矩形 2"/>
          <p:cNvSpPr/>
          <p:nvPr/>
        </p:nvSpPr>
        <p:spPr>
          <a:xfrm>
            <a:off x="5486677" y="4525136"/>
            <a:ext cx="6096000" cy="2031325"/>
          </a:xfrm>
          <a:prstGeom prst="rect">
            <a:avLst/>
          </a:prstGeom>
        </p:spPr>
        <p:txBody>
          <a:bodyPr>
            <a:spAutoFit/>
          </a:bodyPr>
          <a:lstStyle/>
          <a:p>
            <a:r>
              <a:rPr lang="zh-CN" altLang="en-US" dirty="0">
                <a:solidFill>
                  <a:srgbClr val="333333"/>
                </a:solidFill>
                <a:latin typeface="Helvetica Neue"/>
              </a:rPr>
              <a:t>（</a:t>
            </a:r>
            <a:r>
              <a:rPr lang="en-US" altLang="zh-CN" dirty="0">
                <a:solidFill>
                  <a:srgbClr val="333333"/>
                </a:solidFill>
                <a:latin typeface="Helvetica Neue"/>
              </a:rPr>
              <a:t>1</a:t>
            </a:r>
            <a:r>
              <a:rPr lang="zh-CN" altLang="en-US" dirty="0">
                <a:solidFill>
                  <a:srgbClr val="333333"/>
                </a:solidFill>
                <a:latin typeface="Helvetica Neue"/>
              </a:rPr>
              <a:t>）安全性能更高 如</a:t>
            </a:r>
            <a:r>
              <a:rPr lang="en-US" altLang="zh-CN" dirty="0">
                <a:solidFill>
                  <a:srgbClr val="333333"/>
                </a:solidFill>
                <a:latin typeface="Helvetica Neue"/>
              </a:rPr>
              <a:t>160</a:t>
            </a:r>
            <a:r>
              <a:rPr lang="zh-CN" altLang="en-US" dirty="0">
                <a:solidFill>
                  <a:srgbClr val="333333"/>
                </a:solidFill>
                <a:latin typeface="Helvetica Neue"/>
              </a:rPr>
              <a:t>位</a:t>
            </a:r>
            <a:r>
              <a:rPr lang="en-US" altLang="zh-CN" dirty="0">
                <a:solidFill>
                  <a:srgbClr val="333333"/>
                </a:solidFill>
                <a:latin typeface="Helvetica Neue"/>
              </a:rPr>
              <a:t>ECC</a:t>
            </a:r>
            <a:r>
              <a:rPr lang="zh-CN" altLang="en-US" dirty="0">
                <a:solidFill>
                  <a:srgbClr val="333333"/>
                </a:solidFill>
                <a:latin typeface="Helvetica Neue"/>
              </a:rPr>
              <a:t>与</a:t>
            </a:r>
            <a:r>
              <a:rPr lang="en-US" altLang="zh-CN" dirty="0">
                <a:solidFill>
                  <a:srgbClr val="333333"/>
                </a:solidFill>
                <a:latin typeface="Helvetica Neue"/>
              </a:rPr>
              <a:t>1024</a:t>
            </a:r>
            <a:r>
              <a:rPr lang="zh-CN" altLang="en-US" dirty="0">
                <a:solidFill>
                  <a:srgbClr val="333333"/>
                </a:solidFill>
                <a:latin typeface="Helvetica Neue"/>
              </a:rPr>
              <a:t>位</a:t>
            </a:r>
            <a:r>
              <a:rPr lang="en-US" altLang="zh-CN" dirty="0">
                <a:solidFill>
                  <a:srgbClr val="333333"/>
                </a:solidFill>
                <a:latin typeface="Helvetica Neue"/>
              </a:rPr>
              <a:t>RSA</a:t>
            </a:r>
            <a:r>
              <a:rPr lang="zh-CN" altLang="en-US" dirty="0">
                <a:solidFill>
                  <a:srgbClr val="333333"/>
                </a:solidFill>
                <a:latin typeface="Helvetica Neue"/>
              </a:rPr>
              <a:t>、</a:t>
            </a:r>
            <a:r>
              <a:rPr lang="en-US" altLang="zh-CN" dirty="0">
                <a:solidFill>
                  <a:srgbClr val="333333"/>
                </a:solidFill>
                <a:latin typeface="Helvetica Neue"/>
              </a:rPr>
              <a:t>DSA</a:t>
            </a:r>
            <a:r>
              <a:rPr lang="zh-CN" altLang="en-US" dirty="0">
                <a:solidFill>
                  <a:srgbClr val="333333"/>
                </a:solidFill>
                <a:latin typeface="Helvetica Neue"/>
              </a:rPr>
              <a:t>有</a:t>
            </a:r>
            <a:r>
              <a:rPr lang="zh-CN" altLang="en-US" dirty="0" smtClean="0">
                <a:solidFill>
                  <a:srgbClr val="333333"/>
                </a:solidFill>
                <a:latin typeface="Helvetica Neue"/>
              </a:rPr>
              <a:t>相同      </a:t>
            </a:r>
            <a:endParaRPr lang="en-US" altLang="zh-CN" dirty="0" smtClean="0">
              <a:solidFill>
                <a:srgbClr val="333333"/>
              </a:solidFill>
              <a:latin typeface="Helvetica Neue"/>
            </a:endParaRPr>
          </a:p>
          <a:p>
            <a:r>
              <a:rPr lang="en-US" altLang="zh-CN" dirty="0" smtClean="0">
                <a:solidFill>
                  <a:srgbClr val="333333"/>
                </a:solidFill>
                <a:latin typeface="Helvetica Neue"/>
              </a:rPr>
              <a:t>     </a:t>
            </a:r>
            <a:r>
              <a:rPr lang="zh-CN" altLang="en-US" dirty="0" smtClean="0">
                <a:solidFill>
                  <a:srgbClr val="333333"/>
                </a:solidFill>
                <a:latin typeface="Helvetica Neue"/>
              </a:rPr>
              <a:t>的</a:t>
            </a:r>
            <a:r>
              <a:rPr lang="zh-CN" altLang="en-US" dirty="0">
                <a:solidFill>
                  <a:srgbClr val="333333"/>
                </a:solidFill>
                <a:latin typeface="Helvetica Neue"/>
              </a:rPr>
              <a:t>安全强度。</a:t>
            </a:r>
          </a:p>
          <a:p>
            <a:r>
              <a:rPr lang="zh-CN" altLang="en-US" dirty="0">
                <a:solidFill>
                  <a:srgbClr val="333333"/>
                </a:solidFill>
                <a:latin typeface="Helvetica Neue"/>
              </a:rPr>
              <a:t>（</a:t>
            </a:r>
            <a:r>
              <a:rPr lang="en-US" altLang="zh-CN" dirty="0">
                <a:solidFill>
                  <a:srgbClr val="333333"/>
                </a:solidFill>
                <a:latin typeface="Helvetica Neue"/>
              </a:rPr>
              <a:t>2</a:t>
            </a:r>
            <a:r>
              <a:rPr lang="zh-CN" altLang="en-US" dirty="0">
                <a:solidFill>
                  <a:srgbClr val="333333"/>
                </a:solidFill>
                <a:latin typeface="Helvetica Neue"/>
              </a:rPr>
              <a:t>）计算量小，处理速度</a:t>
            </a:r>
            <a:r>
              <a:rPr lang="zh-CN" altLang="en-US" dirty="0" smtClean="0">
                <a:solidFill>
                  <a:srgbClr val="333333"/>
                </a:solidFill>
                <a:latin typeface="Helvetica Neue"/>
              </a:rPr>
              <a:t>快，在私钥的</a:t>
            </a:r>
            <a:r>
              <a:rPr lang="zh-CN" altLang="en-US" dirty="0">
                <a:solidFill>
                  <a:srgbClr val="333333"/>
                </a:solidFill>
                <a:latin typeface="Helvetica Neue"/>
              </a:rPr>
              <a:t>处理速度上（</a:t>
            </a:r>
            <a:r>
              <a:rPr lang="zh-CN" altLang="en-US" dirty="0" smtClean="0">
                <a:solidFill>
                  <a:srgbClr val="333333"/>
                </a:solidFill>
                <a:latin typeface="Helvetica Neue"/>
              </a:rPr>
              <a:t>解密</a:t>
            </a:r>
            <a:r>
              <a:rPr lang="en-US" altLang="zh-CN" dirty="0">
                <a:solidFill>
                  <a:srgbClr val="333333"/>
                </a:solidFill>
                <a:latin typeface="Helvetica Neue"/>
              </a:rPr>
              <a:t> </a:t>
            </a:r>
            <a:r>
              <a:rPr lang="en-US" altLang="zh-CN" dirty="0" smtClean="0">
                <a:solidFill>
                  <a:srgbClr val="333333"/>
                </a:solidFill>
                <a:latin typeface="Helvetica Neue"/>
              </a:rPr>
              <a:t>    </a:t>
            </a:r>
          </a:p>
          <a:p>
            <a:r>
              <a:rPr lang="en-US" altLang="zh-CN" dirty="0">
                <a:solidFill>
                  <a:srgbClr val="333333"/>
                </a:solidFill>
                <a:latin typeface="Helvetica Neue"/>
              </a:rPr>
              <a:t> </a:t>
            </a:r>
            <a:r>
              <a:rPr lang="en-US" altLang="zh-CN" dirty="0" smtClean="0">
                <a:solidFill>
                  <a:srgbClr val="333333"/>
                </a:solidFill>
                <a:latin typeface="Helvetica Neue"/>
              </a:rPr>
              <a:t>    </a:t>
            </a:r>
            <a:r>
              <a:rPr lang="zh-CN" altLang="en-US" dirty="0" smtClean="0">
                <a:solidFill>
                  <a:srgbClr val="333333"/>
                </a:solidFill>
                <a:latin typeface="Helvetica Neue"/>
              </a:rPr>
              <a:t>和</a:t>
            </a:r>
            <a:r>
              <a:rPr lang="zh-CN" altLang="en-US" dirty="0">
                <a:solidFill>
                  <a:srgbClr val="333333"/>
                </a:solidFill>
                <a:latin typeface="Helvetica Neue"/>
              </a:rPr>
              <a:t>签名），</a:t>
            </a:r>
            <a:r>
              <a:rPr lang="en-US" altLang="zh-CN" dirty="0">
                <a:solidFill>
                  <a:srgbClr val="333333"/>
                </a:solidFill>
                <a:latin typeface="Helvetica Neue"/>
              </a:rPr>
              <a:t>ECC</a:t>
            </a:r>
            <a:r>
              <a:rPr lang="zh-CN" altLang="en-US" dirty="0">
                <a:solidFill>
                  <a:srgbClr val="333333"/>
                </a:solidFill>
                <a:latin typeface="Helvetica Neue"/>
              </a:rPr>
              <a:t>远 比</a:t>
            </a:r>
            <a:r>
              <a:rPr lang="en-US" altLang="zh-CN" dirty="0">
                <a:solidFill>
                  <a:srgbClr val="333333"/>
                </a:solidFill>
                <a:latin typeface="Helvetica Neue"/>
              </a:rPr>
              <a:t>RSA</a:t>
            </a:r>
            <a:r>
              <a:rPr lang="zh-CN" altLang="en-US" dirty="0">
                <a:solidFill>
                  <a:srgbClr val="333333"/>
                </a:solidFill>
                <a:latin typeface="Helvetica Neue"/>
              </a:rPr>
              <a:t>、</a:t>
            </a:r>
            <a:r>
              <a:rPr lang="en-US" altLang="zh-CN" dirty="0">
                <a:solidFill>
                  <a:srgbClr val="333333"/>
                </a:solidFill>
                <a:latin typeface="Helvetica Neue"/>
              </a:rPr>
              <a:t>DSA</a:t>
            </a:r>
            <a:r>
              <a:rPr lang="zh-CN" altLang="en-US" dirty="0">
                <a:solidFill>
                  <a:srgbClr val="333333"/>
                </a:solidFill>
                <a:latin typeface="Helvetica Neue"/>
              </a:rPr>
              <a:t>快得多。</a:t>
            </a:r>
          </a:p>
          <a:p>
            <a:r>
              <a:rPr lang="zh-CN" altLang="en-US" dirty="0">
                <a:solidFill>
                  <a:srgbClr val="333333"/>
                </a:solidFill>
                <a:latin typeface="Helvetica Neue"/>
              </a:rPr>
              <a:t>（</a:t>
            </a:r>
            <a:r>
              <a:rPr lang="en-US" altLang="zh-CN" dirty="0">
                <a:solidFill>
                  <a:srgbClr val="333333"/>
                </a:solidFill>
                <a:latin typeface="Helvetica Neue"/>
              </a:rPr>
              <a:t>3</a:t>
            </a:r>
            <a:r>
              <a:rPr lang="zh-CN" altLang="en-US" dirty="0">
                <a:solidFill>
                  <a:srgbClr val="333333"/>
                </a:solidFill>
                <a:latin typeface="Helvetica Neue"/>
              </a:rPr>
              <a:t>）存储空间占用</a:t>
            </a:r>
            <a:r>
              <a:rPr lang="zh-CN" altLang="en-US" dirty="0" smtClean="0">
                <a:solidFill>
                  <a:srgbClr val="333333"/>
                </a:solidFill>
                <a:latin typeface="Helvetica Neue"/>
              </a:rPr>
              <a:t>小</a:t>
            </a:r>
            <a:r>
              <a:rPr lang="en-US" altLang="zh-CN" dirty="0" smtClean="0">
                <a:solidFill>
                  <a:srgbClr val="333333"/>
                </a:solidFill>
                <a:latin typeface="Helvetica Neue"/>
              </a:rPr>
              <a:t>ECC</a:t>
            </a:r>
            <a:r>
              <a:rPr lang="zh-CN" altLang="en-US" dirty="0">
                <a:solidFill>
                  <a:srgbClr val="333333"/>
                </a:solidFill>
                <a:latin typeface="Helvetica Neue"/>
              </a:rPr>
              <a:t>的密钥尺寸和系统参数与</a:t>
            </a:r>
            <a:r>
              <a:rPr lang="en-US" altLang="zh-CN" dirty="0">
                <a:solidFill>
                  <a:srgbClr val="333333"/>
                </a:solidFill>
                <a:latin typeface="Helvetica Neue"/>
              </a:rPr>
              <a:t>RSA</a:t>
            </a:r>
            <a:r>
              <a:rPr lang="zh-CN" altLang="en-US" dirty="0" smtClean="0">
                <a:solidFill>
                  <a:srgbClr val="333333"/>
                </a:solidFill>
                <a:latin typeface="Helvetica Neue"/>
              </a:rPr>
              <a:t>、</a:t>
            </a:r>
            <a:endParaRPr lang="en-US" altLang="zh-CN" dirty="0" smtClean="0">
              <a:solidFill>
                <a:srgbClr val="333333"/>
              </a:solidFill>
              <a:latin typeface="Helvetica Neue"/>
            </a:endParaRPr>
          </a:p>
          <a:p>
            <a:r>
              <a:rPr lang="en-US" altLang="zh-CN" dirty="0">
                <a:solidFill>
                  <a:srgbClr val="333333"/>
                </a:solidFill>
                <a:latin typeface="Helvetica Neue"/>
              </a:rPr>
              <a:t> </a:t>
            </a:r>
            <a:r>
              <a:rPr lang="en-US" altLang="zh-CN" dirty="0" smtClean="0">
                <a:solidFill>
                  <a:srgbClr val="333333"/>
                </a:solidFill>
                <a:latin typeface="Helvetica Neue"/>
              </a:rPr>
              <a:t>    DSA</a:t>
            </a:r>
            <a:r>
              <a:rPr lang="zh-CN" altLang="en-US" dirty="0">
                <a:solidFill>
                  <a:srgbClr val="333333"/>
                </a:solidFill>
                <a:latin typeface="Helvetica Neue"/>
              </a:rPr>
              <a:t>相比要小得</a:t>
            </a:r>
            <a:r>
              <a:rPr lang="zh-CN" altLang="en-US" dirty="0" smtClean="0">
                <a:solidFill>
                  <a:srgbClr val="333333"/>
                </a:solidFill>
                <a:latin typeface="Helvetica Neue"/>
              </a:rPr>
              <a:t>多</a:t>
            </a:r>
            <a:r>
              <a:rPr lang="zh-CN" altLang="en-US" dirty="0">
                <a:solidFill>
                  <a:srgbClr val="333333"/>
                </a:solidFill>
                <a:latin typeface="Helvetica Neue"/>
              </a:rPr>
              <a:t>，</a:t>
            </a:r>
            <a:r>
              <a:rPr lang="zh-CN" altLang="en-US" dirty="0" smtClean="0">
                <a:solidFill>
                  <a:srgbClr val="333333"/>
                </a:solidFill>
                <a:latin typeface="Helvetica Neue"/>
              </a:rPr>
              <a:t>所以</a:t>
            </a:r>
            <a:r>
              <a:rPr lang="zh-CN" altLang="en-US" dirty="0">
                <a:solidFill>
                  <a:srgbClr val="333333"/>
                </a:solidFill>
                <a:latin typeface="Helvetica Neue"/>
              </a:rPr>
              <a:t>占用的存储空间小得多。</a:t>
            </a:r>
          </a:p>
          <a:p>
            <a:r>
              <a:rPr lang="zh-CN" altLang="en-US" dirty="0">
                <a:solidFill>
                  <a:srgbClr val="333333"/>
                </a:solidFill>
                <a:latin typeface="Helvetica Neue"/>
              </a:rPr>
              <a:t>（</a:t>
            </a:r>
            <a:r>
              <a:rPr lang="en-US" altLang="zh-CN" dirty="0">
                <a:solidFill>
                  <a:srgbClr val="333333"/>
                </a:solidFill>
                <a:latin typeface="Helvetica Neue"/>
              </a:rPr>
              <a:t>4</a:t>
            </a:r>
            <a:r>
              <a:rPr lang="zh-CN" altLang="en-US" dirty="0">
                <a:solidFill>
                  <a:srgbClr val="333333"/>
                </a:solidFill>
                <a:latin typeface="Helvetica Neue"/>
              </a:rPr>
              <a:t>）带宽要求低使得</a:t>
            </a:r>
            <a:r>
              <a:rPr lang="en-US" altLang="zh-CN" dirty="0">
                <a:solidFill>
                  <a:srgbClr val="333333"/>
                </a:solidFill>
                <a:latin typeface="Helvetica Neue"/>
              </a:rPr>
              <a:t>ECC</a:t>
            </a:r>
            <a:r>
              <a:rPr lang="zh-CN" altLang="en-US" dirty="0">
                <a:solidFill>
                  <a:srgbClr val="333333"/>
                </a:solidFill>
                <a:latin typeface="Helvetica Neue"/>
              </a:rPr>
              <a:t>具有广泛的应用</a:t>
            </a:r>
            <a:r>
              <a:rPr lang="zh-CN" altLang="en-US" dirty="0" smtClean="0">
                <a:solidFill>
                  <a:srgbClr val="333333"/>
                </a:solidFill>
                <a:latin typeface="Helvetica Neue"/>
              </a:rPr>
              <a:t>前景。</a:t>
            </a:r>
            <a:endParaRPr lang="zh-CN" altLang="en-US" b="0" i="0" dirty="0">
              <a:solidFill>
                <a:srgbClr val="333333"/>
              </a:solidFill>
              <a:effectLst/>
              <a:latin typeface="Helvetica Neue"/>
            </a:endParaRPr>
          </a:p>
        </p:txBody>
      </p:sp>
    </p:spTree>
    <p:extLst>
      <p:ext uri="{BB962C8B-B14F-4D97-AF65-F5344CB8AC3E}">
        <p14:creationId xmlns:p14="http://schemas.microsoft.com/office/powerpoint/2010/main" val="29588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2706" y="300557"/>
            <a:ext cx="4457143" cy="3104762"/>
          </a:xfrm>
          <a:prstGeom prst="rect">
            <a:avLst/>
          </a:prstGeom>
        </p:spPr>
      </p:pic>
      <p:sp>
        <p:nvSpPr>
          <p:cNvPr id="37" name="文本框 8"/>
          <p:cNvSpPr txBox="1"/>
          <p:nvPr/>
        </p:nvSpPr>
        <p:spPr>
          <a:xfrm>
            <a:off x="6225721" y="1060858"/>
            <a:ext cx="5129942"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不妨假设 </a:t>
            </a:r>
            <a:r>
              <a:rPr lang="en-US" altLang="zh-CN" sz="1400" dirty="0">
                <a:latin typeface="+mj-ea"/>
                <a:ea typeface="+mj-ea"/>
              </a:rPr>
              <a:t>p = 13 , q = </a:t>
            </a:r>
            <a:r>
              <a:rPr lang="en-US" altLang="zh-CN" sz="1400" dirty="0" smtClean="0">
                <a:latin typeface="+mj-ea"/>
                <a:ea typeface="+mj-ea"/>
              </a:rPr>
              <a:t>17    </a:t>
            </a:r>
            <a:r>
              <a:rPr lang="zh-CN" altLang="en-US" sz="1400" dirty="0" smtClean="0">
                <a:latin typeface="+mj-ea"/>
                <a:ea typeface="+mj-ea"/>
              </a:rPr>
              <a:t>计算</a:t>
            </a:r>
            <a:r>
              <a:rPr lang="en-US" altLang="zh-CN" sz="1400" dirty="0" smtClean="0">
                <a:latin typeface="+mj-ea"/>
                <a:ea typeface="+mj-ea"/>
              </a:rPr>
              <a:t> n=221</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38" name="矩形 37"/>
          <p:cNvSpPr/>
          <p:nvPr/>
        </p:nvSpPr>
        <p:spPr>
          <a:xfrm>
            <a:off x="6003279" y="588754"/>
            <a:ext cx="2983509"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1.</a:t>
            </a:r>
            <a:r>
              <a:rPr lang="zh-CN" altLang="en-US" sz="1600" b="1" kern="0" dirty="0" smtClean="0">
                <a:solidFill>
                  <a:schemeClr val="accent1"/>
                </a:solidFill>
                <a:latin typeface="+mj-ea"/>
                <a:ea typeface="+mj-ea"/>
                <a:cs typeface="+mn-ea"/>
                <a:sym typeface="+mn-lt"/>
              </a:rPr>
              <a:t>任意找两个素数</a:t>
            </a:r>
            <a:r>
              <a:rPr lang="en-US" altLang="zh-CN" sz="1600" b="1" kern="0" dirty="0" err="1" smtClean="0">
                <a:solidFill>
                  <a:schemeClr val="accent1"/>
                </a:solidFill>
                <a:latin typeface="+mj-ea"/>
                <a:ea typeface="+mj-ea"/>
                <a:cs typeface="+mn-ea"/>
                <a:sym typeface="+mn-lt"/>
              </a:rPr>
              <a:t>p,q</a:t>
            </a:r>
            <a:r>
              <a:rPr lang="en-US" altLang="zh-CN" sz="1600" b="1" kern="0" dirty="0" smtClean="0">
                <a:solidFill>
                  <a:schemeClr val="accent1"/>
                </a:solidFill>
                <a:latin typeface="+mj-ea"/>
                <a:ea typeface="+mj-ea"/>
                <a:cs typeface="+mn-ea"/>
                <a:sym typeface="+mn-lt"/>
              </a:rPr>
              <a:t> </a:t>
            </a:r>
            <a:r>
              <a:rPr lang="zh-CN" altLang="en-US" sz="1600" b="1" kern="0" dirty="0" smtClean="0">
                <a:solidFill>
                  <a:schemeClr val="accent1"/>
                </a:solidFill>
                <a:latin typeface="+mj-ea"/>
                <a:ea typeface="+mj-ea"/>
                <a:cs typeface="+mn-ea"/>
                <a:sym typeface="+mn-lt"/>
              </a:rPr>
              <a:t>计算</a:t>
            </a:r>
            <a:r>
              <a:rPr lang="en-US" altLang="zh-CN" sz="1600" b="1" kern="0" dirty="0" smtClean="0">
                <a:solidFill>
                  <a:schemeClr val="accent1"/>
                </a:solidFill>
                <a:latin typeface="+mj-ea"/>
                <a:ea typeface="+mj-ea"/>
                <a:cs typeface="+mn-ea"/>
                <a:sym typeface="+mn-lt"/>
              </a:rPr>
              <a:t>n</a:t>
            </a:r>
            <a:r>
              <a:rPr lang="zh-CN" altLang="en-US" sz="1600" b="1" kern="0" dirty="0" smtClean="0">
                <a:solidFill>
                  <a:schemeClr val="accent1"/>
                </a:solidFill>
                <a:latin typeface="+mj-ea"/>
                <a:ea typeface="+mj-ea"/>
                <a:cs typeface="+mn-ea"/>
                <a:sym typeface="+mn-lt"/>
              </a:rPr>
              <a:t>值</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39" name="文本框 38"/>
          <p:cNvSpPr txBox="1"/>
          <p:nvPr/>
        </p:nvSpPr>
        <p:spPr>
          <a:xfrm>
            <a:off x="6285511" y="2014392"/>
            <a:ext cx="4925605"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l-GR" altLang="zh-CN" sz="1400" dirty="0" smtClean="0">
                <a:latin typeface="+mj-ea"/>
                <a:ea typeface="+mj-ea"/>
              </a:rPr>
              <a:t>φ</a:t>
            </a:r>
            <a:r>
              <a:rPr lang="pt-BR" altLang="zh-CN" sz="1400" dirty="0" smtClean="0">
                <a:latin typeface="+mj-ea"/>
                <a:ea typeface="+mj-ea"/>
              </a:rPr>
              <a:t>(n)=(p-1</a:t>
            </a:r>
            <a:r>
              <a:rPr lang="en-US" altLang="zh-CN" sz="1400" dirty="0" smtClean="0">
                <a:latin typeface="+mj-ea"/>
                <a:ea typeface="+mj-ea"/>
              </a:rPr>
              <a:t>)</a:t>
            </a:r>
            <a:r>
              <a:rPr lang="zh-CN" altLang="pt-BR" sz="1400" dirty="0" smtClean="0">
                <a:latin typeface="+mj-ea"/>
                <a:ea typeface="+mj-ea"/>
              </a:rPr>
              <a:t>*</a:t>
            </a:r>
            <a:r>
              <a:rPr lang="pt-BR" altLang="zh-CN" sz="1400" dirty="0" smtClean="0">
                <a:latin typeface="+mj-ea"/>
                <a:ea typeface="+mj-ea"/>
              </a:rPr>
              <a:t>(</a:t>
            </a:r>
            <a:r>
              <a:rPr lang="pt-BR" altLang="zh-CN" sz="1400" dirty="0">
                <a:latin typeface="+mj-ea"/>
                <a:ea typeface="+mj-ea"/>
              </a:rPr>
              <a:t>q-1) = 12 * 16 = 192</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0" name="矩形 39"/>
          <p:cNvSpPr/>
          <p:nvPr/>
        </p:nvSpPr>
        <p:spPr>
          <a:xfrm>
            <a:off x="6003279" y="1618816"/>
            <a:ext cx="5110694"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2.</a:t>
            </a:r>
            <a:r>
              <a:rPr lang="zh-CN" altLang="en-US" sz="1600" b="1" kern="0" dirty="0">
                <a:solidFill>
                  <a:schemeClr val="accent1"/>
                </a:solidFill>
                <a:latin typeface="+mj-ea"/>
                <a:ea typeface="+mj-ea"/>
                <a:cs typeface="+mn-ea"/>
              </a:rPr>
              <a:t>计算</a:t>
            </a:r>
            <a:r>
              <a:rPr lang="en-US" altLang="zh-CN" sz="1600" b="1" kern="0" dirty="0">
                <a:solidFill>
                  <a:schemeClr val="accent1"/>
                </a:solidFill>
                <a:latin typeface="+mj-ea"/>
                <a:ea typeface="+mj-ea"/>
                <a:cs typeface="+mn-ea"/>
              </a:rPr>
              <a:t>n</a:t>
            </a:r>
            <a:r>
              <a:rPr lang="zh-CN" altLang="en-US" sz="1600" b="1" kern="0" dirty="0">
                <a:solidFill>
                  <a:schemeClr val="accent1"/>
                </a:solidFill>
                <a:latin typeface="+mj-ea"/>
                <a:ea typeface="+mj-ea"/>
                <a:cs typeface="+mn-ea"/>
              </a:rPr>
              <a:t>的欧拉函数值</a:t>
            </a:r>
            <a:r>
              <a:rPr lang="en-US" altLang="zh-CN" sz="1600" b="1" kern="0" dirty="0">
                <a:solidFill>
                  <a:schemeClr val="accent1"/>
                </a:solidFill>
                <a:latin typeface="+mj-ea"/>
                <a:ea typeface="+mj-ea"/>
                <a:cs typeface="+mn-ea"/>
              </a:rPr>
              <a:t>f(n)</a:t>
            </a:r>
            <a:r>
              <a:rPr lang="zh-CN" altLang="en-US" sz="1600" b="1" kern="0" dirty="0">
                <a:solidFill>
                  <a:schemeClr val="accent1"/>
                </a:solidFill>
                <a:latin typeface="+mj-ea"/>
                <a:ea typeface="+mj-ea"/>
                <a:cs typeface="+mn-ea"/>
              </a:rPr>
              <a:t>，</a:t>
            </a:r>
            <a:r>
              <a:rPr lang="en-US" altLang="zh-CN" sz="1600" b="1" kern="0" dirty="0">
                <a:solidFill>
                  <a:schemeClr val="accent1"/>
                </a:solidFill>
                <a:latin typeface="+mj-ea"/>
                <a:ea typeface="+mj-ea"/>
                <a:cs typeface="+mn-ea"/>
              </a:rPr>
              <a:t>2</a:t>
            </a:r>
            <a:r>
              <a:rPr lang="zh-CN" altLang="en-US" sz="1600" b="1" kern="0" dirty="0">
                <a:solidFill>
                  <a:schemeClr val="accent1"/>
                </a:solidFill>
                <a:latin typeface="+mj-ea"/>
                <a:ea typeface="+mj-ea"/>
                <a:cs typeface="+mn-ea"/>
              </a:rPr>
              <a:t>个素数乘积的欧拉函数是</a:t>
            </a:r>
            <a:endParaRPr lang="en-US" altLang="zh-CN" sz="1600" b="1" kern="0" dirty="0">
              <a:solidFill>
                <a:schemeClr val="accent1"/>
              </a:solidFill>
              <a:latin typeface="+mj-ea"/>
              <a:ea typeface="+mj-ea"/>
              <a:cs typeface="+mn-ea"/>
              <a:sym typeface="+mn-lt"/>
            </a:endParaRPr>
          </a:p>
        </p:txBody>
      </p:sp>
      <p:sp>
        <p:nvSpPr>
          <p:cNvPr id="41" name="文本框 40"/>
          <p:cNvSpPr txBox="1"/>
          <p:nvPr/>
        </p:nvSpPr>
        <p:spPr>
          <a:xfrm>
            <a:off x="6285511" y="2888522"/>
            <a:ext cx="512994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在</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1</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之间找到和</a:t>
            </a:r>
            <a:r>
              <a:rPr lang="en-US" altLang="zh-CN" sz="1333" dirty="0">
                <a:solidFill>
                  <a:schemeClr val="tx2"/>
                </a:solidFill>
                <a:latin typeface="+mj-ea"/>
                <a:ea typeface="+mj-ea"/>
                <a:cs typeface="+mn-ea"/>
                <a:sym typeface="+mn-lt"/>
              </a:rPr>
              <a:t>φ</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(n)</a:t>
            </a:r>
            <a:r>
              <a:rPr kumimoji="0" lang="zh-CN" altLang="en-US" sz="1333" b="0" i="0" u="none" strike="noStrike" kern="1200" cap="none" spc="0" normalizeH="0" baseline="0" noProof="0" dirty="0" smtClean="0">
                <a:ln>
                  <a:noFill/>
                </a:ln>
                <a:solidFill>
                  <a:schemeClr val="tx2"/>
                </a:solidFill>
                <a:effectLst/>
                <a:uLnTx/>
                <a:uFillTx/>
                <a:latin typeface="+mj-ea"/>
                <a:ea typeface="+mj-ea"/>
                <a:cs typeface="+mn-ea"/>
                <a:sym typeface="+mn-lt"/>
              </a:rPr>
              <a:t>互为素数的</a:t>
            </a:r>
            <a:r>
              <a:rPr kumimoji="0" lang="en-US" altLang="zh-CN" sz="1333" b="0" i="0" u="none" strike="noStrike" kern="1200" cap="none" spc="0" normalizeH="0" baseline="0" noProof="0" dirty="0" smtClean="0">
                <a:ln>
                  <a:noFill/>
                </a:ln>
                <a:solidFill>
                  <a:schemeClr val="tx2"/>
                </a:solidFill>
                <a:effectLst/>
                <a:uLnTx/>
                <a:uFillTx/>
                <a:latin typeface="+mj-ea"/>
                <a:ea typeface="+mj-ea"/>
                <a:cs typeface="+mn-ea"/>
                <a:sym typeface="+mn-lt"/>
              </a:rPr>
              <a:t>e</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 </a:t>
            </a:r>
            <a:r>
              <a:rPr kumimoji="0" lang="zh-CN" altLang="en-US" sz="1333" b="0" i="0" u="none" strike="noStrike" kern="1200" cap="none" spc="0" normalizeH="0" noProof="0" dirty="0" smtClean="0">
                <a:ln>
                  <a:noFill/>
                </a:ln>
                <a:solidFill>
                  <a:schemeClr val="tx2"/>
                </a:solidFill>
                <a:effectLst/>
                <a:uLnTx/>
                <a:uFillTx/>
                <a:latin typeface="+mj-ea"/>
                <a:ea typeface="+mj-ea"/>
                <a:cs typeface="+mn-ea"/>
                <a:sym typeface="+mn-lt"/>
              </a:rPr>
              <a:t>可令</a:t>
            </a:r>
            <a:r>
              <a:rPr kumimoji="0" lang="en-US" altLang="zh-CN" sz="1333" b="0" i="0" u="none" strike="noStrike" kern="1200" cap="none" spc="0" normalizeH="0" noProof="0" dirty="0" smtClean="0">
                <a:ln>
                  <a:noFill/>
                </a:ln>
                <a:solidFill>
                  <a:schemeClr val="tx2"/>
                </a:solidFill>
                <a:effectLst/>
                <a:uLnTx/>
                <a:uFillTx/>
                <a:latin typeface="+mj-ea"/>
                <a:ea typeface="+mj-ea"/>
                <a:cs typeface="+mn-ea"/>
                <a:sym typeface="+mn-lt"/>
              </a:rPr>
              <a:t>e=19</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2" name="矩形 41"/>
          <p:cNvSpPr/>
          <p:nvPr/>
        </p:nvSpPr>
        <p:spPr>
          <a:xfrm>
            <a:off x="6003279" y="2480048"/>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3.</a:t>
            </a:r>
            <a:r>
              <a:rPr lang="zh-CN" altLang="en-US" sz="1600" b="1" kern="0" noProof="0" dirty="0" smtClean="0">
                <a:solidFill>
                  <a:schemeClr val="accent1"/>
                </a:solidFill>
                <a:latin typeface="+mj-ea"/>
                <a:ea typeface="+mj-ea"/>
                <a:cs typeface="+mn-ea"/>
                <a:sym typeface="+mn-lt"/>
              </a:rPr>
              <a:t>获取公钥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3" name="文本框 8"/>
          <p:cNvSpPr txBox="1"/>
          <p:nvPr/>
        </p:nvSpPr>
        <p:spPr>
          <a:xfrm>
            <a:off x="6285511" y="368740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400" dirty="0">
                <a:latin typeface="+mj-ea"/>
                <a:ea typeface="+mj-ea"/>
              </a:rPr>
              <a:t>e * d = 19*91 =</a:t>
            </a:r>
            <a:r>
              <a:rPr lang="en-US" altLang="zh-CN" sz="1400" dirty="0" smtClean="0">
                <a:latin typeface="+mj-ea"/>
                <a:ea typeface="+mj-ea"/>
              </a:rPr>
              <a:t>1729  </a:t>
            </a:r>
            <a:r>
              <a:rPr lang="en-US" altLang="zh-CN" sz="1400" dirty="0">
                <a:latin typeface="+mj-ea"/>
                <a:ea typeface="+mj-ea"/>
              </a:rPr>
              <a:t>1729 / 192 </a:t>
            </a:r>
            <a:r>
              <a:rPr lang="zh-CN" altLang="en-US" sz="1400" dirty="0">
                <a:latin typeface="+mj-ea"/>
                <a:ea typeface="+mj-ea"/>
              </a:rPr>
              <a:t>的商为</a:t>
            </a:r>
            <a:r>
              <a:rPr lang="en-US" altLang="zh-CN" sz="1400" dirty="0">
                <a:latin typeface="+mj-ea"/>
                <a:ea typeface="+mj-ea"/>
              </a:rPr>
              <a:t>9</a:t>
            </a:r>
            <a:r>
              <a:rPr lang="zh-CN" altLang="en-US" sz="1400" dirty="0">
                <a:latin typeface="+mj-ea"/>
                <a:ea typeface="+mj-ea"/>
              </a:rPr>
              <a:t>，余数为</a:t>
            </a:r>
            <a:r>
              <a:rPr lang="en-US" altLang="zh-CN" sz="1400" dirty="0">
                <a:latin typeface="+mj-ea"/>
                <a:ea typeface="+mj-ea"/>
              </a:rPr>
              <a:t>1</a:t>
            </a:r>
            <a:r>
              <a:rPr lang="zh-CN" altLang="en-US" sz="1400" dirty="0">
                <a:latin typeface="+mj-ea"/>
                <a:ea typeface="+mj-ea"/>
              </a:rPr>
              <a:t>，满足条件。</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4" name="矩形 43"/>
          <p:cNvSpPr/>
          <p:nvPr/>
        </p:nvSpPr>
        <p:spPr>
          <a:xfrm>
            <a:off x="6003279" y="3276816"/>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4.</a:t>
            </a:r>
            <a:r>
              <a:rPr lang="zh-CN" altLang="en-US" sz="1600" b="1" kern="0" noProof="0" dirty="0" smtClean="0">
                <a:solidFill>
                  <a:schemeClr val="accent1"/>
                </a:solidFill>
                <a:latin typeface="+mj-ea"/>
                <a:ea typeface="+mj-ea"/>
                <a:cs typeface="+mn-ea"/>
                <a:sym typeface="+mn-lt"/>
              </a:rPr>
              <a:t>获取私钥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pic>
        <p:nvPicPr>
          <p:cNvPr id="9" name="图片 8"/>
          <p:cNvPicPr>
            <a:picLocks noChangeAspect="1"/>
          </p:cNvPicPr>
          <p:nvPr/>
        </p:nvPicPr>
        <p:blipFill>
          <a:blip r:embed="rId3"/>
          <a:stretch>
            <a:fillRect/>
          </a:stretch>
        </p:blipFill>
        <p:spPr>
          <a:xfrm>
            <a:off x="222706" y="3565574"/>
            <a:ext cx="4333333" cy="3066667"/>
          </a:xfrm>
          <a:prstGeom prst="rect">
            <a:avLst/>
          </a:prstGeom>
        </p:spPr>
      </p:pic>
      <p:sp>
        <p:nvSpPr>
          <p:cNvPr id="46" name="矩形 45"/>
          <p:cNvSpPr/>
          <p:nvPr/>
        </p:nvSpPr>
        <p:spPr>
          <a:xfrm>
            <a:off x="6003279" y="4036594"/>
            <a:ext cx="138371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5</a:t>
            </a:r>
            <a:r>
              <a:rPr lang="en-US" altLang="zh-CN" sz="1600" b="1" kern="0" noProof="0" dirty="0" smtClean="0">
                <a:solidFill>
                  <a:schemeClr val="accent1"/>
                </a:solidFill>
                <a:latin typeface="+mj-ea"/>
                <a:ea typeface="+mj-ea"/>
                <a:cs typeface="+mn-ea"/>
                <a:sym typeface="+mn-lt"/>
              </a:rPr>
              <a:t>.</a:t>
            </a:r>
            <a:r>
              <a:rPr lang="zh-CN" altLang="en-US" sz="1600" b="1" kern="0" dirty="0" smtClean="0">
                <a:solidFill>
                  <a:schemeClr val="accent1"/>
                </a:solidFill>
                <a:latin typeface="+mj-ea"/>
                <a:ea typeface="+mj-ea"/>
                <a:cs typeface="+mn-ea"/>
                <a:sym typeface="+mn-lt"/>
              </a:rPr>
              <a:t>得到公私钥</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7" name="文本框 8"/>
          <p:cNvSpPr txBox="1"/>
          <p:nvPr/>
        </p:nvSpPr>
        <p:spPr>
          <a:xfrm>
            <a:off x="6285511" y="4408593"/>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公钥（</a:t>
            </a:r>
            <a:r>
              <a:rPr lang="en-US" altLang="zh-CN" sz="1400" dirty="0">
                <a:latin typeface="+mj-ea"/>
                <a:ea typeface="+mj-ea"/>
              </a:rPr>
              <a:t>19,221</a:t>
            </a:r>
            <a:r>
              <a:rPr lang="zh-CN" altLang="en-US" sz="1400" dirty="0" smtClean="0">
                <a:latin typeface="+mj-ea"/>
                <a:ea typeface="+mj-ea"/>
              </a:rPr>
              <a:t>）</a:t>
            </a:r>
            <a:r>
              <a:rPr lang="zh-CN" altLang="en-US" sz="1400" dirty="0">
                <a:latin typeface="+mj-ea"/>
                <a:ea typeface="+mj-ea"/>
              </a:rPr>
              <a:t>私钥 （</a:t>
            </a:r>
            <a:r>
              <a:rPr lang="en-US" altLang="zh-CN" sz="1400" dirty="0">
                <a:latin typeface="+mj-ea"/>
                <a:ea typeface="+mj-ea"/>
              </a:rPr>
              <a:t>91,221</a:t>
            </a:r>
            <a:r>
              <a:rPr lang="zh-CN" altLang="en-US" sz="1400" dirty="0">
                <a:latin typeface="+mj-ea"/>
                <a:ea typeface="+mj-ea"/>
              </a:rPr>
              <a:t>）</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48" name="矩形 47"/>
          <p:cNvSpPr/>
          <p:nvPr/>
        </p:nvSpPr>
        <p:spPr>
          <a:xfrm>
            <a:off x="6003280" y="4875754"/>
            <a:ext cx="1191352" cy="338554"/>
          </a:xfrm>
          <a:prstGeom prst="rect">
            <a:avLst/>
          </a:prstGeom>
        </p:spPr>
        <p:txBody>
          <a:bodyPr wrap="none">
            <a:spAutoFit/>
          </a:bodyPr>
          <a:lstStyle/>
          <a:p>
            <a:pPr lvl="0" defTabSz="914400">
              <a:defRPr/>
            </a:pPr>
            <a:r>
              <a:rPr lang="en-US" altLang="zh-CN" sz="1600" b="1" kern="0" noProof="0" dirty="0" smtClean="0">
                <a:solidFill>
                  <a:schemeClr val="accent1"/>
                </a:solidFill>
                <a:latin typeface="+mj-ea"/>
                <a:ea typeface="+mj-ea"/>
                <a:cs typeface="+mn-ea"/>
                <a:sym typeface="+mn-lt"/>
              </a:rPr>
              <a:t>6.</a:t>
            </a:r>
            <a:r>
              <a:rPr lang="zh-CN" altLang="en-US" sz="1600" b="1" kern="0" noProof="0" dirty="0" smtClean="0">
                <a:solidFill>
                  <a:schemeClr val="accent1"/>
                </a:solidFill>
                <a:latin typeface="+mj-ea"/>
                <a:ea typeface="+mj-ea"/>
                <a:cs typeface="+mn-ea"/>
                <a:sym typeface="+mn-lt"/>
              </a:rPr>
              <a:t>公钥加密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49" name="文本框 8"/>
          <p:cNvSpPr txBox="1"/>
          <p:nvPr/>
        </p:nvSpPr>
        <p:spPr>
          <a:xfrm>
            <a:off x="6285510" y="5298888"/>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明文 </a:t>
            </a:r>
            <a:r>
              <a:rPr lang="en-US" altLang="zh-CN" sz="1400" dirty="0">
                <a:latin typeface="+mj-ea"/>
                <a:ea typeface="+mj-ea"/>
              </a:rPr>
              <a:t>M = </a:t>
            </a:r>
            <a:r>
              <a:rPr lang="en-US" altLang="zh-CN" sz="1400" dirty="0" smtClean="0">
                <a:latin typeface="+mj-ea"/>
                <a:ea typeface="+mj-ea"/>
              </a:rPr>
              <a:t>65  </a:t>
            </a:r>
            <a:r>
              <a:rPr lang="zh-CN" altLang="en-US" sz="1400" dirty="0" smtClean="0">
                <a:latin typeface="+mj-ea"/>
                <a:ea typeface="+mj-ea"/>
              </a:rPr>
              <a:t>密文 </a:t>
            </a:r>
            <a:r>
              <a:rPr lang="en-US" altLang="zh-CN" sz="1400" dirty="0">
                <a:latin typeface="+mj-ea"/>
                <a:ea typeface="+mj-ea"/>
              </a:rPr>
              <a:t>C = </a:t>
            </a:r>
            <a:r>
              <a:rPr lang="zh-CN" altLang="en-US" sz="1400" dirty="0">
                <a:latin typeface="+mj-ea"/>
                <a:ea typeface="+mj-ea"/>
              </a:rPr>
              <a:t>（</a:t>
            </a:r>
            <a:r>
              <a:rPr lang="en-US" altLang="zh-CN" sz="1400" dirty="0">
                <a:latin typeface="+mj-ea"/>
                <a:ea typeface="+mj-ea"/>
              </a:rPr>
              <a:t>65 </a:t>
            </a:r>
            <a:r>
              <a:rPr lang="en-US" altLang="zh-CN" sz="1400" dirty="0" smtClean="0">
                <a:latin typeface="+mj-ea"/>
                <a:ea typeface="+mj-ea"/>
              </a:rPr>
              <a:t>** </a:t>
            </a:r>
            <a:r>
              <a:rPr lang="en-US" altLang="zh-CN" sz="1400" dirty="0">
                <a:latin typeface="+mj-ea"/>
                <a:ea typeface="+mj-ea"/>
              </a:rPr>
              <a:t>19</a:t>
            </a:r>
            <a:r>
              <a:rPr lang="zh-CN" altLang="en-US" sz="1400" dirty="0">
                <a:latin typeface="+mj-ea"/>
                <a:ea typeface="+mj-ea"/>
              </a:rPr>
              <a:t>）</a:t>
            </a:r>
            <a:r>
              <a:rPr lang="en-US" altLang="zh-CN" sz="1400" dirty="0">
                <a:latin typeface="+mj-ea"/>
                <a:ea typeface="+mj-ea"/>
              </a:rPr>
              <a:t>% 221 = 143</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
        <p:nvSpPr>
          <p:cNvPr id="50" name="矩形 49"/>
          <p:cNvSpPr/>
          <p:nvPr/>
        </p:nvSpPr>
        <p:spPr>
          <a:xfrm>
            <a:off x="6003280" y="5755878"/>
            <a:ext cx="1191352" cy="338554"/>
          </a:xfrm>
          <a:prstGeom prst="rect">
            <a:avLst/>
          </a:prstGeom>
        </p:spPr>
        <p:txBody>
          <a:bodyPr wrap="none">
            <a:spAutoFit/>
          </a:bodyPr>
          <a:lstStyle/>
          <a:p>
            <a:pPr lvl="0" defTabSz="914400">
              <a:defRPr/>
            </a:pPr>
            <a:r>
              <a:rPr lang="en-US" altLang="zh-CN" sz="1600" b="1" kern="0" dirty="0" smtClean="0">
                <a:solidFill>
                  <a:schemeClr val="accent1"/>
                </a:solidFill>
                <a:latin typeface="+mj-ea"/>
                <a:ea typeface="+mj-ea"/>
                <a:cs typeface="+mn-ea"/>
                <a:sym typeface="+mn-lt"/>
              </a:rPr>
              <a:t>7</a:t>
            </a:r>
            <a:r>
              <a:rPr lang="en-US" altLang="zh-CN" sz="1600" b="1" kern="0" noProof="0" dirty="0" smtClean="0">
                <a:solidFill>
                  <a:schemeClr val="accent1"/>
                </a:solidFill>
                <a:latin typeface="+mj-ea"/>
                <a:ea typeface="+mj-ea"/>
                <a:cs typeface="+mn-ea"/>
                <a:sym typeface="+mn-lt"/>
              </a:rPr>
              <a:t>.</a:t>
            </a:r>
            <a:r>
              <a:rPr lang="zh-CN" altLang="en-US" sz="1600" b="1" kern="0" dirty="0">
                <a:solidFill>
                  <a:schemeClr val="accent1"/>
                </a:solidFill>
                <a:latin typeface="+mj-ea"/>
                <a:ea typeface="+mj-ea"/>
                <a:cs typeface="+mn-ea"/>
                <a:sym typeface="+mn-lt"/>
              </a:rPr>
              <a:t>私</a:t>
            </a:r>
            <a:r>
              <a:rPr lang="zh-CN" altLang="en-US" sz="1600" b="1" kern="0" dirty="0" smtClean="0">
                <a:solidFill>
                  <a:schemeClr val="accent1"/>
                </a:solidFill>
                <a:latin typeface="+mj-ea"/>
                <a:ea typeface="+mj-ea"/>
                <a:cs typeface="+mn-ea"/>
                <a:sym typeface="+mn-lt"/>
              </a:rPr>
              <a:t>钥解</a:t>
            </a:r>
            <a:r>
              <a:rPr lang="zh-CN" altLang="en-US" sz="1600" b="1" kern="0" noProof="0" dirty="0" smtClean="0">
                <a:solidFill>
                  <a:schemeClr val="accent1"/>
                </a:solidFill>
                <a:latin typeface="+mj-ea"/>
                <a:ea typeface="+mj-ea"/>
                <a:cs typeface="+mn-ea"/>
                <a:sym typeface="+mn-lt"/>
              </a:rPr>
              <a:t>密</a:t>
            </a:r>
            <a:endParaRPr kumimoji="0" lang="en-US" altLang="zh-CN" sz="1600" b="1" i="0" u="none" strike="noStrike" kern="0" cap="none" spc="0" normalizeH="0" baseline="0" noProof="0" dirty="0">
              <a:ln>
                <a:noFill/>
              </a:ln>
              <a:solidFill>
                <a:schemeClr val="accent1"/>
              </a:solidFill>
              <a:effectLst/>
              <a:uLnTx/>
              <a:uFillTx/>
              <a:latin typeface="+mj-ea"/>
              <a:ea typeface="+mj-ea"/>
              <a:cs typeface="+mn-ea"/>
              <a:sym typeface="+mn-lt"/>
            </a:endParaRPr>
          </a:p>
        </p:txBody>
      </p:sp>
      <p:sp>
        <p:nvSpPr>
          <p:cNvPr id="51" name="文本框 8"/>
          <p:cNvSpPr txBox="1"/>
          <p:nvPr/>
        </p:nvSpPr>
        <p:spPr>
          <a:xfrm>
            <a:off x="6285511" y="6176165"/>
            <a:ext cx="5574827"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latin typeface="+mj-ea"/>
                <a:ea typeface="+mj-ea"/>
              </a:rPr>
              <a:t>密</a:t>
            </a:r>
            <a:r>
              <a:rPr lang="zh-CN" altLang="en-US" sz="1400" dirty="0" smtClean="0">
                <a:latin typeface="+mj-ea"/>
                <a:ea typeface="+mj-ea"/>
              </a:rPr>
              <a:t>文 </a:t>
            </a:r>
            <a:r>
              <a:rPr lang="en-US" altLang="zh-CN" sz="1400" dirty="0">
                <a:latin typeface="+mj-ea"/>
                <a:ea typeface="+mj-ea"/>
              </a:rPr>
              <a:t>M = </a:t>
            </a:r>
            <a:r>
              <a:rPr lang="en-US" altLang="zh-CN" sz="1400" dirty="0" smtClean="0">
                <a:latin typeface="+mj-ea"/>
                <a:ea typeface="+mj-ea"/>
              </a:rPr>
              <a:t>143  </a:t>
            </a:r>
            <a:r>
              <a:rPr lang="zh-CN" altLang="en-US" sz="1400" dirty="0">
                <a:latin typeface="+mj-ea"/>
                <a:ea typeface="+mj-ea"/>
              </a:rPr>
              <a:t>明</a:t>
            </a:r>
            <a:r>
              <a:rPr lang="zh-CN" altLang="en-US" sz="1400" dirty="0" smtClean="0">
                <a:latin typeface="+mj-ea"/>
                <a:ea typeface="+mj-ea"/>
              </a:rPr>
              <a:t>文 </a:t>
            </a:r>
            <a:r>
              <a:rPr lang="en-US" altLang="zh-CN" sz="1400" dirty="0">
                <a:latin typeface="+mj-ea"/>
                <a:ea typeface="+mj-ea"/>
              </a:rPr>
              <a:t>M = </a:t>
            </a:r>
            <a:r>
              <a:rPr lang="zh-CN" altLang="en-US" sz="1400" dirty="0">
                <a:latin typeface="+mj-ea"/>
                <a:ea typeface="+mj-ea"/>
              </a:rPr>
              <a:t>（</a:t>
            </a:r>
            <a:r>
              <a:rPr lang="en-US" altLang="zh-CN" sz="1400" dirty="0">
                <a:latin typeface="+mj-ea"/>
                <a:ea typeface="+mj-ea"/>
              </a:rPr>
              <a:t>143 ** 91</a:t>
            </a:r>
            <a:r>
              <a:rPr lang="zh-CN" altLang="en-US" sz="1400" dirty="0">
                <a:latin typeface="+mj-ea"/>
                <a:ea typeface="+mj-ea"/>
              </a:rPr>
              <a:t>）</a:t>
            </a:r>
            <a:r>
              <a:rPr lang="en-US" altLang="zh-CN" sz="1400" dirty="0">
                <a:latin typeface="+mj-ea"/>
                <a:ea typeface="+mj-ea"/>
              </a:rPr>
              <a:t>% 221 = 65</a:t>
            </a:r>
            <a:endParaRPr kumimoji="0" lang="en-US" altLang="zh-CN" sz="1333" b="0" i="0" u="none" strike="noStrike" kern="1200" cap="none" spc="0" normalizeH="0" baseline="0" noProof="0" dirty="0">
              <a:ln>
                <a:noFill/>
              </a:ln>
              <a:solidFill>
                <a:schemeClr val="tx2"/>
              </a:solidFill>
              <a:effectLst/>
              <a:uLnTx/>
              <a:uFillTx/>
              <a:latin typeface="+mj-ea"/>
              <a:ea typeface="+mj-ea"/>
              <a:cs typeface="+mn-ea"/>
              <a:sym typeface="+mn-lt"/>
            </a:endParaRPr>
          </a:p>
        </p:txBody>
      </p:sp>
    </p:spTree>
    <p:extLst>
      <p:ext uri="{BB962C8B-B14F-4D97-AF65-F5344CB8AC3E}">
        <p14:creationId xmlns:p14="http://schemas.microsoft.com/office/powerpoint/2010/main" val="415988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数字签名</a:t>
            </a:r>
            <a:endParaRPr kumimoji="1" lang="zh-CN" altLang="en-US" dirty="0">
              <a:cs typeface="+mn-ea"/>
              <a:sym typeface="+mn-lt"/>
            </a:endParaRPr>
          </a:p>
        </p:txBody>
      </p:sp>
      <p:sp>
        <p:nvSpPr>
          <p:cNvPr id="4" name="文本占位符 3"/>
          <p:cNvSpPr>
            <a:spLocks noGrp="1"/>
          </p:cNvSpPr>
          <p:nvPr>
            <p:ph type="body" sz="quarter" idx="12"/>
          </p:nvPr>
        </p:nvSpPr>
        <p:spPr/>
        <p:txBody>
          <a:bodyPr/>
          <a:lstStyle/>
          <a:p>
            <a:r>
              <a:rPr lang="zh-CN" altLang="en-US" dirty="0" smtClean="0"/>
              <a:t>传统签名特点</a:t>
            </a:r>
            <a:endParaRPr lang="zh-CN" altLang="en-US" dirty="0"/>
          </a:p>
        </p:txBody>
      </p:sp>
      <p:sp>
        <p:nvSpPr>
          <p:cNvPr id="16" name="文本框 15"/>
          <p:cNvSpPr txBox="1"/>
          <p:nvPr/>
        </p:nvSpPr>
        <p:spPr>
          <a:xfrm>
            <a:off x="691448" y="1238422"/>
            <a:ext cx="5129942" cy="16923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1.</a:t>
            </a:r>
            <a:r>
              <a:rPr lang="zh-CN" altLang="en-US" sz="1333" dirty="0" smtClean="0">
                <a:solidFill>
                  <a:schemeClr val="bg1"/>
                </a:solidFill>
                <a:cs typeface="+mn-ea"/>
                <a:sym typeface="+mn-lt"/>
              </a:rPr>
              <a:t>签名是可信的</a:t>
            </a:r>
            <a:endParaRPr lang="en-US" altLang="zh-CN" sz="1333" dirty="0">
              <a:solidFill>
                <a:schemeClr val="tx2"/>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2.</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签名是不可抵赖的</a:t>
            </a:r>
            <a:endPar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bg1"/>
                </a:solidFill>
                <a:cs typeface="+mn-ea"/>
                <a:sym typeface="+mn-lt"/>
              </a:rPr>
              <a:t>3.</a:t>
            </a:r>
            <a:r>
              <a:rPr lang="zh-CN" altLang="en-US" sz="1333" dirty="0" smtClean="0">
                <a:solidFill>
                  <a:schemeClr val="bg1"/>
                </a:solidFill>
                <a:cs typeface="+mn-ea"/>
                <a:sym typeface="+mn-lt"/>
              </a:rPr>
              <a:t>签名不能被伪造</a:t>
            </a:r>
            <a:endParaRPr lang="en-US" altLang="zh-CN" sz="1333" dirty="0" smtClean="0">
              <a:solidFill>
                <a:schemeClr val="bg1"/>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4.</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签名是不可复制的</a:t>
            </a:r>
            <a:endPar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333" dirty="0" smtClean="0">
                <a:solidFill>
                  <a:schemeClr val="bg1"/>
                </a:solidFill>
                <a:cs typeface="+mn-ea"/>
                <a:sym typeface="+mn-lt"/>
              </a:rPr>
              <a:t>5.</a:t>
            </a:r>
            <a:r>
              <a:rPr lang="zh-CN" altLang="en-US" sz="1333" dirty="0" smtClean="0">
                <a:solidFill>
                  <a:schemeClr val="bg1"/>
                </a:solidFill>
                <a:cs typeface="+mn-ea"/>
                <a:sym typeface="+mn-lt"/>
              </a:rPr>
              <a:t>签名是不可改变的</a:t>
            </a:r>
            <a:endParaRPr lang="en-US" altLang="zh-CN" sz="1333" dirty="0" smtClean="0">
              <a:solidFill>
                <a:schemeClr val="bg1"/>
              </a:solidFill>
              <a:cs typeface="+mn-ea"/>
              <a:sym typeface="+mn-lt"/>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bg1"/>
                </a:solidFill>
                <a:effectLst/>
                <a:uLnTx/>
                <a:uFillTx/>
                <a:latin typeface="+mn-lt"/>
                <a:ea typeface="+mn-ea"/>
                <a:cs typeface="+mn-ea"/>
                <a:sym typeface="+mn-lt"/>
              </a:rPr>
              <a:t>6.</a:t>
            </a: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容易被验证</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7" name="文本占位符 3"/>
          <p:cNvSpPr txBox="1">
            <a:spLocks/>
          </p:cNvSpPr>
          <p:nvPr/>
        </p:nvSpPr>
        <p:spPr>
          <a:xfrm>
            <a:off x="7748157" y="5691739"/>
            <a:ext cx="3511942" cy="512495"/>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bg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tx1"/>
                </a:solidFill>
              </a:rPr>
              <a:t>数字签名</a:t>
            </a:r>
            <a:endParaRPr lang="zh-CN" altLang="en-US" dirty="0">
              <a:solidFill>
                <a:schemeClr val="tx1"/>
              </a:solidFill>
            </a:endParaRPr>
          </a:p>
        </p:txBody>
      </p:sp>
      <p:pic>
        <p:nvPicPr>
          <p:cNvPr id="18" name="图片 17"/>
          <p:cNvPicPr>
            <a:picLocks noChangeAspect="1"/>
          </p:cNvPicPr>
          <p:nvPr/>
        </p:nvPicPr>
        <p:blipFill>
          <a:blip r:embed="rId2"/>
          <a:stretch>
            <a:fillRect/>
          </a:stretch>
        </p:blipFill>
        <p:spPr>
          <a:xfrm>
            <a:off x="5162204" y="256673"/>
            <a:ext cx="6969087" cy="5080097"/>
          </a:xfrm>
          <a:prstGeom prst="rect">
            <a:avLst/>
          </a:prstGeom>
        </p:spPr>
      </p:pic>
    </p:spTree>
    <p:extLst>
      <p:ext uri="{BB962C8B-B14F-4D97-AF65-F5344CB8AC3E}">
        <p14:creationId xmlns:p14="http://schemas.microsoft.com/office/powerpoint/2010/main" val="90261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常用格式格式</a:t>
            </a:r>
            <a:endParaRPr kumimoji="1" lang="zh-CN" altLang="en-US" dirty="0">
              <a:cs typeface="+mn-ea"/>
              <a:sym typeface="+mn-lt"/>
            </a:endParaRPr>
          </a:p>
        </p:txBody>
      </p:sp>
      <p:sp>
        <p:nvSpPr>
          <p:cNvPr id="5" name="文本占位符 4"/>
          <p:cNvSpPr>
            <a:spLocks noGrp="1"/>
          </p:cNvSpPr>
          <p:nvPr>
            <p:ph type="body" sz="quarter" idx="11"/>
          </p:nvPr>
        </p:nvSpPr>
        <p:spPr>
          <a:xfrm>
            <a:off x="322121" y="733695"/>
            <a:ext cx="4150126" cy="529569"/>
          </a:xfrm>
        </p:spPr>
        <p:txBody>
          <a:bodyPr/>
          <a:lstStyle/>
          <a:p>
            <a:r>
              <a:rPr lang="zh-CN" altLang="en-US" dirty="0" smtClean="0"/>
              <a:t>填充方式</a:t>
            </a:r>
            <a:r>
              <a:rPr lang="en-US" altLang="zh-CN" dirty="0" smtClean="0"/>
              <a:t>:PACS1 padding</a:t>
            </a:r>
            <a:endParaRPr lang="zh-CN" altLang="en-US" dirty="0"/>
          </a:p>
        </p:txBody>
      </p:sp>
      <p:sp>
        <p:nvSpPr>
          <p:cNvPr id="20" name="矩形 19"/>
          <p:cNvSpPr/>
          <p:nvPr/>
        </p:nvSpPr>
        <p:spPr>
          <a:xfrm>
            <a:off x="861752" y="1138575"/>
            <a:ext cx="9770225" cy="2585323"/>
          </a:xfrm>
          <a:prstGeom prst="rect">
            <a:avLst/>
          </a:prstGeom>
        </p:spPr>
        <p:txBody>
          <a:bodyPr wrap="square">
            <a:spAutoFit/>
          </a:bodyPr>
          <a:lstStyle/>
          <a:p>
            <a:r>
              <a:rPr lang="en-US" altLang="zh-CN" dirty="0" smtClean="0"/>
              <a:t>00</a:t>
            </a:r>
            <a:r>
              <a:rPr lang="zh-CN" altLang="en-US" dirty="0" smtClean="0"/>
              <a:t>：</a:t>
            </a:r>
            <a:r>
              <a:rPr lang="zh-CN" altLang="en-US" dirty="0"/>
              <a:t>开头为</a:t>
            </a:r>
            <a:r>
              <a:rPr lang="en-US" altLang="zh-CN" dirty="0"/>
              <a:t>00</a:t>
            </a:r>
            <a:r>
              <a:rPr lang="zh-CN" altLang="en-US" dirty="0"/>
              <a:t>，是一个保留位</a:t>
            </a:r>
            <a:br>
              <a:rPr lang="zh-CN" altLang="en-US" dirty="0"/>
            </a:br>
            <a:r>
              <a:rPr lang="en-US" altLang="zh-CN" dirty="0"/>
              <a:t>BT</a:t>
            </a:r>
            <a:r>
              <a:rPr lang="zh-CN" altLang="en-US" dirty="0"/>
              <a:t>：用一个字节表示，在目前的版本上，有三个值</a:t>
            </a:r>
            <a:r>
              <a:rPr lang="en-US" altLang="zh-CN" dirty="0"/>
              <a:t>00</a:t>
            </a:r>
            <a:r>
              <a:rPr lang="zh-CN" altLang="en-US" dirty="0"/>
              <a:t>、</a:t>
            </a:r>
            <a:r>
              <a:rPr lang="en-US" altLang="zh-CN" dirty="0"/>
              <a:t>01</a:t>
            </a:r>
            <a:r>
              <a:rPr lang="zh-CN" altLang="en-US" dirty="0"/>
              <a:t>、</a:t>
            </a:r>
            <a:r>
              <a:rPr lang="en-US" altLang="zh-CN" dirty="0"/>
              <a:t>02</a:t>
            </a:r>
            <a:r>
              <a:rPr lang="zh-CN" altLang="en-US" dirty="0"/>
              <a:t>，如果</a:t>
            </a:r>
            <a:r>
              <a:rPr lang="zh-CN" altLang="en-US" dirty="0" smtClean="0"/>
              <a:t>使用</a:t>
            </a:r>
            <a:r>
              <a:rPr lang="zh-CN" altLang="en-US" dirty="0"/>
              <a:t>公钥操作，</a:t>
            </a:r>
            <a:r>
              <a:rPr lang="en-US" altLang="zh-CN" dirty="0"/>
              <a:t>BT</a:t>
            </a:r>
            <a:r>
              <a:rPr lang="zh-CN" altLang="en-US" dirty="0"/>
              <a:t>为</a:t>
            </a:r>
            <a:r>
              <a:rPr lang="en-US" altLang="zh-CN" dirty="0"/>
              <a:t>02</a:t>
            </a:r>
            <a:r>
              <a:rPr lang="zh-CN" altLang="en-US" dirty="0" smtClean="0"/>
              <a:t>，</a:t>
            </a:r>
            <a:r>
              <a:rPr lang="en-US" altLang="zh-CN" dirty="0"/>
              <a:t> </a:t>
            </a:r>
            <a:r>
              <a:rPr lang="en-US" altLang="zh-CN" dirty="0" smtClean="0"/>
              <a:t> </a:t>
            </a:r>
          </a:p>
          <a:p>
            <a:r>
              <a:rPr lang="en-US" altLang="zh-CN" dirty="0"/>
              <a:t> </a:t>
            </a:r>
            <a:r>
              <a:rPr lang="en-US" altLang="zh-CN" dirty="0" smtClean="0"/>
              <a:t>      </a:t>
            </a:r>
            <a:r>
              <a:rPr lang="zh-CN" altLang="en-US" dirty="0" smtClean="0"/>
              <a:t>如果</a:t>
            </a:r>
            <a:r>
              <a:rPr lang="zh-CN" altLang="en-US" dirty="0"/>
              <a:t>用私钥操作则可能为</a:t>
            </a:r>
            <a:r>
              <a:rPr lang="en-US" altLang="zh-CN" dirty="0"/>
              <a:t>00</a:t>
            </a:r>
            <a:r>
              <a:rPr lang="zh-CN" altLang="en-US" dirty="0"/>
              <a:t>或</a:t>
            </a:r>
            <a:r>
              <a:rPr lang="en-US" altLang="zh-CN" dirty="0"/>
              <a:t>01</a:t>
            </a:r>
            <a:br>
              <a:rPr lang="en-US" altLang="zh-CN" dirty="0"/>
            </a:br>
            <a:r>
              <a:rPr lang="en-US" altLang="zh-CN" dirty="0"/>
              <a:t>PS</a:t>
            </a:r>
            <a:r>
              <a:rPr lang="zh-CN" altLang="en-US" dirty="0"/>
              <a:t>：填充位，</a:t>
            </a:r>
            <a:r>
              <a:rPr lang="en-US" altLang="zh-CN" dirty="0"/>
              <a:t>PS = k </a:t>
            </a:r>
            <a:r>
              <a:rPr lang="zh-CN" altLang="en-US" dirty="0"/>
              <a:t>－ </a:t>
            </a:r>
            <a:r>
              <a:rPr lang="en-US" altLang="zh-CN" dirty="0"/>
              <a:t>3 </a:t>
            </a:r>
            <a:r>
              <a:rPr lang="zh-CN" altLang="en-US" dirty="0"/>
              <a:t>－ </a:t>
            </a:r>
            <a:r>
              <a:rPr lang="en-US" altLang="zh-CN" dirty="0"/>
              <a:t>D </a:t>
            </a:r>
            <a:r>
              <a:rPr lang="zh-CN" altLang="en-US" dirty="0"/>
              <a:t>个字节，</a:t>
            </a:r>
            <a:r>
              <a:rPr lang="en-US" altLang="zh-CN" dirty="0"/>
              <a:t>k</a:t>
            </a:r>
            <a:r>
              <a:rPr lang="zh-CN" altLang="en-US" dirty="0"/>
              <a:t>表示密钥的字节长度，如果</a:t>
            </a:r>
            <a:r>
              <a:rPr lang="zh-CN" altLang="en-US" dirty="0" smtClean="0"/>
              <a:t>我们用</a:t>
            </a:r>
            <a:r>
              <a:rPr lang="en-US" altLang="zh-CN" dirty="0"/>
              <a:t>1024bit</a:t>
            </a:r>
            <a:r>
              <a:rPr lang="zh-CN" altLang="en-US" dirty="0"/>
              <a:t>的</a:t>
            </a:r>
            <a:r>
              <a:rPr lang="en-US" altLang="zh-CN" dirty="0"/>
              <a:t>RSA</a:t>
            </a:r>
            <a:r>
              <a:rPr lang="zh-CN" altLang="en-US" dirty="0"/>
              <a:t>密钥</a:t>
            </a:r>
            <a:r>
              <a:rPr lang="zh-CN" altLang="en-US" dirty="0" smtClean="0"/>
              <a:t>，</a:t>
            </a:r>
            <a:endParaRPr lang="en-US" altLang="zh-CN" dirty="0" smtClean="0"/>
          </a:p>
          <a:p>
            <a:r>
              <a:rPr lang="en-US" altLang="zh-CN" dirty="0"/>
              <a:t> </a:t>
            </a:r>
            <a:r>
              <a:rPr lang="en-US" altLang="zh-CN" dirty="0" smtClean="0"/>
              <a:t>       k=1024/8=128</a:t>
            </a:r>
            <a:r>
              <a:rPr lang="zh-CN" altLang="en-US" dirty="0"/>
              <a:t>字节，</a:t>
            </a:r>
            <a:r>
              <a:rPr lang="en-US" altLang="zh-CN" dirty="0"/>
              <a:t>D</a:t>
            </a:r>
            <a:r>
              <a:rPr lang="zh-CN" altLang="en-US" dirty="0"/>
              <a:t>表示明文数据</a:t>
            </a:r>
            <a:r>
              <a:rPr lang="en-US" altLang="zh-CN" dirty="0"/>
              <a:t>D</a:t>
            </a:r>
            <a:r>
              <a:rPr lang="zh-CN" altLang="en-US" dirty="0"/>
              <a:t>的</a:t>
            </a:r>
            <a:r>
              <a:rPr lang="zh-CN" altLang="en-US" dirty="0" smtClean="0"/>
              <a:t>字   节</a:t>
            </a:r>
            <a:r>
              <a:rPr lang="zh-CN" altLang="en-US" dirty="0"/>
              <a:t>长度，如果</a:t>
            </a:r>
            <a:r>
              <a:rPr lang="en-US" altLang="zh-CN" dirty="0"/>
              <a:t>BT</a:t>
            </a:r>
            <a:r>
              <a:rPr lang="zh-CN" altLang="en-US" dirty="0"/>
              <a:t>为</a:t>
            </a:r>
            <a:r>
              <a:rPr lang="en-US" altLang="zh-CN" dirty="0"/>
              <a:t>00</a:t>
            </a:r>
            <a:r>
              <a:rPr lang="zh-CN" altLang="en-US" dirty="0"/>
              <a:t>，则</a:t>
            </a:r>
            <a:r>
              <a:rPr lang="en-US" altLang="zh-CN" dirty="0"/>
              <a:t>PS</a:t>
            </a:r>
            <a:r>
              <a:rPr lang="zh-CN" altLang="en-US" dirty="0"/>
              <a:t>全部为</a:t>
            </a:r>
            <a:r>
              <a:rPr lang="en-US" altLang="zh-CN" dirty="0"/>
              <a:t>00</a:t>
            </a:r>
            <a:r>
              <a:rPr lang="zh-CN" altLang="en-US" dirty="0"/>
              <a:t>，</a:t>
            </a:r>
            <a:r>
              <a:rPr lang="zh-CN" altLang="en-US" dirty="0" smtClean="0"/>
              <a:t>如果</a:t>
            </a:r>
            <a:endParaRPr lang="en-US" altLang="zh-CN" dirty="0" smtClean="0"/>
          </a:p>
          <a:p>
            <a:r>
              <a:rPr lang="en-US" altLang="zh-CN" dirty="0"/>
              <a:t> </a:t>
            </a:r>
            <a:r>
              <a:rPr lang="en-US" altLang="zh-CN" dirty="0" smtClean="0"/>
              <a:t>       BT</a:t>
            </a:r>
            <a:r>
              <a:rPr lang="zh-CN" altLang="en-US" dirty="0"/>
              <a:t>为</a:t>
            </a:r>
            <a:r>
              <a:rPr lang="en-US" altLang="zh-CN" dirty="0"/>
              <a:t>01</a:t>
            </a:r>
            <a:r>
              <a:rPr lang="zh-CN" altLang="en-US" dirty="0"/>
              <a:t>，则</a:t>
            </a:r>
            <a:r>
              <a:rPr lang="en-US" altLang="zh-CN" dirty="0"/>
              <a:t>PS</a:t>
            </a:r>
            <a:r>
              <a:rPr lang="zh-CN" altLang="en-US" dirty="0"/>
              <a:t>全部为</a:t>
            </a:r>
            <a:r>
              <a:rPr lang="en-US" altLang="zh-CN" dirty="0"/>
              <a:t>FF</a:t>
            </a:r>
            <a:r>
              <a:rPr lang="zh-CN" altLang="en-US" dirty="0" smtClean="0"/>
              <a:t>，如果</a:t>
            </a:r>
            <a:r>
              <a:rPr lang="en-US" altLang="zh-CN" dirty="0"/>
              <a:t>BT</a:t>
            </a:r>
            <a:r>
              <a:rPr lang="zh-CN" altLang="en-US" dirty="0"/>
              <a:t>为</a:t>
            </a:r>
            <a:r>
              <a:rPr lang="en-US" altLang="zh-CN" dirty="0"/>
              <a:t>02</a:t>
            </a:r>
            <a:r>
              <a:rPr lang="zh-CN" altLang="en-US" dirty="0"/>
              <a:t>，</a:t>
            </a:r>
            <a:r>
              <a:rPr lang="en-US" altLang="zh-CN" dirty="0"/>
              <a:t>PS</a:t>
            </a:r>
            <a:r>
              <a:rPr lang="zh-CN" altLang="en-US" dirty="0"/>
              <a:t>为随机产生的非</a:t>
            </a:r>
            <a:r>
              <a:rPr lang="en-US" altLang="zh-CN" dirty="0"/>
              <a:t>0x00</a:t>
            </a:r>
            <a:r>
              <a:rPr lang="zh-CN" altLang="en-US" dirty="0"/>
              <a:t>的字节数据。</a:t>
            </a:r>
            <a:br>
              <a:rPr lang="zh-CN" altLang="en-US" dirty="0"/>
            </a:br>
            <a:r>
              <a:rPr lang="en-US" altLang="zh-CN" dirty="0"/>
              <a:t>00</a:t>
            </a:r>
            <a:r>
              <a:rPr lang="zh-CN" altLang="en-US" dirty="0"/>
              <a:t>：在源数据</a:t>
            </a:r>
            <a:r>
              <a:rPr lang="en-US" altLang="zh-CN" dirty="0"/>
              <a:t>D</a:t>
            </a:r>
            <a:r>
              <a:rPr lang="zh-CN" altLang="en-US" dirty="0"/>
              <a:t>前一个字节用</a:t>
            </a:r>
            <a:r>
              <a:rPr lang="en-US" altLang="zh-CN" dirty="0"/>
              <a:t>00</a:t>
            </a:r>
            <a:r>
              <a:rPr lang="zh-CN" altLang="en-US" dirty="0"/>
              <a:t>表示</a:t>
            </a:r>
            <a:br>
              <a:rPr lang="zh-CN" altLang="en-US" dirty="0"/>
            </a:br>
            <a:r>
              <a:rPr lang="en-US" altLang="zh-CN" dirty="0"/>
              <a:t>D</a:t>
            </a:r>
            <a:r>
              <a:rPr lang="zh-CN" altLang="en-US" dirty="0"/>
              <a:t>：实际源数据</a:t>
            </a:r>
            <a:br>
              <a:rPr lang="zh-CN" altLang="en-US" dirty="0"/>
            </a:br>
            <a:r>
              <a:rPr lang="zh-CN" altLang="en-US" dirty="0" smtClean="0"/>
              <a:t>公式整个长度</a:t>
            </a:r>
            <a:r>
              <a:rPr lang="zh-CN" altLang="en-US" dirty="0"/>
              <a:t>等于密钥的长度</a:t>
            </a:r>
            <a:r>
              <a:rPr lang="zh-CN" altLang="en-US" dirty="0" smtClean="0"/>
              <a:t>。</a:t>
            </a:r>
            <a:endParaRPr lang="zh-CN" altLang="en-US" dirty="0"/>
          </a:p>
        </p:txBody>
      </p:sp>
      <p:sp>
        <p:nvSpPr>
          <p:cNvPr id="21" name="矩形 20"/>
          <p:cNvSpPr/>
          <p:nvPr/>
        </p:nvSpPr>
        <p:spPr>
          <a:xfrm>
            <a:off x="322121" y="3715689"/>
            <a:ext cx="11639894" cy="646331"/>
          </a:xfrm>
          <a:prstGeom prst="rect">
            <a:avLst/>
          </a:prstGeom>
        </p:spPr>
        <p:txBody>
          <a:bodyPr wrap="square">
            <a:spAutoFit/>
          </a:bodyPr>
          <a:lstStyle/>
          <a:p>
            <a:r>
              <a:rPr lang="en-US" altLang="zh-CN" b="1" dirty="0"/>
              <a:t>PKCS1</a:t>
            </a:r>
            <a:r>
              <a:rPr lang="zh-CN" altLang="en-US" b="1" dirty="0" smtClean="0"/>
              <a:t>：</a:t>
            </a:r>
            <a:r>
              <a:rPr lang="en-US" altLang="zh-CN" dirty="0" smtClean="0"/>
              <a:t>《</a:t>
            </a:r>
            <a:r>
              <a:rPr lang="en-US" altLang="zh-CN" dirty="0"/>
              <a:t>Public-Key Cryptography Standards (</a:t>
            </a:r>
            <a:r>
              <a:rPr lang="en-US" altLang="zh-CN" dirty="0" smtClean="0"/>
              <a:t>PKCS</a:t>
            </a:r>
            <a:r>
              <a:rPr lang="en-US" altLang="zh-CN" dirty="0"/>
              <a:t>) #1: RSA Cryptography Specifications</a:t>
            </a:r>
            <a:r>
              <a:rPr lang="en-US" altLang="zh-CN" dirty="0" smtClean="0"/>
              <a:t>》</a:t>
            </a:r>
            <a:r>
              <a:rPr lang="zh-CN" altLang="en-US" dirty="0"/>
              <a:t/>
            </a:r>
            <a:br>
              <a:rPr lang="zh-CN" altLang="en-US" dirty="0"/>
            </a:br>
            <a:r>
              <a:rPr lang="en-US" altLang="zh-CN" b="1" dirty="0"/>
              <a:t>PKCS8</a:t>
            </a:r>
            <a:r>
              <a:rPr lang="zh-CN" altLang="en-US" b="1" dirty="0" smtClean="0"/>
              <a:t>：</a:t>
            </a:r>
            <a:r>
              <a:rPr lang="en-US" altLang="zh-CN" dirty="0" smtClean="0"/>
              <a:t>《</a:t>
            </a:r>
            <a:r>
              <a:rPr lang="en-US" altLang="zh-CN" dirty="0"/>
              <a:t>Public-Key Cryptography Standards (PKCS) #8: Private-Key Information Syntax Specification</a:t>
            </a:r>
            <a:r>
              <a:rPr lang="en-US" altLang="zh-CN" dirty="0" smtClean="0"/>
              <a:t>》</a:t>
            </a:r>
            <a:endParaRPr lang="zh-CN" altLang="en-US" dirty="0"/>
          </a:p>
        </p:txBody>
      </p:sp>
      <p:sp>
        <p:nvSpPr>
          <p:cNvPr id="22" name="矩形 21"/>
          <p:cNvSpPr/>
          <p:nvPr/>
        </p:nvSpPr>
        <p:spPr>
          <a:xfrm>
            <a:off x="322121" y="4362022"/>
            <a:ext cx="2746265" cy="369332"/>
          </a:xfrm>
          <a:prstGeom prst="rect">
            <a:avLst/>
          </a:prstGeom>
        </p:spPr>
        <p:txBody>
          <a:bodyPr wrap="none">
            <a:spAutoFit/>
          </a:bodyPr>
          <a:lstStyle/>
          <a:p>
            <a:r>
              <a:rPr lang="en-US" altLang="zh-CN" b="1" dirty="0" smtClean="0">
                <a:solidFill>
                  <a:srgbClr val="404040"/>
                </a:solidFill>
                <a:latin typeface="-apple-system"/>
              </a:rPr>
              <a:t>PEM/DER(asn1</a:t>
            </a:r>
            <a:r>
              <a:rPr lang="zh-CN" altLang="en-US" b="1" dirty="0" smtClean="0">
                <a:solidFill>
                  <a:srgbClr val="404040"/>
                </a:solidFill>
                <a:latin typeface="-apple-system"/>
              </a:rPr>
              <a:t>编码</a:t>
            </a:r>
            <a:r>
              <a:rPr lang="en-US" altLang="zh-CN" b="1" dirty="0" smtClean="0">
                <a:solidFill>
                  <a:srgbClr val="404040"/>
                </a:solidFill>
                <a:latin typeface="-apple-system"/>
              </a:rPr>
              <a:t>) </a:t>
            </a:r>
            <a:r>
              <a:rPr lang="zh-CN" altLang="en-US" b="1" dirty="0" smtClean="0">
                <a:solidFill>
                  <a:srgbClr val="404040"/>
                </a:solidFill>
                <a:latin typeface="-apple-system"/>
              </a:rPr>
              <a:t>格式</a:t>
            </a:r>
            <a:endParaRPr lang="en-US" altLang="zh-CN" b="1" i="0" dirty="0">
              <a:solidFill>
                <a:srgbClr val="404040"/>
              </a:solidFill>
              <a:effectLst/>
              <a:latin typeface="-apple-system"/>
            </a:endParaRPr>
          </a:p>
        </p:txBody>
      </p:sp>
      <p:pic>
        <p:nvPicPr>
          <p:cNvPr id="23" name="图片 22"/>
          <p:cNvPicPr>
            <a:picLocks noChangeAspect="1"/>
          </p:cNvPicPr>
          <p:nvPr/>
        </p:nvPicPr>
        <p:blipFill>
          <a:blip r:embed="rId2"/>
          <a:stretch>
            <a:fillRect/>
          </a:stretch>
        </p:blipFill>
        <p:spPr>
          <a:xfrm>
            <a:off x="454983" y="4737270"/>
            <a:ext cx="3204142" cy="2095791"/>
          </a:xfrm>
          <a:prstGeom prst="rect">
            <a:avLst/>
          </a:prstGeom>
        </p:spPr>
      </p:pic>
      <p:pic>
        <p:nvPicPr>
          <p:cNvPr id="24" name="图片 23"/>
          <p:cNvPicPr>
            <a:picLocks noChangeAspect="1"/>
          </p:cNvPicPr>
          <p:nvPr/>
        </p:nvPicPr>
        <p:blipFill>
          <a:blip r:embed="rId3"/>
          <a:stretch>
            <a:fillRect/>
          </a:stretch>
        </p:blipFill>
        <p:spPr>
          <a:xfrm>
            <a:off x="4811560" y="4728731"/>
            <a:ext cx="6342857" cy="2085714"/>
          </a:xfrm>
          <a:prstGeom prst="rect">
            <a:avLst/>
          </a:prstGeom>
        </p:spPr>
      </p:pic>
    </p:spTree>
    <p:extLst>
      <p:ext uri="{BB962C8B-B14F-4D97-AF65-F5344CB8AC3E}">
        <p14:creationId xmlns:p14="http://schemas.microsoft.com/office/powerpoint/2010/main" val="422461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32337" y="665954"/>
            <a:ext cx="2727326" cy="424732"/>
          </a:xfrm>
        </p:spPr>
        <p:txBody>
          <a:bodyPr/>
          <a:lstStyle/>
          <a:p>
            <a:pPr lvl="0"/>
            <a:r>
              <a:rPr kumimoji="1" lang="zh-CN" altLang="en-US" sz="2400" kern="0" dirty="0">
                <a:cs typeface="+mn-ea"/>
                <a:sym typeface="+mn-lt"/>
              </a:rPr>
              <a:t>目录</a:t>
            </a:r>
          </a:p>
        </p:txBody>
      </p:sp>
      <p:sp>
        <p:nvSpPr>
          <p:cNvPr id="3" name="文本占位符 2"/>
          <p:cNvSpPr>
            <a:spLocks noGrp="1"/>
          </p:cNvSpPr>
          <p:nvPr>
            <p:ph type="body" sz="quarter" idx="11"/>
          </p:nvPr>
        </p:nvSpPr>
        <p:spPr/>
        <p:txBody>
          <a:bodyPr/>
          <a:lstStyle/>
          <a:p>
            <a:r>
              <a:rPr lang="en-US" altLang="zh-CN" dirty="0"/>
              <a:t>1</a:t>
            </a:r>
            <a:endParaRPr lang="zh-CN" altLang="en-US" dirty="0"/>
          </a:p>
        </p:txBody>
      </p:sp>
      <p:sp>
        <p:nvSpPr>
          <p:cNvPr id="4" name="文本占位符 3"/>
          <p:cNvSpPr>
            <a:spLocks noGrp="1"/>
          </p:cNvSpPr>
          <p:nvPr>
            <p:ph type="body" sz="quarter" idx="12"/>
          </p:nvPr>
        </p:nvSpPr>
        <p:spPr/>
        <p:txBody>
          <a:bodyPr/>
          <a:lstStyle/>
          <a:p>
            <a:r>
              <a:rPr lang="en-US" altLang="zh-CN" dirty="0"/>
              <a:t>2</a:t>
            </a:r>
            <a:endParaRPr lang="zh-CN" altLang="en-US" dirty="0"/>
          </a:p>
        </p:txBody>
      </p:sp>
      <p:sp>
        <p:nvSpPr>
          <p:cNvPr id="5" name="文本占位符 4"/>
          <p:cNvSpPr>
            <a:spLocks noGrp="1"/>
          </p:cNvSpPr>
          <p:nvPr>
            <p:ph type="body" sz="quarter" idx="13"/>
          </p:nvPr>
        </p:nvSpPr>
        <p:spPr/>
        <p:txBody>
          <a:bodyPr/>
          <a:lstStyle/>
          <a:p>
            <a:r>
              <a:rPr lang="en-US" altLang="zh-CN" dirty="0"/>
              <a:t>3</a:t>
            </a:r>
            <a:endParaRPr lang="zh-CN" altLang="en-US" dirty="0"/>
          </a:p>
        </p:txBody>
      </p:sp>
      <p:sp>
        <p:nvSpPr>
          <p:cNvPr id="6" name="文本占位符 5"/>
          <p:cNvSpPr>
            <a:spLocks noGrp="1"/>
          </p:cNvSpPr>
          <p:nvPr>
            <p:ph type="body" sz="quarter" idx="14"/>
          </p:nvPr>
        </p:nvSpPr>
        <p:spPr/>
        <p:txBody>
          <a:bodyPr/>
          <a:lstStyle/>
          <a:p>
            <a:r>
              <a:rPr lang="en-US" altLang="zh-CN" dirty="0"/>
              <a:t>4</a:t>
            </a:r>
            <a:endParaRPr lang="zh-CN" altLang="en-US" dirty="0"/>
          </a:p>
        </p:txBody>
      </p:sp>
      <p:sp>
        <p:nvSpPr>
          <p:cNvPr id="7" name="文本占位符 6"/>
          <p:cNvSpPr>
            <a:spLocks noGrp="1"/>
          </p:cNvSpPr>
          <p:nvPr>
            <p:ph type="body" sz="quarter" idx="15"/>
          </p:nvPr>
        </p:nvSpPr>
        <p:spPr>
          <a:xfrm>
            <a:off x="1658978"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1 </a:t>
            </a:r>
            <a:r>
              <a:rPr kumimoji="1" lang="zh-CN" altLang="en-US" kern="0" dirty="0">
                <a:cs typeface="+mn-ea"/>
                <a:sym typeface="+mn-lt"/>
              </a:rPr>
              <a:t>部分</a:t>
            </a:r>
          </a:p>
        </p:txBody>
      </p:sp>
      <p:sp>
        <p:nvSpPr>
          <p:cNvPr id="8" name="文本占位符 7"/>
          <p:cNvSpPr>
            <a:spLocks noGrp="1"/>
          </p:cNvSpPr>
          <p:nvPr>
            <p:ph type="body" sz="quarter" idx="16"/>
          </p:nvPr>
        </p:nvSpPr>
        <p:spPr>
          <a:xfrm>
            <a:off x="1658978" y="4430074"/>
            <a:ext cx="1516063" cy="341632"/>
          </a:xfrm>
        </p:spPr>
        <p:txBody>
          <a:bodyPr/>
          <a:lstStyle/>
          <a:p>
            <a:pPr lvl="0"/>
            <a:r>
              <a:rPr kumimoji="1" lang="zh-CN" altLang="en-US" kern="0" dirty="0" smtClean="0">
                <a:cs typeface="+mn-ea"/>
                <a:sym typeface="+mn-lt"/>
              </a:rPr>
              <a:t>密码学历史</a:t>
            </a:r>
            <a:endParaRPr kumimoji="1" lang="zh-CN" altLang="en-US" kern="0" dirty="0">
              <a:cs typeface="+mn-ea"/>
              <a:sym typeface="+mn-lt"/>
            </a:endParaRPr>
          </a:p>
        </p:txBody>
      </p:sp>
      <p:sp>
        <p:nvSpPr>
          <p:cNvPr id="9" name="文本占位符 8"/>
          <p:cNvSpPr>
            <a:spLocks noGrp="1"/>
          </p:cNvSpPr>
          <p:nvPr>
            <p:ph type="body" sz="quarter" idx="17"/>
          </p:nvPr>
        </p:nvSpPr>
        <p:spPr>
          <a:xfrm>
            <a:off x="4106551"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2 </a:t>
            </a:r>
            <a:r>
              <a:rPr kumimoji="1" lang="zh-CN" altLang="en-US" kern="0" dirty="0">
                <a:cs typeface="+mn-ea"/>
                <a:sym typeface="+mn-lt"/>
              </a:rPr>
              <a:t>部分</a:t>
            </a:r>
          </a:p>
        </p:txBody>
      </p:sp>
      <p:sp>
        <p:nvSpPr>
          <p:cNvPr id="10" name="文本占位符 9"/>
          <p:cNvSpPr>
            <a:spLocks noGrp="1"/>
          </p:cNvSpPr>
          <p:nvPr>
            <p:ph type="body" sz="quarter" idx="18"/>
          </p:nvPr>
        </p:nvSpPr>
        <p:spPr>
          <a:xfrm>
            <a:off x="4106551" y="4430074"/>
            <a:ext cx="1516063" cy="590931"/>
          </a:xfrm>
        </p:spPr>
        <p:txBody>
          <a:bodyPr/>
          <a:lstStyle/>
          <a:p>
            <a:pPr lvl="0"/>
            <a:r>
              <a:rPr kumimoji="1" lang="zh-CN" altLang="en-US" kern="0" dirty="0" smtClean="0">
                <a:cs typeface="+mn-ea"/>
                <a:sym typeface="+mn-lt"/>
              </a:rPr>
              <a:t>常用的加解密算法</a:t>
            </a:r>
            <a:endParaRPr kumimoji="1" lang="zh-CN" altLang="en-US" kern="0" dirty="0">
              <a:cs typeface="+mn-ea"/>
              <a:sym typeface="+mn-lt"/>
            </a:endParaRPr>
          </a:p>
        </p:txBody>
      </p:sp>
      <p:sp>
        <p:nvSpPr>
          <p:cNvPr id="11" name="文本占位符 10"/>
          <p:cNvSpPr>
            <a:spLocks noGrp="1"/>
          </p:cNvSpPr>
          <p:nvPr>
            <p:ph type="body" sz="quarter" idx="19"/>
          </p:nvPr>
        </p:nvSpPr>
        <p:spPr>
          <a:xfrm>
            <a:off x="6554124"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3 </a:t>
            </a:r>
            <a:r>
              <a:rPr kumimoji="1" lang="zh-CN" altLang="en-US" kern="0" dirty="0">
                <a:cs typeface="+mn-ea"/>
                <a:sym typeface="+mn-lt"/>
              </a:rPr>
              <a:t>部分</a:t>
            </a:r>
          </a:p>
        </p:txBody>
      </p:sp>
      <p:sp>
        <p:nvSpPr>
          <p:cNvPr id="12" name="文本占位符 11"/>
          <p:cNvSpPr>
            <a:spLocks noGrp="1"/>
          </p:cNvSpPr>
          <p:nvPr>
            <p:ph type="body" sz="quarter" idx="20"/>
          </p:nvPr>
        </p:nvSpPr>
        <p:spPr>
          <a:xfrm>
            <a:off x="6554124" y="4430074"/>
            <a:ext cx="1516063" cy="341632"/>
          </a:xfrm>
        </p:spPr>
        <p:txBody>
          <a:bodyPr/>
          <a:lstStyle/>
          <a:p>
            <a:pPr lvl="0"/>
            <a:r>
              <a:rPr kumimoji="1" lang="zh-CN" altLang="en-US" kern="0" dirty="0" smtClean="0">
                <a:cs typeface="+mn-ea"/>
                <a:sym typeface="+mn-lt"/>
              </a:rPr>
              <a:t>常用接口</a:t>
            </a:r>
            <a:endParaRPr kumimoji="1" lang="zh-CN" altLang="en-US" kern="0" dirty="0">
              <a:cs typeface="+mn-ea"/>
              <a:sym typeface="+mn-lt"/>
            </a:endParaRPr>
          </a:p>
        </p:txBody>
      </p:sp>
      <p:sp>
        <p:nvSpPr>
          <p:cNvPr id="13" name="文本占位符 12"/>
          <p:cNvSpPr>
            <a:spLocks noGrp="1"/>
          </p:cNvSpPr>
          <p:nvPr>
            <p:ph type="body" sz="quarter" idx="21"/>
          </p:nvPr>
        </p:nvSpPr>
        <p:spPr>
          <a:xfrm>
            <a:off x="9023143"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4 </a:t>
            </a:r>
            <a:r>
              <a:rPr kumimoji="1" lang="zh-CN" altLang="en-US" kern="0" dirty="0">
                <a:cs typeface="+mn-ea"/>
                <a:sym typeface="+mn-lt"/>
              </a:rPr>
              <a:t>部分</a:t>
            </a:r>
          </a:p>
        </p:txBody>
      </p:sp>
      <p:sp>
        <p:nvSpPr>
          <p:cNvPr id="15" name="文本占位符 14"/>
          <p:cNvSpPr>
            <a:spLocks noGrp="1"/>
          </p:cNvSpPr>
          <p:nvPr>
            <p:ph type="body" sz="quarter" idx="22"/>
          </p:nvPr>
        </p:nvSpPr>
        <p:spPr/>
        <p:txBody>
          <a:bodyPr/>
          <a:lstStyle/>
          <a:p>
            <a:r>
              <a:rPr lang="zh-CN" altLang="en-US" dirty="0" smtClean="0"/>
              <a:t>商用密码</a:t>
            </a:r>
            <a:endParaRPr lang="zh-CN" altLang="en-US" dirty="0"/>
          </a:p>
        </p:txBody>
      </p:sp>
    </p:spTree>
    <p:extLst>
      <p:ext uri="{BB962C8B-B14F-4D97-AF65-F5344CB8AC3E}">
        <p14:creationId xmlns:p14="http://schemas.microsoft.com/office/powerpoint/2010/main" val="4114080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优缺点</a:t>
            </a:r>
            <a:endParaRPr kumimoji="1" lang="zh-CN" altLang="en-US" dirty="0">
              <a:cs typeface="+mn-ea"/>
              <a:sym typeface="+mn-lt"/>
            </a:endParaRPr>
          </a:p>
        </p:txBody>
      </p:sp>
      <p:sp>
        <p:nvSpPr>
          <p:cNvPr id="10" name="文本占位符 4"/>
          <p:cNvSpPr>
            <a:spLocks noGrp="1"/>
          </p:cNvSpPr>
          <p:nvPr>
            <p:ph type="body" sz="quarter" idx="11"/>
          </p:nvPr>
        </p:nvSpPr>
        <p:spPr>
          <a:xfrm>
            <a:off x="820886" y="841761"/>
            <a:ext cx="4933020" cy="2616334"/>
          </a:xfrm>
        </p:spPr>
        <p:txBody>
          <a:bodyPr/>
          <a:lstStyle/>
          <a:p>
            <a:r>
              <a:rPr lang="zh-CN" altLang="en-US" dirty="0" smtClean="0"/>
              <a:t>优点：</a:t>
            </a:r>
            <a:endParaRPr lang="en-US" altLang="zh-CN" dirty="0" smtClean="0"/>
          </a:p>
          <a:p>
            <a:r>
              <a:rPr lang="en-US" altLang="zh-CN" dirty="0"/>
              <a:t> </a:t>
            </a:r>
            <a:r>
              <a:rPr lang="en-US" altLang="zh-CN" dirty="0" smtClean="0"/>
              <a:t>        </a:t>
            </a:r>
            <a:r>
              <a:rPr lang="en-US" altLang="zh-CN" sz="2000" b="0" dirty="0" smtClean="0"/>
              <a:t>1</a:t>
            </a:r>
            <a:r>
              <a:rPr lang="en-US" altLang="zh-CN" sz="1800" b="0" dirty="0" smtClean="0"/>
              <a:t>.</a:t>
            </a:r>
            <a:r>
              <a:rPr lang="zh-CN" altLang="en-US" sz="1800" b="0" dirty="0" smtClean="0"/>
              <a:t>解决密钥传递的问题</a:t>
            </a:r>
            <a:endParaRPr lang="en-US" altLang="zh-CN" sz="1800" b="0" dirty="0" smtClean="0"/>
          </a:p>
          <a:p>
            <a:r>
              <a:rPr lang="en-US" altLang="zh-CN" sz="1800" b="0" dirty="0"/>
              <a:t>	 </a:t>
            </a:r>
            <a:r>
              <a:rPr lang="en-US" altLang="zh-CN" sz="1800" b="0" dirty="0" smtClean="0"/>
              <a:t>  2.</a:t>
            </a:r>
            <a:r>
              <a:rPr lang="zh-CN" altLang="en-US" sz="1800" b="0" dirty="0" smtClean="0"/>
              <a:t>大大减少密钥持有量</a:t>
            </a:r>
            <a:endParaRPr lang="en-US" altLang="zh-CN" sz="1800" b="0" dirty="0" smtClean="0"/>
          </a:p>
          <a:p>
            <a:r>
              <a:rPr lang="en-US" altLang="zh-CN" sz="1800" b="0" dirty="0"/>
              <a:t>	 </a:t>
            </a:r>
            <a:r>
              <a:rPr lang="en-US" altLang="zh-CN" sz="1800" b="0" dirty="0" smtClean="0"/>
              <a:t>  3.</a:t>
            </a:r>
            <a:r>
              <a:rPr lang="zh-CN" altLang="en-US" sz="1800" b="0" dirty="0" smtClean="0"/>
              <a:t>支持数字签名（对称加密无法提供</a:t>
            </a:r>
            <a:r>
              <a:rPr lang="zh-CN" altLang="en-US" b="0" dirty="0" smtClean="0"/>
              <a:t>）</a:t>
            </a:r>
            <a:endParaRPr lang="en-US" altLang="zh-CN" b="0" dirty="0" smtClean="0"/>
          </a:p>
          <a:p>
            <a:r>
              <a:rPr lang="zh-CN" altLang="en-US" dirty="0" smtClean="0"/>
              <a:t>缺点：</a:t>
            </a:r>
            <a:r>
              <a:rPr lang="en-US" altLang="zh-CN" dirty="0" smtClean="0"/>
              <a:t/>
            </a:r>
            <a:br>
              <a:rPr lang="en-US" altLang="zh-CN" dirty="0" smtClean="0"/>
            </a:br>
            <a:r>
              <a:rPr lang="en-US" altLang="zh-CN" dirty="0" smtClean="0"/>
              <a:t>	   </a:t>
            </a:r>
            <a:r>
              <a:rPr lang="en-US" altLang="zh-CN" sz="1800" b="0" dirty="0" smtClean="0"/>
              <a:t>1.</a:t>
            </a:r>
            <a:r>
              <a:rPr lang="zh-CN" altLang="en-US" sz="1800" b="0" dirty="0" smtClean="0"/>
              <a:t>计算复杂，所耗资源较大</a:t>
            </a:r>
            <a:endParaRPr lang="en-US" altLang="zh-CN" sz="1800" b="0" dirty="0" smtClean="0"/>
          </a:p>
          <a:p>
            <a:r>
              <a:rPr lang="en-US" altLang="zh-CN" sz="1800" b="0" dirty="0"/>
              <a:t> </a:t>
            </a:r>
            <a:r>
              <a:rPr lang="en-US" altLang="zh-CN" sz="1800" b="0" dirty="0" smtClean="0"/>
              <a:t>            2.</a:t>
            </a:r>
            <a:r>
              <a:rPr lang="zh-CN" altLang="en-US" sz="1800" b="0" dirty="0" smtClean="0"/>
              <a:t>非对称导致密文边长</a:t>
            </a:r>
            <a:endParaRPr lang="en-US" altLang="zh-CN" sz="1800" b="0" dirty="0" smtClean="0"/>
          </a:p>
        </p:txBody>
      </p:sp>
      <p:sp>
        <p:nvSpPr>
          <p:cNvPr id="11" name="文本占位符 1"/>
          <p:cNvSpPr txBox="1">
            <a:spLocks/>
          </p:cNvSpPr>
          <p:nvPr/>
        </p:nvSpPr>
        <p:spPr>
          <a:xfrm>
            <a:off x="463437" y="3648266"/>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smtClean="0">
                <a:cs typeface="+mn-ea"/>
                <a:sym typeface="+mn-lt"/>
              </a:rPr>
              <a:t>数字信封</a:t>
            </a:r>
            <a:endParaRPr kumimoji="1" lang="zh-CN" altLang="en-US" dirty="0">
              <a:cs typeface="+mn-ea"/>
              <a:sym typeface="+mn-lt"/>
            </a:endParaRPr>
          </a:p>
        </p:txBody>
      </p:sp>
      <p:pic>
        <p:nvPicPr>
          <p:cNvPr id="7" name="图片 6"/>
          <p:cNvPicPr>
            <a:picLocks noChangeAspect="1"/>
          </p:cNvPicPr>
          <p:nvPr/>
        </p:nvPicPr>
        <p:blipFill>
          <a:blip r:embed="rId2"/>
          <a:stretch>
            <a:fillRect/>
          </a:stretch>
        </p:blipFill>
        <p:spPr>
          <a:xfrm>
            <a:off x="5753905" y="-218"/>
            <a:ext cx="6438095" cy="6819048"/>
          </a:xfrm>
          <a:prstGeom prst="rect">
            <a:avLst/>
          </a:prstGeom>
        </p:spPr>
      </p:pic>
      <p:sp>
        <p:nvSpPr>
          <p:cNvPr id="15" name="文本占位符 4"/>
          <p:cNvSpPr txBox="1">
            <a:spLocks/>
          </p:cNvSpPr>
          <p:nvPr/>
        </p:nvSpPr>
        <p:spPr>
          <a:xfrm>
            <a:off x="820886" y="4114125"/>
            <a:ext cx="4933020" cy="2616334"/>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kern="1200">
                <a:solidFill>
                  <a:schemeClr val="tx2"/>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dirty="0" smtClean="0"/>
              <a:t>       首先</a:t>
            </a:r>
            <a:r>
              <a:rPr lang="zh-CN" altLang="en-US" sz="1600" b="0" dirty="0"/>
              <a:t>随机产生一个密钥，使用这个密钥作为对称密钥加密消息明文，然后用接收者公钥加密上一步使用的对称密钥，把加密后的消息密文和对称密钥密文发送给接收者；接收者收到密文后，先用自己的私钥解密对称密钥密文，再用对称密钥解密消息密文，最后得到消息明文。在实践中，加密后的消息密文和对称密钥密文被称作数字信封，数字信封支持包含多个对称密钥密文，即可以一次完成对多个接收者的消息加密，而明文只用加密一次。</a:t>
            </a:r>
            <a:endParaRPr lang="en-US" altLang="zh-CN" sz="1800" b="0" dirty="0" smtClean="0"/>
          </a:p>
        </p:txBody>
      </p:sp>
    </p:spTree>
    <p:extLst>
      <p:ext uri="{BB962C8B-B14F-4D97-AF65-F5344CB8AC3E}">
        <p14:creationId xmlns:p14="http://schemas.microsoft.com/office/powerpoint/2010/main" val="260208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数字证书</a:t>
            </a:r>
            <a:endParaRPr kumimoji="1" lang="zh-CN" altLang="en-US" dirty="0">
              <a:cs typeface="+mn-ea"/>
              <a:sym typeface="+mn-lt"/>
            </a:endParaRPr>
          </a:p>
        </p:txBody>
      </p:sp>
      <p:sp>
        <p:nvSpPr>
          <p:cNvPr id="10" name="文本占位符 4"/>
          <p:cNvSpPr>
            <a:spLocks noGrp="1"/>
          </p:cNvSpPr>
          <p:nvPr>
            <p:ph type="body" sz="quarter" idx="11"/>
          </p:nvPr>
        </p:nvSpPr>
        <p:spPr>
          <a:xfrm>
            <a:off x="820886" y="841761"/>
            <a:ext cx="4933020" cy="1485803"/>
          </a:xfrm>
        </p:spPr>
        <p:txBody>
          <a:bodyPr/>
          <a:lstStyle/>
          <a:p>
            <a:r>
              <a:rPr lang="en-US" altLang="zh-CN" sz="1400" b="0" dirty="0" smtClean="0"/>
              <a:t>CA:CA</a:t>
            </a:r>
            <a:r>
              <a:rPr lang="zh-CN" altLang="en-US" sz="1400" b="0" dirty="0"/>
              <a:t>是证书的签发机构，它是</a:t>
            </a:r>
            <a:r>
              <a:rPr lang="zh-CN" altLang="en-US" sz="1400" b="0" dirty="0">
                <a:hlinkClick r:id="rId2"/>
              </a:rPr>
              <a:t>公钥基础设施</a:t>
            </a:r>
            <a:r>
              <a:rPr lang="zh-CN" altLang="en-US" sz="1400" b="0" dirty="0"/>
              <a:t>（</a:t>
            </a:r>
            <a:r>
              <a:rPr lang="en-US" altLang="zh-CN" sz="1400" b="0" dirty="0"/>
              <a:t>Public Key Infrastructure</a:t>
            </a:r>
            <a:r>
              <a:rPr lang="zh-CN" altLang="en-US" sz="1400" b="0" dirty="0"/>
              <a:t>，</a:t>
            </a:r>
            <a:r>
              <a:rPr lang="en-US" altLang="zh-CN" sz="1400" b="0" dirty="0"/>
              <a:t>PKI</a:t>
            </a:r>
            <a:r>
              <a:rPr lang="zh-CN" altLang="en-US" sz="1400" b="0" dirty="0"/>
              <a:t>）的核心。</a:t>
            </a:r>
            <a:r>
              <a:rPr lang="en-US" altLang="zh-CN" sz="1400" b="0" dirty="0"/>
              <a:t>CA</a:t>
            </a:r>
            <a:r>
              <a:rPr lang="zh-CN" altLang="en-US" sz="1400" b="0" dirty="0"/>
              <a:t>是负责签发证书、认证证书、管理已颁发证书的机关</a:t>
            </a:r>
            <a:r>
              <a:rPr lang="zh-CN" altLang="en-US" sz="1400" b="0" dirty="0" smtClean="0"/>
              <a:t>。</a:t>
            </a:r>
            <a:endParaRPr lang="en-US" altLang="zh-CN" sz="1400" b="0" dirty="0" smtClean="0"/>
          </a:p>
          <a:p>
            <a:endParaRPr lang="en-US" altLang="zh-CN" sz="1400" b="0" dirty="0"/>
          </a:p>
          <a:p>
            <a:endParaRPr lang="en-US" altLang="zh-CN" sz="1400" b="0" dirty="0" smtClean="0"/>
          </a:p>
          <a:p>
            <a:r>
              <a:rPr lang="en-US" altLang="zh-CN" sz="1400" b="0" dirty="0" smtClean="0"/>
              <a:t>X509:</a:t>
            </a:r>
            <a:r>
              <a:rPr lang="zh-CN" altLang="en-US" sz="1400" b="0" dirty="0"/>
              <a:t>是</a:t>
            </a:r>
            <a:r>
              <a:rPr lang="zh-CN" altLang="en-US" sz="1400" b="0" dirty="0">
                <a:hlinkClick r:id="rId3"/>
              </a:rPr>
              <a:t>密码学</a:t>
            </a:r>
            <a:r>
              <a:rPr lang="zh-CN" altLang="en-US" sz="1400" b="0" dirty="0"/>
              <a:t>里</a:t>
            </a:r>
            <a:r>
              <a:rPr lang="zh-CN" altLang="en-US" sz="1400" b="0" dirty="0">
                <a:hlinkClick r:id="rId4"/>
              </a:rPr>
              <a:t>公钥证书</a:t>
            </a:r>
            <a:r>
              <a:rPr lang="zh-CN" altLang="en-US" sz="1400" b="0" dirty="0"/>
              <a:t>的格式标准</a:t>
            </a:r>
            <a:endParaRPr lang="en-US" altLang="zh-CN" sz="1100" b="0" dirty="0" smtClean="0"/>
          </a:p>
        </p:txBody>
      </p:sp>
      <p:pic>
        <p:nvPicPr>
          <p:cNvPr id="3" name="图片 2"/>
          <p:cNvPicPr>
            <a:picLocks noChangeAspect="1"/>
          </p:cNvPicPr>
          <p:nvPr/>
        </p:nvPicPr>
        <p:blipFill>
          <a:blip r:embed="rId5"/>
          <a:stretch>
            <a:fillRect/>
          </a:stretch>
        </p:blipFill>
        <p:spPr>
          <a:xfrm>
            <a:off x="6919328" y="388317"/>
            <a:ext cx="4504762" cy="6247619"/>
          </a:xfrm>
          <a:prstGeom prst="rect">
            <a:avLst/>
          </a:prstGeom>
        </p:spPr>
      </p:pic>
      <p:pic>
        <p:nvPicPr>
          <p:cNvPr id="4" name="图片 3"/>
          <p:cNvPicPr>
            <a:picLocks noChangeAspect="1"/>
          </p:cNvPicPr>
          <p:nvPr/>
        </p:nvPicPr>
        <p:blipFill>
          <a:blip r:embed="rId6"/>
          <a:stretch>
            <a:fillRect/>
          </a:stretch>
        </p:blipFill>
        <p:spPr>
          <a:xfrm>
            <a:off x="470547" y="2846126"/>
            <a:ext cx="6207712" cy="3413357"/>
          </a:xfrm>
          <a:prstGeom prst="rect">
            <a:avLst/>
          </a:prstGeom>
        </p:spPr>
      </p:pic>
    </p:spTree>
    <p:extLst>
      <p:ext uri="{BB962C8B-B14F-4D97-AF65-F5344CB8AC3E}">
        <p14:creationId xmlns:p14="http://schemas.microsoft.com/office/powerpoint/2010/main" val="75027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摘要</a:t>
            </a:r>
            <a:r>
              <a:rPr kumimoji="1" lang="zh-CN" altLang="en-US" dirty="0" smtClean="0">
                <a:latin typeface="+mn-lt"/>
                <a:ea typeface="+mn-ea"/>
                <a:cs typeface="+mn-ea"/>
                <a:sym typeface="+mn-lt"/>
              </a:rPr>
              <a:t>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4684359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HASH</a:t>
            </a:r>
            <a:r>
              <a:rPr kumimoji="1" lang="zh-CN" altLang="en-US" dirty="0" smtClean="0">
                <a:cs typeface="+mn-ea"/>
                <a:sym typeface="+mn-lt"/>
              </a:rPr>
              <a:t>算法</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lang="zh-CN" altLang="en-US" b="0" dirty="0"/>
              <a:t>一种将任意长度的消息压缩到某一固定长度的消息摘要的函数</a:t>
            </a:r>
            <a:endParaRPr lang="zh-CN" altLang="en-US" dirty="0"/>
          </a:p>
        </p:txBody>
      </p:sp>
      <p:sp>
        <p:nvSpPr>
          <p:cNvPr id="5" name="文本框 8"/>
          <p:cNvSpPr txBox="1"/>
          <p:nvPr/>
        </p:nvSpPr>
        <p:spPr>
          <a:xfrm>
            <a:off x="6003280" y="1385136"/>
            <a:ext cx="5129942"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对任意的给定的数据，寻求</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x</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使得</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h(x)</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是可行的。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58496"/>
            <a:ext cx="800219" cy="338554"/>
          </a:xfrm>
          <a:prstGeom prst="rect">
            <a:avLst/>
          </a:prstGeom>
        </p:spPr>
        <p:txBody>
          <a:bodyPr wrap="none">
            <a:spAutoFit/>
          </a:bodyPr>
          <a:lstStyle/>
          <a:p>
            <a:pPr lvl="0" defTabSz="914400">
              <a:defRPr/>
            </a:pPr>
            <a:r>
              <a:rPr lang="zh-CN" altLang="en-US" sz="1600" b="1" kern="0" noProof="0" dirty="0">
                <a:solidFill>
                  <a:schemeClr val="accent1"/>
                </a:solidFill>
                <a:cs typeface="+mn-ea"/>
                <a:sym typeface="+mn-lt"/>
              </a:rPr>
              <a:t>单向性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80" y="2323921"/>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333" dirty="0">
                <a:solidFill>
                  <a:schemeClr val="tx2"/>
                </a:solidFill>
                <a:cs typeface="+mn-ea"/>
                <a:sym typeface="+mn-lt"/>
              </a:rPr>
              <a:t>对任意的给定</a:t>
            </a:r>
            <a:r>
              <a:rPr lang="zh-CN" altLang="en-US" sz="1333" dirty="0" smtClean="0">
                <a:solidFill>
                  <a:schemeClr val="tx2"/>
                </a:solidFill>
                <a:cs typeface="+mn-ea"/>
                <a:sym typeface="+mn-lt"/>
              </a:rPr>
              <a:t>的分组</a:t>
            </a:r>
            <a:r>
              <a:rPr lang="en-US" altLang="zh-CN" sz="1333" dirty="0" smtClean="0">
                <a:solidFill>
                  <a:schemeClr val="tx2"/>
                </a:solidFill>
                <a:cs typeface="+mn-ea"/>
                <a:sym typeface="+mn-lt"/>
              </a:rPr>
              <a:t>x,</a:t>
            </a:r>
            <a:r>
              <a:rPr lang="zh-CN" altLang="en-US" sz="1333" dirty="0" smtClean="0">
                <a:solidFill>
                  <a:schemeClr val="tx2"/>
                </a:solidFill>
                <a:cs typeface="+mn-ea"/>
                <a:sym typeface="+mn-lt"/>
              </a:rPr>
              <a:t>寻求不等于</a:t>
            </a:r>
            <a:r>
              <a:rPr lang="en-US" altLang="zh-CN" sz="1333" dirty="0" smtClean="0">
                <a:solidFill>
                  <a:schemeClr val="tx2"/>
                </a:solidFill>
                <a:cs typeface="+mn-ea"/>
                <a:sym typeface="+mn-lt"/>
              </a:rPr>
              <a:t>x</a:t>
            </a:r>
            <a:r>
              <a:rPr lang="zh-CN" altLang="en-US" sz="1333" dirty="0" smtClean="0">
                <a:solidFill>
                  <a:schemeClr val="tx2"/>
                </a:solidFill>
                <a:cs typeface="+mn-ea"/>
                <a:sym typeface="+mn-lt"/>
              </a:rPr>
              <a:t>的</a:t>
            </a:r>
            <a:r>
              <a:rPr lang="en-US" altLang="zh-CN" sz="1333" dirty="0" smtClean="0">
                <a:solidFill>
                  <a:schemeClr val="tx2"/>
                </a:solidFill>
                <a:cs typeface="+mn-ea"/>
                <a:sym typeface="+mn-lt"/>
              </a:rPr>
              <a:t>y,</a:t>
            </a:r>
            <a:r>
              <a:rPr lang="zh-CN" altLang="en-US" sz="1333" dirty="0" smtClean="0">
                <a:solidFill>
                  <a:schemeClr val="tx2"/>
                </a:solidFill>
                <a:cs typeface="+mn-ea"/>
                <a:sym typeface="+mn-lt"/>
              </a:rPr>
              <a:t>使得</a:t>
            </a:r>
            <a:r>
              <a:rPr lang="en-US" altLang="zh-CN" sz="1333" dirty="0" smtClean="0">
                <a:solidFill>
                  <a:schemeClr val="tx2"/>
                </a:solidFill>
                <a:cs typeface="+mn-ea"/>
                <a:sym typeface="+mn-lt"/>
              </a:rPr>
              <a:t>h(x)=h(y)</a:t>
            </a:r>
            <a:r>
              <a:rPr lang="zh-CN" altLang="en-US" sz="1333" dirty="0" smtClean="0">
                <a:solidFill>
                  <a:schemeClr val="tx2"/>
                </a:solidFill>
                <a:cs typeface="+mn-ea"/>
                <a:sym typeface="+mn-lt"/>
              </a:rPr>
              <a:t>是不可行的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79" y="2005594"/>
            <a:ext cx="1210588"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弱抗碰撞性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1" name="文本框 10"/>
          <p:cNvSpPr txBox="1"/>
          <p:nvPr/>
        </p:nvSpPr>
        <p:spPr>
          <a:xfrm>
            <a:off x="6003280" y="3313188"/>
            <a:ext cx="5129942"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寻求任意的数据的</a:t>
            </a:r>
            <a:r>
              <a:rPr lang="en-US" altLang="zh-CN" sz="1333" dirty="0" err="1" smtClean="0">
                <a:solidFill>
                  <a:schemeClr val="tx2"/>
                </a:solidFill>
                <a:cs typeface="+mn-ea"/>
                <a:sym typeface="+mn-lt"/>
              </a:rPr>
              <a:t>x,y</a:t>
            </a:r>
            <a:r>
              <a:rPr lang="en-US" altLang="zh-CN" sz="1333" dirty="0" smtClean="0">
                <a:solidFill>
                  <a:schemeClr val="tx2"/>
                </a:solidFill>
                <a:cs typeface="+mn-ea"/>
                <a:sym typeface="+mn-lt"/>
              </a:rPr>
              <a:t>,</a:t>
            </a:r>
            <a:r>
              <a:rPr lang="zh-CN" altLang="en-US" sz="1333" dirty="0" smtClean="0">
                <a:solidFill>
                  <a:schemeClr val="tx2"/>
                </a:solidFill>
                <a:cs typeface="+mn-ea"/>
                <a:sym typeface="+mn-lt"/>
              </a:rPr>
              <a:t>使得</a:t>
            </a:r>
            <a:r>
              <a:rPr lang="en-US" altLang="zh-CN" sz="1333" dirty="0" smtClean="0">
                <a:solidFill>
                  <a:schemeClr val="tx2"/>
                </a:solidFill>
                <a:cs typeface="+mn-ea"/>
                <a:sym typeface="+mn-lt"/>
              </a:rPr>
              <a:t>h(x)=h(y)</a:t>
            </a:r>
            <a:r>
              <a:rPr lang="zh-CN" altLang="en-US" sz="1333" dirty="0" smtClean="0">
                <a:solidFill>
                  <a:schemeClr val="tx2"/>
                </a:solidFill>
                <a:cs typeface="+mn-ea"/>
                <a:sym typeface="+mn-lt"/>
              </a:rPr>
              <a:t>是不可行的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2" name="矩形 11"/>
          <p:cNvSpPr/>
          <p:nvPr/>
        </p:nvSpPr>
        <p:spPr>
          <a:xfrm>
            <a:off x="6003279" y="2987082"/>
            <a:ext cx="1210588"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强抗碰撞性</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7" name="矩形 16"/>
          <p:cNvSpPr/>
          <p:nvPr/>
        </p:nvSpPr>
        <p:spPr>
          <a:xfrm>
            <a:off x="6003280" y="5556319"/>
            <a:ext cx="1683474"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主要的</a:t>
            </a:r>
            <a:r>
              <a:rPr lang="en-US" altLang="zh-CN" sz="1600" b="1" kern="0" noProof="0" dirty="0" smtClean="0">
                <a:solidFill>
                  <a:schemeClr val="accent1"/>
                </a:solidFill>
                <a:cs typeface="+mn-ea"/>
                <a:sym typeface="+mn-lt"/>
              </a:rPr>
              <a:t>hash</a:t>
            </a:r>
            <a:r>
              <a:rPr lang="zh-CN" altLang="en-US" sz="1600" b="1" kern="0" noProof="0" dirty="0" smtClean="0">
                <a:solidFill>
                  <a:schemeClr val="accent1"/>
                </a:solidFill>
                <a:cs typeface="+mn-ea"/>
                <a:sym typeface="+mn-lt"/>
              </a:rPr>
              <a:t>算法</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8" name="文本框 17"/>
          <p:cNvSpPr txBox="1"/>
          <p:nvPr/>
        </p:nvSpPr>
        <p:spPr>
          <a:xfrm>
            <a:off x="6003280" y="6107377"/>
            <a:ext cx="512994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MD5</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SHA1/SHA256</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r>
              <a:rPr kumimoji="0" lang="en-US" altLang="zh-CN" sz="1333" b="0" i="0" u="none" strike="noStrike" kern="1200" cap="none" spc="0" normalizeH="0" baseline="0" noProof="0" dirty="0" smtClean="0">
                <a:ln>
                  <a:noFill/>
                </a:ln>
                <a:solidFill>
                  <a:schemeClr val="tx2"/>
                </a:solidFill>
                <a:effectLst/>
                <a:uLnTx/>
                <a:uFillTx/>
                <a:latin typeface="+mn-lt"/>
                <a:ea typeface="+mn-ea"/>
                <a:cs typeface="+mn-ea"/>
                <a:sym typeface="+mn-lt"/>
              </a:rPr>
              <a:t>SM3</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pic>
        <p:nvPicPr>
          <p:cNvPr id="4" name="图片 3"/>
          <p:cNvPicPr>
            <a:picLocks noChangeAspect="1"/>
          </p:cNvPicPr>
          <p:nvPr/>
        </p:nvPicPr>
        <p:blipFill>
          <a:blip r:embed="rId2"/>
          <a:stretch>
            <a:fillRect/>
          </a:stretch>
        </p:blipFill>
        <p:spPr>
          <a:xfrm>
            <a:off x="6003279" y="3729332"/>
            <a:ext cx="4781550" cy="1809750"/>
          </a:xfrm>
          <a:prstGeom prst="rect">
            <a:avLst/>
          </a:prstGeom>
        </p:spPr>
      </p:pic>
    </p:spTree>
    <p:extLst>
      <p:ext uri="{BB962C8B-B14F-4D97-AF65-F5344CB8AC3E}">
        <p14:creationId xmlns:p14="http://schemas.microsoft.com/office/powerpoint/2010/main" val="29923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HMAC</a:t>
            </a:r>
            <a:r>
              <a:rPr kumimoji="1" lang="zh-CN" altLang="en-US" dirty="0" smtClean="0">
                <a:cs typeface="+mn-ea"/>
                <a:sym typeface="+mn-lt"/>
              </a:rPr>
              <a:t>消息认证码</a:t>
            </a:r>
            <a:endParaRPr kumimoji="1" lang="zh-CN" altLang="en-US" dirty="0">
              <a:cs typeface="+mn-ea"/>
              <a:sym typeface="+mn-lt"/>
            </a:endParaRPr>
          </a:p>
        </p:txBody>
      </p:sp>
      <p:sp>
        <p:nvSpPr>
          <p:cNvPr id="3" name="文本占位符 2"/>
          <p:cNvSpPr>
            <a:spLocks noGrp="1"/>
          </p:cNvSpPr>
          <p:nvPr>
            <p:ph type="body" sz="quarter" idx="12"/>
          </p:nvPr>
        </p:nvSpPr>
        <p:spPr/>
        <p:txBody>
          <a:bodyPr/>
          <a:lstStyle/>
          <a:p>
            <a:r>
              <a:rPr lang="zh-CN" altLang="en-US" b="0" dirty="0"/>
              <a:t>为了确保接收方所接收到的报文数据的完整性</a:t>
            </a:r>
            <a:endParaRPr lang="zh-CN" altLang="en-US" dirty="0"/>
          </a:p>
        </p:txBody>
      </p:sp>
      <p:pic>
        <p:nvPicPr>
          <p:cNvPr id="4" name="图片 3"/>
          <p:cNvPicPr>
            <a:picLocks noChangeAspect="1"/>
          </p:cNvPicPr>
          <p:nvPr/>
        </p:nvPicPr>
        <p:blipFill>
          <a:blip r:embed="rId2"/>
          <a:stretch>
            <a:fillRect/>
          </a:stretch>
        </p:blipFill>
        <p:spPr>
          <a:xfrm>
            <a:off x="6273662" y="147901"/>
            <a:ext cx="5180952" cy="2838095"/>
          </a:xfrm>
          <a:prstGeom prst="rect">
            <a:avLst/>
          </a:prstGeom>
        </p:spPr>
      </p:pic>
      <p:sp>
        <p:nvSpPr>
          <p:cNvPr id="7" name="矩形 6"/>
          <p:cNvSpPr/>
          <p:nvPr/>
        </p:nvSpPr>
        <p:spPr>
          <a:xfrm>
            <a:off x="4596938" y="4165060"/>
            <a:ext cx="6791498" cy="1569660"/>
          </a:xfrm>
          <a:prstGeom prst="rect">
            <a:avLst/>
          </a:prstGeom>
        </p:spPr>
        <p:txBody>
          <a:bodyPr wrap="square">
            <a:spAutoFit/>
          </a:bodyPr>
          <a:lstStyle/>
          <a:p>
            <a:r>
              <a:rPr lang="zh-CN" altLang="en-US" sz="1600" dirty="0"/>
              <a:t>（1）HMAC中假设只有发送方和接收方知道，存在密钥交换问题</a:t>
            </a:r>
            <a:r>
              <a:rPr lang="zh-CN" altLang="en-US" sz="1600" dirty="0" smtClean="0"/>
              <a:t>。</a:t>
            </a:r>
            <a:endParaRPr lang="en-US" altLang="zh-CN" sz="1600" dirty="0" smtClean="0"/>
          </a:p>
          <a:p>
            <a:r>
              <a:rPr lang="zh-CN" altLang="en-US" sz="1600" dirty="0" smtClean="0"/>
              <a:t>（</a:t>
            </a:r>
            <a:r>
              <a:rPr lang="zh-CN" altLang="en-US" sz="1600" dirty="0"/>
              <a:t>2）即使解决了密钥交换问题，HMAC也不适用于多个接收方的情形</a:t>
            </a:r>
            <a:r>
              <a:rPr lang="zh-CN" altLang="en-US" sz="1600" dirty="0" smtClean="0"/>
              <a:t>。（</a:t>
            </a:r>
            <a:r>
              <a:rPr lang="zh-CN" altLang="en-US" sz="1600" dirty="0"/>
              <a:t>3）接收方是如何知道消息来自发送方，而不是来自其他的接收方。所有接收方都知道这个对称密钥，因此很可能以发送方的身份发一个假消息</a:t>
            </a:r>
            <a:r>
              <a:rPr lang="zh-CN" altLang="en-US" sz="1600" dirty="0" smtClean="0"/>
              <a:t>，（</a:t>
            </a:r>
            <a:r>
              <a:rPr lang="zh-CN" altLang="en-US" sz="1600" dirty="0"/>
              <a:t>4）如何证明MAC是A产生还是B产生的，A和B都知道这个对称密钥，双方都有可能生成这个消息及其MAC</a:t>
            </a:r>
            <a:r>
              <a:rPr lang="zh-CN" altLang="en-US" sz="1600" dirty="0" smtClean="0"/>
              <a:t>。</a:t>
            </a:r>
            <a:endParaRPr lang="zh-CN" altLang="en-US" sz="1600" dirty="0"/>
          </a:p>
        </p:txBody>
      </p:sp>
      <p:sp>
        <p:nvSpPr>
          <p:cNvPr id="14" name="矩形 13"/>
          <p:cNvSpPr/>
          <p:nvPr/>
        </p:nvSpPr>
        <p:spPr>
          <a:xfrm>
            <a:off x="4698180" y="3826506"/>
            <a:ext cx="1005403" cy="338554"/>
          </a:xfrm>
          <a:prstGeom prst="rect">
            <a:avLst/>
          </a:prstGeom>
        </p:spPr>
        <p:txBody>
          <a:bodyPr wrap="none">
            <a:spAutoFit/>
          </a:bodyPr>
          <a:lstStyle/>
          <a:p>
            <a:pPr lvl="0" defTabSz="914400">
              <a:defRPr/>
            </a:pPr>
            <a:r>
              <a:rPr lang="zh-CN" altLang="en-US" sz="1600" b="1" kern="0" noProof="0" dirty="0" smtClean="0">
                <a:solidFill>
                  <a:schemeClr val="accent1"/>
                </a:solidFill>
                <a:cs typeface="+mn-ea"/>
                <a:sym typeface="+mn-lt"/>
              </a:rPr>
              <a:t>存在问题</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28570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密钥协商</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20388235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2120" y="256674"/>
            <a:ext cx="4000497" cy="418834"/>
          </a:xfrm>
        </p:spPr>
        <p:txBody>
          <a:bodyPr/>
          <a:lstStyle/>
          <a:p>
            <a:r>
              <a:rPr kumimoji="1" lang="zh-CN" altLang="en-US" dirty="0" smtClean="0">
                <a:cs typeface="+mn-ea"/>
                <a:sym typeface="+mn-lt"/>
              </a:rPr>
              <a:t>密钥协商算法（离散对数）</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2956705"/>
          </a:xfrm>
        </p:spPr>
        <p:txBody>
          <a:bodyPr/>
          <a:lstStyle/>
          <a:p>
            <a:r>
              <a:rPr lang="zh-CN" altLang="en-US" b="0" dirty="0"/>
              <a:t> 两个或多个实体协商，共同建立会话密钥，任何一个参与者均对结果产生影响，不需要任何可信的第三方</a:t>
            </a:r>
            <a:endParaRPr lang="zh-CN" altLang="en-US" dirty="0"/>
          </a:p>
        </p:txBody>
      </p:sp>
      <p:sp>
        <p:nvSpPr>
          <p:cNvPr id="5" name="文本框 8"/>
          <p:cNvSpPr txBox="1"/>
          <p:nvPr/>
        </p:nvSpPr>
        <p:spPr>
          <a:xfrm>
            <a:off x="6003280" y="1385136"/>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密钥传输的安全性。</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66809"/>
            <a:ext cx="1005403" cy="338554"/>
          </a:xfrm>
          <a:prstGeom prst="rect">
            <a:avLst/>
          </a:prstGeom>
        </p:spPr>
        <p:txBody>
          <a:bodyPr wrap="none">
            <a:spAutoFit/>
          </a:bodyPr>
          <a:lstStyle/>
          <a:p>
            <a:pPr lvl="0" defTabSz="914400">
              <a:defRPr/>
            </a:pPr>
            <a:r>
              <a:rPr lang="zh-CN" altLang="en-US" sz="1600" b="1" kern="0" dirty="0" smtClean="0">
                <a:solidFill>
                  <a:schemeClr val="accent1"/>
                </a:solidFill>
                <a:cs typeface="+mn-ea"/>
                <a:sym typeface="+mn-lt"/>
              </a:rPr>
              <a:t>对称加密</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79" y="2197987"/>
            <a:ext cx="512994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如果私钥被破解，之前所发所有信息都被破解。</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80" y="1859433"/>
            <a:ext cx="1210588" cy="338554"/>
          </a:xfrm>
          <a:prstGeom prst="rect">
            <a:avLst/>
          </a:prstGeom>
        </p:spPr>
        <p:txBody>
          <a:bodyPr wrap="none">
            <a:spAutoFit/>
          </a:bodyPr>
          <a:lstStyle/>
          <a:p>
            <a:pPr lvl="0" defTabSz="914400">
              <a:defRPr/>
            </a:pPr>
            <a:r>
              <a:rPr lang="zh-CN" altLang="en-US" sz="1600" b="1" kern="0" dirty="0" smtClean="0">
                <a:solidFill>
                  <a:schemeClr val="accent1"/>
                </a:solidFill>
                <a:cs typeface="+mn-ea"/>
                <a:sym typeface="+mn-lt"/>
              </a:rPr>
              <a:t>非对称加密</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pic>
        <p:nvPicPr>
          <p:cNvPr id="4" name="图片 3"/>
          <p:cNvPicPr>
            <a:picLocks noChangeAspect="1"/>
          </p:cNvPicPr>
          <p:nvPr/>
        </p:nvPicPr>
        <p:blipFill>
          <a:blip r:embed="rId2"/>
          <a:stretch>
            <a:fillRect/>
          </a:stretch>
        </p:blipFill>
        <p:spPr>
          <a:xfrm>
            <a:off x="4612111" y="2658000"/>
            <a:ext cx="7257143" cy="4200000"/>
          </a:xfrm>
          <a:prstGeom prst="rect">
            <a:avLst/>
          </a:prstGeom>
        </p:spPr>
      </p:pic>
    </p:spTree>
    <p:extLst>
      <p:ext uri="{BB962C8B-B14F-4D97-AF65-F5344CB8AC3E}">
        <p14:creationId xmlns:p14="http://schemas.microsoft.com/office/powerpoint/2010/main" val="380373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常用接口</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808428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cs typeface="+mn-ea"/>
                <a:sym typeface="+mn-lt"/>
              </a:rPr>
              <a:t>CSP</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zh-CN" altLang="en-US" b="0" dirty="0" smtClean="0"/>
              <a:t>微软提供</a:t>
            </a:r>
            <a:r>
              <a:rPr lang="zh-CN" altLang="en-US" b="0" dirty="0"/>
              <a:t>一般加密功能的硬件和软件组件</a:t>
            </a:r>
            <a:endParaRPr lang="zh-CN" altLang="en-US" dirty="0"/>
          </a:p>
        </p:txBody>
      </p:sp>
      <p:pic>
        <p:nvPicPr>
          <p:cNvPr id="4" name="图片 3"/>
          <p:cNvPicPr>
            <a:picLocks noChangeAspect="1"/>
          </p:cNvPicPr>
          <p:nvPr/>
        </p:nvPicPr>
        <p:blipFill>
          <a:blip r:embed="rId2"/>
          <a:stretch>
            <a:fillRect/>
          </a:stretch>
        </p:blipFill>
        <p:spPr>
          <a:xfrm>
            <a:off x="5928077" y="585781"/>
            <a:ext cx="5190476" cy="4057143"/>
          </a:xfrm>
          <a:prstGeom prst="rect">
            <a:avLst/>
          </a:prstGeom>
        </p:spPr>
      </p:pic>
    </p:spTree>
    <p:extLst>
      <p:ext uri="{BB962C8B-B14F-4D97-AF65-F5344CB8AC3E}">
        <p14:creationId xmlns:p14="http://schemas.microsoft.com/office/powerpoint/2010/main" val="113521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PKCS#11</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en-US" altLang="zh-CN" b="0" dirty="0"/>
              <a:t>PKCS</a:t>
            </a:r>
            <a:r>
              <a:rPr lang="zh-CN" altLang="en-US" b="0" dirty="0"/>
              <a:t>的一部分，特指密码设备</a:t>
            </a:r>
            <a:r>
              <a:rPr lang="zh-CN" altLang="en-US" b="0" dirty="0" smtClean="0"/>
              <a:t>的对公</a:t>
            </a:r>
            <a:r>
              <a:rPr lang="zh-CN" altLang="en-US" b="0" dirty="0"/>
              <a:t>编程接口</a:t>
            </a:r>
            <a:endParaRPr lang="zh-CN" altLang="en-US" dirty="0"/>
          </a:p>
        </p:txBody>
      </p:sp>
      <p:pic>
        <p:nvPicPr>
          <p:cNvPr id="5" name="图片 4"/>
          <p:cNvPicPr>
            <a:picLocks noChangeAspect="1"/>
          </p:cNvPicPr>
          <p:nvPr/>
        </p:nvPicPr>
        <p:blipFill>
          <a:blip r:embed="rId2"/>
          <a:stretch>
            <a:fillRect/>
          </a:stretch>
        </p:blipFill>
        <p:spPr>
          <a:xfrm>
            <a:off x="5239035" y="557531"/>
            <a:ext cx="6505001" cy="5153313"/>
          </a:xfrm>
          <a:prstGeom prst="rect">
            <a:avLst/>
          </a:prstGeom>
        </p:spPr>
      </p:pic>
    </p:spTree>
    <p:extLst>
      <p:ext uri="{BB962C8B-B14F-4D97-AF65-F5344CB8AC3E}">
        <p14:creationId xmlns:p14="http://schemas.microsoft.com/office/powerpoint/2010/main" val="88729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a:cs typeface="+mn-ea"/>
                <a:sym typeface="+mn-lt"/>
              </a:rPr>
              <a:t>密码学历史</a:t>
            </a: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27577291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SKF</a:t>
            </a:r>
            <a:endParaRPr kumimoji="1" lang="zh-CN" altLang="en-US" dirty="0">
              <a:cs typeface="+mn-ea"/>
              <a:sym typeface="+mn-lt"/>
            </a:endParaRPr>
          </a:p>
        </p:txBody>
      </p:sp>
      <p:sp>
        <p:nvSpPr>
          <p:cNvPr id="3" name="文本占位符 2"/>
          <p:cNvSpPr>
            <a:spLocks noGrp="1"/>
          </p:cNvSpPr>
          <p:nvPr>
            <p:ph type="body" sz="quarter" idx="12"/>
          </p:nvPr>
        </p:nvSpPr>
        <p:spPr>
          <a:xfrm>
            <a:off x="322121" y="692582"/>
            <a:ext cx="3511942" cy="1618356"/>
          </a:xfrm>
        </p:spPr>
        <p:txBody>
          <a:bodyPr/>
          <a:lstStyle/>
          <a:p>
            <a:r>
              <a:rPr lang="en-US" altLang="zh-CN" b="0" dirty="0"/>
              <a:t>SKF</a:t>
            </a:r>
            <a:r>
              <a:rPr lang="zh-CN" altLang="en-US" b="0" dirty="0"/>
              <a:t>接口是国密标准中智能密码钥匙的</a:t>
            </a:r>
            <a:r>
              <a:rPr lang="en-US" altLang="zh-CN" b="0" dirty="0"/>
              <a:t>C</a:t>
            </a:r>
            <a:r>
              <a:rPr lang="zh-CN" altLang="en-US" b="0" dirty="0"/>
              <a:t>语言应用开发接口标准。</a:t>
            </a:r>
            <a:endParaRPr lang="zh-CN" altLang="en-US" dirty="0"/>
          </a:p>
        </p:txBody>
      </p:sp>
      <p:pic>
        <p:nvPicPr>
          <p:cNvPr id="4" name="图片 3"/>
          <p:cNvPicPr>
            <a:picLocks noChangeAspect="1"/>
          </p:cNvPicPr>
          <p:nvPr/>
        </p:nvPicPr>
        <p:blipFill>
          <a:blip r:embed="rId2"/>
          <a:stretch>
            <a:fillRect/>
          </a:stretch>
        </p:blipFill>
        <p:spPr>
          <a:xfrm>
            <a:off x="5301600" y="675508"/>
            <a:ext cx="6676190" cy="4828571"/>
          </a:xfrm>
          <a:prstGeom prst="rect">
            <a:avLst/>
          </a:prstGeom>
        </p:spPr>
      </p:pic>
      <p:sp>
        <p:nvSpPr>
          <p:cNvPr id="6" name="矩形 5"/>
          <p:cNvSpPr/>
          <p:nvPr/>
        </p:nvSpPr>
        <p:spPr>
          <a:xfrm>
            <a:off x="4319848" y="5650412"/>
            <a:ext cx="7566502" cy="1200329"/>
          </a:xfrm>
          <a:prstGeom prst="rect">
            <a:avLst/>
          </a:prstGeom>
        </p:spPr>
        <p:txBody>
          <a:bodyPr wrap="square">
            <a:spAutoFit/>
          </a:bodyPr>
          <a:lstStyle/>
          <a:p>
            <a:r>
              <a:rPr lang="zh-CN" altLang="en-US" dirty="0">
                <a:solidFill>
                  <a:srgbClr val="4D4D4D"/>
                </a:solidFill>
                <a:latin typeface="-apple-system"/>
              </a:rPr>
              <a:t>根据国密标准，一种设备类型可以有多个设备（</a:t>
            </a:r>
            <a:r>
              <a:rPr lang="en-US" altLang="zh-CN" dirty="0">
                <a:solidFill>
                  <a:srgbClr val="4D4D4D"/>
                </a:solidFill>
                <a:latin typeface="-apple-system"/>
              </a:rPr>
              <a:t>Device</a:t>
            </a:r>
            <a:r>
              <a:rPr lang="zh-CN" altLang="en-US" dirty="0">
                <a:solidFill>
                  <a:srgbClr val="4D4D4D"/>
                </a:solidFill>
                <a:latin typeface="-apple-system"/>
              </a:rPr>
              <a:t>），每一个设备内可以有多个应用（</a:t>
            </a:r>
            <a:r>
              <a:rPr lang="en-US" altLang="zh-CN" dirty="0">
                <a:solidFill>
                  <a:srgbClr val="4D4D4D"/>
                </a:solidFill>
                <a:latin typeface="-apple-system"/>
              </a:rPr>
              <a:t>Application</a:t>
            </a:r>
            <a:r>
              <a:rPr lang="zh-CN" altLang="en-US" dirty="0">
                <a:solidFill>
                  <a:srgbClr val="4D4D4D"/>
                </a:solidFill>
                <a:latin typeface="-apple-system"/>
              </a:rPr>
              <a:t>），每一个应用里可以有多个容器（</a:t>
            </a:r>
            <a:r>
              <a:rPr lang="en-US" altLang="zh-CN" dirty="0">
                <a:solidFill>
                  <a:srgbClr val="4D4D4D"/>
                </a:solidFill>
                <a:latin typeface="-apple-system"/>
              </a:rPr>
              <a:t>Container</a:t>
            </a:r>
            <a:r>
              <a:rPr lang="zh-CN" altLang="en-US" dirty="0">
                <a:solidFill>
                  <a:srgbClr val="4D4D4D"/>
                </a:solidFill>
                <a:latin typeface="-apple-system"/>
              </a:rPr>
              <a:t>），每个容器里可以有一对证书（</a:t>
            </a:r>
            <a:r>
              <a:rPr lang="en-US" altLang="zh-CN" dirty="0">
                <a:solidFill>
                  <a:srgbClr val="4D4D4D"/>
                </a:solidFill>
                <a:latin typeface="-apple-system"/>
              </a:rPr>
              <a:t>Certificate</a:t>
            </a:r>
            <a:r>
              <a:rPr lang="zh-CN" altLang="en-US" dirty="0">
                <a:solidFill>
                  <a:srgbClr val="4D4D4D"/>
                </a:solidFill>
                <a:latin typeface="-apple-system"/>
              </a:rPr>
              <a:t>）：签名证书和加密证书</a:t>
            </a:r>
            <a:endParaRPr lang="zh-CN" altLang="en-US" dirty="0"/>
          </a:p>
        </p:txBody>
      </p:sp>
    </p:spTree>
    <p:extLst>
      <p:ext uri="{BB962C8B-B14F-4D97-AF65-F5344CB8AC3E}">
        <p14:creationId xmlns:p14="http://schemas.microsoft.com/office/powerpoint/2010/main" val="187454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商用密码</a:t>
            </a:r>
            <a:endParaRPr kumimoji="1" lang="zh-CN" altLang="en-US" dirty="0">
              <a:latin typeface="+mn-lt"/>
              <a:ea typeface="+mn-ea"/>
              <a:cs typeface="+mn-ea"/>
              <a:sym typeface="+mn-lt"/>
            </a:endParaRP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49683"/>
            <a:ext cx="1828800" cy="243840"/>
          </a:xfrm>
          <a:prstGeom prst="rect">
            <a:avLst/>
          </a:prstGeom>
        </p:spPr>
      </p:pic>
    </p:spTree>
    <p:extLst>
      <p:ext uri="{BB962C8B-B14F-4D97-AF65-F5344CB8AC3E}">
        <p14:creationId xmlns:p14="http://schemas.microsoft.com/office/powerpoint/2010/main" val="3408580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cs typeface="+mn-ea"/>
                <a:sym typeface="+mn-lt"/>
              </a:rPr>
              <a:t>商用密码</a:t>
            </a:r>
            <a:endParaRPr kumimoji="1" lang="zh-CN" altLang="en-US" dirty="0">
              <a:cs typeface="+mn-ea"/>
              <a:sym typeface="+mn-lt"/>
            </a:endParaRPr>
          </a:p>
        </p:txBody>
      </p:sp>
      <p:sp>
        <p:nvSpPr>
          <p:cNvPr id="7" name="矩形 6"/>
          <p:cNvSpPr/>
          <p:nvPr/>
        </p:nvSpPr>
        <p:spPr>
          <a:xfrm>
            <a:off x="5176058" y="1033696"/>
            <a:ext cx="6096000" cy="2308324"/>
          </a:xfrm>
          <a:prstGeom prst="rect">
            <a:avLst/>
          </a:prstGeom>
        </p:spPr>
        <p:txBody>
          <a:bodyPr>
            <a:spAutoFit/>
          </a:bodyPr>
          <a:lstStyle/>
          <a:p>
            <a:r>
              <a:rPr lang="zh-CN" altLang="en-US" dirty="0" smtClean="0">
                <a:solidFill>
                  <a:srgbClr val="4D4D4D"/>
                </a:solidFill>
                <a:latin typeface="-apple-system"/>
              </a:rPr>
              <a:t>    针对</a:t>
            </a:r>
            <a:r>
              <a:rPr lang="zh-CN" altLang="en-US" dirty="0">
                <a:solidFill>
                  <a:srgbClr val="4D4D4D"/>
                </a:solidFill>
                <a:latin typeface="-apple-system"/>
              </a:rPr>
              <a:t>支持国密算法</a:t>
            </a:r>
            <a:r>
              <a:rPr lang="en-US" altLang="zh-CN" dirty="0">
                <a:solidFill>
                  <a:srgbClr val="4D4D4D"/>
                </a:solidFill>
                <a:latin typeface="-apple-system"/>
              </a:rPr>
              <a:t>USB KEY</a:t>
            </a:r>
            <a:r>
              <a:rPr lang="zh-CN" altLang="en-US" dirty="0">
                <a:solidFill>
                  <a:srgbClr val="4D4D4D"/>
                </a:solidFill>
                <a:latin typeface="-apple-system"/>
              </a:rPr>
              <a:t>设备的应用，国家颁布一个行业标准</a:t>
            </a:r>
            <a:r>
              <a:rPr lang="en-US" altLang="zh-CN" dirty="0">
                <a:solidFill>
                  <a:srgbClr val="4D4D4D"/>
                </a:solidFill>
                <a:latin typeface="-apple-system"/>
              </a:rPr>
              <a:t>《</a:t>
            </a:r>
            <a:r>
              <a:rPr lang="zh-CN" altLang="en-US" dirty="0">
                <a:solidFill>
                  <a:srgbClr val="4D4D4D"/>
                </a:solidFill>
                <a:latin typeface="-apple-system"/>
              </a:rPr>
              <a:t>智能密码钥匙应用接口规范</a:t>
            </a:r>
            <a:r>
              <a:rPr lang="en-US" altLang="zh-CN" dirty="0">
                <a:solidFill>
                  <a:srgbClr val="4D4D4D"/>
                </a:solidFill>
                <a:latin typeface="-apple-system"/>
              </a:rPr>
              <a:t>》</a:t>
            </a:r>
            <a:r>
              <a:rPr lang="zh-CN" altLang="en-US" dirty="0">
                <a:solidFill>
                  <a:srgbClr val="4D4D4D"/>
                </a:solidFill>
                <a:latin typeface="-apple-system"/>
              </a:rPr>
              <a:t>（</a:t>
            </a:r>
            <a:r>
              <a:rPr lang="en-US" altLang="zh-CN" dirty="0">
                <a:solidFill>
                  <a:srgbClr val="4D4D4D"/>
                </a:solidFill>
                <a:latin typeface="-apple-system"/>
              </a:rPr>
              <a:t>GM/T0016-2012</a:t>
            </a:r>
            <a:r>
              <a:rPr lang="zh-CN" altLang="en-US" dirty="0">
                <a:solidFill>
                  <a:srgbClr val="4D4D4D"/>
                </a:solidFill>
                <a:latin typeface="-apple-system"/>
              </a:rPr>
              <a:t>），市面上销售的国密算法的</a:t>
            </a:r>
            <a:r>
              <a:rPr lang="en-US" altLang="zh-CN" dirty="0">
                <a:solidFill>
                  <a:srgbClr val="4D4D4D"/>
                </a:solidFill>
                <a:latin typeface="-apple-system"/>
              </a:rPr>
              <a:t>USB KEY</a:t>
            </a:r>
            <a:r>
              <a:rPr lang="zh-CN" altLang="en-US" dirty="0">
                <a:solidFill>
                  <a:srgbClr val="4D4D4D"/>
                </a:solidFill>
                <a:latin typeface="-apple-system"/>
              </a:rPr>
              <a:t>设备也都（其实也是必须）支持这个接口规范。因此，只要根据这个规范开发的应用程序，就可以兼容使用不同厂家及品牌的</a:t>
            </a:r>
            <a:r>
              <a:rPr lang="en-US" altLang="zh-CN" dirty="0">
                <a:solidFill>
                  <a:srgbClr val="4D4D4D"/>
                </a:solidFill>
                <a:latin typeface="-apple-system"/>
              </a:rPr>
              <a:t>USB KEY</a:t>
            </a:r>
            <a:r>
              <a:rPr lang="zh-CN" altLang="en-US" dirty="0">
                <a:solidFill>
                  <a:srgbClr val="4D4D4D"/>
                </a:solidFill>
                <a:latin typeface="-apple-system"/>
              </a:rPr>
              <a:t>产品。由于此规范中函数名称都以</a:t>
            </a:r>
            <a:r>
              <a:rPr lang="en-US" altLang="zh-CN" dirty="0">
                <a:solidFill>
                  <a:srgbClr val="4D4D4D"/>
                </a:solidFill>
                <a:latin typeface="-apple-system"/>
              </a:rPr>
              <a:t>SKF</a:t>
            </a:r>
            <a:r>
              <a:rPr lang="zh-CN" altLang="en-US" dirty="0">
                <a:solidFill>
                  <a:srgbClr val="4D4D4D"/>
                </a:solidFill>
                <a:latin typeface="-apple-system"/>
              </a:rPr>
              <a:t>开头，所以我们一般把按照此规范提供的设备开发接口库叫做</a:t>
            </a:r>
            <a:r>
              <a:rPr lang="en-US" altLang="zh-CN" dirty="0">
                <a:solidFill>
                  <a:srgbClr val="4D4D4D"/>
                </a:solidFill>
                <a:latin typeface="-apple-system"/>
              </a:rPr>
              <a:t>SKF</a:t>
            </a:r>
            <a:r>
              <a:rPr lang="zh-CN" altLang="en-US" dirty="0">
                <a:solidFill>
                  <a:srgbClr val="4D4D4D"/>
                </a:solidFill>
                <a:latin typeface="-apple-system"/>
              </a:rPr>
              <a:t>库或</a:t>
            </a:r>
            <a:r>
              <a:rPr lang="en-US" altLang="zh-CN" dirty="0">
                <a:solidFill>
                  <a:srgbClr val="4D4D4D"/>
                </a:solidFill>
                <a:latin typeface="-apple-system"/>
              </a:rPr>
              <a:t>SKF</a:t>
            </a:r>
            <a:r>
              <a:rPr lang="zh-CN" altLang="en-US" dirty="0">
                <a:solidFill>
                  <a:srgbClr val="4D4D4D"/>
                </a:solidFill>
                <a:latin typeface="-apple-system"/>
              </a:rPr>
              <a:t>接口。</a:t>
            </a:r>
            <a:endParaRPr lang="zh-CN" altLang="en-US" dirty="0"/>
          </a:p>
        </p:txBody>
      </p:sp>
      <p:sp>
        <p:nvSpPr>
          <p:cNvPr id="10" name="矩形 9"/>
          <p:cNvSpPr/>
          <p:nvPr/>
        </p:nvSpPr>
        <p:spPr>
          <a:xfrm>
            <a:off x="5051368" y="4458130"/>
            <a:ext cx="6096000" cy="1200329"/>
          </a:xfrm>
          <a:prstGeom prst="rect">
            <a:avLst/>
          </a:prstGeom>
        </p:spPr>
        <p:txBody>
          <a:bodyPr>
            <a:spAutoFit/>
          </a:bodyPr>
          <a:lstStyle/>
          <a:p>
            <a:r>
              <a:rPr lang="zh-CN" altLang="en-US" dirty="0" smtClean="0">
                <a:solidFill>
                  <a:srgbClr val="4D4D4D"/>
                </a:solidFill>
                <a:latin typeface="-apple-system"/>
              </a:rPr>
              <a:t>    在</a:t>
            </a:r>
            <a:r>
              <a:rPr lang="zh-CN" altLang="en-US" dirty="0">
                <a:solidFill>
                  <a:srgbClr val="4D4D4D"/>
                </a:solidFill>
                <a:latin typeface="-apple-system"/>
              </a:rPr>
              <a:t>调用任何接口之前，都需要先加载所使用</a:t>
            </a:r>
            <a:r>
              <a:rPr lang="en-US" altLang="zh-CN" dirty="0">
                <a:solidFill>
                  <a:srgbClr val="4D4D4D"/>
                </a:solidFill>
                <a:latin typeface="-apple-system"/>
              </a:rPr>
              <a:t>USBKEY</a:t>
            </a:r>
            <a:r>
              <a:rPr lang="zh-CN" altLang="en-US" dirty="0">
                <a:solidFill>
                  <a:srgbClr val="4D4D4D"/>
                </a:solidFill>
                <a:latin typeface="-apple-system"/>
              </a:rPr>
              <a:t>设备的</a:t>
            </a:r>
            <a:r>
              <a:rPr lang="en-US" altLang="zh-CN" dirty="0">
                <a:solidFill>
                  <a:srgbClr val="4D4D4D"/>
                </a:solidFill>
                <a:latin typeface="-apple-system"/>
              </a:rPr>
              <a:t>SKF</a:t>
            </a:r>
            <a:r>
              <a:rPr lang="zh-CN" altLang="en-US" dirty="0">
                <a:solidFill>
                  <a:srgbClr val="4D4D4D"/>
                </a:solidFill>
                <a:latin typeface="-apple-system"/>
              </a:rPr>
              <a:t>库文件，这个文件是由</a:t>
            </a:r>
            <a:r>
              <a:rPr lang="en-US" altLang="zh-CN" dirty="0">
                <a:solidFill>
                  <a:srgbClr val="4D4D4D"/>
                </a:solidFill>
                <a:latin typeface="-apple-system"/>
              </a:rPr>
              <a:t>KEY</a:t>
            </a:r>
            <a:r>
              <a:rPr lang="zh-CN" altLang="en-US" dirty="0">
                <a:solidFill>
                  <a:srgbClr val="4D4D4D"/>
                </a:solidFill>
                <a:latin typeface="-apple-system"/>
              </a:rPr>
              <a:t>厂商提供，一般安装了</a:t>
            </a:r>
            <a:r>
              <a:rPr lang="en-US" altLang="zh-CN" dirty="0">
                <a:solidFill>
                  <a:srgbClr val="4D4D4D"/>
                </a:solidFill>
                <a:latin typeface="-apple-system"/>
              </a:rPr>
              <a:t>USBKEY</a:t>
            </a:r>
            <a:r>
              <a:rPr lang="zh-CN" altLang="en-US" dirty="0">
                <a:solidFill>
                  <a:srgbClr val="4D4D4D"/>
                </a:solidFill>
                <a:latin typeface="-apple-system"/>
              </a:rPr>
              <a:t>设备的相关软件就会有，具体文件名和存放路径要咨询厂商。加载方法与加载其他动态链接库无异：</a:t>
            </a:r>
            <a:endParaRPr lang="zh-CN" altLang="en-US" dirty="0"/>
          </a:p>
        </p:txBody>
      </p:sp>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0"/>
            <a:ext cx="6409524" cy="7314286"/>
          </a:xfrm>
          <a:prstGeom prst="rect">
            <a:avLst/>
          </a:prstGeom>
        </p:spPr>
      </p:pic>
    </p:spTree>
    <p:extLst>
      <p:ext uri="{BB962C8B-B14F-4D97-AF65-F5344CB8AC3E}">
        <p14:creationId xmlns:p14="http://schemas.microsoft.com/office/powerpoint/2010/main" val="551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7771" y="2391555"/>
            <a:ext cx="6396459" cy="1795158"/>
          </a:xfrm>
        </p:spPr>
        <p:txBody>
          <a:bodyPr/>
          <a:lstStyle/>
          <a:p>
            <a:pPr lvl="0" defTabSz="609585">
              <a:lnSpc>
                <a:spcPct val="100000"/>
              </a:lnSpc>
              <a:spcBef>
                <a:spcPts val="0"/>
              </a:spcBef>
            </a:pPr>
            <a:r>
              <a:rPr kumimoji="1" lang="zh-CN" altLang="en-US" b="0" dirty="0">
                <a:solidFill>
                  <a:prstClr val="white"/>
                </a:solidFill>
                <a:cs typeface="+mn-ea"/>
                <a:sym typeface="+mn-lt"/>
              </a:rPr>
              <a:t>感谢你的观看</a:t>
            </a:r>
            <a:endParaRPr kumimoji="1" lang="en-US" altLang="zh-CN" b="0" dirty="0">
              <a:solidFill>
                <a:prstClr val="white"/>
              </a:solidFill>
              <a:cs typeface="+mn-ea"/>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密码学发展历史</a:t>
            </a:r>
            <a:endParaRPr kumimoji="1" lang="zh-CN" altLang="en-US" dirty="0">
              <a:latin typeface="+mn-lt"/>
              <a:ea typeface="+mn-ea"/>
              <a:cs typeface="+mn-ea"/>
              <a:sym typeface="+mn-lt"/>
            </a:endParaRPr>
          </a:p>
        </p:txBody>
      </p:sp>
      <p:sp>
        <p:nvSpPr>
          <p:cNvPr id="19" name="矩形 18"/>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35" name="椭圆 34"/>
          <p:cNvSpPr/>
          <p:nvPr/>
        </p:nvSpPr>
        <p:spPr>
          <a:xfrm>
            <a:off x="651970" y="30701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6" name="椭圆 35"/>
          <p:cNvSpPr/>
          <p:nvPr/>
        </p:nvSpPr>
        <p:spPr>
          <a:xfrm>
            <a:off x="2048491" y="3070166"/>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7" name="椭圆 36"/>
          <p:cNvSpPr/>
          <p:nvPr/>
        </p:nvSpPr>
        <p:spPr>
          <a:xfrm>
            <a:off x="3766976" y="3070166"/>
            <a:ext cx="363836" cy="36383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38" name="椭圆 37"/>
          <p:cNvSpPr/>
          <p:nvPr/>
        </p:nvSpPr>
        <p:spPr>
          <a:xfrm>
            <a:off x="5732164" y="3053943"/>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5" name="组 4"/>
          <p:cNvGrpSpPr/>
          <p:nvPr/>
        </p:nvGrpSpPr>
        <p:grpSpPr>
          <a:xfrm>
            <a:off x="1563147" y="1510737"/>
            <a:ext cx="2989437" cy="1242901"/>
            <a:chOff x="3521602" y="1225316"/>
            <a:chExt cx="2854713" cy="1528323"/>
          </a:xfrm>
        </p:grpSpPr>
        <p:sp>
          <p:nvSpPr>
            <p:cNvPr id="40"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3" name="组 42"/>
            <p:cNvGrpSpPr/>
            <p:nvPr/>
          </p:nvGrpSpPr>
          <p:grpSpPr>
            <a:xfrm>
              <a:off x="3648085" y="1285348"/>
              <a:ext cx="2630275" cy="1136264"/>
              <a:chOff x="3560787" y="669460"/>
              <a:chExt cx="1972706" cy="852199"/>
            </a:xfrm>
          </p:grpSpPr>
          <p:sp>
            <p:nvSpPr>
              <p:cNvPr id="44" name="文本框 8"/>
              <p:cNvSpPr txBox="1"/>
              <p:nvPr/>
            </p:nvSpPr>
            <p:spPr>
              <a:xfrm>
                <a:off x="3560788" y="1072257"/>
                <a:ext cx="1972705" cy="4494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密码机。如</a:t>
                </a:r>
                <a:r>
                  <a:rPr lang="zh-CN" altLang="en-US" sz="1333" dirty="0">
                    <a:solidFill>
                      <a:srgbClr val="FFFFFF"/>
                    </a:solidFill>
                    <a:cs typeface="+mn-ea"/>
                  </a:rPr>
                  <a:t>德国的</a:t>
                </a:r>
                <a:r>
                  <a:rPr lang="en-US" altLang="zh-CN" sz="1333" dirty="0">
                    <a:solidFill>
                      <a:srgbClr val="FFFFFF"/>
                    </a:solidFill>
                    <a:cs typeface="+mn-ea"/>
                  </a:rPr>
                  <a:t>Enigma</a:t>
                </a:r>
                <a:r>
                  <a:rPr lang="zh-CN" altLang="en-US" sz="1333" dirty="0">
                    <a:solidFill>
                      <a:srgbClr val="FFFFFF"/>
                    </a:solidFill>
                    <a:cs typeface="+mn-ea"/>
                  </a:rPr>
                  <a:t>密码机</a:t>
                </a:r>
                <a:endParaRPr lang="en-US" altLang="zh-CN" sz="1333" dirty="0">
                  <a:solidFill>
                    <a:srgbClr val="FFFFFF"/>
                  </a:solidFill>
                  <a:cs typeface="+mn-ea"/>
                  <a:sym typeface="+mn-lt"/>
                </a:endParaRPr>
              </a:p>
            </p:txBody>
          </p:sp>
          <p:sp>
            <p:nvSpPr>
              <p:cNvPr id="45" name="矩形 44"/>
              <p:cNvSpPr/>
              <p:nvPr/>
            </p:nvSpPr>
            <p:spPr>
              <a:xfrm>
                <a:off x="3560787" y="669460"/>
                <a:ext cx="855042"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67" b="1" i="0" u="none" strike="noStrike" kern="0" cap="none" spc="0" normalizeH="0" baseline="0" noProof="0" dirty="0" smtClean="0">
                    <a:ln>
                      <a:noFill/>
                    </a:ln>
                    <a:solidFill>
                      <a:srgbClr val="FFFFFF"/>
                    </a:solidFill>
                    <a:effectLst/>
                    <a:uLnTx/>
                    <a:uFillTx/>
                    <a:cs typeface="+mn-ea"/>
                    <a:sym typeface="+mn-lt"/>
                  </a:rPr>
                  <a:t>近代密码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4" name="组 3"/>
          <p:cNvGrpSpPr/>
          <p:nvPr/>
        </p:nvGrpSpPr>
        <p:grpSpPr>
          <a:xfrm>
            <a:off x="238823" y="3793235"/>
            <a:ext cx="2854713" cy="1292821"/>
            <a:chOff x="1050836" y="3820884"/>
            <a:chExt cx="2854713" cy="1292821"/>
          </a:xfrm>
        </p:grpSpPr>
        <p:sp>
          <p:nvSpPr>
            <p:cNvPr id="39" name="矩形 9"/>
            <p:cNvSpPr/>
            <p:nvPr/>
          </p:nvSpPr>
          <p:spPr>
            <a:xfrm>
              <a:off x="1050836" y="3820884"/>
              <a:ext cx="2854713" cy="1292821"/>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6" name="组 45"/>
            <p:cNvGrpSpPr/>
            <p:nvPr/>
          </p:nvGrpSpPr>
          <p:grpSpPr>
            <a:xfrm>
              <a:off x="1161705" y="4245744"/>
              <a:ext cx="2630275" cy="769379"/>
              <a:chOff x="3560787" y="669460"/>
              <a:chExt cx="1972706" cy="577034"/>
            </a:xfrm>
          </p:grpSpPr>
          <p:sp>
            <p:nvSpPr>
              <p:cNvPr id="47" name="文本框 8"/>
              <p:cNvSpPr txBox="1"/>
              <p:nvPr/>
            </p:nvSpPr>
            <p:spPr>
              <a:xfrm>
                <a:off x="3560788" y="977237"/>
                <a:ext cx="1972705"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数据加密基于加密算法的保密。</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48" name="矩形 47"/>
              <p:cNvSpPr/>
              <p:nvPr/>
            </p:nvSpPr>
            <p:spPr>
              <a:xfrm>
                <a:off x="3560787" y="669460"/>
                <a:ext cx="1392448"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rgbClr val="FFFFFF"/>
                    </a:solidFill>
                    <a:cs typeface="+mn-ea"/>
                    <a:sym typeface="+mn-lt"/>
                  </a:rPr>
                  <a:t>古典密码</a:t>
                </a:r>
                <a:r>
                  <a:rPr lang="en-US" altLang="zh-CN" sz="1867" b="1" kern="0" dirty="0" smtClean="0">
                    <a:solidFill>
                      <a:srgbClr val="FFFFFF"/>
                    </a:solidFill>
                    <a:cs typeface="+mn-ea"/>
                    <a:sym typeface="+mn-lt"/>
                  </a:rPr>
                  <a:t>—</a:t>
                </a:r>
                <a:r>
                  <a:rPr lang="zh-CN" altLang="en-US" sz="1867" b="1" kern="0" dirty="0" smtClean="0">
                    <a:solidFill>
                      <a:srgbClr val="FFFFFF"/>
                    </a:solidFill>
                    <a:cs typeface="+mn-ea"/>
                    <a:sym typeface="+mn-lt"/>
                  </a:rPr>
                  <a:t>艺术</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6" name="组 5"/>
          <p:cNvGrpSpPr/>
          <p:nvPr/>
        </p:nvGrpSpPr>
        <p:grpSpPr>
          <a:xfrm>
            <a:off x="3478548" y="3695015"/>
            <a:ext cx="3915941" cy="1958810"/>
            <a:chOff x="5941200" y="3820884"/>
            <a:chExt cx="2854713" cy="2454668"/>
          </a:xfrm>
        </p:grpSpPr>
        <p:sp>
          <p:nvSpPr>
            <p:cNvPr id="41" name="矩形 9"/>
            <p:cNvSpPr/>
            <p:nvPr/>
          </p:nvSpPr>
          <p:spPr>
            <a:xfrm>
              <a:off x="5941200" y="3820884"/>
              <a:ext cx="2854713" cy="245466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49" name="组 48"/>
            <p:cNvGrpSpPr/>
            <p:nvPr/>
          </p:nvGrpSpPr>
          <p:grpSpPr>
            <a:xfrm>
              <a:off x="6087793" y="4245745"/>
              <a:ext cx="2630275" cy="1903086"/>
              <a:chOff x="3560787" y="669460"/>
              <a:chExt cx="1972706" cy="1427313"/>
            </a:xfrm>
          </p:grpSpPr>
          <p:sp>
            <p:nvSpPr>
              <p:cNvPr id="50" name="文本框 8"/>
              <p:cNvSpPr txBox="1"/>
              <p:nvPr/>
            </p:nvSpPr>
            <p:spPr>
              <a:xfrm>
                <a:off x="3560788" y="977237"/>
                <a:ext cx="1972705" cy="11195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chemeClr val="bg1"/>
                    </a:solidFill>
                  </a:rPr>
                  <a:t>定义理论安全性，提出扩散和混淆</a:t>
                </a:r>
                <a:r>
                  <a:rPr lang="zh-CN" altLang="en-US" sz="1400" dirty="0" smtClean="0">
                    <a:solidFill>
                      <a:schemeClr val="bg1"/>
                    </a:solidFill>
                  </a:rPr>
                  <a:t>原则</a:t>
                </a:r>
                <a:endParaRPr lang="en-US" altLang="zh-CN" sz="1400" dirty="0" smtClean="0">
                  <a:solidFill>
                    <a:schemeClr val="bg1"/>
                  </a:solidFill>
                </a:endParaRPr>
              </a:p>
              <a:p>
                <a:pPr lvl="0">
                  <a:lnSpc>
                    <a:spcPct val="130000"/>
                  </a:lnSpc>
                  <a:defRPr/>
                </a:pPr>
                <a:r>
                  <a:rPr kumimoji="0" lang="en-US" altLang="zh-CN" sz="1400" b="0" i="0" u="none" strike="noStrike" kern="1200" cap="none" spc="0" normalizeH="0" baseline="0" noProof="0" dirty="0" smtClean="0">
                    <a:ln>
                      <a:noFill/>
                    </a:ln>
                    <a:solidFill>
                      <a:schemeClr val="bg1"/>
                    </a:solidFill>
                    <a:effectLst/>
                    <a:uLnTx/>
                    <a:uFillTx/>
                    <a:cs typeface="+mn-ea"/>
                    <a:sym typeface="+mn-lt"/>
                  </a:rPr>
                  <a:t>DES</a:t>
                </a:r>
                <a:r>
                  <a:rPr kumimoji="0" lang="zh-CN" altLang="en-US" sz="1400" b="0" i="0" u="none" strike="noStrike" kern="1200" cap="none" spc="0" normalizeH="0" baseline="0" noProof="0" dirty="0" smtClean="0">
                    <a:ln>
                      <a:noFill/>
                    </a:ln>
                    <a:solidFill>
                      <a:schemeClr val="bg1"/>
                    </a:solidFill>
                    <a:effectLst/>
                    <a:uLnTx/>
                    <a:uFillTx/>
                    <a:cs typeface="+mn-ea"/>
                    <a:sym typeface="+mn-lt"/>
                  </a:rPr>
                  <a:t>算法</a:t>
                </a:r>
                <a:endParaRPr kumimoji="0" lang="en-US" altLang="zh-CN" sz="1400" b="0" i="0" u="none" strike="noStrike" kern="1200" cap="none" spc="0" normalizeH="0" baseline="0" noProof="0" dirty="0" smtClean="0">
                  <a:ln>
                    <a:noFill/>
                  </a:ln>
                  <a:solidFill>
                    <a:schemeClr val="bg1"/>
                  </a:solidFill>
                  <a:effectLst/>
                  <a:uLnTx/>
                  <a:uFillTx/>
                  <a:cs typeface="+mn-ea"/>
                  <a:sym typeface="+mn-lt"/>
                </a:endParaRPr>
              </a:p>
              <a:p>
                <a:pPr>
                  <a:lnSpc>
                    <a:spcPct val="130000"/>
                  </a:lnSpc>
                  <a:defRPr/>
                </a:pPr>
                <a:r>
                  <a:rPr lang="zh-CN" altLang="en-US" sz="1400" dirty="0">
                    <a:solidFill>
                      <a:schemeClr val="bg1"/>
                    </a:solidFill>
                    <a:cs typeface="+mn-ea"/>
                  </a:rPr>
                  <a:t>数据的安全基于密钥而不是算法的保密</a:t>
                </a:r>
                <a:endParaRPr lang="en-US" altLang="zh-CN" sz="1400" dirty="0">
                  <a:solidFill>
                    <a:schemeClr val="bg1"/>
                  </a:solidFill>
                  <a:cs typeface="+mn-ea"/>
                  <a:sym typeface="+mn-lt"/>
                </a:endParaRPr>
              </a:p>
            </p:txBody>
          </p:sp>
          <p:sp>
            <p:nvSpPr>
              <p:cNvPr id="51" name="矩形 50"/>
              <p:cNvSpPr/>
              <p:nvPr/>
            </p:nvSpPr>
            <p:spPr>
              <a:xfrm>
                <a:off x="3560787" y="669460"/>
                <a:ext cx="1442944" cy="28474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a:solidFill>
                      <a:srgbClr val="FFFFFF"/>
                    </a:solidFill>
                    <a:cs typeface="+mn-ea"/>
                    <a:sym typeface="+mn-lt"/>
                  </a:rPr>
                  <a:t>现代</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r>
                  <a:rPr kumimoji="0" lang="en-US" altLang="zh-CN" sz="1867" b="1" i="0" u="none" strike="noStrike" kern="0" cap="none" spc="0" normalizeH="0" baseline="0" noProof="0" dirty="0" smtClean="0">
                    <a:ln>
                      <a:noFill/>
                    </a:ln>
                    <a:solidFill>
                      <a:srgbClr val="FFFFFF"/>
                    </a:solidFill>
                    <a:effectLst/>
                    <a:uLnTx/>
                    <a:uFillTx/>
                    <a:cs typeface="+mn-ea"/>
                    <a:sym typeface="+mn-lt"/>
                  </a:rPr>
                  <a:t>I—</a:t>
                </a:r>
                <a:r>
                  <a:rPr kumimoji="0" lang="zh-CN" altLang="en-US" sz="1867" b="1" i="0" u="none" strike="noStrike" kern="0" cap="none" spc="0" normalizeH="0" baseline="0" noProof="0" dirty="0" smtClean="0">
                    <a:ln>
                      <a:noFill/>
                    </a:ln>
                    <a:solidFill>
                      <a:srgbClr val="FFFFFF"/>
                    </a:solidFill>
                    <a:effectLst/>
                    <a:uLnTx/>
                    <a:uFillTx/>
                    <a:cs typeface="+mn-ea"/>
                    <a:sym typeface="+mn-lt"/>
                  </a:rPr>
                  <a:t>科学</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grpSp>
        <p:nvGrpSpPr>
          <p:cNvPr id="7" name="组 6"/>
          <p:cNvGrpSpPr/>
          <p:nvPr/>
        </p:nvGrpSpPr>
        <p:grpSpPr>
          <a:xfrm>
            <a:off x="4977949" y="298040"/>
            <a:ext cx="4753252" cy="2799368"/>
            <a:chOff x="8276335" y="1163441"/>
            <a:chExt cx="2854713" cy="3004692"/>
          </a:xfrm>
        </p:grpSpPr>
        <p:sp>
          <p:nvSpPr>
            <p:cNvPr id="42" name="矩形 9"/>
            <p:cNvSpPr/>
            <p:nvPr/>
          </p:nvSpPr>
          <p:spPr>
            <a:xfrm flipV="1">
              <a:off x="8276335" y="1163441"/>
              <a:ext cx="2854713" cy="2420447"/>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52" name="组 51"/>
            <p:cNvGrpSpPr/>
            <p:nvPr/>
          </p:nvGrpSpPr>
          <p:grpSpPr>
            <a:xfrm>
              <a:off x="8436106" y="1453573"/>
              <a:ext cx="2630273" cy="2714560"/>
              <a:chOff x="3530465" y="795628"/>
              <a:chExt cx="1972705" cy="2035919"/>
            </a:xfrm>
          </p:grpSpPr>
          <p:sp>
            <p:nvSpPr>
              <p:cNvPr id="53" name="文本框 8"/>
              <p:cNvSpPr txBox="1"/>
              <p:nvPr/>
            </p:nvSpPr>
            <p:spPr>
              <a:xfrm>
                <a:off x="3530465" y="1091888"/>
                <a:ext cx="1972705" cy="17396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t>对称密钥加密算法进一步发展，加密算法更加</a:t>
                </a:r>
                <a:r>
                  <a:rPr lang="zh-CN" altLang="en-US" sz="1400" dirty="0" smtClean="0"/>
                  <a:t>复杂</a:t>
                </a:r>
                <a:endParaRPr lang="en-US" altLang="zh-CN" sz="1400" dirty="0" smtClean="0"/>
              </a:p>
              <a:p>
                <a:pPr lvl="0">
                  <a:lnSpc>
                    <a:spcPct val="130000"/>
                  </a:lnSpc>
                  <a:defRPr/>
                </a:pPr>
                <a:r>
                  <a:rPr lang="zh-CN" altLang="en-US" sz="1400" dirty="0"/>
                  <a:t>以</a:t>
                </a:r>
                <a:r>
                  <a:rPr lang="en-US" altLang="zh-CN" sz="1400" dirty="0"/>
                  <a:t>RSA</a:t>
                </a:r>
                <a:r>
                  <a:rPr lang="zh-CN" altLang="en-US" sz="1400" dirty="0"/>
                  <a:t>加密算法为代表的公开密钥 加密算法开始</a:t>
                </a:r>
                <a:r>
                  <a:rPr lang="zh-CN" altLang="en-US" sz="1400" dirty="0" smtClean="0"/>
                  <a:t>流行</a:t>
                </a:r>
                <a:endParaRPr lang="en-US" altLang="zh-CN" sz="1400" dirty="0" smtClean="0"/>
              </a:p>
              <a:p>
                <a:pPr>
                  <a:lnSpc>
                    <a:spcPct val="130000"/>
                  </a:lnSpc>
                  <a:defRPr/>
                </a:pPr>
                <a:r>
                  <a:rPr lang="zh-CN" altLang="en-US" sz="1400" dirty="0"/>
                  <a:t>以</a:t>
                </a:r>
                <a:r>
                  <a:rPr lang="en-US" altLang="zh-CN" sz="1400" dirty="0"/>
                  <a:t>Hash</a:t>
                </a:r>
                <a:r>
                  <a:rPr lang="zh-CN" altLang="en-US" sz="1400" dirty="0"/>
                  <a:t>算法为代表的解决数据完整性的数据摘要算法也开始出现</a:t>
                </a:r>
              </a:p>
              <a:p>
                <a:pPr lvl="0">
                  <a:lnSpc>
                    <a:spcPct val="130000"/>
                  </a:lnSpc>
                  <a:defRPr/>
                </a:pP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54" name="矩形 53"/>
              <p:cNvSpPr/>
              <p:nvPr/>
            </p:nvSpPr>
            <p:spPr>
              <a:xfrm>
                <a:off x="3543102" y="795628"/>
                <a:ext cx="956031" cy="284742"/>
              </a:xfrm>
              <a:prstGeom prst="rect">
                <a:avLst/>
              </a:prstGeom>
            </p:spPr>
            <p:txBody>
              <a:bodyPr wrap="none">
                <a:spAutoFit/>
              </a:bodyPr>
              <a:lstStyle/>
              <a:p>
                <a:pPr lvl="0" defTabSz="914400">
                  <a:defRPr/>
                </a:pPr>
                <a:r>
                  <a:rPr lang="zh-CN" altLang="en-US" sz="1867" b="1" kern="0" dirty="0">
                    <a:solidFill>
                      <a:srgbClr val="FFFFFF"/>
                    </a:solidFill>
                    <a:cs typeface="+mn-ea"/>
                    <a:sym typeface="+mn-lt"/>
                  </a:rPr>
                  <a:t>现代</a:t>
                </a:r>
                <a:r>
                  <a:rPr lang="zh-CN" altLang="en-US" sz="1867" b="1" kern="0" dirty="0" smtClean="0">
                    <a:solidFill>
                      <a:srgbClr val="FFFFFF"/>
                    </a:solidFill>
                    <a:cs typeface="+mn-ea"/>
                    <a:sym typeface="+mn-lt"/>
                  </a:rPr>
                  <a:t>密码</a:t>
                </a:r>
                <a:r>
                  <a:rPr lang="en-US" altLang="zh-CN" sz="1867" b="1" kern="0" dirty="0" smtClean="0">
                    <a:solidFill>
                      <a:srgbClr val="FFFFFF"/>
                    </a:solidFill>
                    <a:cs typeface="+mn-ea"/>
                    <a:sym typeface="+mn-lt"/>
                  </a:rPr>
                  <a:t>II</a:t>
                </a:r>
                <a:endParaRPr lang="zh-CN" altLang="en-US" sz="1867" b="1" kern="0" dirty="0">
                  <a:solidFill>
                    <a:srgbClr val="FFFFFF"/>
                  </a:solidFill>
                  <a:cs typeface="+mn-ea"/>
                  <a:sym typeface="+mn-lt"/>
                </a:endParaRPr>
              </a:p>
            </p:txBody>
          </p:sp>
        </p:grpSp>
      </p:grpSp>
      <p:sp>
        <p:nvSpPr>
          <p:cNvPr id="55" name="文本框 54"/>
          <p:cNvSpPr txBox="1"/>
          <p:nvPr/>
        </p:nvSpPr>
        <p:spPr>
          <a:xfrm>
            <a:off x="233153" y="2675616"/>
            <a:ext cx="1140056"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dirty="0">
                <a:solidFill>
                  <a:sysClr val="windowText" lastClr="000000"/>
                </a:solidFill>
                <a:cs typeface="+mn-ea"/>
                <a:sym typeface="+mn-lt"/>
              </a:rPr>
              <a:t>远古以来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6" name="文本框 55"/>
          <p:cNvSpPr txBox="1"/>
          <p:nvPr/>
        </p:nvSpPr>
        <p:spPr>
          <a:xfrm>
            <a:off x="1891078" y="3433028"/>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1800</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7" name="文本框 56"/>
          <p:cNvSpPr txBox="1"/>
          <p:nvPr/>
        </p:nvSpPr>
        <p:spPr>
          <a:xfrm>
            <a:off x="3556213" y="27394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1949</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8" name="文本框 57"/>
          <p:cNvSpPr txBox="1"/>
          <p:nvPr/>
        </p:nvSpPr>
        <p:spPr>
          <a:xfrm>
            <a:off x="5523809" y="3393646"/>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i="0" u="none" strike="noStrike" kern="0" cap="none" spc="0" normalizeH="0" baseline="0" noProof="0" dirty="0" smtClean="0">
                <a:ln>
                  <a:noFill/>
                </a:ln>
                <a:solidFill>
                  <a:sysClr val="windowText" lastClr="000000"/>
                </a:solidFill>
                <a:effectLst/>
                <a:uLnTx/>
                <a:uFillTx/>
                <a:cs typeface="+mn-ea"/>
                <a:sym typeface="+mn-lt"/>
              </a:rPr>
              <a:t>1976</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59" name="文本框 58"/>
          <p:cNvSpPr txBox="1"/>
          <p:nvPr/>
        </p:nvSpPr>
        <p:spPr>
          <a:xfrm>
            <a:off x="7779501" y="3505187"/>
            <a:ext cx="723275"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67" b="1" kern="0" dirty="0" smtClean="0">
                <a:solidFill>
                  <a:sysClr val="windowText" lastClr="000000"/>
                </a:solidFill>
                <a:cs typeface="+mn-ea"/>
                <a:sym typeface="+mn-lt"/>
              </a:rPr>
              <a:t>1994</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grpSp>
        <p:nvGrpSpPr>
          <p:cNvPr id="72" name="组 3"/>
          <p:cNvGrpSpPr/>
          <p:nvPr/>
        </p:nvGrpSpPr>
        <p:grpSpPr>
          <a:xfrm>
            <a:off x="7488794" y="3834530"/>
            <a:ext cx="4703204" cy="2113070"/>
            <a:chOff x="1070214" y="3820883"/>
            <a:chExt cx="2835334" cy="2607549"/>
          </a:xfrm>
        </p:grpSpPr>
        <p:sp>
          <p:nvSpPr>
            <p:cNvPr id="73" name="矩形 9"/>
            <p:cNvSpPr/>
            <p:nvPr/>
          </p:nvSpPr>
          <p:spPr>
            <a:xfrm>
              <a:off x="1070214" y="3820883"/>
              <a:ext cx="2835334" cy="2472418"/>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bg2">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74" name="组 45"/>
            <p:cNvGrpSpPr/>
            <p:nvPr/>
          </p:nvGrpSpPr>
          <p:grpSpPr>
            <a:xfrm>
              <a:off x="1161705" y="4245744"/>
              <a:ext cx="2630275" cy="2182688"/>
              <a:chOff x="3560787" y="669460"/>
              <a:chExt cx="1972706" cy="1637016"/>
            </a:xfrm>
          </p:grpSpPr>
          <p:sp>
            <p:nvSpPr>
              <p:cNvPr id="75" name="文本框 8"/>
              <p:cNvSpPr txBox="1"/>
              <p:nvPr/>
            </p:nvSpPr>
            <p:spPr>
              <a:xfrm>
                <a:off x="3560788" y="977237"/>
                <a:ext cx="1972705" cy="13292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chemeClr val="bg1"/>
                    </a:solidFill>
                  </a:rPr>
                  <a:t>1994</a:t>
                </a:r>
                <a:r>
                  <a:rPr lang="zh-CN" altLang="en-US" sz="1400" dirty="0">
                    <a:solidFill>
                      <a:schemeClr val="bg1"/>
                    </a:solidFill>
                  </a:rPr>
                  <a:t>年，</a:t>
                </a:r>
                <a:r>
                  <a:rPr lang="en-US" altLang="zh-CN" sz="1400" dirty="0">
                    <a:solidFill>
                      <a:schemeClr val="bg1"/>
                    </a:solidFill>
                  </a:rPr>
                  <a:t>Shor</a:t>
                </a:r>
                <a:r>
                  <a:rPr lang="zh-CN" altLang="en-US" sz="1400" dirty="0">
                    <a:solidFill>
                      <a:schemeClr val="bg1"/>
                    </a:solidFill>
                  </a:rPr>
                  <a:t>提出量子计算机模型下分解大整数和求解离散对数的多项 式时间算法</a:t>
                </a:r>
              </a:p>
              <a:p>
                <a:r>
                  <a:rPr lang="en-US" altLang="zh-CN" sz="1400" dirty="0">
                    <a:solidFill>
                      <a:schemeClr val="bg1"/>
                    </a:solidFill>
                  </a:rPr>
                  <a:t>2000</a:t>
                </a:r>
                <a:r>
                  <a:rPr lang="zh-CN" altLang="en-US" sz="1400" dirty="0">
                    <a:solidFill>
                      <a:schemeClr val="bg1"/>
                    </a:solidFill>
                  </a:rPr>
                  <a:t>年，</a:t>
                </a:r>
                <a:r>
                  <a:rPr lang="en-US" altLang="zh-CN" sz="1400" dirty="0">
                    <a:solidFill>
                      <a:schemeClr val="bg1"/>
                    </a:solidFill>
                  </a:rPr>
                  <a:t>AES</a:t>
                </a:r>
                <a:r>
                  <a:rPr lang="zh-CN" altLang="en-US" sz="1400" dirty="0">
                    <a:solidFill>
                      <a:schemeClr val="bg1"/>
                    </a:solidFill>
                  </a:rPr>
                  <a:t>正式取代</a:t>
                </a:r>
                <a:r>
                  <a:rPr lang="en-US" altLang="zh-CN" sz="1400" dirty="0">
                    <a:solidFill>
                      <a:schemeClr val="bg1"/>
                    </a:solidFill>
                  </a:rPr>
                  <a:t>DES</a:t>
                </a:r>
                <a:r>
                  <a:rPr lang="zh-CN" altLang="en-US" sz="1400" dirty="0">
                    <a:solidFill>
                      <a:schemeClr val="bg1"/>
                    </a:solidFill>
                  </a:rPr>
                  <a:t>成为了新的加密标准</a:t>
                </a:r>
              </a:p>
              <a:p>
                <a:r>
                  <a:rPr lang="en-US" altLang="zh-CN" sz="1400" dirty="0">
                    <a:solidFill>
                      <a:schemeClr val="bg1"/>
                    </a:solidFill>
                  </a:rPr>
                  <a:t>2006</a:t>
                </a:r>
                <a:r>
                  <a:rPr lang="zh-CN" altLang="en-US" sz="1400" dirty="0">
                    <a:solidFill>
                      <a:schemeClr val="bg1"/>
                    </a:solidFill>
                  </a:rPr>
                  <a:t>年，第一届后量子密码学国际研讨会召开</a:t>
                </a:r>
              </a:p>
              <a:p>
                <a:r>
                  <a:rPr lang="en-US" altLang="zh-CN" sz="1400" dirty="0">
                    <a:solidFill>
                      <a:schemeClr val="bg1"/>
                    </a:solidFill>
                  </a:rPr>
                  <a:t>2017</a:t>
                </a:r>
                <a:r>
                  <a:rPr lang="zh-CN" altLang="en-US" sz="1400" dirty="0">
                    <a:solidFill>
                      <a:schemeClr val="bg1"/>
                    </a:solidFill>
                  </a:rPr>
                  <a:t>年，</a:t>
                </a:r>
                <a:r>
                  <a:rPr lang="en-US" altLang="zh-CN" sz="1400" dirty="0">
                    <a:solidFill>
                      <a:schemeClr val="bg1"/>
                    </a:solidFill>
                  </a:rPr>
                  <a:t>NIST</a:t>
                </a:r>
                <a:r>
                  <a:rPr lang="zh-CN" altLang="en-US" sz="1400" dirty="0">
                    <a:solidFill>
                      <a:schemeClr val="bg1"/>
                    </a:solidFill>
                  </a:rPr>
                  <a:t>开始征集后量子密码标准</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a:t>
                </a:r>
                <a:endParaRPr kumimoji="0" lang="en-US" altLang="zh-CN" sz="1333" b="0" i="0" u="none" strike="noStrike" kern="1200" cap="none" spc="0" normalizeH="0" baseline="0" noProof="0" dirty="0">
                  <a:ln>
                    <a:noFill/>
                  </a:ln>
                  <a:solidFill>
                    <a:srgbClr val="FFFFFF"/>
                  </a:solidFill>
                  <a:effectLst/>
                  <a:uLnTx/>
                  <a:uFillTx/>
                  <a:latin typeface="+mn-lt"/>
                  <a:ea typeface="+mn-ea"/>
                  <a:cs typeface="+mn-ea"/>
                  <a:sym typeface="+mn-lt"/>
                </a:endParaRPr>
              </a:p>
            </p:txBody>
          </p:sp>
          <p:sp>
            <p:nvSpPr>
              <p:cNvPr id="76" name="矩形 75"/>
              <p:cNvSpPr/>
              <p:nvPr/>
            </p:nvSpPr>
            <p:spPr>
              <a:xfrm>
                <a:off x="3560787" y="669460"/>
                <a:ext cx="771555" cy="22384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smtClean="0">
                    <a:solidFill>
                      <a:srgbClr val="FFFFFF"/>
                    </a:solidFill>
                    <a:cs typeface="+mn-ea"/>
                    <a:sym typeface="+mn-lt"/>
                  </a:rPr>
                  <a:t>现代密码</a:t>
                </a:r>
                <a:r>
                  <a:rPr lang="en-US" altLang="zh-CN" sz="1867" b="1" kern="0" noProof="0" dirty="0" smtClean="0">
                    <a:solidFill>
                      <a:srgbClr val="FFFFFF"/>
                    </a:solidFill>
                    <a:cs typeface="+mn-ea"/>
                    <a:sym typeface="+mn-lt"/>
                  </a:rPr>
                  <a:t>III</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
        <p:nvSpPr>
          <p:cNvPr id="77" name="椭圆 76"/>
          <p:cNvSpPr/>
          <p:nvPr/>
        </p:nvSpPr>
        <p:spPr>
          <a:xfrm>
            <a:off x="7996355" y="3084422"/>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79" name="椭圆 78"/>
          <p:cNvSpPr/>
          <p:nvPr/>
        </p:nvSpPr>
        <p:spPr>
          <a:xfrm>
            <a:off x="14011544" y="3044066"/>
            <a:ext cx="363836" cy="363836"/>
          </a:xfrm>
          <a:prstGeom prst="ellips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sp>
        <p:nvSpPr>
          <p:cNvPr id="80" name="文本框 79"/>
          <p:cNvSpPr txBox="1"/>
          <p:nvPr/>
        </p:nvSpPr>
        <p:spPr>
          <a:xfrm>
            <a:off x="9800330" y="2571127"/>
            <a:ext cx="662361" cy="37965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67" b="1" kern="0" noProof="0" dirty="0">
                <a:solidFill>
                  <a:sysClr val="windowText" lastClr="000000"/>
                </a:solidFill>
                <a:cs typeface="+mn-ea"/>
                <a:sym typeface="+mn-lt"/>
              </a:rPr>
              <a:t>未来</a:t>
            </a:r>
            <a:endParaRPr kumimoji="1" lang="zh-CN" altLang="en-US" sz="1867" b="1" i="0" u="none" strike="noStrike" kern="0" cap="none" spc="0" normalizeH="0" baseline="0" noProof="0" dirty="0">
              <a:ln>
                <a:noFill/>
              </a:ln>
              <a:solidFill>
                <a:sysClr val="windowText" lastClr="000000"/>
              </a:solidFill>
              <a:effectLst/>
              <a:uLnTx/>
              <a:uFillTx/>
              <a:cs typeface="+mn-ea"/>
              <a:sym typeface="+mn-lt"/>
            </a:endParaRPr>
          </a:p>
        </p:txBody>
      </p:sp>
      <p:sp>
        <p:nvSpPr>
          <p:cNvPr id="81" name="椭圆 80"/>
          <p:cNvSpPr/>
          <p:nvPr/>
        </p:nvSpPr>
        <p:spPr>
          <a:xfrm>
            <a:off x="9953420" y="3071437"/>
            <a:ext cx="363836" cy="36383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ysClr val="windowText" lastClr="000000"/>
              </a:solidFill>
              <a:effectLst/>
              <a:uLnTx/>
              <a:uFillTx/>
              <a:cs typeface="+mn-ea"/>
              <a:sym typeface="+mn-lt"/>
            </a:endParaRPr>
          </a:p>
        </p:txBody>
      </p:sp>
      <p:grpSp>
        <p:nvGrpSpPr>
          <p:cNvPr id="83" name="组 4"/>
          <p:cNvGrpSpPr/>
          <p:nvPr/>
        </p:nvGrpSpPr>
        <p:grpSpPr>
          <a:xfrm>
            <a:off x="9731201" y="1559558"/>
            <a:ext cx="2272413" cy="1058213"/>
            <a:chOff x="3521602" y="1225316"/>
            <a:chExt cx="2854713" cy="1528323"/>
          </a:xfrm>
        </p:grpSpPr>
        <p:sp>
          <p:nvSpPr>
            <p:cNvPr id="84" name="矩形 9"/>
            <p:cNvSpPr/>
            <p:nvPr/>
          </p:nvSpPr>
          <p:spPr>
            <a:xfrm flipV="1">
              <a:off x="3521602" y="1225316"/>
              <a:ext cx="2854713" cy="1528323"/>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tx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grpSp>
          <p:nvGrpSpPr>
            <p:cNvPr id="85" name="组 42"/>
            <p:cNvGrpSpPr/>
            <p:nvPr/>
          </p:nvGrpSpPr>
          <p:grpSpPr>
            <a:xfrm>
              <a:off x="3648085" y="1285348"/>
              <a:ext cx="2630275" cy="945951"/>
              <a:chOff x="3560787" y="669460"/>
              <a:chExt cx="1972706" cy="709464"/>
            </a:xfrm>
          </p:grpSpPr>
          <p:sp>
            <p:nvSpPr>
              <p:cNvPr id="86" name="文本框 8"/>
              <p:cNvSpPr txBox="1"/>
              <p:nvPr/>
            </p:nvSpPr>
            <p:spPr>
              <a:xfrm>
                <a:off x="3560788" y="1072257"/>
                <a:ext cx="1972705" cy="3066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kumimoji="0" lang="zh-CN" altLang="en-US" sz="1333" b="0" i="0" u="none" strike="noStrike" kern="1200" cap="none" spc="0" normalizeH="0" baseline="0" noProof="0" dirty="0" smtClean="0">
                    <a:ln>
                      <a:noFill/>
                    </a:ln>
                    <a:solidFill>
                      <a:srgbClr val="FFFFFF"/>
                    </a:solidFill>
                    <a:effectLst/>
                    <a:uLnTx/>
                    <a:uFillTx/>
                    <a:latin typeface="+mn-lt"/>
                    <a:ea typeface="+mn-ea"/>
                    <a:cs typeface="+mn-ea"/>
                    <a:sym typeface="+mn-lt"/>
                  </a:rPr>
                  <a:t>量子密码</a:t>
                </a:r>
                <a:endParaRPr lang="en-US" altLang="zh-CN" sz="1333" dirty="0">
                  <a:solidFill>
                    <a:srgbClr val="FFFFFF"/>
                  </a:solidFill>
                  <a:cs typeface="+mn-ea"/>
                  <a:sym typeface="+mn-lt"/>
                </a:endParaRPr>
              </a:p>
            </p:txBody>
          </p:sp>
          <p:sp>
            <p:nvSpPr>
              <p:cNvPr id="87" name="矩形 86"/>
              <p:cNvSpPr/>
              <p:nvPr/>
            </p:nvSpPr>
            <p:spPr>
              <a:xfrm>
                <a:off x="3560787" y="669460"/>
                <a:ext cx="816508" cy="3501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noProof="0" dirty="0">
                    <a:solidFill>
                      <a:srgbClr val="FFFFFF"/>
                    </a:solidFill>
                    <a:cs typeface="+mn-ea"/>
                    <a:sym typeface="+mn-lt"/>
                  </a:rPr>
                  <a:t>未来</a:t>
                </a:r>
                <a:r>
                  <a:rPr kumimoji="0" lang="zh-CN" altLang="en-US" sz="1867" b="1" i="0" u="none" strike="noStrike" kern="0" cap="none" spc="0" normalizeH="0" baseline="0" noProof="0" dirty="0" smtClean="0">
                    <a:ln>
                      <a:noFill/>
                    </a:ln>
                    <a:solidFill>
                      <a:srgbClr val="FFFFFF"/>
                    </a:solidFill>
                    <a:effectLst/>
                    <a:uLnTx/>
                    <a:uFillTx/>
                    <a:cs typeface="+mn-ea"/>
                    <a:sym typeface="+mn-lt"/>
                  </a:rPr>
                  <a:t>密码</a:t>
                </a:r>
                <a:endParaRPr kumimoji="0" lang="zh-CN" altLang="en-US" sz="1867" b="1" i="0" u="none" strike="noStrike" kern="0" cap="none" spc="0" normalizeH="0" baseline="0" noProof="0" dirty="0">
                  <a:ln>
                    <a:noFill/>
                  </a:ln>
                  <a:solidFill>
                    <a:srgbClr val="FFFFFF"/>
                  </a:solidFill>
                  <a:effectLst/>
                  <a:uLnTx/>
                  <a:uFillTx/>
                  <a:cs typeface="+mn-ea"/>
                  <a:sym typeface="+mn-lt"/>
                </a:endParaRPr>
              </a:p>
            </p:txBody>
          </p:sp>
        </p:grpSp>
      </p:grpSp>
    </p:spTree>
    <p:extLst>
      <p:ext uri="{BB962C8B-B14F-4D97-AF65-F5344CB8AC3E}">
        <p14:creationId xmlns:p14="http://schemas.microsoft.com/office/powerpoint/2010/main" val="26444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ppt_x"/>
                                          </p:val>
                                        </p:tav>
                                        <p:tav tm="100000">
                                          <p:val>
                                            <p:strVal val="#ppt_x"/>
                                          </p:val>
                                        </p:tav>
                                      </p:tavLst>
                                    </p:anim>
                                    <p:anim calcmode="lin" valueType="num">
                                      <p:cBhvr additive="base">
                                        <p:cTn id="3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barn(inVertical)">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barn(inVertical)">
                                      <p:cBhvr>
                                        <p:cTn id="83" dur="500"/>
                                        <p:tgtEl>
                                          <p:spTgt spid="72"/>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heel(1)">
                                      <p:cBhvr>
                                        <p:cTn id="88" dur="20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heel(1)">
                                      <p:cBhvr>
                                        <p:cTn id="93" dur="20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wheel(1)">
                                      <p:cBhvr>
                                        <p:cTn id="9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55" grpId="0"/>
      <p:bldP spid="56" grpId="0"/>
      <p:bldP spid="57" grpId="0"/>
      <p:bldP spid="58" grpId="0"/>
      <p:bldP spid="59" grpId="0"/>
      <p:bldP spid="77" grpId="0" animBg="1"/>
      <p:bldP spid="80" grpId="0"/>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3180952" cy="3142857"/>
          </a:xfrm>
          <a:prstGeom prst="rect">
            <a:avLst/>
          </a:prstGeom>
        </p:spPr>
      </p:pic>
      <p:pic>
        <p:nvPicPr>
          <p:cNvPr id="5" name="图片 4"/>
          <p:cNvPicPr>
            <a:picLocks noChangeAspect="1"/>
          </p:cNvPicPr>
          <p:nvPr/>
        </p:nvPicPr>
        <p:blipFill>
          <a:blip r:embed="rId3"/>
          <a:stretch>
            <a:fillRect/>
          </a:stretch>
        </p:blipFill>
        <p:spPr>
          <a:xfrm>
            <a:off x="2187120" y="645545"/>
            <a:ext cx="4047619" cy="3866667"/>
          </a:xfrm>
          <a:prstGeom prst="rect">
            <a:avLst/>
          </a:prstGeom>
        </p:spPr>
      </p:pic>
      <p:pic>
        <p:nvPicPr>
          <p:cNvPr id="6" name="图片 5"/>
          <p:cNvPicPr>
            <a:picLocks noChangeAspect="1"/>
          </p:cNvPicPr>
          <p:nvPr/>
        </p:nvPicPr>
        <p:blipFill>
          <a:blip r:embed="rId4"/>
          <a:stretch>
            <a:fillRect/>
          </a:stretch>
        </p:blipFill>
        <p:spPr>
          <a:xfrm>
            <a:off x="3321152" y="1571428"/>
            <a:ext cx="4761905" cy="3914286"/>
          </a:xfrm>
          <a:prstGeom prst="rect">
            <a:avLst/>
          </a:prstGeom>
        </p:spPr>
      </p:pic>
      <p:pic>
        <p:nvPicPr>
          <p:cNvPr id="7" name="图片 6"/>
          <p:cNvPicPr>
            <a:picLocks noChangeAspect="1"/>
          </p:cNvPicPr>
          <p:nvPr/>
        </p:nvPicPr>
        <p:blipFill>
          <a:blip r:embed="rId5"/>
          <a:stretch>
            <a:fillRect/>
          </a:stretch>
        </p:blipFill>
        <p:spPr>
          <a:xfrm>
            <a:off x="4617995" y="2685713"/>
            <a:ext cx="5330415" cy="3377461"/>
          </a:xfrm>
          <a:prstGeom prst="rect">
            <a:avLst/>
          </a:prstGeom>
        </p:spPr>
      </p:pic>
      <p:pic>
        <p:nvPicPr>
          <p:cNvPr id="8" name="图片 7"/>
          <p:cNvPicPr>
            <a:picLocks noChangeAspect="1"/>
          </p:cNvPicPr>
          <p:nvPr/>
        </p:nvPicPr>
        <p:blipFill>
          <a:blip r:embed="rId6"/>
          <a:stretch>
            <a:fillRect/>
          </a:stretch>
        </p:blipFill>
        <p:spPr>
          <a:xfrm>
            <a:off x="6983755" y="3429160"/>
            <a:ext cx="4713152" cy="3386636"/>
          </a:xfrm>
          <a:prstGeom prst="rect">
            <a:avLst/>
          </a:prstGeom>
        </p:spPr>
      </p:pic>
    </p:spTree>
    <p:extLst>
      <p:ext uri="{BB962C8B-B14F-4D97-AF65-F5344CB8AC3E}">
        <p14:creationId xmlns:p14="http://schemas.microsoft.com/office/powerpoint/2010/main" val="139875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a:t>
            </a:r>
            <a:r>
              <a:rPr kumimoji="1" lang="en-US" altLang="zh-CN" dirty="0" smtClean="0">
                <a:cs typeface="+mn-ea"/>
                <a:sym typeface="+mn-lt"/>
              </a:rPr>
              <a:t>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kern="0" dirty="0" smtClean="0">
                <a:cs typeface="+mn-ea"/>
                <a:sym typeface="+mn-lt"/>
              </a:rPr>
              <a:t>常用的加解密算法</a:t>
            </a:r>
            <a:endParaRPr kumimoji="1" lang="zh-CN" altLang="en-US" kern="0" dirty="0">
              <a:cs typeface="+mn-ea"/>
              <a:sym typeface="+mn-lt"/>
            </a:endParaRPr>
          </a:p>
          <a:p>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251615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攻击方式</a:t>
            </a:r>
            <a:endParaRPr kumimoji="1" lang="zh-CN" altLang="en-US" dirty="0">
              <a:latin typeface="+mn-lt"/>
              <a:ea typeface="+mn-ea"/>
              <a:cs typeface="+mn-ea"/>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cs typeface="+mn-ea"/>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01</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02</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cs typeface="+mn-ea"/>
                <a:sym typeface="+mn-lt"/>
              </a:rPr>
              <a:t>03</a:t>
            </a:r>
            <a:endParaRPr kumimoji="0" lang="zh-CN" altLang="en-US" sz="32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04</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grpSp>
        <p:nvGrpSpPr>
          <p:cNvPr id="12" name="组 11"/>
          <p:cNvGrpSpPr/>
          <p:nvPr/>
        </p:nvGrpSpPr>
        <p:grpSpPr>
          <a:xfrm>
            <a:off x="6962904" y="1053541"/>
            <a:ext cx="4042755" cy="745241"/>
            <a:chOff x="247498" y="2041376"/>
            <a:chExt cx="3032066" cy="558930"/>
          </a:xfrm>
        </p:grpSpPr>
        <p:sp>
          <p:nvSpPr>
            <p:cNvPr id="13" name="文本框 12"/>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只获取到一些密文</a:t>
              </a: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4" name="矩形 13"/>
            <p:cNvSpPr/>
            <p:nvPr/>
          </p:nvSpPr>
          <p:spPr>
            <a:xfrm>
              <a:off x="247498" y="2041376"/>
              <a:ext cx="1034178"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smtClean="0">
                  <a:solidFill>
                    <a:schemeClr val="tx2"/>
                  </a:solidFill>
                  <a:cs typeface="+mn-ea"/>
                  <a:sym typeface="+mn-lt"/>
                </a:rPr>
                <a:t>唯密文攻击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5" name="组 14"/>
          <p:cNvGrpSpPr/>
          <p:nvPr/>
        </p:nvGrpSpPr>
        <p:grpSpPr>
          <a:xfrm>
            <a:off x="6962904" y="2259316"/>
            <a:ext cx="4042755" cy="745238"/>
            <a:chOff x="247498" y="2041376"/>
            <a:chExt cx="3032066" cy="558928"/>
          </a:xfrm>
        </p:grpSpPr>
        <p:sp>
          <p:nvSpPr>
            <p:cNvPr id="16" name="文本框 15"/>
            <p:cNvSpPr txBox="1"/>
            <p:nvPr/>
          </p:nvSpPr>
          <p:spPr>
            <a:xfrm>
              <a:off x="247498" y="2331047"/>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能获取到一些密文，并获取到密文对应的明文。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7" name="矩形 16"/>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noProof="0" dirty="0">
                  <a:solidFill>
                    <a:schemeClr val="tx2"/>
                  </a:solidFill>
                  <a:cs typeface="+mn-ea"/>
                  <a:sym typeface="+mn-lt"/>
                </a:rPr>
                <a:t>已知</a:t>
              </a:r>
              <a:r>
                <a:rPr lang="zh-CN" altLang="en-US" sz="1867" b="1" kern="0" noProof="0" dirty="0" smtClean="0">
                  <a:solidFill>
                    <a:schemeClr val="tx2"/>
                  </a:solidFill>
                  <a:cs typeface="+mn-ea"/>
                  <a:sym typeface="+mn-lt"/>
                </a:rPr>
                <a:t>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18" name="组 17"/>
          <p:cNvGrpSpPr/>
          <p:nvPr/>
        </p:nvGrpSpPr>
        <p:grpSpPr>
          <a:xfrm>
            <a:off x="6962904" y="3465093"/>
            <a:ext cx="4042755" cy="745241"/>
            <a:chOff x="247498" y="2041376"/>
            <a:chExt cx="3032066" cy="558930"/>
          </a:xfrm>
        </p:grpSpPr>
        <p:sp>
          <p:nvSpPr>
            <p:cNvPr id="19" name="文本框 18"/>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schemeClr val="tx2"/>
                  </a:solidFill>
                  <a:effectLst/>
                  <a:uLnTx/>
                  <a:uFillTx/>
                  <a:latin typeface="+mn-lt"/>
                  <a:ea typeface="+mn-ea"/>
                  <a:cs typeface="+mn-ea"/>
                  <a:sym typeface="+mn-lt"/>
                </a:rPr>
                <a:t>自己选择明文，产生对应的密文。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0" name="矩形 19"/>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选择明文攻击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grpSp>
        <p:nvGrpSpPr>
          <p:cNvPr id="21" name="组 20"/>
          <p:cNvGrpSpPr/>
          <p:nvPr/>
        </p:nvGrpSpPr>
        <p:grpSpPr>
          <a:xfrm>
            <a:off x="6962904" y="4670864"/>
            <a:ext cx="4042755" cy="745240"/>
            <a:chOff x="247498" y="2041376"/>
            <a:chExt cx="3032066" cy="558930"/>
          </a:xfrm>
        </p:grpSpPr>
        <p:sp>
          <p:nvSpPr>
            <p:cNvPr id="22" name="文本框 21"/>
            <p:cNvSpPr txBox="1"/>
            <p:nvPr/>
          </p:nvSpPr>
          <p:spPr>
            <a:xfrm>
              <a:off x="247498" y="2331049"/>
              <a:ext cx="3032066" cy="2692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zh-CN" altLang="en-US" sz="1333" dirty="0" smtClean="0">
                  <a:solidFill>
                    <a:schemeClr val="tx2"/>
                  </a:solidFill>
                  <a:cs typeface="+mn-ea"/>
                  <a:sym typeface="+mn-lt"/>
                </a:rPr>
                <a:t>在选择明文攻击的基础上，通过选定密文得到明文。</a:t>
              </a:r>
              <a:endPar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3" name="矩形 22"/>
            <p:cNvSpPr/>
            <p:nvPr/>
          </p:nvSpPr>
          <p:spPr>
            <a:xfrm>
              <a:off x="247498" y="2041376"/>
              <a:ext cx="1213313" cy="321386"/>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lang="zh-CN" altLang="en-US" sz="1867" b="1" kern="0" dirty="0" smtClean="0">
                  <a:solidFill>
                    <a:schemeClr val="tx2"/>
                  </a:solidFill>
                  <a:cs typeface="+mn-ea"/>
                  <a:sym typeface="+mn-lt"/>
                </a:rPr>
                <a:t>选择密文攻击</a:t>
              </a:r>
              <a:endParaRPr kumimoji="0" lang="en-US" altLang="zh-CN" sz="1867" b="1" i="0" u="none" strike="noStrike" kern="0" cap="none" spc="0" normalizeH="0" baseline="0" noProof="0" dirty="0">
                <a:ln>
                  <a:noFill/>
                </a:ln>
                <a:solidFill>
                  <a:schemeClr val="tx2"/>
                </a:solidFill>
                <a:effectLst/>
                <a:uLnTx/>
                <a:uFillTx/>
                <a:cs typeface="+mn-ea"/>
                <a:sym typeface="+mn-lt"/>
              </a:endParaRP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smtClean="0">
                <a:latin typeface="+mn-lt"/>
                <a:ea typeface="+mn-ea"/>
                <a:cs typeface="+mn-ea"/>
                <a:sym typeface="+mn-lt"/>
              </a:rPr>
              <a:t>古典密码</a:t>
            </a:r>
            <a:endParaRPr kumimoji="1" lang="zh-CN" altLang="en-US" dirty="0">
              <a:latin typeface="+mn-lt"/>
              <a:ea typeface="+mn-ea"/>
              <a:cs typeface="+mn-ea"/>
              <a:sym typeface="+mn-lt"/>
            </a:endParaRPr>
          </a:p>
        </p:txBody>
      </p:sp>
      <p:sp>
        <p:nvSpPr>
          <p:cNvPr id="5" name="矩形 4"/>
          <p:cNvSpPr/>
          <p:nvPr/>
        </p:nvSpPr>
        <p:spPr>
          <a:xfrm>
            <a:off x="679839" y="2339181"/>
            <a:ext cx="4847668" cy="625684"/>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zh-CN" altLang="en-US" sz="1333" b="0" i="0" u="none" strike="noStrike" kern="0" cap="none" spc="0" normalizeH="0" baseline="0" noProof="0" dirty="0" smtClean="0">
                <a:ln>
                  <a:noFill/>
                </a:ln>
                <a:solidFill>
                  <a:schemeClr val="bg1"/>
                </a:solidFill>
                <a:effectLst/>
                <a:uLnTx/>
                <a:uFillTx/>
                <a:cs typeface="+mn-ea"/>
                <a:sym typeface="+mn-lt"/>
              </a:rPr>
              <a:t>明文中的每个字符都被替换成密文中的另一个字符，接收者对密文做反向替换就可以恢复明文</a:t>
            </a:r>
            <a:endParaRPr kumimoji="0" lang="en-US" altLang="zh-CN" sz="1333" b="0" i="0" u="none" strike="noStrike" kern="0" cap="none" spc="0" normalizeH="0" baseline="0" noProof="0" dirty="0">
              <a:ln>
                <a:noFill/>
              </a:ln>
              <a:solidFill>
                <a:schemeClr val="bg1"/>
              </a:solidFill>
              <a:effectLst/>
              <a:uLnTx/>
              <a:uFillTx/>
              <a:cs typeface="+mn-ea"/>
              <a:sym typeface="+mn-lt"/>
            </a:endParaRPr>
          </a:p>
        </p:txBody>
      </p:sp>
      <p:sp>
        <p:nvSpPr>
          <p:cNvPr id="6" name="矩形 5"/>
          <p:cNvSpPr/>
          <p:nvPr/>
        </p:nvSpPr>
        <p:spPr>
          <a:xfrm>
            <a:off x="679840" y="1801883"/>
            <a:ext cx="1140056" cy="471668"/>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867" b="1" kern="0" dirty="0">
                <a:solidFill>
                  <a:schemeClr val="accent1"/>
                </a:solidFill>
                <a:cs typeface="+mn-ea"/>
                <a:sym typeface="+mn-lt"/>
              </a:rPr>
              <a:t>代替</a:t>
            </a:r>
            <a:r>
              <a:rPr lang="zh-CN" altLang="en-US" sz="1867" b="1" kern="0" dirty="0" smtClean="0">
                <a:solidFill>
                  <a:schemeClr val="accent1"/>
                </a:solidFill>
                <a:cs typeface="+mn-ea"/>
                <a:sym typeface="+mn-lt"/>
              </a:rPr>
              <a:t>密码</a:t>
            </a:r>
            <a:endParaRPr kumimoji="0" lang="en-US" altLang="zh-CN" sz="1867" b="1" i="0" u="none" strike="noStrike" kern="0" cap="none" spc="0" normalizeH="0" baseline="0" noProof="0" dirty="0">
              <a:ln>
                <a:noFill/>
              </a:ln>
              <a:solidFill>
                <a:schemeClr val="accent1"/>
              </a:solidFill>
              <a:effectLst/>
              <a:uLnTx/>
              <a:uFillTx/>
              <a:cs typeface="+mn-ea"/>
              <a:sym typeface="+mn-lt"/>
            </a:endParaRPr>
          </a:p>
        </p:txBody>
      </p:sp>
      <p:sp>
        <p:nvSpPr>
          <p:cNvPr id="8" name="文本框 8"/>
          <p:cNvSpPr txBox="1"/>
          <p:nvPr/>
        </p:nvSpPr>
        <p:spPr>
          <a:xfrm>
            <a:off x="6682411" y="2442213"/>
            <a:ext cx="4917736"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594" marR="0" lvl="0" indent="-228594" algn="l" defTabSz="914400" rtl="0" eaLnBrk="1" fontAlgn="auto" latinLnBrk="0" hangingPunct="1">
              <a:lnSpc>
                <a:spcPct val="130000"/>
              </a:lnSpc>
              <a:spcBef>
                <a:spcPts val="0"/>
              </a:spcBef>
              <a:spcAft>
                <a:spcPts val="0"/>
              </a:spcAft>
              <a:buClrTx/>
              <a:buSzTx/>
              <a:buFont typeface="Arial"/>
              <a:buChar char="•"/>
              <a:tabLst/>
              <a:defRPr/>
            </a:pPr>
            <a:r>
              <a:rPr kumimoji="0" lang="zh-CN" altLang="en-US" sz="1333" b="0" i="0" u="none" strike="noStrike" kern="1200" cap="none" spc="0" normalizeH="0" baseline="0" noProof="0" dirty="0" smtClean="0">
                <a:ln>
                  <a:noFill/>
                </a:ln>
                <a:solidFill>
                  <a:schemeClr val="bg1"/>
                </a:solidFill>
                <a:effectLst/>
                <a:uLnTx/>
                <a:uFillTx/>
                <a:latin typeface="+mn-lt"/>
                <a:ea typeface="+mn-ea"/>
                <a:cs typeface="+mn-ea"/>
                <a:sym typeface="+mn-lt"/>
              </a:rPr>
              <a:t>又称换位密码，明文的字母保持相同，但顺序被打乱。</a:t>
            </a:r>
            <a:endParaRPr kumimoji="0" lang="en-US" altLang="zh-CN" sz="1333"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 name="矩形 8"/>
          <p:cNvSpPr/>
          <p:nvPr/>
        </p:nvSpPr>
        <p:spPr>
          <a:xfrm>
            <a:off x="6682411" y="1801882"/>
            <a:ext cx="1140056" cy="37965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67" b="1" kern="0" dirty="0" smtClean="0">
                <a:solidFill>
                  <a:schemeClr val="accent1"/>
                </a:solidFill>
                <a:cs typeface="+mn-ea"/>
                <a:sym typeface="+mn-lt"/>
              </a:rPr>
              <a:t>置换密码</a:t>
            </a:r>
            <a:endParaRPr kumimoji="0" lang="zh-CN" altLang="en-US" sz="1867" b="1" i="0" u="none" strike="noStrike" kern="0" cap="none" spc="0" normalizeH="0" baseline="0" noProof="0" dirty="0">
              <a:ln>
                <a:noFill/>
              </a:ln>
              <a:solidFill>
                <a:schemeClr val="accent1"/>
              </a:solidFill>
              <a:effectLst/>
              <a:uLnTx/>
              <a:uFillTx/>
              <a:cs typeface="+mn-ea"/>
              <a:sym typeface="+mn-lt"/>
            </a:endParaRPr>
          </a:p>
        </p:txBody>
      </p:sp>
      <p:pic>
        <p:nvPicPr>
          <p:cNvPr id="4" name="图片 3"/>
          <p:cNvPicPr>
            <a:picLocks noChangeAspect="1"/>
          </p:cNvPicPr>
          <p:nvPr/>
        </p:nvPicPr>
        <p:blipFill>
          <a:blip r:embed="rId2"/>
          <a:stretch>
            <a:fillRect/>
          </a:stretch>
        </p:blipFill>
        <p:spPr>
          <a:xfrm>
            <a:off x="6272011" y="3359229"/>
            <a:ext cx="5919989" cy="2961905"/>
          </a:xfrm>
          <a:prstGeom prst="rect">
            <a:avLst/>
          </a:prstGeom>
        </p:spPr>
      </p:pic>
      <p:pic>
        <p:nvPicPr>
          <p:cNvPr id="7" name="图片 6"/>
          <p:cNvPicPr>
            <a:picLocks noChangeAspect="1"/>
          </p:cNvPicPr>
          <p:nvPr/>
        </p:nvPicPr>
        <p:blipFill>
          <a:blip r:embed="rId3"/>
          <a:stretch>
            <a:fillRect/>
          </a:stretch>
        </p:blipFill>
        <p:spPr>
          <a:xfrm>
            <a:off x="428717" y="3142445"/>
            <a:ext cx="5828271" cy="3489538"/>
          </a:xfrm>
          <a:prstGeom prst="rect">
            <a:avLst/>
          </a:prstGeom>
        </p:spPr>
      </p:pic>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latin typeface="+mn-lt"/>
                <a:ea typeface="+mn-ea"/>
                <a:cs typeface="+mn-ea"/>
                <a:sym typeface="+mn-lt"/>
              </a:rPr>
              <a:t>对称加密算法</a:t>
            </a:r>
            <a:endParaRPr kumimoji="1" lang="zh-CN" altLang="en-US" dirty="0">
              <a:latin typeface="+mn-lt"/>
              <a:ea typeface="+mn-ea"/>
              <a:cs typeface="+mn-ea"/>
              <a:sym typeface="+mn-lt"/>
            </a:endParaRPr>
          </a:p>
        </p:txBody>
      </p:sp>
    </p:spTree>
    <p:extLst>
      <p:ext uri="{BB962C8B-B14F-4D97-AF65-F5344CB8AC3E}">
        <p14:creationId xmlns:p14="http://schemas.microsoft.com/office/powerpoint/2010/main" val="9391193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大气商务工作总结汇报</Template>
  <TotalTime>1602</TotalTime>
  <Words>2007</Words>
  <Application>Microsoft Office PowerPoint</Application>
  <PresentationFormat>宽屏</PresentationFormat>
  <Paragraphs>210</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-apple-system</vt:lpstr>
      <vt:lpstr>Helvetica Neue</vt:lpstr>
      <vt:lpstr>宋体</vt:lpstr>
      <vt:lpstr>Microsoft YaHei</vt:lpstr>
      <vt:lpstr>Microsoft YaHei</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pirate</dc:creator>
  <cp:keywords/>
  <dc:description/>
  <cp:lastModifiedBy>毛超群</cp:lastModifiedBy>
  <cp:revision>81</cp:revision>
  <dcterms:created xsi:type="dcterms:W3CDTF">2022-05-22T02:27:40Z</dcterms:created>
  <dcterms:modified xsi:type="dcterms:W3CDTF">2022-07-04T02:26:45Z</dcterms:modified>
  <cp:category/>
</cp:coreProperties>
</file>