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0"/>
    <p:restoredTop sz="96291"/>
  </p:normalViewPr>
  <p:slideViewPr>
    <p:cSldViewPr snapToGrid="0" snapToObjects="1">
      <p:cViewPr varScale="1">
        <p:scale>
          <a:sx n="118" d="100"/>
          <a:sy n="118" d="100"/>
        </p:scale>
        <p:origin x="216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C6A02-66C8-D44F-8E6E-7F3255E8A6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896C9D-88DC-5343-8C1B-34C23BA626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E6444-19FD-F84D-AA67-91C300EE2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11431-409C-6348-9CA5-8483174890D9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4A684-78AD-A845-B209-7EC47E52F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DF0B3-7969-3544-92F3-CF9616190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5458D-6904-4A45-8ACE-31912829B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632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D79A1-161B-C74B-8AD2-B57642798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CE5CAA-74DF-2A43-8EA3-D67C08FBB1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44CE7-8BCB-0949-BECA-61A483FF3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11431-409C-6348-9CA5-8483174890D9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E8351-78D5-4F48-A115-919998E99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4DAE4-7A94-5740-A265-8FBE33C3C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5458D-6904-4A45-8ACE-31912829B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98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DBD546-D009-3B46-A257-8666B2CBC6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07EE07-8564-3C4C-B85D-704CF70AB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E0334-1E84-7640-8E5D-AAB79D912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11431-409C-6348-9CA5-8483174890D9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FBBDB-D865-2A4C-9EDC-EC3C02806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6EAE3-B27E-8147-A865-A2C0A8ED3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5458D-6904-4A45-8ACE-31912829B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56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9C5FB-5DE2-A642-9A47-FB92DE085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B3BC7-BE71-414C-B39B-314DE39FE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2B580-77E4-4747-ABC3-057DBF3D3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11431-409C-6348-9CA5-8483174890D9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CB44E-D6AE-A04E-A3F4-F9687CE6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74706-6363-FF41-A858-21812C214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5458D-6904-4A45-8ACE-31912829B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98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65A9A-7270-724D-AB24-0220C83B1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7C184-C822-E24A-9BB9-A3DF31E06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652B1-3514-4A45-B26C-B3C4B96F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11431-409C-6348-9CA5-8483174890D9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21BDD-A0D2-6C43-93F8-D44E14ED2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BB5CB-5B79-854C-97D8-29D557964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5458D-6904-4A45-8ACE-31912829B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15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661FB-3163-694C-A0D7-74E9324DB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4CE72-8205-F04D-B4E4-4DACD99FAD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A7A5C4-CAB8-B44C-B314-3235A5BB93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78868F-3533-2941-866E-E8E99473C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11431-409C-6348-9CA5-8483174890D9}" type="datetimeFigureOut">
              <a:rPr lang="en-US" smtClean="0"/>
              <a:t>12/3/21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B980EB-B54A-6040-A6F9-3A94B4EC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C20B8-A888-B346-8929-BE998BCA9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5458D-6904-4A45-8ACE-31912829B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637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DB600-E91D-AD49-8961-4A935158C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B465F9-2279-0342-8D24-D5F79E003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3269D1-4155-A641-8527-AD22A4E21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04EB43-F59A-5B4E-AE8F-133F58D538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A7AE93-A554-7549-9E7F-998F519C7B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AE900D-1919-8942-B5D1-641C15ECB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11431-409C-6348-9CA5-8483174890D9}" type="datetimeFigureOut">
              <a:rPr lang="en-US" smtClean="0"/>
              <a:t>12/3/21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E98387-11EE-9640-8853-B039D729C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8C6E2C-2A82-2F44-8CDB-44D3CA1DB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5458D-6904-4A45-8ACE-31912829B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997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8C812-67CD-674E-B7AA-C662C6A2F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81F9EB-A137-AF4A-94F7-83F390A30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11431-409C-6348-9CA5-8483174890D9}" type="datetimeFigureOut">
              <a:rPr lang="en-US" smtClean="0"/>
              <a:t>12/3/21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B128CA-7C94-2441-B1A1-620E76AF4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995DDB-26F7-F249-86F0-7075D1E8E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5458D-6904-4A45-8ACE-31912829B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5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9D96B2-978D-B243-BC25-3987531A9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11431-409C-6348-9CA5-8483174890D9}" type="datetimeFigureOut">
              <a:rPr lang="en-US" smtClean="0"/>
              <a:t>12/3/21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8BDB0C-3833-C448-A017-B38165C30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75E120-C6F6-5D41-A36F-1219388E5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5458D-6904-4A45-8ACE-31912829B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4171D-E052-DE48-A1B4-E4ECE27DF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71BEA-5C3E-524D-A106-22450B5D1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0CBA65-067A-E146-BEB9-FAAB5057D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36F93-38BA-C74D-B26E-84417C9EC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11431-409C-6348-9CA5-8483174890D9}" type="datetimeFigureOut">
              <a:rPr lang="en-US" smtClean="0"/>
              <a:t>12/3/21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DE03A7-FD46-5747-B97D-CA15022BC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569384-4902-8B4B-8F79-AFABC815C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5458D-6904-4A45-8ACE-31912829B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3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D4395-A161-0A4F-95DE-60F7B916A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605951-421A-364D-A008-3358320C4D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85E05A-EC1E-C64D-8935-BC7BC27FD3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940DFD-8B57-5943-97F6-0B59CC5AB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11431-409C-6348-9CA5-8483174890D9}" type="datetimeFigureOut">
              <a:rPr lang="en-US" smtClean="0"/>
              <a:t>12/3/21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70ECD7-784F-1C4F-95DA-8B29E4CF4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1013B7-FD5D-5A45-93CA-FE01865D0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5458D-6904-4A45-8ACE-31912829B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37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821D0C-3C40-954B-9A0C-30259FF73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56C72-F8FF-AA4D-AD3B-99849D088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24160-F163-E14F-A6DF-2E0AF452B0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11431-409C-6348-9CA5-8483174890D9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0F1EB-AC78-0043-AB14-685313013C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F2C14-1B37-C741-BE45-F1D0EA56C3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5458D-6904-4A45-8ACE-31912829B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68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3B907B8B-4117-B149-BA0F-1F6205564516}"/>
              </a:ext>
            </a:extLst>
          </p:cNvPr>
          <p:cNvGrpSpPr/>
          <p:nvPr/>
        </p:nvGrpSpPr>
        <p:grpSpPr>
          <a:xfrm>
            <a:off x="1208314" y="180198"/>
            <a:ext cx="9078680" cy="6574192"/>
            <a:chOff x="1208314" y="180198"/>
            <a:chExt cx="9078680" cy="657419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5CAA486-6289-4F4F-B225-49DC045C5141}"/>
                </a:ext>
              </a:extLst>
            </p:cNvPr>
            <p:cNvSpPr txBox="1"/>
            <p:nvPr/>
          </p:nvSpPr>
          <p:spPr>
            <a:xfrm>
              <a:off x="1208314" y="180198"/>
              <a:ext cx="4464000" cy="36933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Total admissions, (2012-2019), </a:t>
              </a:r>
              <a:r>
                <a:rPr lang="en-US" b="1" dirty="0"/>
                <a:t>n=2001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06A5F2F-1BA0-8945-9923-D92B28E1E4F4}"/>
                </a:ext>
              </a:extLst>
            </p:cNvPr>
            <p:cNvSpPr txBox="1"/>
            <p:nvPr/>
          </p:nvSpPr>
          <p:spPr>
            <a:xfrm>
              <a:off x="1208314" y="1168175"/>
              <a:ext cx="4464000" cy="36933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Consented &amp; stool obtained, </a:t>
              </a:r>
              <a:r>
                <a:rPr lang="en-US" b="1" dirty="0"/>
                <a:t>n=1969, 98.4%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5FAF4FF-43F8-7A41-97E3-C8B9E2CC0FD8}"/>
                </a:ext>
              </a:extLst>
            </p:cNvPr>
            <p:cNvSpPr txBox="1"/>
            <p:nvPr/>
          </p:nvSpPr>
          <p:spPr>
            <a:xfrm>
              <a:off x="1208314" y="2156152"/>
              <a:ext cx="4464000" cy="36933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RVA positives, </a:t>
              </a:r>
              <a:r>
                <a:rPr lang="en-US" b="1" dirty="0"/>
                <a:t>n=415, 21.1%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5439932-0B25-5747-93B4-C69621200D5C}"/>
                </a:ext>
              </a:extLst>
            </p:cNvPr>
            <p:cNvSpPr txBox="1"/>
            <p:nvPr/>
          </p:nvSpPr>
          <p:spPr>
            <a:xfrm>
              <a:off x="1208314" y="3144129"/>
              <a:ext cx="4464000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Successfully GP typed, </a:t>
              </a:r>
              <a:r>
                <a:rPr lang="en-US" b="1" dirty="0"/>
                <a:t>n=346, 83.4%</a:t>
              </a:r>
            </a:p>
            <a:p>
              <a:pPr algn="ctr"/>
              <a:r>
                <a:rPr lang="en-US" b="1" dirty="0"/>
                <a:t>G1P[8], n=172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59478EE-618D-1049-8829-44B48141CBBB}"/>
                </a:ext>
              </a:extLst>
            </p:cNvPr>
            <p:cNvSpPr txBox="1"/>
            <p:nvPr/>
          </p:nvSpPr>
          <p:spPr>
            <a:xfrm>
              <a:off x="1208314" y="4409105"/>
              <a:ext cx="4464000" cy="36933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Full genome sequencing, </a:t>
              </a:r>
              <a:r>
                <a:rPr lang="en-US" b="1" dirty="0"/>
                <a:t>n=393, 94.6%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E796172-644B-AC42-A561-5CD19789DAF4}"/>
                </a:ext>
              </a:extLst>
            </p:cNvPr>
            <p:cNvSpPr txBox="1"/>
            <p:nvPr/>
          </p:nvSpPr>
          <p:spPr>
            <a:xfrm>
              <a:off x="1208314" y="5397082"/>
              <a:ext cx="4464000" cy="36933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Assembled and genotyped, </a:t>
              </a:r>
              <a:r>
                <a:rPr lang="en-US" b="1" dirty="0"/>
                <a:t>n=336, 85.5%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D6377F0-7CD0-9048-BAB6-4D8E24676509}"/>
                </a:ext>
              </a:extLst>
            </p:cNvPr>
            <p:cNvSpPr txBox="1"/>
            <p:nvPr/>
          </p:nvSpPr>
          <p:spPr>
            <a:xfrm>
              <a:off x="1208314" y="6385058"/>
              <a:ext cx="4464000" cy="36933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G1P[8] genomes, </a:t>
              </a:r>
              <a:r>
                <a:rPr lang="en-US" b="1" dirty="0"/>
                <a:t>n=171, 50.8%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738DE94-9D27-584D-805E-31ACCF1116EB}"/>
                </a:ext>
              </a:extLst>
            </p:cNvPr>
            <p:cNvCxnSpPr/>
            <p:nvPr/>
          </p:nvCxnSpPr>
          <p:spPr>
            <a:xfrm>
              <a:off x="3265717" y="626121"/>
              <a:ext cx="0" cy="435430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C6C43CB-A3FB-B34F-B389-D80227181965}"/>
                </a:ext>
              </a:extLst>
            </p:cNvPr>
            <p:cNvCxnSpPr/>
            <p:nvPr/>
          </p:nvCxnSpPr>
          <p:spPr>
            <a:xfrm>
              <a:off x="3265717" y="1666292"/>
              <a:ext cx="0" cy="435430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6C2AE54-E69C-8745-859F-03AD402365A8}"/>
                </a:ext>
              </a:extLst>
            </p:cNvPr>
            <p:cNvCxnSpPr/>
            <p:nvPr/>
          </p:nvCxnSpPr>
          <p:spPr>
            <a:xfrm>
              <a:off x="3265717" y="2624236"/>
              <a:ext cx="0" cy="435430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BA80B29-A8FA-F84D-8622-D679D7B88B7F}"/>
                </a:ext>
              </a:extLst>
            </p:cNvPr>
            <p:cNvCxnSpPr/>
            <p:nvPr/>
          </p:nvCxnSpPr>
          <p:spPr>
            <a:xfrm>
              <a:off x="3265717" y="3886979"/>
              <a:ext cx="0" cy="435430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23DADD2-7489-254A-BEF0-F0ACEF853677}"/>
                </a:ext>
              </a:extLst>
            </p:cNvPr>
            <p:cNvCxnSpPr/>
            <p:nvPr/>
          </p:nvCxnSpPr>
          <p:spPr>
            <a:xfrm>
              <a:off x="3265717" y="4907222"/>
              <a:ext cx="0" cy="435430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DAE2127-3D0C-EA4E-A869-0A54279AC666}"/>
                </a:ext>
              </a:extLst>
            </p:cNvPr>
            <p:cNvCxnSpPr/>
            <p:nvPr/>
          </p:nvCxnSpPr>
          <p:spPr>
            <a:xfrm>
              <a:off x="3265717" y="5895198"/>
              <a:ext cx="0" cy="435430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AC6CB8B-A255-6843-90E6-4337BC7677CB}"/>
                </a:ext>
              </a:extLst>
            </p:cNvPr>
            <p:cNvCxnSpPr>
              <a:cxnSpLocks/>
              <a:endCxn id="21" idx="1"/>
            </p:cNvCxnSpPr>
            <p:nvPr/>
          </p:nvCxnSpPr>
          <p:spPr>
            <a:xfrm>
              <a:off x="4659089" y="822454"/>
              <a:ext cx="1393367" cy="0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B4A4575-56B3-6E40-A0AF-A981C3EB4FAD}"/>
                </a:ext>
              </a:extLst>
            </p:cNvPr>
            <p:cNvSpPr txBox="1"/>
            <p:nvPr/>
          </p:nvSpPr>
          <p:spPr>
            <a:xfrm>
              <a:off x="6052456" y="659561"/>
              <a:ext cx="4223663" cy="36933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Not consented, </a:t>
              </a:r>
              <a:r>
                <a:rPr lang="en-US" b="1" dirty="0"/>
                <a:t>n=32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4DD2CB6-7690-0949-A6DC-BB980E80405E}"/>
                </a:ext>
              </a:extLst>
            </p:cNvPr>
            <p:cNvSpPr txBox="1"/>
            <p:nvPr/>
          </p:nvSpPr>
          <p:spPr>
            <a:xfrm>
              <a:off x="6052456" y="1731078"/>
              <a:ext cx="4223663" cy="36933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Not tested/RVA negative, </a:t>
              </a:r>
              <a:r>
                <a:rPr lang="en-US" b="1" dirty="0"/>
                <a:t>n=1554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C433844-DFE6-514C-88A6-3CF524398965}"/>
                </a:ext>
              </a:extLst>
            </p:cNvPr>
            <p:cNvCxnSpPr>
              <a:cxnSpLocks/>
            </p:cNvCxnSpPr>
            <p:nvPr/>
          </p:nvCxnSpPr>
          <p:spPr>
            <a:xfrm>
              <a:off x="4659088" y="1921911"/>
              <a:ext cx="1393368" cy="0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E29EE3F-0AE5-A44C-BA24-25D1EDB20FF9}"/>
                </a:ext>
              </a:extLst>
            </p:cNvPr>
            <p:cNvSpPr txBox="1"/>
            <p:nvPr/>
          </p:nvSpPr>
          <p:spPr>
            <a:xfrm>
              <a:off x="6063328" y="2657285"/>
              <a:ext cx="4223666" cy="36933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Partially typed/Failed sequencing, </a:t>
              </a:r>
              <a:r>
                <a:rPr lang="en-US" b="1" dirty="0"/>
                <a:t>n=69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68586AB-D0CB-BE49-90EF-9ABF4F9ACD42}"/>
                </a:ext>
              </a:extLst>
            </p:cNvPr>
            <p:cNvCxnSpPr>
              <a:cxnSpLocks/>
            </p:cNvCxnSpPr>
            <p:nvPr/>
          </p:nvCxnSpPr>
          <p:spPr>
            <a:xfrm>
              <a:off x="4659088" y="2868968"/>
              <a:ext cx="1393368" cy="0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6061FA7-15EF-F14C-AF3E-8B5023761EA8}"/>
                </a:ext>
              </a:extLst>
            </p:cNvPr>
            <p:cNvSpPr txBox="1"/>
            <p:nvPr/>
          </p:nvSpPr>
          <p:spPr>
            <a:xfrm>
              <a:off x="6052456" y="3880954"/>
              <a:ext cx="4223666" cy="36933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Preselected from total positives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477E8A2-7FB8-7742-A261-864AA1A31FF2}"/>
                </a:ext>
              </a:extLst>
            </p:cNvPr>
            <p:cNvCxnSpPr>
              <a:cxnSpLocks/>
            </p:cNvCxnSpPr>
            <p:nvPr/>
          </p:nvCxnSpPr>
          <p:spPr>
            <a:xfrm>
              <a:off x="4659088" y="4072425"/>
              <a:ext cx="1393368" cy="0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B26A15E-B1D2-604F-921D-FA5B36973F18}"/>
                </a:ext>
              </a:extLst>
            </p:cNvPr>
            <p:cNvSpPr txBox="1"/>
            <p:nvPr/>
          </p:nvSpPr>
          <p:spPr>
            <a:xfrm>
              <a:off x="6063328" y="4901976"/>
              <a:ext cx="4223666" cy="36933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Failed genome assembly, </a:t>
              </a:r>
              <a:r>
                <a:rPr lang="en-US" b="1" dirty="0"/>
                <a:t>n=57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1A88AC1-8C1B-524B-AAC7-ACD0B30080C1}"/>
                </a:ext>
              </a:extLst>
            </p:cNvPr>
            <p:cNvCxnSpPr>
              <a:cxnSpLocks/>
            </p:cNvCxnSpPr>
            <p:nvPr/>
          </p:nvCxnSpPr>
          <p:spPr>
            <a:xfrm>
              <a:off x="4659088" y="5124937"/>
              <a:ext cx="1393368" cy="0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37BBBE4-6A95-8B4B-9F9E-C20445413966}"/>
                </a:ext>
              </a:extLst>
            </p:cNvPr>
            <p:cNvSpPr txBox="1"/>
            <p:nvPr/>
          </p:nvSpPr>
          <p:spPr>
            <a:xfrm>
              <a:off x="6063328" y="5922998"/>
              <a:ext cx="4223666" cy="36933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Non-G1P[8] genomes, </a:t>
              </a:r>
              <a:r>
                <a:rPr lang="en-US" b="1" dirty="0"/>
                <a:t>n=165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3364EE5-3272-5949-B0C2-BCB8EFF7B738}"/>
                </a:ext>
              </a:extLst>
            </p:cNvPr>
            <p:cNvCxnSpPr>
              <a:cxnSpLocks/>
            </p:cNvCxnSpPr>
            <p:nvPr/>
          </p:nvCxnSpPr>
          <p:spPr>
            <a:xfrm>
              <a:off x="4659088" y="6107664"/>
              <a:ext cx="1393368" cy="0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4238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122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Mwanga</dc:creator>
  <cp:lastModifiedBy>Mike Mwanga</cp:lastModifiedBy>
  <cp:revision>3</cp:revision>
  <dcterms:created xsi:type="dcterms:W3CDTF">2021-12-03T10:10:21Z</dcterms:created>
  <dcterms:modified xsi:type="dcterms:W3CDTF">2021-12-03T10:42:11Z</dcterms:modified>
</cp:coreProperties>
</file>