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712" r:id="rId2"/>
  </p:sldMasterIdLst>
  <p:notesMasterIdLst>
    <p:notesMasterId r:id="rId16"/>
  </p:notesMasterIdLst>
  <p:handoutMasterIdLst>
    <p:handoutMasterId r:id="rId17"/>
  </p:handoutMasterIdLst>
  <p:sldIdLst>
    <p:sldId id="258" r:id="rId3"/>
    <p:sldId id="259" r:id="rId4"/>
    <p:sldId id="262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70" r:id="rId13"/>
    <p:sldId id="271" r:id="rId14"/>
    <p:sldId id="26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DDC"/>
    <a:srgbClr val="23B0E6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>
        <p:scale>
          <a:sx n="174" d="100"/>
          <a:sy n="174" d="100"/>
        </p:scale>
        <p:origin x="422" y="163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76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 account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SSH keys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file online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commit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fork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commit the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merge the 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88F999-7A4E-6B4F-9FED-EF75B73AD04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repositories/working-with-files/managing-files/editing-files?gt" TargetMode="External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hyperlink" Target="https://homouniversalis.tistory.com/10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omkiat.cc/vs-code-terminal-in-editor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svg"/><Relationship Id="rId4" Type="http://schemas.openxmlformats.org/officeDocument/2006/relationships/hyperlink" Target="https://ar.inspiredpencil.com/pictures-2023/smiley-black-and-white-png" TargetMode="Externa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ixelworlds.deviantart.com/art/Octocat-215284019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000logos.net/github-lo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Utz-Software-Machine-Alarm-Clock/dp/B010IS3U1E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497068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70CDDC"/>
                </a:solidFill>
              </a:rPr>
              <a:t>Mike Nelson</a:t>
            </a:r>
            <a:endParaRPr lang="en-US" sz="2800" b="1" dirty="0">
              <a:solidFill>
                <a:srgbClr val="70CDDC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CDDC"/>
                </a:solidFill>
              </a:rPr>
              <a:t>Technical Evangelist</a:t>
            </a:r>
          </a:p>
          <a:p>
            <a:pPr>
              <a:defRPr/>
            </a:pPr>
            <a:r>
              <a:rPr lang="en-US" sz="2400" b="1" dirty="0">
                <a:solidFill>
                  <a:srgbClr val="70CDDC"/>
                </a:solidFill>
              </a:rPr>
              <a:t>Pure Storage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6893" y="3943350"/>
            <a:ext cx="2981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70CDDC"/>
                </a:solidFill>
                <a:latin typeface="+mn-lt"/>
              </a:rPr>
              <a:t>Level: Beginner</a:t>
            </a:r>
          </a:p>
          <a:p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2763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tx1"/>
                </a:solidFill>
                <a:effectLst/>
              </a:rPr>
              <a:t>GitHub for Newbies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81EE82-86F9-3084-E90D-C5718D7D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Demos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B7CBC-210A-DF8F-D11F-2F3122DA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Creating an account</a:t>
            </a:r>
          </a:p>
          <a:p>
            <a:r>
              <a:rPr lang="en-US" dirty="0"/>
              <a:t>Create a repository</a:t>
            </a:r>
          </a:p>
          <a:p>
            <a:r>
              <a:rPr lang="en-US" dirty="0"/>
              <a:t>Check out the repo settings</a:t>
            </a:r>
          </a:p>
          <a:p>
            <a:r>
              <a:rPr lang="en-US" dirty="0"/>
              <a:t>Adding code to the repo</a:t>
            </a:r>
          </a:p>
          <a:p>
            <a:r>
              <a:rPr lang="en-US" dirty="0"/>
              <a:t>Perform a commit</a:t>
            </a:r>
          </a:p>
          <a:p>
            <a:r>
              <a:rPr lang="en-US" dirty="0"/>
              <a:t>Forking &amp; cloning a repo</a:t>
            </a:r>
          </a:p>
          <a:p>
            <a:r>
              <a:rPr lang="en-US" dirty="0"/>
              <a:t>Changing the code &amp; opening a Pull Request (PR)</a:t>
            </a:r>
          </a:p>
          <a:p>
            <a:r>
              <a:rPr lang="en-US" dirty="0"/>
              <a:t>Review &amp; commit a PR</a:t>
            </a:r>
          </a:p>
          <a:p>
            <a:r>
              <a:rPr lang="en-US" dirty="0"/>
              <a:t>Perform a merge</a:t>
            </a:r>
          </a:p>
          <a:p>
            <a:r>
              <a:rPr lang="en-US" dirty="0"/>
              <a:t>Archive a repo</a:t>
            </a:r>
          </a:p>
        </p:txBody>
      </p:sp>
    </p:spTree>
    <p:extLst>
      <p:ext uri="{BB962C8B-B14F-4D97-AF65-F5344CB8AC3E}">
        <p14:creationId xmlns:p14="http://schemas.microsoft.com/office/powerpoint/2010/main" val="22663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51E5-2B0D-1184-CD41-BE4042B8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3350"/>
            <a:ext cx="7886700" cy="994172"/>
          </a:xfrm>
        </p:spPr>
        <p:txBody>
          <a:bodyPr/>
          <a:lstStyle/>
          <a:p>
            <a:r>
              <a:rPr lang="en-US" dirty="0"/>
              <a:t>Many ways to skin a cat </a:t>
            </a:r>
          </a:p>
        </p:txBody>
      </p:sp>
      <p:pic>
        <p:nvPicPr>
          <p:cNvPr id="9" name="Content Placeholder 8" descr="A black and white face&#10;&#10;Description automatically generated">
            <a:extLst>
              <a:ext uri="{FF2B5EF4-FFF2-40B4-BE49-F238E27FC236}">
                <a16:creationId xmlns:a16="http://schemas.microsoft.com/office/drawing/2014/main" id="{C7FC1A69-9370-0B34-6310-79E5A581C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3400" y="361950"/>
            <a:ext cx="3429610" cy="3262312"/>
          </a:xfrm>
        </p:spPr>
      </p:pic>
      <p:pic>
        <p:nvPicPr>
          <p:cNvPr id="17" name="Picture 16" descr="A blue logo on a black background&#10;&#10;Description automatically generated">
            <a:extLst>
              <a:ext uri="{FF2B5EF4-FFF2-40B4-BE49-F238E27FC236}">
                <a16:creationId xmlns:a16="http://schemas.microsoft.com/office/drawing/2014/main" id="{730C745B-85D1-A664-9299-70DABE5FA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9200" y="1352550"/>
            <a:ext cx="2438398" cy="1219200"/>
          </a:xfrm>
          <a:prstGeom prst="rect">
            <a:avLst/>
          </a:prstGeom>
        </p:spPr>
      </p:pic>
      <p:pic>
        <p:nvPicPr>
          <p:cNvPr id="19" name="Picture 18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BB5E6A0B-B21D-8E2D-935F-646B88154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5800" y="1454057"/>
            <a:ext cx="3200400" cy="1019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EEFF58-95D7-9A32-62A3-372EC89548D4}"/>
              </a:ext>
            </a:extLst>
          </p:cNvPr>
          <p:cNvSpPr txBox="1"/>
          <p:nvPr/>
        </p:nvSpPr>
        <p:spPr>
          <a:xfrm>
            <a:off x="4572000" y="3638550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Notepad++</a:t>
            </a:r>
          </a:p>
          <a:p>
            <a:r>
              <a:rPr lang="en-US" dirty="0" err="1"/>
              <a:t>Jetbrains</a:t>
            </a:r>
            <a:endParaRPr lang="en-US" dirty="0"/>
          </a:p>
          <a:p>
            <a:r>
              <a:rPr lang="en-US" dirty="0"/>
              <a:t>BBEdit</a:t>
            </a:r>
          </a:p>
          <a:p>
            <a:r>
              <a:rPr lang="en-US" dirty="0"/>
              <a:t>Sublime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21E8A-B288-CD1A-F7F0-8159DB468031}"/>
              </a:ext>
            </a:extLst>
          </p:cNvPr>
          <p:cNvSpPr txBox="1"/>
          <p:nvPr/>
        </p:nvSpPr>
        <p:spPr>
          <a:xfrm>
            <a:off x="6553200" y="3638550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SlickEdit</a:t>
            </a:r>
            <a:endParaRPr lang="en-US" dirty="0"/>
          </a:p>
          <a:p>
            <a:r>
              <a:rPr lang="en-US" dirty="0"/>
              <a:t>VS Code Codium</a:t>
            </a:r>
          </a:p>
          <a:p>
            <a:r>
              <a:rPr lang="en-US" dirty="0" err="1"/>
              <a:t>MacVim</a:t>
            </a:r>
            <a:endParaRPr lang="en-US" dirty="0"/>
          </a:p>
          <a:p>
            <a:r>
              <a:rPr lang="en-US" dirty="0" err="1"/>
              <a:t>XCode</a:t>
            </a:r>
            <a:endParaRPr lang="en-US" dirty="0"/>
          </a:p>
        </p:txBody>
      </p:sp>
      <p:pic>
        <p:nvPicPr>
          <p:cNvPr id="4" name="Graphic 3" descr="Funny face outline with solid fill">
            <a:extLst>
              <a:ext uri="{FF2B5EF4-FFF2-40B4-BE49-F238E27FC236}">
                <a16:creationId xmlns:a16="http://schemas.microsoft.com/office/drawing/2014/main" id="{E5286F42-66DE-0A9C-ECBA-4691168EC5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5700" y="133350"/>
            <a:ext cx="914400" cy="914400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3594104-D35D-F7C1-4C89-FDC8A0445B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2402" r="614" b="23855"/>
          <a:stretch/>
        </p:blipFill>
        <p:spPr>
          <a:xfrm>
            <a:off x="930210" y="2877848"/>
            <a:ext cx="2498790" cy="190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3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sign with white letters">
            <a:extLst>
              <a:ext uri="{FF2B5EF4-FFF2-40B4-BE49-F238E27FC236}">
                <a16:creationId xmlns:a16="http://schemas.microsoft.com/office/drawing/2014/main" id="{BE4C4A90-86ED-D1D3-5FB6-C52D569FF3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" y="23953"/>
            <a:ext cx="4943192" cy="5092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D922C9-609A-8A5D-BAD3-3E52A50C707B}"/>
              </a:ext>
            </a:extLst>
          </p:cNvPr>
          <p:cNvSpPr txBox="1"/>
          <p:nvPr/>
        </p:nvSpPr>
        <p:spPr>
          <a:xfrm>
            <a:off x="5562600" y="819150"/>
            <a:ext cx="24256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create account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SSH keys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SSH keys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file online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commit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fork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commit the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merge the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an issue</a:t>
            </a:r>
          </a:p>
        </p:txBody>
      </p:sp>
    </p:spTree>
    <p:extLst>
      <p:ext uri="{BB962C8B-B14F-4D97-AF65-F5344CB8AC3E}">
        <p14:creationId xmlns:p14="http://schemas.microsoft.com/office/powerpoint/2010/main" val="15622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Your feedback is very important to us</a:t>
            </a:r>
          </a:p>
          <a:p>
            <a:r>
              <a:rPr lang="en-US" sz="1600" dirty="0"/>
              <a:t>Please take a moment to complete the session survey found in the mobile app</a:t>
            </a:r>
          </a:p>
          <a:p>
            <a:r>
              <a:rPr lang="en-US" sz="1600" dirty="0"/>
              <a:t>Use the QR code or search for “Converge360 Events” in your app store</a:t>
            </a:r>
          </a:p>
          <a:p>
            <a:r>
              <a:rPr lang="en-US" sz="1600" dirty="0"/>
              <a:t>Find this session on the Agenda tab</a:t>
            </a:r>
          </a:p>
          <a:p>
            <a:r>
              <a:rPr lang="en-US" sz="1600" dirty="0"/>
              <a:t>Click “Session Evaluation”</a:t>
            </a:r>
          </a:p>
          <a:p>
            <a:r>
              <a:rPr lang="en-US" sz="16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Your feedback is very important to us</a:t>
            </a:r>
          </a:p>
          <a:p>
            <a:r>
              <a:rPr lang="en-US" sz="1600" dirty="0"/>
              <a:t>Please take a moment to complete the session survey found in the mobile app</a:t>
            </a:r>
          </a:p>
          <a:p>
            <a:r>
              <a:rPr lang="en-US" sz="1600" dirty="0"/>
              <a:t>Use the QR code or search for “Converge360 Events” in your app store</a:t>
            </a:r>
          </a:p>
          <a:p>
            <a:r>
              <a:rPr lang="en-US" sz="1600" dirty="0"/>
              <a:t>Find this session on the Agenda tab</a:t>
            </a:r>
          </a:p>
          <a:p>
            <a:r>
              <a:rPr lang="en-US" sz="1600" dirty="0"/>
              <a:t>Click “Session Evaluation”</a:t>
            </a:r>
          </a:p>
          <a:p>
            <a:r>
              <a:rPr lang="en-US" sz="16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Mono NF Medium" panose="02000009000000000000" pitchFamily="50" charset="0"/>
                <a:ea typeface="JetBrainsMono NF Medium" panose="02000009000000000000" pitchFamily="50" charset="0"/>
                <a:cs typeface="JetBrainsMono NF Medium" panose="02000009000000000000" pitchFamily="50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4950"/>
            <a:ext cx="7598569" cy="27368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etBrainsMono NF Light" panose="02000009000000000000" pitchFamily="50" charset="0"/>
                <a:ea typeface="JetBrainsMono NF Light" panose="02000009000000000000" pitchFamily="50" charset="0"/>
                <a:cs typeface="JetBrainsMono NF Light" panose="02000009000000000000" pitchFamily="50" charset="0"/>
              </a:rPr>
              <a:t>Git &amp; GitHub &amp; </a:t>
            </a:r>
            <a:r>
              <a:rPr lang="en-US" sz="2400" dirty="0" err="1">
                <a:latin typeface="JetBrainsMono NF Light" panose="02000009000000000000" pitchFamily="50" charset="0"/>
                <a:ea typeface="JetBrainsMono NF Light" panose="02000009000000000000" pitchFamily="50" charset="0"/>
                <a:cs typeface="JetBrainsMono NF Light" panose="02000009000000000000" pitchFamily="50" charset="0"/>
              </a:rPr>
              <a:t>Gists</a:t>
            </a:r>
            <a:endParaRPr lang="en-US" sz="2400" dirty="0">
              <a:latin typeface="JetBrainsMono NF Light" panose="02000009000000000000" pitchFamily="50" charset="0"/>
              <a:ea typeface="JetBrainsMono NF Light" panose="02000009000000000000" pitchFamily="50" charset="0"/>
              <a:cs typeface="JetBrainsMono NF Light" panose="02000009000000000000" pitchFamily="50" charset="0"/>
            </a:endParaRPr>
          </a:p>
          <a:p>
            <a:r>
              <a:rPr lang="en-US" sz="2400" dirty="0">
                <a:latin typeface="JetBrainsMono NF Light" panose="02000009000000000000" pitchFamily="50" charset="0"/>
                <a:ea typeface="JetBrainsMono NF Light" panose="02000009000000000000" pitchFamily="50" charset="0"/>
                <a:cs typeface="JetBrainsMono NF Light" panose="02000009000000000000" pitchFamily="50" charset="0"/>
              </a:rPr>
              <a:t>Why use it?</a:t>
            </a:r>
          </a:p>
          <a:p>
            <a:r>
              <a:rPr lang="en-US" sz="2400" dirty="0">
                <a:latin typeface="JetBrainsMono NF Light" panose="02000009000000000000" pitchFamily="50" charset="0"/>
                <a:ea typeface="JetBrainsMono NF Light" panose="02000009000000000000" pitchFamily="50" charset="0"/>
                <a:cs typeface="JetBrainsMono NF Light" panose="02000009000000000000" pitchFamily="50" charset="0"/>
              </a:rPr>
              <a:t>Features you will use</a:t>
            </a:r>
          </a:p>
          <a:p>
            <a:r>
              <a:rPr lang="en-US" sz="2400" dirty="0">
                <a:latin typeface="JetBrainsMono NF Light" panose="02000009000000000000" pitchFamily="50" charset="0"/>
                <a:ea typeface="JetBrainsMono NF Light" panose="02000009000000000000" pitchFamily="50" charset="0"/>
                <a:cs typeface="JetBrainsMono NF Light" panose="02000009000000000000" pitchFamily="50" charset="0"/>
              </a:rPr>
              <a:t>Step-by-Step Demos</a:t>
            </a:r>
          </a:p>
        </p:txBody>
      </p:sp>
    </p:spTree>
    <p:extLst>
      <p:ext uri="{BB962C8B-B14F-4D97-AF65-F5344CB8AC3E}">
        <p14:creationId xmlns:p14="http://schemas.microsoft.com/office/powerpoint/2010/main" val="12810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artoon of a cat">
            <a:extLst>
              <a:ext uri="{FF2B5EF4-FFF2-40B4-BE49-F238E27FC236}">
                <a16:creationId xmlns:a16="http://schemas.microsoft.com/office/drawing/2014/main" id="{C73E974F-5D84-B10E-A7AC-4CC5957814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2148" y="1228448"/>
            <a:ext cx="3457026" cy="34051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97CA4B-C5F5-CDAD-590C-1090BD58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365"/>
            <a:ext cx="7598569" cy="758393"/>
          </a:xfrm>
        </p:spPr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1D71D2C-6559-9CF3-5E56-43B4B1D6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363" y="1504950"/>
            <a:ext cx="3746501" cy="2736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Git is a SCM or VCS (RCS)</a:t>
            </a:r>
          </a:p>
          <a:p>
            <a:pPr marL="0" indent="0">
              <a:buNone/>
            </a:pPr>
            <a:r>
              <a:rPr lang="en-US" sz="1800" dirty="0"/>
              <a:t>Git is crazy fast.</a:t>
            </a:r>
          </a:p>
          <a:p>
            <a:pPr marL="0" indent="0">
              <a:buNone/>
            </a:pPr>
            <a:r>
              <a:rPr lang="en-US" sz="1800" dirty="0"/>
              <a:t>Git has no native UI.</a:t>
            </a:r>
          </a:p>
          <a:p>
            <a:pPr marL="0" indent="0">
              <a:buNone/>
            </a:pPr>
            <a:r>
              <a:rPr lang="en-US" sz="1800" dirty="0"/>
              <a:t>Git is multi-platform.</a:t>
            </a:r>
          </a:p>
          <a:p>
            <a:pPr marL="0" indent="0">
              <a:buNone/>
            </a:pPr>
            <a:r>
              <a:rPr lang="en-US" sz="1800" dirty="0"/>
              <a:t>Git is Open Source.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866BAF-7AEE-1D2F-A722-C2646C02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3974" y="1508834"/>
            <a:ext cx="4600026" cy="3308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GitHub is free*.</a:t>
            </a:r>
          </a:p>
          <a:p>
            <a:pPr marL="0" indent="0">
              <a:buNone/>
            </a:pPr>
            <a:r>
              <a:rPr lang="en-US" sz="1800" dirty="0"/>
              <a:t>GitHub is a UI for Git.</a:t>
            </a:r>
          </a:p>
          <a:p>
            <a:pPr marL="0" indent="0">
              <a:buNone/>
            </a:pPr>
            <a:r>
              <a:rPr lang="en-US" sz="1800" dirty="0"/>
              <a:t>GitHub is a UI for sharing, collaborating, and storing code.</a:t>
            </a:r>
          </a:p>
          <a:p>
            <a:pPr marL="0" indent="0">
              <a:buNone/>
            </a:pPr>
            <a:r>
              <a:rPr lang="en-US" sz="1800" dirty="0"/>
              <a:t>GitHub is a UI for features like CoPilot, </a:t>
            </a:r>
            <a:r>
              <a:rPr lang="en-US" sz="1800" dirty="0" err="1"/>
              <a:t>CodeSpaces</a:t>
            </a:r>
            <a:r>
              <a:rPr lang="en-US" sz="1800" dirty="0"/>
              <a:t>, Actions, etc.</a:t>
            </a:r>
          </a:p>
          <a:p>
            <a:pPr marL="0" indent="0">
              <a:buNone/>
            </a:pPr>
            <a:r>
              <a:rPr lang="en-US" sz="1800" dirty="0"/>
              <a:t>GitHub has a Marketplace.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4" name="Picture 23" descr="A black and white rectangular object with a red and white logo&#10;&#10;Description automatically generated">
            <a:extLst>
              <a:ext uri="{FF2B5EF4-FFF2-40B4-BE49-F238E27FC236}">
                <a16:creationId xmlns:a16="http://schemas.microsoft.com/office/drawing/2014/main" id="{B1294A5D-CF3D-19C4-1A76-86E6E57F95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2" r="28271" b="1112"/>
          <a:stretch/>
        </p:blipFill>
        <p:spPr>
          <a:xfrm>
            <a:off x="533400" y="1200150"/>
            <a:ext cx="2247879" cy="341013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F1B55F45-967E-DAAF-58BC-AC8AEA1B75EB}"/>
              </a:ext>
            </a:extLst>
          </p:cNvPr>
          <p:cNvSpPr/>
          <p:nvPr/>
        </p:nvSpPr>
        <p:spPr>
          <a:xfrm>
            <a:off x="4315374" y="1402302"/>
            <a:ext cx="228600" cy="2693448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BB43C9D0-8E78-8C92-5B77-79305AABB5E2}"/>
              </a:ext>
            </a:extLst>
          </p:cNvPr>
          <p:cNvSpPr/>
          <p:nvPr/>
        </p:nvSpPr>
        <p:spPr>
          <a:xfrm>
            <a:off x="246763" y="1428750"/>
            <a:ext cx="228600" cy="190500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0" grpId="0" uiExpand="1" build="p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">
            <a:extLst>
              <a:ext uri="{FF2B5EF4-FFF2-40B4-BE49-F238E27FC236}">
                <a16:creationId xmlns:a16="http://schemas.microsoft.com/office/drawing/2014/main" id="{279F9D7F-1884-E299-0DEF-2327F599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4B20-4C84-A8C6-F30E-242AD40C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4296624" cy="962452"/>
          </a:xfrm>
        </p:spPr>
        <p:txBody>
          <a:bodyPr/>
          <a:lstStyle/>
          <a:p>
            <a:r>
              <a:rPr lang="en-US" dirty="0"/>
              <a:t>What is a GitHub Gist?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5CC7-8C3D-A514-2821-72E527FF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6776" y="2008565"/>
            <a:ext cx="4648200" cy="1126370"/>
          </a:xfrm>
        </p:spPr>
        <p:txBody>
          <a:bodyPr>
            <a:normAutofit/>
          </a:bodyPr>
          <a:lstStyle/>
          <a:p>
            <a:r>
              <a:rPr lang="en-US" sz="1600" dirty="0" err="1"/>
              <a:t>Gists</a:t>
            </a:r>
            <a:r>
              <a:rPr lang="en-US" sz="1600" dirty="0"/>
              <a:t> are a simple way to share code and pastes with others without all the overhead.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8304A8-4FCD-1707-D73E-1F79BFA6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08372"/>
            <a:ext cx="2209800" cy="377859"/>
          </a:xfrm>
          <a:prstGeom prst="rect">
            <a:avLst/>
          </a:prstGeom>
        </p:spPr>
      </p:pic>
      <p:pic>
        <p:nvPicPr>
          <p:cNvPr id="7" name="Picture 6" descr="A black and white sign with white letters">
            <a:extLst>
              <a:ext uri="{FF2B5EF4-FFF2-40B4-BE49-F238E27FC236}">
                <a16:creationId xmlns:a16="http://schemas.microsoft.com/office/drawing/2014/main" id="{BE4C4A90-86ED-D1D3-5FB6-C52D569FF3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4231"/>
            <a:ext cx="409575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4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E5D5-7139-BF0B-B94B-2F88CA53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GitHub?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762DA9-5928-53F3-F82B-FFCC56779AE7}"/>
              </a:ext>
            </a:extLst>
          </p:cNvPr>
          <p:cNvGrpSpPr/>
          <p:nvPr/>
        </p:nvGrpSpPr>
        <p:grpSpPr>
          <a:xfrm>
            <a:off x="1045425" y="1268016"/>
            <a:ext cx="914400" cy="1066800"/>
            <a:chOff x="1045425" y="1268016"/>
            <a:chExt cx="914400" cy="1066800"/>
          </a:xfrm>
        </p:grpSpPr>
        <p:pic>
          <p:nvPicPr>
            <p:cNvPr id="4" name="Graphic 3" descr="Share outline">
              <a:extLst>
                <a:ext uri="{FF2B5EF4-FFF2-40B4-BE49-F238E27FC236}">
                  <a16:creationId xmlns:a16="http://schemas.microsoft.com/office/drawing/2014/main" id="{A7485D43-9623-B538-F2D5-43E65B4A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5425" y="1268016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B635B9-A1D7-6EFD-0E73-ACD450E28572}"/>
                </a:ext>
              </a:extLst>
            </p:cNvPr>
            <p:cNvSpPr txBox="1"/>
            <p:nvPr/>
          </p:nvSpPr>
          <p:spPr>
            <a:xfrm>
              <a:off x="1136476" y="202703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SHARE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74F6FB-82F1-ACD1-42FF-ACF16060D1FC}"/>
              </a:ext>
            </a:extLst>
          </p:cNvPr>
          <p:cNvGrpSpPr/>
          <p:nvPr/>
        </p:nvGrpSpPr>
        <p:grpSpPr>
          <a:xfrm>
            <a:off x="523487" y="2495550"/>
            <a:ext cx="1043876" cy="1066800"/>
            <a:chOff x="523487" y="2495550"/>
            <a:chExt cx="1043876" cy="1066800"/>
          </a:xfrm>
        </p:grpSpPr>
        <p:pic>
          <p:nvPicPr>
            <p:cNvPr id="6" name="Graphic 5" descr="Open folder outline">
              <a:extLst>
                <a:ext uri="{FF2B5EF4-FFF2-40B4-BE49-F238E27FC236}">
                  <a16:creationId xmlns:a16="http://schemas.microsoft.com/office/drawing/2014/main" id="{F5029BEC-E881-C40F-8A1F-C2A539DE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50" y="2495550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69770D-389E-7E6F-CD9B-CD15C419A9C5}"/>
                </a:ext>
              </a:extLst>
            </p:cNvPr>
            <p:cNvSpPr txBox="1"/>
            <p:nvPr/>
          </p:nvSpPr>
          <p:spPr>
            <a:xfrm>
              <a:off x="523487" y="3254573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ORGANIZE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FBB60B-B750-2633-E8CD-DE3E6AD2E3AE}"/>
              </a:ext>
            </a:extLst>
          </p:cNvPr>
          <p:cNvGrpSpPr/>
          <p:nvPr/>
        </p:nvGrpSpPr>
        <p:grpSpPr>
          <a:xfrm>
            <a:off x="2824920" y="1761996"/>
            <a:ext cx="1366080" cy="1117531"/>
            <a:chOff x="2824920" y="1761996"/>
            <a:chExt cx="1366080" cy="1117531"/>
          </a:xfrm>
        </p:grpSpPr>
        <p:pic>
          <p:nvPicPr>
            <p:cNvPr id="8" name="Graphic 7" descr="Circles with arrows outline">
              <a:extLst>
                <a:ext uri="{FF2B5EF4-FFF2-40B4-BE49-F238E27FC236}">
                  <a16:creationId xmlns:a16="http://schemas.microsoft.com/office/drawing/2014/main" id="{92CF4665-64D0-AB46-7C02-840D71E15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57525" y="176199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F9CE38-7911-7D58-2C7D-7101E19D408C}"/>
                </a:ext>
              </a:extLst>
            </p:cNvPr>
            <p:cNvSpPr txBox="1"/>
            <p:nvPr/>
          </p:nvSpPr>
          <p:spPr>
            <a:xfrm>
              <a:off x="2824920" y="257175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COLLABORATE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5F8546-BCAB-41E4-2D2D-5D6868BFAA67}"/>
              </a:ext>
            </a:extLst>
          </p:cNvPr>
          <p:cNvGrpSpPr/>
          <p:nvPr/>
        </p:nvGrpSpPr>
        <p:grpSpPr>
          <a:xfrm>
            <a:off x="4964462" y="1504950"/>
            <a:ext cx="1043876" cy="1219201"/>
            <a:chOff x="4964462" y="1504950"/>
            <a:chExt cx="1043876" cy="1219201"/>
          </a:xfrm>
        </p:grpSpPr>
        <p:pic>
          <p:nvPicPr>
            <p:cNvPr id="16" name="Graphic 15" descr="Lightbulb and gear outline">
              <a:extLst>
                <a:ext uri="{FF2B5EF4-FFF2-40B4-BE49-F238E27FC236}">
                  <a16:creationId xmlns:a16="http://schemas.microsoft.com/office/drawing/2014/main" id="{56933AB2-ABC4-73EF-8758-36793551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1750" y="1504950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772392-B42D-839C-BFE6-35F1070757AF}"/>
                </a:ext>
              </a:extLst>
            </p:cNvPr>
            <p:cNvSpPr txBox="1"/>
            <p:nvPr/>
          </p:nvSpPr>
          <p:spPr>
            <a:xfrm>
              <a:off x="4964462" y="241637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INNOVATE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BCF531-E345-781D-45F5-601AC2C04E50}"/>
              </a:ext>
            </a:extLst>
          </p:cNvPr>
          <p:cNvGrpSpPr/>
          <p:nvPr/>
        </p:nvGrpSpPr>
        <p:grpSpPr>
          <a:xfrm>
            <a:off x="6477000" y="2390492"/>
            <a:ext cx="914400" cy="1222177"/>
            <a:chOff x="6477000" y="2390492"/>
            <a:chExt cx="914400" cy="1222177"/>
          </a:xfrm>
        </p:grpSpPr>
        <p:pic>
          <p:nvPicPr>
            <p:cNvPr id="12" name="Graphic 11" descr="Cpr outline">
              <a:extLst>
                <a:ext uri="{FF2B5EF4-FFF2-40B4-BE49-F238E27FC236}">
                  <a16:creationId xmlns:a16="http://schemas.microsoft.com/office/drawing/2014/main" id="{AEB9091F-C930-FDE6-C9C5-20D5F4442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77000" y="2390492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D8923E-63E8-56D8-04BB-9D9DE133975E}"/>
                </a:ext>
              </a:extLst>
            </p:cNvPr>
            <p:cNvSpPr txBox="1"/>
            <p:nvPr/>
          </p:nvSpPr>
          <p:spPr>
            <a:xfrm>
              <a:off x="6629400" y="330489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HELP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7D7FB5-ECC8-9593-8166-AC8ADD85AAA6}"/>
              </a:ext>
            </a:extLst>
          </p:cNvPr>
          <p:cNvGrpSpPr/>
          <p:nvPr/>
        </p:nvGrpSpPr>
        <p:grpSpPr>
          <a:xfrm>
            <a:off x="2477632" y="3562350"/>
            <a:ext cx="1656236" cy="1361420"/>
            <a:chOff x="2477632" y="3562350"/>
            <a:chExt cx="1656236" cy="1361420"/>
          </a:xfrm>
        </p:grpSpPr>
        <p:pic>
          <p:nvPicPr>
            <p:cNvPr id="14" name="Graphic 13" descr="Customer review outline">
              <a:extLst>
                <a:ext uri="{FF2B5EF4-FFF2-40B4-BE49-F238E27FC236}">
                  <a16:creationId xmlns:a16="http://schemas.microsoft.com/office/drawing/2014/main" id="{4D36288F-4139-43B7-C5CB-6EA116923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14600" y="356235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B8A665-57D1-361C-F412-01D81C0D06B5}"/>
                </a:ext>
              </a:extLst>
            </p:cNvPr>
            <p:cNvSpPr txBox="1"/>
            <p:nvPr/>
          </p:nvSpPr>
          <p:spPr>
            <a:xfrm>
              <a:off x="2477632" y="4400550"/>
              <a:ext cx="1656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CREATE CONVERSATIONS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B0C78F-7A32-119D-2349-7D09EEDDA415}"/>
              </a:ext>
            </a:extLst>
          </p:cNvPr>
          <p:cNvGrpSpPr/>
          <p:nvPr/>
        </p:nvGrpSpPr>
        <p:grpSpPr>
          <a:xfrm>
            <a:off x="3956081" y="2923138"/>
            <a:ext cx="1366080" cy="1116216"/>
            <a:chOff x="3956081" y="2923138"/>
            <a:chExt cx="1366080" cy="1116216"/>
          </a:xfrm>
        </p:grpSpPr>
        <p:pic>
          <p:nvPicPr>
            <p:cNvPr id="10" name="Graphic 9" descr="Cmd Terminal outline">
              <a:extLst>
                <a:ext uri="{FF2B5EF4-FFF2-40B4-BE49-F238E27FC236}">
                  <a16:creationId xmlns:a16="http://schemas.microsoft.com/office/drawing/2014/main" id="{C3BF5A39-CBCF-E8DD-45B8-70973A8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1000" y="292313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F2476C-0E1E-14A0-8262-06C88455F719}"/>
                </a:ext>
              </a:extLst>
            </p:cNvPr>
            <p:cNvSpPr txBox="1"/>
            <p:nvPr/>
          </p:nvSpPr>
          <p:spPr>
            <a:xfrm>
              <a:off x="3956081" y="3731577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BETTER CODE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F46015-4EA7-59D1-683E-3E2EB5C26F31}"/>
              </a:ext>
            </a:extLst>
          </p:cNvPr>
          <p:cNvGrpSpPr/>
          <p:nvPr/>
        </p:nvGrpSpPr>
        <p:grpSpPr>
          <a:xfrm>
            <a:off x="7170785" y="1018892"/>
            <a:ext cx="914400" cy="1097146"/>
            <a:chOff x="7170785" y="1018892"/>
            <a:chExt cx="914400" cy="1097146"/>
          </a:xfrm>
        </p:grpSpPr>
        <p:pic>
          <p:nvPicPr>
            <p:cNvPr id="29" name="Graphic 28" descr="Open book outline">
              <a:extLst>
                <a:ext uri="{FF2B5EF4-FFF2-40B4-BE49-F238E27FC236}">
                  <a16:creationId xmlns:a16="http://schemas.microsoft.com/office/drawing/2014/main" id="{8B5FB1AF-D9B8-0C9C-8AE7-7B209D2F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170785" y="1018892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BE041-E833-0E9B-3D19-AF49D85FBA34}"/>
                </a:ext>
              </a:extLst>
            </p:cNvPr>
            <p:cNvSpPr txBox="1"/>
            <p:nvPr/>
          </p:nvSpPr>
          <p:spPr>
            <a:xfrm>
              <a:off x="7267149" y="180826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LEARN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10060D-DFF9-3F0B-A4CE-A9B05123A05E}"/>
              </a:ext>
            </a:extLst>
          </p:cNvPr>
          <p:cNvGrpSpPr/>
          <p:nvPr/>
        </p:nvGrpSpPr>
        <p:grpSpPr>
          <a:xfrm>
            <a:off x="5608712" y="3790950"/>
            <a:ext cx="936475" cy="1132820"/>
            <a:chOff x="5608712" y="3790950"/>
            <a:chExt cx="936475" cy="1132820"/>
          </a:xfrm>
        </p:grpSpPr>
        <p:pic>
          <p:nvPicPr>
            <p:cNvPr id="18" name="Graphic 17" descr="Star-struck face outline outline">
              <a:extLst>
                <a:ext uri="{FF2B5EF4-FFF2-40B4-BE49-F238E27FC236}">
                  <a16:creationId xmlns:a16="http://schemas.microsoft.com/office/drawing/2014/main" id="{787B0657-533B-646F-0650-CF18A7761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19750" y="379095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7B2BC6-DF41-E0AC-C09F-61D0134A8A78}"/>
                </a:ext>
              </a:extLst>
            </p:cNvPr>
            <p:cNvSpPr txBox="1"/>
            <p:nvPr/>
          </p:nvSpPr>
          <p:spPr>
            <a:xfrm>
              <a:off x="5608712" y="4615993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3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3016-64A2-587F-D8B7-F09480D1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(Revision) Control</a:t>
            </a:r>
          </a:p>
        </p:txBody>
      </p:sp>
      <p:pic>
        <p:nvPicPr>
          <p:cNvPr id="4" name="Picture 3" descr="A digital clock with numbers and letters">
            <a:extLst>
              <a:ext uri="{FF2B5EF4-FFF2-40B4-BE49-F238E27FC236}">
                <a16:creationId xmlns:a16="http://schemas.microsoft.com/office/drawing/2014/main" id="{AEC990A6-ADF2-E37E-83DF-68FAEEBB7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001" t="2593" r="9999" b="2593"/>
          <a:stretch/>
        </p:blipFill>
        <p:spPr>
          <a:xfrm>
            <a:off x="2286000" y="142875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03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83F-FD80-0B93-9406-72FEF15F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CCDA-D827-C8D2-A42A-4C042D38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Repositories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Commits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*Releases, </a:t>
            </a:r>
            <a:r>
              <a:rPr lang="en-US" dirty="0" err="1"/>
              <a:t>CodeSpaces</a:t>
            </a:r>
            <a:r>
              <a:rPr lang="en-US" dirty="0"/>
              <a:t>, Actions, Pages, Secrets, Projects, Wikis, etc.</a:t>
            </a:r>
          </a:p>
        </p:txBody>
      </p:sp>
    </p:spTree>
    <p:extLst>
      <p:ext uri="{BB962C8B-B14F-4D97-AF65-F5344CB8AC3E}">
        <p14:creationId xmlns:p14="http://schemas.microsoft.com/office/powerpoint/2010/main" val="25928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etbrains">
      <a:majorFont>
        <a:latin typeface="JetBrainsMono NF Medium"/>
        <a:ea typeface=""/>
        <a:cs typeface=""/>
      </a:majorFont>
      <a:minorFont>
        <a:latin typeface="JetBrainsMono NF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jetbrains">
      <a:majorFont>
        <a:latin typeface="JetBrainsMono NF Medium"/>
        <a:ea typeface=""/>
        <a:cs typeface=""/>
      </a:majorFont>
      <a:minorFont>
        <a:latin typeface="JetBrainsMono NF Light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On-screen Show (16:9)</PresentationFormat>
  <Paragraphs>101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JetBrainsMono NF Light</vt:lpstr>
      <vt:lpstr>JetBrainsMono NF Medium</vt:lpstr>
      <vt:lpstr>Custom Design</vt:lpstr>
      <vt:lpstr>Depth</vt:lpstr>
      <vt:lpstr>PowerPoint Presentation</vt:lpstr>
      <vt:lpstr>Session Survey</vt:lpstr>
      <vt:lpstr>Topics</vt:lpstr>
      <vt:lpstr>Git &amp; GitHub</vt:lpstr>
      <vt:lpstr>PowerPoint Presentation</vt:lpstr>
      <vt:lpstr>What is a GitHub Gist?</vt:lpstr>
      <vt:lpstr>Why use GitHub?</vt:lpstr>
      <vt:lpstr>Version (Revision) Control</vt:lpstr>
      <vt:lpstr>Features to use</vt:lpstr>
      <vt:lpstr>Step-by-Step Demos</vt:lpstr>
      <vt:lpstr>Many ways to skin a cat </vt:lpstr>
      <vt:lpstr>PowerPoint Presentation</vt:lpstr>
      <vt:lpstr>Session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2024-07-15T18:31:54Z</dcterms:modified>
</cp:coreProperties>
</file>