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2" r:id="rId1"/>
  </p:sldMasterIdLst>
  <p:notesMasterIdLst>
    <p:notesMasterId r:id="rId14"/>
  </p:notesMasterIdLst>
  <p:handoutMasterIdLst>
    <p:handoutMasterId r:id="rId15"/>
  </p:handoutMasterIdLst>
  <p:sldIdLst>
    <p:sldId id="258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9" r:id="rId10"/>
    <p:sldId id="270" r:id="rId11"/>
    <p:sldId id="268" r:id="rId12"/>
    <p:sldId id="261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8">
          <p15:clr>
            <a:srgbClr val="A4A3A4"/>
          </p15:clr>
        </p15:guide>
        <p15:guide id="2" orient="horz" pos="2820">
          <p15:clr>
            <a:srgbClr val="A4A3A4"/>
          </p15:clr>
        </p15:guide>
        <p15:guide id="3" pos="2880">
          <p15:clr>
            <a:srgbClr val="A4A3A4"/>
          </p15:clr>
        </p15:guide>
        <p15:guide id="4" pos="5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CC3300"/>
    </p:penClr>
    <p:extLst>
      <p:ext uri="{EC167BDD-8182-4AB7-AECC-EB403E3ABB37}">
        <p14:laserClr xmlns:p14="http://schemas.microsoft.com/office/powerpoint/2010/main">
          <a:srgbClr val="0000FF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CDDC"/>
    <a:srgbClr val="23B0E6"/>
    <a:srgbClr val="8064A2"/>
    <a:srgbClr val="6179A8"/>
    <a:srgbClr val="5EAFA6"/>
    <a:srgbClr val="5CB565"/>
    <a:srgbClr val="F774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15" autoAdjust="0"/>
    <p:restoredTop sz="87600" autoAdjust="0"/>
  </p:normalViewPr>
  <p:slideViewPr>
    <p:cSldViewPr>
      <p:cViewPr>
        <p:scale>
          <a:sx n="174" d="100"/>
          <a:sy n="174" d="100"/>
        </p:scale>
        <p:origin x="1042" y="163"/>
      </p:cViewPr>
      <p:guideLst>
        <p:guide orient="horz" pos="708"/>
        <p:guide orient="horz" pos="2820"/>
        <p:guide pos="2880"/>
        <p:guide pos="5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2976" y="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sz="1300" b="1" dirty="0">
                <a:latin typeface="Arial" pitchFamily="34" charset="0"/>
                <a:cs typeface="Arial" pitchFamily="34" charset="0"/>
              </a:rPr>
              <a:t>TechMentor Microsoft HQ 2023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4436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2ECFD-0169-4599-A79A-8C44AB4A932C}" type="datetimeFigureOut">
              <a:rPr lang="en-US" smtClean="0"/>
              <a:pPr/>
              <a:t>7/14/2024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326DE0-BACA-4EA0-B73F-CC7DC1D7F4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38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326DE0-BACA-4EA0-B73F-CC7DC1D7F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9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7336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199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877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842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742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61024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523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6953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87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457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632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alphaModFix amt="29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8F999-7A4E-6B4F-9FED-EF75B73AD044}" type="datetimeFigureOut">
              <a:rPr lang="en-US" smtClean="0"/>
              <a:t>7/14/2024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24AAD-DF78-DE44-A1F3-EEB19EDC91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93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</p:sldLayoutIdLst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ko/photo/1409447" TargetMode="External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990600" y="2497068"/>
            <a:ext cx="3987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85923" tIns="42962" rIns="85923" bIns="42962"/>
          <a:lstStyle/>
          <a:p>
            <a:pPr eaLnBrk="1" hangingPunct="1">
              <a:defRPr/>
            </a:pPr>
            <a:r>
              <a:rPr lang="en-US" sz="3200" b="1" dirty="0">
                <a:solidFill>
                  <a:srgbClr val="70CDDC"/>
                </a:solidFill>
                <a:latin typeface="Arial" charset="0"/>
              </a:rPr>
              <a:t>Mike Nelson</a:t>
            </a:r>
            <a:endParaRPr lang="en-US" sz="2800" b="1" dirty="0">
              <a:solidFill>
                <a:srgbClr val="70CDDC"/>
              </a:solidFill>
              <a:latin typeface="Arial" charset="0"/>
              <a:cs typeface="+mn-cs"/>
            </a:endParaRP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  <a:latin typeface="Arial" charset="0"/>
              </a:rPr>
              <a:t>Technical Evangelist</a:t>
            </a:r>
          </a:p>
          <a:p>
            <a:pPr>
              <a:defRPr/>
            </a:pPr>
            <a:r>
              <a:rPr lang="en-US" sz="2400" b="1" dirty="0">
                <a:solidFill>
                  <a:srgbClr val="70CDDC"/>
                </a:solidFill>
                <a:latin typeface="Arial" charset="0"/>
              </a:rPr>
              <a:t>Pure Storage</a:t>
            </a:r>
          </a:p>
          <a:p>
            <a:pPr eaLnBrk="1" hangingPunct="1">
              <a:defRPr/>
            </a:pPr>
            <a:endParaRPr lang="en-US" b="1" dirty="0">
              <a:solidFill>
                <a:srgbClr val="1F497D"/>
              </a:solidFill>
              <a:latin typeface="Arial" charset="0"/>
              <a:cs typeface="+mn-cs"/>
            </a:endParaRPr>
          </a:p>
          <a:p>
            <a:pPr eaLnBrk="1" hangingPunct="1">
              <a:defRPr/>
            </a:pPr>
            <a:endParaRPr lang="en-US" sz="1400" dirty="0">
              <a:solidFill>
                <a:srgbClr val="1F497D"/>
              </a:solidFill>
              <a:latin typeface="Times New Roman" pitchFamily="28" charset="0"/>
              <a:cs typeface="+mn-cs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66893" y="3943350"/>
            <a:ext cx="298132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Lucida Console" pitchFamily="49" charset="0"/>
                <a:cs typeface="Arial" charset="0"/>
              </a:defRPr>
            </a:lvl9pPr>
          </a:lstStyle>
          <a:p>
            <a:pPr algn="r"/>
            <a:r>
              <a:rPr lang="en-US" sz="2000" dirty="0">
                <a:solidFill>
                  <a:srgbClr val="70CDDC"/>
                </a:solidFill>
                <a:latin typeface="Arial" charset="0"/>
              </a:rPr>
              <a:t>Level: Intermediate</a:t>
            </a:r>
          </a:p>
          <a:p>
            <a:pPr algn="r"/>
            <a:endParaRPr lang="en-US" b="1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990600" y="1276350"/>
            <a:ext cx="6934200" cy="113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92100"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vert="horz" wrap="square" lIns="90379" tIns="44448" rIns="90379" bIns="44448" numCol="1" anchor="ctr" anchorCtr="0" compatLnSpc="1">
            <a:prstTxWarp prst="textNoShape">
              <a:avLst/>
            </a:prstTxWarp>
          </a:bodyPr>
          <a:lstStyle>
            <a:lvl1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2pPr>
            <a:lvl3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3pPr>
            <a:lvl4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4pPr>
            <a:lvl5pPr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5pPr>
            <a:lvl6pPr marL="4572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6pPr>
            <a:lvl7pPr marL="9144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7pPr>
            <a:lvl8pPr marL="13716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8pPr>
            <a:lvl9pPr marL="1828800" algn="l" defTabSz="896938" rtl="0" eaLnBrk="0" fontAlgn="base" hangingPunct="0">
              <a:spcBef>
                <a:spcPct val="0"/>
              </a:spcBef>
              <a:spcAft>
                <a:spcPct val="0"/>
              </a:spcAft>
              <a:defRPr sz="3000">
                <a:solidFill>
                  <a:srgbClr val="00B0EB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 Black" pitchFamily="28" charset="0"/>
              </a:defRPr>
            </a:lvl9pPr>
          </a:lstStyle>
          <a:p>
            <a:pPr>
              <a:lnSpc>
                <a:spcPct val="80000"/>
              </a:lnSpc>
              <a:defRPr/>
            </a:pPr>
            <a:r>
              <a:rPr lang="en-US" sz="4400" b="1">
                <a:solidFill>
                  <a:schemeClr val="bg1"/>
                </a:solidFill>
                <a:effectLst/>
              </a:rPr>
              <a:t>Use PowerShell to Control &amp; Automate Just About Everything! </a:t>
            </a:r>
            <a:endParaRPr lang="en-US" sz="4400" b="1" dirty="0"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518872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FAA2D-188D-D308-AF44-B0D9BE2ADFA1}"/>
              </a:ext>
            </a:extLst>
          </p:cNvPr>
          <p:cNvSpPr txBox="1"/>
          <p:nvPr/>
        </p:nvSpPr>
        <p:spPr>
          <a:xfrm>
            <a:off x="838200" y="81915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Different ways to create &amp; use automation</a:t>
            </a:r>
          </a:p>
        </p:txBody>
      </p:sp>
      <p:pic>
        <p:nvPicPr>
          <p:cNvPr id="4" name="Graphic 3" descr="Internet Of Things with solid fill">
            <a:extLst>
              <a:ext uri="{FF2B5EF4-FFF2-40B4-BE49-F238E27FC236}">
                <a16:creationId xmlns:a16="http://schemas.microsoft.com/office/drawing/2014/main" id="{08089806-0EFA-1CDF-4302-659F12A6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42" y="1503237"/>
            <a:ext cx="914400" cy="914400"/>
          </a:xfrm>
          <a:prstGeom prst="rect">
            <a:avLst/>
          </a:prstGeom>
        </p:spPr>
      </p:pic>
      <p:pic>
        <p:nvPicPr>
          <p:cNvPr id="6" name="Graphic 5" descr="Cmd Terminal with solid fill">
            <a:extLst>
              <a:ext uri="{FF2B5EF4-FFF2-40B4-BE49-F238E27FC236}">
                <a16:creationId xmlns:a16="http://schemas.microsoft.com/office/drawing/2014/main" id="{F2EA5A51-CAB8-498B-0632-9258BF00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935" y="1540728"/>
            <a:ext cx="914400" cy="914400"/>
          </a:xfrm>
          <a:prstGeom prst="rect">
            <a:avLst/>
          </a:prstGeom>
        </p:spPr>
      </p:pic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353C40EC-866F-E8F6-AAB7-121EA838E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800" y="150323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E1A0A-3E06-E465-D3F6-FDC29307EA9D}"/>
              </a:ext>
            </a:extLst>
          </p:cNvPr>
          <p:cNvSpPr txBox="1"/>
          <p:nvPr/>
        </p:nvSpPr>
        <p:spPr>
          <a:xfrm>
            <a:off x="1219200" y="2495550"/>
            <a:ext cx="118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scripts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one-liners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functions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7BD95-B3DA-0240-C9F6-F4C32DCFEE48}"/>
              </a:ext>
            </a:extLst>
          </p:cNvPr>
          <p:cNvSpPr txBox="1"/>
          <p:nvPr/>
        </p:nvSpPr>
        <p:spPr>
          <a:xfrm>
            <a:off x="2971800" y="2495550"/>
            <a:ext cx="1051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ChatGPT</a:t>
            </a:r>
          </a:p>
          <a:p>
            <a:r>
              <a:rPr lang="en-US" dirty="0"/>
              <a:t>Copilot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?-AI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4D4FF-664D-9840-66A0-A59CD0A2F6F5}"/>
              </a:ext>
            </a:extLst>
          </p:cNvPr>
          <p:cNvSpPr txBox="1"/>
          <p:nvPr/>
        </p:nvSpPr>
        <p:spPr>
          <a:xfrm>
            <a:off x="4566138" y="2495550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Web Apps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Power Automate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Vendor automate</a:t>
            </a:r>
          </a:p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406252581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E3A5A71-C438-8083-3319-E1FACACDC192}"/>
              </a:ext>
            </a:extLst>
          </p:cNvPr>
          <p:cNvSpPr txBox="1"/>
          <p:nvPr/>
        </p:nvSpPr>
        <p:spPr>
          <a:xfrm>
            <a:off x="3429000" y="1885950"/>
            <a:ext cx="57839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Remember the 3 fundamentals.</a:t>
            </a:r>
          </a:p>
          <a:p>
            <a:endParaRPr lang="en-US" sz="2000" dirty="0"/>
          </a:p>
          <a:p>
            <a:r>
              <a:rPr lang="en-US" sz="2000" dirty="0"/>
              <a:t>If it takes longer than 5 minutes to do, automate it.</a:t>
            </a:r>
          </a:p>
          <a:p>
            <a:endParaRPr lang="en-US" sz="2000" dirty="0"/>
          </a:p>
          <a:p>
            <a:r>
              <a:rPr lang="en-US" sz="2000" dirty="0"/>
              <a:t>There are many, many ways to automate.</a:t>
            </a:r>
          </a:p>
        </p:txBody>
      </p:sp>
      <p:pic>
        <p:nvPicPr>
          <p:cNvPr id="4" name="Picture 3" descr="A sign in a restaurant&#10;&#10;Description automatically generated">
            <a:extLst>
              <a:ext uri="{FF2B5EF4-FFF2-40B4-BE49-F238E27FC236}">
                <a16:creationId xmlns:a16="http://schemas.microsoft.com/office/drawing/2014/main" id="{EE90D995-DBE8-E8F9-7DF8-4A39565F1B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b="54471"/>
          <a:stretch/>
        </p:blipFill>
        <p:spPr>
          <a:xfrm>
            <a:off x="152400" y="1733550"/>
            <a:ext cx="3124200" cy="21336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8055673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214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Your feedback is very important to us</a:t>
            </a:r>
          </a:p>
          <a:p>
            <a:r>
              <a:rPr lang="en-US" dirty="0"/>
              <a:t>Please take a moment to complete the session survey found in the mobile app</a:t>
            </a:r>
          </a:p>
          <a:p>
            <a:r>
              <a:rPr lang="en-US" dirty="0"/>
              <a:t>Use the QR code or search for “Converge360 Events” in your app store</a:t>
            </a:r>
          </a:p>
          <a:p>
            <a:r>
              <a:rPr lang="en-US" dirty="0"/>
              <a:t>Find this session on the Agenda tab</a:t>
            </a:r>
          </a:p>
          <a:p>
            <a:r>
              <a:rPr lang="en-US" dirty="0"/>
              <a:t>Click “Session Evaluation”</a:t>
            </a:r>
          </a:p>
          <a:p>
            <a:r>
              <a:rPr lang="en-US" dirty="0"/>
              <a:t>Thank you!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F6ADC5-FFDB-8E80-E733-F5A772E05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25337" y="2952750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1774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0D41474-E462-DA2A-7A37-94443C35FD95}"/>
              </a:ext>
            </a:extLst>
          </p:cNvPr>
          <p:cNvSpPr txBox="1"/>
          <p:nvPr/>
        </p:nvSpPr>
        <p:spPr>
          <a:xfrm>
            <a:off x="533400" y="971550"/>
            <a:ext cx="15263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Agenda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DF835-FD8E-A48E-09F0-C23092594409}"/>
              </a:ext>
            </a:extLst>
          </p:cNvPr>
          <p:cNvSpPr txBox="1"/>
          <p:nvPr/>
        </p:nvSpPr>
        <p:spPr>
          <a:xfrm>
            <a:off x="1752600" y="1833086"/>
            <a:ext cx="63097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PowerShell and Automation</a:t>
            </a:r>
          </a:p>
          <a:p>
            <a:endParaRPr lang="en-US" sz="2400" dirty="0"/>
          </a:p>
          <a:p>
            <a:r>
              <a:rPr lang="en-US" sz="2400" dirty="0"/>
              <a:t>Foundational concepts for IT using PowerShell</a:t>
            </a:r>
          </a:p>
          <a:p>
            <a:endParaRPr lang="en-US" sz="2400" dirty="0"/>
          </a:p>
          <a:p>
            <a:r>
              <a:rPr lang="en-US" sz="2400" dirty="0"/>
              <a:t>Accelerating &amp; automating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28106706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1AFB33-FA8F-D13C-948F-FE546CCC4DB7}"/>
              </a:ext>
            </a:extLst>
          </p:cNvPr>
          <p:cNvSpPr txBox="1"/>
          <p:nvPr/>
        </p:nvSpPr>
        <p:spPr>
          <a:xfrm>
            <a:off x="2209800" y="3006121"/>
            <a:ext cx="65341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Why do we use PowerShell as IT Admins?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A37BC6-5613-6FFA-164F-B8EF2B814792}"/>
              </a:ext>
            </a:extLst>
          </p:cNvPr>
          <p:cNvSpPr txBox="1"/>
          <p:nvPr/>
        </p:nvSpPr>
        <p:spPr>
          <a:xfrm>
            <a:off x="609600" y="1352550"/>
            <a:ext cx="65678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How do we automate tasks as IT Admins?</a:t>
            </a:r>
          </a:p>
        </p:txBody>
      </p:sp>
    </p:spTree>
    <p:extLst>
      <p:ext uri="{BB962C8B-B14F-4D97-AF65-F5344CB8AC3E}">
        <p14:creationId xmlns:p14="http://schemas.microsoft.com/office/powerpoint/2010/main" val="6631889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37BC6-5613-6FFA-164F-B8EF2B814792}"/>
              </a:ext>
            </a:extLst>
          </p:cNvPr>
          <p:cNvSpPr txBox="1"/>
          <p:nvPr/>
        </p:nvSpPr>
        <p:spPr>
          <a:xfrm>
            <a:off x="609600" y="1352550"/>
            <a:ext cx="81467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3 Foundational Concepts for Using PowerShell in IT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1671C3-1BD9-CDB6-2F94-77305941D4BB}"/>
              </a:ext>
            </a:extLst>
          </p:cNvPr>
          <p:cNvSpPr txBox="1"/>
          <p:nvPr/>
        </p:nvSpPr>
        <p:spPr>
          <a:xfrm>
            <a:off x="1524000" y="2114550"/>
            <a:ext cx="4671472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200" dirty="0"/>
              <a:t>Make my job easier</a:t>
            </a:r>
          </a:p>
          <a:p>
            <a:pPr marL="342900" indent="-342900">
              <a:buAutoNum type="arabicPeriod"/>
            </a:pPr>
            <a:r>
              <a:rPr lang="en-US" sz="3200" dirty="0"/>
              <a:t>Remove human error</a:t>
            </a:r>
          </a:p>
          <a:p>
            <a:pPr marL="342900" indent="-342900">
              <a:buAutoNum type="arabicPeriod"/>
            </a:pPr>
            <a:r>
              <a:rPr lang="en-US" sz="3200" dirty="0"/>
              <a:t>Focus on the good stuff</a:t>
            </a:r>
          </a:p>
        </p:txBody>
      </p:sp>
    </p:spTree>
    <p:extLst>
      <p:ext uri="{BB962C8B-B14F-4D97-AF65-F5344CB8AC3E}">
        <p14:creationId xmlns:p14="http://schemas.microsoft.com/office/powerpoint/2010/main" val="1991813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9A37BC6-5613-6FFA-164F-B8EF2B814792}"/>
              </a:ext>
            </a:extLst>
          </p:cNvPr>
          <p:cNvSpPr txBox="1"/>
          <p:nvPr/>
        </p:nvSpPr>
        <p:spPr>
          <a:xfrm>
            <a:off x="591512" y="971550"/>
            <a:ext cx="48734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Simple task to full automation</a:t>
            </a:r>
          </a:p>
        </p:txBody>
      </p:sp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AE6E393-0776-14B9-E864-D2843328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2000" y="1809750"/>
            <a:ext cx="762000" cy="762000"/>
          </a:xfrm>
          <a:prstGeom prst="rect">
            <a:avLst/>
          </a:prstGeom>
        </p:spPr>
      </p:pic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1792C014-EA70-4B3A-B10E-F9073066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86000" y="1792867"/>
            <a:ext cx="762000" cy="762000"/>
          </a:xfrm>
          <a:prstGeom prst="rect">
            <a:avLst/>
          </a:prstGeom>
        </p:spPr>
      </p:pic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366F5738-E986-8390-F925-044FC2438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733800" y="1792867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421CD-A584-820D-4FE2-B901D40B58C7}"/>
              </a:ext>
            </a:extLst>
          </p:cNvPr>
          <p:cNvCxnSpPr/>
          <p:nvPr/>
        </p:nvCxnSpPr>
        <p:spPr>
          <a:xfrm>
            <a:off x="1524000" y="2190750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A0282-A8C0-94F7-48FB-EF4C48E6619D}"/>
              </a:ext>
            </a:extLst>
          </p:cNvPr>
          <p:cNvCxnSpPr/>
          <p:nvPr/>
        </p:nvCxnSpPr>
        <p:spPr>
          <a:xfrm>
            <a:off x="3028237" y="2190750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88361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AE6E393-0776-14B9-E864-D2843328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836033"/>
            <a:ext cx="762000" cy="762000"/>
          </a:xfrm>
          <a:prstGeom prst="rect">
            <a:avLst/>
          </a:prstGeom>
        </p:spPr>
      </p:pic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1792C014-EA70-4B3A-B10E-F9073066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819150"/>
            <a:ext cx="762000" cy="762000"/>
          </a:xfrm>
          <a:prstGeom prst="rect">
            <a:avLst/>
          </a:prstGeom>
        </p:spPr>
      </p:pic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366F5738-E986-8390-F925-044FC2438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819150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421CD-A584-820D-4FE2-B901D40B58C7}"/>
              </a:ext>
            </a:extLst>
          </p:cNvPr>
          <p:cNvCxnSpPr/>
          <p:nvPr/>
        </p:nvCxnSpPr>
        <p:spPr>
          <a:xfrm>
            <a:off x="3200400" y="1217033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A0282-A8C0-94F7-48FB-EF4C48E6619D}"/>
              </a:ext>
            </a:extLst>
          </p:cNvPr>
          <p:cNvCxnSpPr/>
          <p:nvPr/>
        </p:nvCxnSpPr>
        <p:spPr>
          <a:xfrm>
            <a:off x="4704637" y="1217033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 Bracket 1">
            <a:extLst>
              <a:ext uri="{FF2B5EF4-FFF2-40B4-BE49-F238E27FC236}">
                <a16:creationId xmlns:a16="http://schemas.microsoft.com/office/drawing/2014/main" id="{1A50FA06-1E21-F8FD-E803-15B1A0A23A85}"/>
              </a:ext>
            </a:extLst>
          </p:cNvPr>
          <p:cNvSpPr/>
          <p:nvPr/>
        </p:nvSpPr>
        <p:spPr>
          <a:xfrm rot="16200000">
            <a:off x="4286250" y="-135518"/>
            <a:ext cx="152400" cy="3848100"/>
          </a:xfrm>
          <a:prstGeom prst="leftBracket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4782-B4C9-08BC-A8DC-75679EE68179}"/>
              </a:ext>
            </a:extLst>
          </p:cNvPr>
          <p:cNvCxnSpPr/>
          <p:nvPr/>
        </p:nvCxnSpPr>
        <p:spPr>
          <a:xfrm>
            <a:off x="2971800" y="1885950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FCD38-7C7A-3327-1CFD-DF7E444F1570}"/>
              </a:ext>
            </a:extLst>
          </p:cNvPr>
          <p:cNvCxnSpPr/>
          <p:nvPr/>
        </p:nvCxnSpPr>
        <p:spPr>
          <a:xfrm>
            <a:off x="3733800" y="1885950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D3D72-3527-9857-3766-2F393573F870}"/>
              </a:ext>
            </a:extLst>
          </p:cNvPr>
          <p:cNvCxnSpPr/>
          <p:nvPr/>
        </p:nvCxnSpPr>
        <p:spPr>
          <a:xfrm>
            <a:off x="4419600" y="1885950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5D6E9-37FD-7591-C74A-E397A44ACA17}"/>
              </a:ext>
            </a:extLst>
          </p:cNvPr>
          <p:cNvCxnSpPr/>
          <p:nvPr/>
        </p:nvCxnSpPr>
        <p:spPr>
          <a:xfrm>
            <a:off x="5105400" y="1885950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00E07-10CD-81AA-5655-D14451B98CD2}"/>
              </a:ext>
            </a:extLst>
          </p:cNvPr>
          <p:cNvCxnSpPr/>
          <p:nvPr/>
        </p:nvCxnSpPr>
        <p:spPr>
          <a:xfrm>
            <a:off x="5791200" y="1885950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4ADC50-D7D3-5908-B52C-8E3EE8A0F032}"/>
              </a:ext>
            </a:extLst>
          </p:cNvPr>
          <p:cNvSpPr/>
          <p:nvPr/>
        </p:nvSpPr>
        <p:spPr>
          <a:xfrm>
            <a:off x="2705104" y="2973969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.csv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D5D89A-5FAA-8846-084B-59688DFC5A74}"/>
              </a:ext>
            </a:extLst>
          </p:cNvPr>
          <p:cNvSpPr/>
          <p:nvPr/>
        </p:nvSpPr>
        <p:spPr>
          <a:xfrm>
            <a:off x="3467104" y="2973969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0044A6-1DF6-7967-DB3A-8E7856D03F9A}"/>
              </a:ext>
            </a:extLst>
          </p:cNvPr>
          <p:cNvSpPr/>
          <p:nvPr/>
        </p:nvSpPr>
        <p:spPr>
          <a:xfrm>
            <a:off x="4152904" y="2973969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Ticket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3FF87E-2B46-B936-D9EF-BE768CC11E62}"/>
              </a:ext>
            </a:extLst>
          </p:cNvPr>
          <p:cNvSpPr/>
          <p:nvPr/>
        </p:nvSpPr>
        <p:spPr>
          <a:xfrm>
            <a:off x="4838704" y="2973969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965BAA1-4591-B2B5-F2FB-BD510F88517F}"/>
              </a:ext>
            </a:extLst>
          </p:cNvPr>
          <p:cNvSpPr/>
          <p:nvPr/>
        </p:nvSpPr>
        <p:spPr>
          <a:xfrm>
            <a:off x="5524504" y="2967832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1092669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1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2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9500"/>
                            </p:stCondLst>
                            <p:childTnLst>
                              <p:par>
                                <p:cTn id="33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1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2000"/>
                            </p:stCondLst>
                            <p:childTnLst>
                              <p:par>
                                <p:cTn id="41" presetID="1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3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4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User with solid fill">
            <a:extLst>
              <a:ext uri="{FF2B5EF4-FFF2-40B4-BE49-F238E27FC236}">
                <a16:creationId xmlns:a16="http://schemas.microsoft.com/office/drawing/2014/main" id="{4AE6E393-0776-14B9-E864-D28433288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1348214"/>
            <a:ext cx="762000" cy="762000"/>
          </a:xfrm>
          <a:prstGeom prst="rect">
            <a:avLst/>
          </a:prstGeom>
        </p:spPr>
      </p:pic>
      <p:pic>
        <p:nvPicPr>
          <p:cNvPr id="7" name="Graphic 6" descr="Address Book with solid fill">
            <a:extLst>
              <a:ext uri="{FF2B5EF4-FFF2-40B4-BE49-F238E27FC236}">
                <a16:creationId xmlns:a16="http://schemas.microsoft.com/office/drawing/2014/main" id="{1792C014-EA70-4B3A-B10E-F90730661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962400" y="1331331"/>
            <a:ext cx="762000" cy="762000"/>
          </a:xfrm>
          <a:prstGeom prst="rect">
            <a:avLst/>
          </a:prstGeom>
        </p:spPr>
      </p:pic>
      <p:pic>
        <p:nvPicPr>
          <p:cNvPr id="9" name="Graphic 8" descr="Users with solid fill">
            <a:extLst>
              <a:ext uri="{FF2B5EF4-FFF2-40B4-BE49-F238E27FC236}">
                <a16:creationId xmlns:a16="http://schemas.microsoft.com/office/drawing/2014/main" id="{366F5738-E986-8390-F925-044FC24385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1331331"/>
            <a:ext cx="762000" cy="7620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18421CD-A584-820D-4FE2-B901D40B58C7}"/>
              </a:ext>
            </a:extLst>
          </p:cNvPr>
          <p:cNvCxnSpPr/>
          <p:nvPr/>
        </p:nvCxnSpPr>
        <p:spPr>
          <a:xfrm>
            <a:off x="3200400" y="1729214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BA0282-A8C0-94F7-48FB-EF4C48E6619D}"/>
              </a:ext>
            </a:extLst>
          </p:cNvPr>
          <p:cNvCxnSpPr/>
          <p:nvPr/>
        </p:nvCxnSpPr>
        <p:spPr>
          <a:xfrm>
            <a:off x="4704637" y="1729214"/>
            <a:ext cx="6858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Left Bracket 1">
            <a:extLst>
              <a:ext uri="{FF2B5EF4-FFF2-40B4-BE49-F238E27FC236}">
                <a16:creationId xmlns:a16="http://schemas.microsoft.com/office/drawing/2014/main" id="{1A50FA06-1E21-F8FD-E803-15B1A0A23A85}"/>
              </a:ext>
            </a:extLst>
          </p:cNvPr>
          <p:cNvSpPr/>
          <p:nvPr/>
        </p:nvSpPr>
        <p:spPr>
          <a:xfrm rot="16200000">
            <a:off x="4286250" y="376663"/>
            <a:ext cx="152400" cy="3848100"/>
          </a:xfrm>
          <a:prstGeom prst="leftBracket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694782-B4C9-08BC-A8DC-75679EE68179}"/>
              </a:ext>
            </a:extLst>
          </p:cNvPr>
          <p:cNvCxnSpPr/>
          <p:nvPr/>
        </p:nvCxnSpPr>
        <p:spPr>
          <a:xfrm>
            <a:off x="2971800" y="2398131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5DFCD38-7C7A-3327-1CFD-DF7E444F1570}"/>
              </a:ext>
            </a:extLst>
          </p:cNvPr>
          <p:cNvCxnSpPr/>
          <p:nvPr/>
        </p:nvCxnSpPr>
        <p:spPr>
          <a:xfrm>
            <a:off x="3733800" y="2398131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6CD3D72-3527-9857-3766-2F393573F870}"/>
              </a:ext>
            </a:extLst>
          </p:cNvPr>
          <p:cNvCxnSpPr/>
          <p:nvPr/>
        </p:nvCxnSpPr>
        <p:spPr>
          <a:xfrm>
            <a:off x="4419600" y="2398131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D5D6E9-37FD-7591-C74A-E397A44ACA17}"/>
              </a:ext>
            </a:extLst>
          </p:cNvPr>
          <p:cNvCxnSpPr/>
          <p:nvPr/>
        </p:nvCxnSpPr>
        <p:spPr>
          <a:xfrm>
            <a:off x="5105400" y="2398131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700E07-10CD-81AA-5655-D14451B98CD2}"/>
              </a:ext>
            </a:extLst>
          </p:cNvPr>
          <p:cNvCxnSpPr/>
          <p:nvPr/>
        </p:nvCxnSpPr>
        <p:spPr>
          <a:xfrm>
            <a:off x="5791200" y="2398131"/>
            <a:ext cx="0" cy="99060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4ADC50-D7D3-5908-B52C-8E3EE8A0F032}"/>
              </a:ext>
            </a:extLst>
          </p:cNvPr>
          <p:cNvSpPr/>
          <p:nvPr/>
        </p:nvSpPr>
        <p:spPr>
          <a:xfrm>
            <a:off x="2705104" y="3486150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77500" lnSpcReduction="20000"/>
          </a:bodyPr>
          <a:lstStyle/>
          <a:p>
            <a:pPr algn="ctr"/>
            <a:r>
              <a:rPr lang="en-US" dirty="0"/>
              <a:t>.csv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6D5D89A-5FAA-8846-084B-59688DFC5A74}"/>
              </a:ext>
            </a:extLst>
          </p:cNvPr>
          <p:cNvSpPr/>
          <p:nvPr/>
        </p:nvSpPr>
        <p:spPr>
          <a:xfrm>
            <a:off x="3467104" y="3486150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62500" lnSpcReduction="20000"/>
          </a:bodyPr>
          <a:lstStyle/>
          <a:p>
            <a:pPr algn="ctr"/>
            <a:r>
              <a:rPr lang="en-US" dirty="0"/>
              <a:t>Form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70044A6-1DF6-7967-DB3A-8E7856D03F9A}"/>
              </a:ext>
            </a:extLst>
          </p:cNvPr>
          <p:cNvSpPr/>
          <p:nvPr/>
        </p:nvSpPr>
        <p:spPr>
          <a:xfrm>
            <a:off x="4152904" y="3486150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r>
              <a:rPr lang="en-US" dirty="0"/>
              <a:t>Ticket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023FF87E-2B46-B936-D9EF-BE768CC11E62}"/>
              </a:ext>
            </a:extLst>
          </p:cNvPr>
          <p:cNvSpPr/>
          <p:nvPr/>
        </p:nvSpPr>
        <p:spPr>
          <a:xfrm>
            <a:off x="4838704" y="3486150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DB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965BAA1-4591-B2B5-F2FB-BD510F88517F}"/>
              </a:ext>
            </a:extLst>
          </p:cNvPr>
          <p:cNvSpPr/>
          <p:nvPr/>
        </p:nvSpPr>
        <p:spPr>
          <a:xfrm>
            <a:off x="5524504" y="3480013"/>
            <a:ext cx="533392" cy="3048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5000" lnSpcReduction="20000"/>
          </a:bodyPr>
          <a:lstStyle/>
          <a:p>
            <a:pPr algn="ctr"/>
            <a:r>
              <a:rPr lang="en-US" dirty="0"/>
              <a:t>API</a:t>
            </a:r>
          </a:p>
        </p:txBody>
      </p:sp>
      <p:pic>
        <p:nvPicPr>
          <p:cNvPr id="3" name="Graphic 2" descr="Users with solid fill">
            <a:extLst>
              <a:ext uri="{FF2B5EF4-FFF2-40B4-BE49-F238E27FC236}">
                <a16:creationId xmlns:a16="http://schemas.microsoft.com/office/drawing/2014/main" id="{807E2990-2827-5722-D1A6-E2E0EA05F1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8637" y="737109"/>
            <a:ext cx="762000" cy="762000"/>
          </a:xfrm>
          <a:prstGeom prst="rect">
            <a:avLst/>
          </a:prstGeom>
        </p:spPr>
      </p:pic>
      <p:pic>
        <p:nvPicPr>
          <p:cNvPr id="4" name="Graphic 3" descr="Users with solid fill">
            <a:extLst>
              <a:ext uri="{FF2B5EF4-FFF2-40B4-BE49-F238E27FC236}">
                <a16:creationId xmlns:a16="http://schemas.microsoft.com/office/drawing/2014/main" id="{BC35CD2C-96F7-16AD-12C8-10E89A4149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8637" y="1168789"/>
            <a:ext cx="762000" cy="762000"/>
          </a:xfrm>
          <a:prstGeom prst="rect">
            <a:avLst/>
          </a:prstGeom>
        </p:spPr>
      </p:pic>
      <p:pic>
        <p:nvPicPr>
          <p:cNvPr id="15" name="Graphic 14" descr="Users with solid fill">
            <a:extLst>
              <a:ext uri="{FF2B5EF4-FFF2-40B4-BE49-F238E27FC236}">
                <a16:creationId xmlns:a16="http://schemas.microsoft.com/office/drawing/2014/main" id="{668CB243-14B2-77E0-CCC0-8E8550888F1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416470" y="1600469"/>
            <a:ext cx="762000" cy="762000"/>
          </a:xfrm>
          <a:prstGeom prst="rect">
            <a:avLst/>
          </a:prstGeom>
        </p:spPr>
      </p:pic>
      <p:pic>
        <p:nvPicPr>
          <p:cNvPr id="16" name="Graphic 15" descr="Users with solid fill">
            <a:extLst>
              <a:ext uri="{FF2B5EF4-FFF2-40B4-BE49-F238E27FC236}">
                <a16:creationId xmlns:a16="http://schemas.microsoft.com/office/drawing/2014/main" id="{3B536561-6E69-66AF-F6E0-AE54032F942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787789"/>
            <a:ext cx="762000" cy="762000"/>
          </a:xfrm>
          <a:prstGeom prst="rect">
            <a:avLst/>
          </a:prstGeom>
        </p:spPr>
      </p:pic>
      <p:pic>
        <p:nvPicPr>
          <p:cNvPr id="17" name="Graphic 16" descr="Users with solid fill">
            <a:extLst>
              <a:ext uri="{FF2B5EF4-FFF2-40B4-BE49-F238E27FC236}">
                <a16:creationId xmlns:a16="http://schemas.microsoft.com/office/drawing/2014/main" id="{47AF4C11-3522-0CF4-06F9-F3A0EC0346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10200" y="1219469"/>
            <a:ext cx="762000" cy="762000"/>
          </a:xfrm>
          <a:prstGeom prst="rect">
            <a:avLst/>
          </a:prstGeom>
        </p:spPr>
      </p:pic>
      <p:pic>
        <p:nvPicPr>
          <p:cNvPr id="18" name="Graphic 17" descr="Users with solid fill">
            <a:extLst>
              <a:ext uri="{FF2B5EF4-FFF2-40B4-BE49-F238E27FC236}">
                <a16:creationId xmlns:a16="http://schemas.microsoft.com/office/drawing/2014/main" id="{7F536164-3C07-E719-2B69-B87D8654AD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08033" y="1651149"/>
            <a:ext cx="762000" cy="762000"/>
          </a:xfrm>
          <a:prstGeom prst="rect">
            <a:avLst/>
          </a:prstGeom>
        </p:spPr>
      </p:pic>
      <p:pic>
        <p:nvPicPr>
          <p:cNvPr id="26" name="Picture 25" descr="A person with a crown and a beard&#10;&#10;Description automatically generated">
            <a:extLst>
              <a:ext uri="{FF2B5EF4-FFF2-40B4-BE49-F238E27FC236}">
                <a16:creationId xmlns:a16="http://schemas.microsoft.com/office/drawing/2014/main" id="{7A99A092-1B4E-D34D-087D-A14C5F55D6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1224467"/>
            <a:ext cx="2507613" cy="26945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9616243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6FAA2D-188D-D308-AF44-B0D9BE2ADFA1}"/>
              </a:ext>
            </a:extLst>
          </p:cNvPr>
          <p:cNvSpPr txBox="1"/>
          <p:nvPr/>
        </p:nvSpPr>
        <p:spPr>
          <a:xfrm>
            <a:off x="838200" y="819150"/>
            <a:ext cx="66912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Different ways to create &amp; use automation</a:t>
            </a:r>
          </a:p>
        </p:txBody>
      </p:sp>
      <p:pic>
        <p:nvPicPr>
          <p:cNvPr id="4" name="Graphic 3" descr="Internet Of Things with solid fill">
            <a:extLst>
              <a:ext uri="{FF2B5EF4-FFF2-40B4-BE49-F238E27FC236}">
                <a16:creationId xmlns:a16="http://schemas.microsoft.com/office/drawing/2014/main" id="{08089806-0EFA-1CDF-4302-659F12A68D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99842" y="1503237"/>
            <a:ext cx="914400" cy="914400"/>
          </a:xfrm>
          <a:prstGeom prst="rect">
            <a:avLst/>
          </a:prstGeom>
        </p:spPr>
      </p:pic>
      <p:pic>
        <p:nvPicPr>
          <p:cNvPr id="6" name="Graphic 5" descr="Cmd Terminal with solid fill">
            <a:extLst>
              <a:ext uri="{FF2B5EF4-FFF2-40B4-BE49-F238E27FC236}">
                <a16:creationId xmlns:a16="http://schemas.microsoft.com/office/drawing/2014/main" id="{F2EA5A51-CAB8-498B-0632-9258BF00E8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93935" y="1540728"/>
            <a:ext cx="914400" cy="914400"/>
          </a:xfrm>
          <a:prstGeom prst="rect">
            <a:avLst/>
          </a:prstGeom>
        </p:spPr>
      </p:pic>
      <p:pic>
        <p:nvPicPr>
          <p:cNvPr id="8" name="Graphic 7" descr="Artificial Intelligence with solid fill">
            <a:extLst>
              <a:ext uri="{FF2B5EF4-FFF2-40B4-BE49-F238E27FC236}">
                <a16:creationId xmlns:a16="http://schemas.microsoft.com/office/drawing/2014/main" id="{353C40EC-866F-E8F6-AAB7-121EA838E0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71800" y="1503237"/>
            <a:ext cx="914400" cy="9144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1E1A0A-3E06-E465-D3F6-FDC29307EA9D}"/>
              </a:ext>
            </a:extLst>
          </p:cNvPr>
          <p:cNvSpPr txBox="1"/>
          <p:nvPr/>
        </p:nvSpPr>
        <p:spPr>
          <a:xfrm>
            <a:off x="1219200" y="2495550"/>
            <a:ext cx="118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scripts</a:t>
            </a:r>
          </a:p>
          <a:p>
            <a:r>
              <a:rPr lang="en-US" dirty="0"/>
              <a:t>one-liners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modules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7BD95-B3DA-0240-C9F6-F4C32DCFEE48}"/>
              </a:ext>
            </a:extLst>
          </p:cNvPr>
          <p:cNvSpPr txBox="1"/>
          <p:nvPr/>
        </p:nvSpPr>
        <p:spPr>
          <a:xfrm>
            <a:off x="2971800" y="2495550"/>
            <a:ext cx="10518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ChatGPT</a:t>
            </a:r>
          </a:p>
          <a:p>
            <a:r>
              <a:rPr lang="en-US" dirty="0"/>
              <a:t>Copilot</a:t>
            </a:r>
          </a:p>
          <a:p>
            <a:r>
              <a:rPr lang="en-US" dirty="0"/>
              <a:t>?-AI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24D4FF-664D-9840-66A0-A59CD0A2F6F5}"/>
              </a:ext>
            </a:extLst>
          </p:cNvPr>
          <p:cNvSpPr txBox="1"/>
          <p:nvPr/>
        </p:nvSpPr>
        <p:spPr>
          <a:xfrm>
            <a:off x="4566138" y="2495550"/>
            <a:ext cx="19062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Web Apps</a:t>
            </a:r>
          </a:p>
          <a:p>
            <a:r>
              <a:rPr lang="en-US" dirty="0"/>
              <a:t>Power Automate</a:t>
            </a:r>
          </a:p>
          <a:p>
            <a:r>
              <a:rPr lang="en-US" dirty="0"/>
              <a:t>Vendor automate</a:t>
            </a:r>
          </a:p>
          <a:p>
            <a:r>
              <a:rPr lang="en-US" dirty="0"/>
              <a:t>APIs</a:t>
            </a:r>
          </a:p>
        </p:txBody>
      </p:sp>
    </p:spTree>
    <p:extLst>
      <p:ext uri="{BB962C8B-B14F-4D97-AF65-F5344CB8AC3E}">
        <p14:creationId xmlns:p14="http://schemas.microsoft.com/office/powerpoint/2010/main" val="226441561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0" grpId="0" uiExpand="1" build="p"/>
      <p:bldP spid="11" grpId="0" uiExpand="1" build="p"/>
    </p:bld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Meta Pro Medium"/>
        <a:ea typeface=""/>
        <a:cs typeface=""/>
      </a:majorFont>
      <a:minorFont>
        <a:latin typeface="Met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267</Words>
  <Application>Microsoft Office PowerPoint</Application>
  <PresentationFormat>On-screen Show (16:9)</PresentationFormat>
  <Paragraphs>72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Meta Pro</vt:lpstr>
      <vt:lpstr>Meta Pro Medium</vt:lpstr>
      <vt:lpstr>Times New Roman</vt:lpstr>
      <vt:lpstr>Custom Design</vt:lpstr>
      <vt:lpstr>PowerPoint Presentation</vt:lpstr>
      <vt:lpstr>Session Survey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Session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2015-02-16T21:29:58Z</dcterms:created>
  <dcterms:modified xsi:type="dcterms:W3CDTF">2024-07-14T16:17:31Z</dcterms:modified>
</cp:coreProperties>
</file>