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6" r:id="rId3"/>
    <p:sldId id="269" r:id="rId4"/>
    <p:sldId id="271" r:id="rId5"/>
    <p:sldId id="267" r:id="rId6"/>
    <p:sldId id="277" r:id="rId7"/>
    <p:sldId id="281" r:id="rId8"/>
    <p:sldId id="275" r:id="rId9"/>
    <p:sldId id="278" r:id="rId10"/>
    <p:sldId id="279" r:id="rId11"/>
    <p:sldId id="280" r:id="rId12"/>
    <p:sldId id="272" r:id="rId13"/>
    <p:sldId id="276" r:id="rId14"/>
    <p:sldId id="273" r:id="rId15"/>
    <p:sldId id="270" r:id="rId16"/>
    <p:sldId id="26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76860" autoAdjust="0"/>
  </p:normalViewPr>
  <p:slideViewPr>
    <p:cSldViewPr snapToGrid="0">
      <p:cViewPr varScale="1">
        <p:scale>
          <a:sx n="75" d="100"/>
          <a:sy n="75" d="100"/>
        </p:scale>
        <p:origin x="692"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3/31/2023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increase in perceived quality on the manufacturer’s profit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2158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industry surplus is higher under full disclosure, supplier’s profit always increases. Hence, suppliers want to induce manufacture to disclose quality.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73725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Tesla: Tesla's brand reputation for innovation and high-performance electric vehicles might play a significant role in consumers' perception of the cars' quality, regardless of the disclosure of battery suppliers. The strong brand image could overshadow the importance of disclosing vertical product information.</a:t>
            </a:r>
          </a:p>
          <a:p>
            <a:r>
              <a:rPr lang="en-US" dirty="0"/>
              <a:t>Counterargument: Tesla's decision to disclose battery supplier information could be a result of other factors, such as showcasing the use of reputable suppliers to further strengthen its brand image, rather than solely due to perceived quality.</a:t>
            </a:r>
          </a:p>
          <a:p>
            <a:endParaRPr lang="en-US" dirty="0"/>
          </a:p>
          <a:p>
            <a:r>
              <a:rPr lang="en-US" dirty="0"/>
              <a:t>Dell: The decision to dual-source CPUs from Intel and AMD might be driven by the need for supply chain diversification and risk mitigation rather than competition-driven disclosure decisions. This would ensure a continuous supply of components in case of disruptions or shortages.</a:t>
            </a:r>
          </a:p>
          <a:p>
            <a:r>
              <a:rPr lang="en-US" dirty="0"/>
              <a:t>Counterargument: Dell's decision to disclose CPU information could be related to meeting consumer preferences for choice and customization rather than only focusing on perceived quality.</a:t>
            </a:r>
          </a:p>
          <a:p>
            <a:endParaRPr lang="en-US" dirty="0"/>
          </a:p>
          <a:p>
            <a:r>
              <a:rPr lang="en-US" dirty="0"/>
              <a:t>Southwest Airlines: Southwest's decision not to share information about its J.D. Power ranking on its website might be due to a focus on other marketing strategies that emphasize affordability and customer experience, rather than promoting specific quality rankings.</a:t>
            </a:r>
          </a:p>
          <a:p>
            <a:r>
              <a:rPr lang="en-US" dirty="0"/>
              <a:t>Counterargument: Southwest's disclosure decisions could be influenced by factors such as the competitive landscape in the airline industry, where the emphasis is on price and convenience rather than solely on quality awards.</a:t>
            </a:r>
          </a:p>
          <a:p>
            <a:endParaRPr lang="en-US" dirty="0"/>
          </a:p>
          <a:p>
            <a:r>
              <a:rPr lang="en-US" dirty="0"/>
              <a:t>SiriusXM: The decision to reveal information about its channel lineup and offer a free trial might be driven by a need to showcase the variety and breadth of its content, appealing to diverse consumer preferences, rather than focusing only on perceived quality.</a:t>
            </a:r>
          </a:p>
          <a:p>
            <a:r>
              <a:rPr lang="en-US" dirty="0"/>
              <a:t>Counterargument: SiriusXM's disclosure decisions could be influenced by factors such as the competitive landscape in the satellite radio industry, where the emphasis is on attracting and retaining subscribers with content variety and promotional offers, rather than solely due to quality concerns related to suppliers.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816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Tesla: Tesla's brand reputation for innovation and high-performance electric vehicles might play a significant role in consumers' perception of the cars' quality, regardless of the disclosure of battery suppliers. The strong brand image could overshadow the importance of disclosing vertical product information.</a:t>
            </a:r>
          </a:p>
          <a:p>
            <a:r>
              <a:rPr lang="en-US" dirty="0"/>
              <a:t>Counterargument: Tesla's decision to disclose battery supplier information could be a result of other factors, such as showcasing the use of reputable suppliers to further strengthen its brand image, rather than solely due to perceived quality.</a:t>
            </a:r>
          </a:p>
          <a:p>
            <a:endParaRPr lang="en-US" dirty="0"/>
          </a:p>
          <a:p>
            <a:r>
              <a:rPr lang="en-US" dirty="0"/>
              <a:t>Dell: The decision to dual-source CPUs from Intel and AMD might be driven by the need for supply chain diversification and risk mitigation rather than competition-driven disclosure decisions. This would ensure a continuous supply of components in case of disruptions or shortages.</a:t>
            </a:r>
          </a:p>
          <a:p>
            <a:r>
              <a:rPr lang="en-US" dirty="0"/>
              <a:t>Counterargument: Dell's decision to disclose CPU information could be related to meeting consumer preferences for choice and customization rather than only focusing on perceived quality.</a:t>
            </a:r>
          </a:p>
          <a:p>
            <a:endParaRPr lang="en-US" dirty="0"/>
          </a:p>
          <a:p>
            <a:r>
              <a:rPr lang="en-US" dirty="0"/>
              <a:t>Southwest Airlines: Southwest's decision not to share information about its J.D. Power ranking on its website might be due to a focus on other marketing strategies that emphasize affordability and customer experience, rather than promoting specific quality rankings.</a:t>
            </a:r>
          </a:p>
          <a:p>
            <a:r>
              <a:rPr lang="en-US" dirty="0"/>
              <a:t>Counterargument: Southwest's disclosure decisions could be influenced by factors such as the competitive landscape in the airline industry, where the emphasis is on price and convenience rather than solely on quality awards.</a:t>
            </a:r>
          </a:p>
          <a:p>
            <a:endParaRPr lang="en-US" dirty="0"/>
          </a:p>
          <a:p>
            <a:r>
              <a:rPr lang="en-US" dirty="0"/>
              <a:t>SiriusXM: The decision to reveal information about its channel lineup and offer a free trial might be driven by a need to showcase the variety and breadth of its content, appealing to diverse consumer preferences, rather than focusing only on perceived quality.</a:t>
            </a:r>
          </a:p>
          <a:p>
            <a:r>
              <a:rPr lang="en-US" dirty="0"/>
              <a:t>Counterargument: SiriusXM's disclosure decisions could be influenced by factors such as the competitive landscape in the satellite radio industry, where the emphasis is on attracting and retaining subscribers with content variety and promotional offers, rather than solely due to quality concerns related to suppliers.</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12775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Tesla: Tesla's brand reputation for innovation and high-performance electric vehicles might play a significant role in consumers' perception of the cars' quality, regardless of the disclosure of battery suppliers. The strong brand image could overshadow the importance of disclosing vertical product information.</a:t>
            </a:r>
          </a:p>
          <a:p>
            <a:r>
              <a:rPr lang="en-US" dirty="0"/>
              <a:t>Counterargument: Tesla's decision to disclose battery supplier information could be a result of other factors, such as showcasing the use of reputable suppliers to further strengthen its brand image, rather than solely due to perceived quality.</a:t>
            </a:r>
          </a:p>
          <a:p>
            <a:endParaRPr lang="en-US" dirty="0"/>
          </a:p>
          <a:p>
            <a:r>
              <a:rPr lang="en-US" dirty="0"/>
              <a:t>Dell: The decision to dual-source CPUs from Intel and AMD might be driven by the need for supply chain diversification and risk mitigation rather than competition-driven disclosure decisions. This would ensure a continuous supply of components in case of disruptions or shortages.</a:t>
            </a:r>
          </a:p>
          <a:p>
            <a:r>
              <a:rPr lang="en-US" dirty="0"/>
              <a:t>Counterargument: Dell's decision to disclose CPU information could be related to meeting consumer preferences for choice and customization rather than only focusing on perceived quality.</a:t>
            </a:r>
          </a:p>
          <a:p>
            <a:endParaRPr lang="en-US" dirty="0"/>
          </a:p>
          <a:p>
            <a:r>
              <a:rPr lang="en-US" dirty="0"/>
              <a:t>Southwest Airlines: Southwest's decision not to share information about its J.D. Power ranking on its website might be due to a focus on other marketing strategies that emphasize affordability and customer experience, rather than promoting specific quality rankings.</a:t>
            </a:r>
          </a:p>
          <a:p>
            <a:r>
              <a:rPr lang="en-US" dirty="0"/>
              <a:t>Counterargument: Southwest's disclosure decisions could be influenced by factors such as the competitive landscape in the airline industry, where the emphasis is on price and convenience rather than solely on quality awards.</a:t>
            </a:r>
          </a:p>
          <a:p>
            <a:endParaRPr lang="en-US" dirty="0"/>
          </a:p>
          <a:p>
            <a:r>
              <a:rPr lang="en-US" dirty="0"/>
              <a:t>SiriusXM: The decision to reveal information about its channel lineup and offer a free trial might be driven by a need to showcase the variety and breadth of its content, appealing to diverse consumer preferences, rather than focusing only on perceived quality.</a:t>
            </a:r>
          </a:p>
          <a:p>
            <a:r>
              <a:rPr lang="en-US" dirty="0"/>
              <a:t>Counterargument: SiriusXM's disclosure decisions could be influenced by factors such as the competitive landscape in the satellite radio industry, where the emphasis is on attracting and retaining subscribers with content variety and promotional offers, rather than solely due to quality concerns related to suppliers.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76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Tesla: Tesla's brand reputation for innovation and high-performance electric vehicles might play a significant role in consumers' perception of the cars' quality, regardless of the disclosure of battery suppliers. The strong brand image could overshadow the importance of disclosing vertical product information.</a:t>
            </a:r>
          </a:p>
          <a:p>
            <a:r>
              <a:rPr lang="en-US" dirty="0"/>
              <a:t>Counterargument: Tesla's decision to disclose battery supplier information could be a result of other factors, such as showcasing the use of reputable suppliers to further strengthen its brand image, rather than solely due to perceived quality.</a:t>
            </a:r>
          </a:p>
          <a:p>
            <a:endParaRPr lang="en-US" dirty="0"/>
          </a:p>
          <a:p>
            <a:r>
              <a:rPr lang="en-US" dirty="0"/>
              <a:t>Dell: The decision to dual-source CPUs from Intel and AMD might be driven by the need for supply chain diversification and risk mitigation rather than competition-driven disclosure decisions. This would ensure a continuous supply of components in case of disruptions or shortages.</a:t>
            </a:r>
          </a:p>
          <a:p>
            <a:r>
              <a:rPr lang="en-US" dirty="0"/>
              <a:t>Counterargument: Dell's decision to disclose CPU information could be related to meeting consumer preferences for choice and customization rather than only focusing on perceived quality.</a:t>
            </a:r>
          </a:p>
          <a:p>
            <a:endParaRPr lang="en-US" dirty="0"/>
          </a:p>
          <a:p>
            <a:r>
              <a:rPr lang="en-US" dirty="0"/>
              <a:t>Southwest Airlines: Southwest's decision not to share information about its J.D. Power ranking on its website might be due to a focus on other marketing strategies that emphasize affordability and customer experience, rather than promoting specific quality rankings.</a:t>
            </a:r>
          </a:p>
          <a:p>
            <a:r>
              <a:rPr lang="en-US" dirty="0"/>
              <a:t>Counterargument: Southwest's disclosure decisions could be influenced by factors such as the competitive landscape in the airline industry, where the emphasis is on price and convenience rather than solely on quality awards.</a:t>
            </a:r>
          </a:p>
          <a:p>
            <a:endParaRPr lang="en-US" dirty="0"/>
          </a:p>
          <a:p>
            <a:r>
              <a:rPr lang="en-US" dirty="0"/>
              <a:t>SiriusXM: The decision to reveal information about its channel lineup and offer a free trial might be driven by a need to showcase the variety and breadth of its content, appealing to diverse consumer preferences, rather than focusing only on perceived quality.</a:t>
            </a:r>
          </a:p>
          <a:p>
            <a:r>
              <a:rPr lang="en-US" dirty="0"/>
              <a:t>Counterargument: SiriusXM's disclosure decisions could be influenced by factors such as the competitive landscape in the satellite radio industry, where the emphasis is on attracting and retaining subscribers with content variety and promotional offers, rather than solely due to quality concerns related to suppliers.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1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Tesla: Tesla's brand reputation for innovation and high-performance electric vehicles might play a significant role in consumers' perception of the cars' quality, regardless of the disclosure of battery suppliers. The strong brand image could overshadow the importance of disclosing vertical product information.</a:t>
            </a:r>
          </a:p>
          <a:p>
            <a:r>
              <a:rPr lang="en-US" dirty="0"/>
              <a:t>Counterargument: Tesla's decision to disclose battery supplier information could be a result of other factors, such as showcasing the use of reputable suppliers to further strengthen its brand image, rather than solely due to perceived quality.</a:t>
            </a:r>
          </a:p>
          <a:p>
            <a:endParaRPr lang="en-US" dirty="0"/>
          </a:p>
          <a:p>
            <a:r>
              <a:rPr lang="en-US" dirty="0"/>
              <a:t>Dell: The decision to dual-source CPUs from Intel and AMD might be driven by the need for supply chain diversification and risk mitigation rather than competition-driven disclosure decisions. This would ensure a continuous supply of components in case of disruptions or shortages.</a:t>
            </a:r>
          </a:p>
          <a:p>
            <a:r>
              <a:rPr lang="en-US" dirty="0"/>
              <a:t>Counterargument: Dell's decision to disclose CPU information could be related to meeting consumer preferences for choice and customization rather than only focusing on perceived quality.</a:t>
            </a:r>
          </a:p>
          <a:p>
            <a:endParaRPr lang="en-US" dirty="0"/>
          </a:p>
          <a:p>
            <a:r>
              <a:rPr lang="en-US" dirty="0"/>
              <a:t>Southwest Airlines: Southwest's decision not to share information about its J.D. Power ranking on its website might be due to a focus on other marketing strategies that emphasize affordability and customer experience, rather than promoting specific quality rankings.</a:t>
            </a:r>
          </a:p>
          <a:p>
            <a:r>
              <a:rPr lang="en-US" dirty="0"/>
              <a:t>Counterargument: Southwest's disclosure decisions could be influenced by factors such as the competitive landscape in the airline industry, where the emphasis is on price and convenience rather than solely on quality awards.</a:t>
            </a:r>
          </a:p>
          <a:p>
            <a:endParaRPr lang="en-US" dirty="0"/>
          </a:p>
          <a:p>
            <a:r>
              <a:rPr lang="en-US" dirty="0"/>
              <a:t>SiriusXM: The decision to reveal information about its channel lineup and offer a free trial might be driven by a need to showcase the variety and breadth of its content, appealing to diverse consumer preferences, rather than focusing only on perceived quality.</a:t>
            </a:r>
          </a:p>
          <a:p>
            <a:r>
              <a:rPr lang="en-US" dirty="0"/>
              <a:t>Counterargument: SiriusXM's disclosure decisions could be influenced by factors such as the competitive landscape in the satellite radio industry, where the emphasis is on attracting and retaining subscribers with content variety and promotional offers, rather than solely due to quality concerns related to suppliers.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3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assumes no horizontal differentiation between suppliers. In reality, suppliers often have varying offerings, which may influence the manufacturer's disclosure decision. By not accounting for horizontal differentiation, the model may oversimplify real-world scenarios.</a:t>
            </a:r>
          </a:p>
          <a:p>
            <a:endParaRPr lang="en-US" dirty="0"/>
          </a:p>
          <a:p>
            <a:r>
              <a:rPr lang="en-US" dirty="0"/>
              <a:t>The research only considers the impact of upstream competition on downstream disclosure decisions, without exploring the effect of downstream competition among retailers on the disclosure strategies of an upstream manufacturer. This may limit the comprehensiveness of the findings.</a:t>
            </a:r>
          </a:p>
          <a:p>
            <a:endParaRPr lang="en-US" dirty="0"/>
          </a:p>
          <a:p>
            <a:r>
              <a:rPr lang="en-US" dirty="0"/>
              <a:t>The paper does not discuss potential external factors, such as government regulations or consumer preferences, that may affect disclosure decisions. These factors could play a significant role in the real-world application of the model.</a:t>
            </a:r>
          </a:p>
          <a:p>
            <a:endParaRPr lang="en-US" dirty="0"/>
          </a:p>
          <a:p>
            <a:r>
              <a:rPr lang="en-US" dirty="0"/>
              <a:t>The research assumes that the manufacturer has exclusive ability to disclose quality information. In reality, other parties, such as third-party evaluators or consumer reviews, could also disclose or influence the perception of product quality. Not considering these additional sources of information might limit the model's applicability.</a:t>
            </a:r>
          </a:p>
          <a:p>
            <a:endParaRPr lang="en-US" dirty="0"/>
          </a:p>
          <a:p>
            <a:r>
              <a:rPr lang="en-US" dirty="0"/>
              <a:t>Improvements</a:t>
            </a:r>
          </a:p>
          <a:p>
            <a:r>
              <a:rPr lang="en-US" dirty="0"/>
              <a:t>Incorporate horizontal differentiation among suppliers to account for the varying offerings and competitive advantages that suppliers may have, leading to a more realistic model.</a:t>
            </a:r>
          </a:p>
          <a:p>
            <a:endParaRPr lang="en-US" dirty="0"/>
          </a:p>
          <a:p>
            <a:r>
              <a:rPr lang="en-US" dirty="0"/>
              <a:t>Expand the research to include the effect of downstream competition among retailers on the disclosure strategies of upstream manufacturers, creating a more comprehensive understanding of the disclosure decision-making process.</a:t>
            </a:r>
          </a:p>
          <a:p>
            <a:endParaRPr lang="en-US" dirty="0"/>
          </a:p>
          <a:p>
            <a:r>
              <a:rPr lang="en-US" dirty="0"/>
              <a:t>Include potential external factors, such as government regulations or consumer preferences, in the model to make it more robust and better suited for real-world applications.</a:t>
            </a:r>
          </a:p>
          <a:p>
            <a:endParaRPr lang="en-US" dirty="0"/>
          </a:p>
          <a:p>
            <a:r>
              <a:rPr lang="en-US" dirty="0"/>
              <a:t>Consider the role of third-party evaluators or consumer reviews in the disclosure process, leading to a more accurate representation of the information environment.</a:t>
            </a:r>
          </a:p>
          <a:p>
            <a:endParaRPr lang="en-US" dirty="0"/>
          </a:p>
          <a:p>
            <a:r>
              <a:rPr lang="en-US" dirty="0"/>
              <a:t>Incorporate technology advancements, market trends, or dynamic supplier competition to better capture the complexities of contemporary markets.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41067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r>
              <a:rPr lang="en-US"/>
              <a:t>3/31/2023</a:t>
            </a:r>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University of MIssouri</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r>
              <a:rPr lang="en-US"/>
              <a:t>3/31/2023</a:t>
            </a:r>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University of MIssouri</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r>
              <a:rPr lang="en-US"/>
              <a:t>3/31/2023</a:t>
            </a:r>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University of MIssouri</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r>
              <a:rPr lang="en-US"/>
              <a:t>3/31/2023</a:t>
            </a:r>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University of MIssouri</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r>
              <a:rPr lang="en-US"/>
              <a:t>3/31/2023</a:t>
            </a:r>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University of MIssouri</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r>
              <a:rPr lang="en-US"/>
              <a:t>3/31/2023</a:t>
            </a:r>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University of MIssouri</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r>
              <a:rPr lang="en-US"/>
              <a:t>3/31/2023</a:t>
            </a:r>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University of MIssouri</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r>
              <a:rPr lang="en-US"/>
              <a:t>3/31/2023</a:t>
            </a:r>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University of MIssouri</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r>
              <a:rPr lang="en-US"/>
              <a:t>3/31/2023</a:t>
            </a:r>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University of MIssouri</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r>
              <a:rPr lang="en-US"/>
              <a:t>3/31/2023</a:t>
            </a:r>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University of MIssouri</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r>
              <a:rPr lang="en-US"/>
              <a:t>3/31/2023</a:t>
            </a:r>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University of MIssouri</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3/31/2023</a:t>
            </a:r>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University of MIssouri</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90338" y="640080"/>
            <a:ext cx="3734014" cy="3566160"/>
          </a:xfrm>
        </p:spPr>
        <p:txBody>
          <a:bodyPr vert="horz" lIns="91440" tIns="45720" rIns="91440" bIns="45720" rtlCol="0" anchor="b">
            <a:normAutofit/>
          </a:bodyPr>
          <a:lstStyle/>
          <a:p>
            <a:pPr algn="l"/>
            <a:r>
              <a:rPr lang="en-US" sz="4200"/>
              <a:t>Upstream Competition and Manufacturer Disclosure Strategies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90339" y="4636008"/>
            <a:ext cx="3734014" cy="1572768"/>
          </a:xfrm>
        </p:spPr>
        <p:txBody>
          <a:bodyPr vert="horz" lIns="91440" tIns="45720" rIns="91440" bIns="45720" rtlCol="0">
            <a:normAutofit/>
          </a:bodyPr>
          <a:lstStyle/>
          <a:p>
            <a:pPr algn="l"/>
            <a:r>
              <a:rPr lang="en-US"/>
              <a:t>By Arash Roghani</a:t>
            </a:r>
          </a:p>
          <a:p>
            <a:pPr algn="l"/>
            <a:r>
              <a:rPr lang="en-US"/>
              <a:t>Discussed by Mike Nguyen</a:t>
            </a:r>
          </a:p>
        </p:txBody>
      </p:sp>
      <p:sp>
        <p:nvSpPr>
          <p:cNvPr id="6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C55DF92D-4F5C-ADC1-72F9-38524DE22DD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latin typeface="Calibri" panose="020F0502020204030204"/>
              </a:rPr>
              <a:t>3/31/2023</a:t>
            </a:r>
          </a:p>
        </p:txBody>
      </p:sp>
      <p:pic>
        <p:nvPicPr>
          <p:cNvPr id="45" name="Picture 44" descr="Gear with compass turning gears without">
            <a:extLst>
              <a:ext uri="{FF2B5EF4-FFF2-40B4-BE49-F238E27FC236}">
                <a16:creationId xmlns:a16="http://schemas.microsoft.com/office/drawing/2014/main" id="{E622C9EC-109A-C568-4240-BE60B4E24E10}"/>
              </a:ext>
            </a:extLst>
          </p:cNvPr>
          <p:cNvPicPr>
            <a:picLocks noChangeAspect="1"/>
          </p:cNvPicPr>
          <p:nvPr/>
        </p:nvPicPr>
        <p:blipFill rotWithShape="1">
          <a:blip r:embed="rId2"/>
          <a:srcRect l="8796" r="2425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Footer Placeholder 5">
            <a:extLst>
              <a:ext uri="{FF2B5EF4-FFF2-40B4-BE49-F238E27FC236}">
                <a16:creationId xmlns:a16="http://schemas.microsoft.com/office/drawing/2014/main" id="{7C31D59B-7BF4-8277-6005-F51707FB82EC}"/>
              </a:ext>
            </a:extLst>
          </p:cNvPr>
          <p:cNvSpPr>
            <a:spLocks noGrp="1"/>
          </p:cNvSpPr>
          <p:nvPr>
            <p:ph type="ftr" sz="quarter" idx="11"/>
          </p:nvPr>
        </p:nvSpPr>
        <p:spPr>
          <a:xfrm>
            <a:off x="6105278" y="6356350"/>
            <a:ext cx="4114800"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University of MIssouri</a:t>
            </a:r>
          </a:p>
        </p:txBody>
      </p:sp>
      <p:sp>
        <p:nvSpPr>
          <p:cNvPr id="5" name="Slide Number Placeholder 4">
            <a:extLst>
              <a:ext uri="{FF2B5EF4-FFF2-40B4-BE49-F238E27FC236}">
                <a16:creationId xmlns:a16="http://schemas.microsoft.com/office/drawing/2014/main" id="{98C7543A-67E6-775B-7A44-50C4416F28C6}"/>
              </a:ext>
            </a:extLst>
          </p:cNvPr>
          <p:cNvSpPr>
            <a:spLocks noGrp="1"/>
          </p:cNvSpPr>
          <p:nvPr>
            <p:ph type="sldNum" sz="quarter" idx="12"/>
          </p:nvPr>
        </p:nvSpPr>
        <p:spPr>
          <a:xfrm>
            <a:off x="10591800" y="6356350"/>
            <a:ext cx="762000" cy="365125"/>
          </a:xfrm>
        </p:spPr>
        <p:txBody>
          <a:bodyPr vert="horz" lIns="91440" tIns="45720" rIns="91440" bIns="45720" rtlCol="0" anchor="ctr">
            <a:normAutofit/>
          </a:bodyPr>
          <a:lstStyle/>
          <a:p>
            <a:pPr>
              <a:spcAft>
                <a:spcPts val="600"/>
              </a:spcAft>
              <a:defRPr/>
            </a:pPr>
            <a:fld id="{A6AF1B4E-90EC-4A51-B6E5-B702C054ECB0}" type="slidenum">
              <a:rPr lang="en-US">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
        <p:nvSpPr>
          <p:cNvPr id="7" name="TextBox 6">
            <a:extLst>
              <a:ext uri="{FF2B5EF4-FFF2-40B4-BE49-F238E27FC236}">
                <a16:creationId xmlns:a16="http://schemas.microsoft.com/office/drawing/2014/main" id="{97FFC43D-F863-D9C0-5291-BA0496E5BC12}"/>
              </a:ext>
            </a:extLst>
          </p:cNvPr>
          <p:cNvSpPr txBox="1"/>
          <p:nvPr/>
        </p:nvSpPr>
        <p:spPr>
          <a:xfrm>
            <a:off x="899044" y="5950369"/>
            <a:ext cx="4411133" cy="369332"/>
          </a:xfrm>
          <a:prstGeom prst="rect">
            <a:avLst/>
          </a:prstGeom>
          <a:noFill/>
        </p:spPr>
        <p:txBody>
          <a:bodyPr wrap="square" rtlCol="0">
            <a:spAutoFit/>
          </a:bodyPr>
          <a:lstStyle/>
          <a:p>
            <a:pPr>
              <a:spcAft>
                <a:spcPts val="600"/>
              </a:spcAft>
            </a:pPr>
            <a:r>
              <a:rPr lang="en-US" dirty="0" err="1"/>
              <a:t>Mittelstaedt</a:t>
            </a:r>
            <a:r>
              <a:rPr lang="en-US" dirty="0"/>
              <a:t> &amp; Gentry Doctoral Symposium</a:t>
            </a:r>
          </a:p>
        </p:txBody>
      </p:sp>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CD9F4-83BC-A109-73BC-A54A54603BA6}"/>
              </a:ext>
            </a:extLst>
          </p:cNvPr>
          <p:cNvSpPr>
            <a:spLocks noGrp="1"/>
          </p:cNvSpPr>
          <p:nvPr>
            <p:ph type="title"/>
          </p:nvPr>
        </p:nvSpPr>
        <p:spPr>
          <a:xfrm>
            <a:off x="1156851" y="637762"/>
            <a:ext cx="9888496" cy="900131"/>
          </a:xfrm>
        </p:spPr>
        <p:txBody>
          <a:bodyPr anchor="t">
            <a:normAutofit/>
          </a:bodyPr>
          <a:lstStyle/>
          <a:p>
            <a:r>
              <a:rPr lang="en-US" sz="2800" dirty="0">
                <a:solidFill>
                  <a:schemeClr val="bg1"/>
                </a:solidFill>
              </a:rPr>
              <a:t>Examples – other factors besides upstream competition and perceived quality can affect disclosure decision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E8DA83B8-8329-B073-5FDA-CBC050BBBFF5}"/>
              </a:ext>
            </a:extLst>
          </p:cNvPr>
          <p:cNvGraphicFramePr>
            <a:graphicFrameLocks noGrp="1"/>
          </p:cNvGraphicFramePr>
          <p:nvPr>
            <p:ph idx="1"/>
            <p:extLst>
              <p:ext uri="{D42A27DB-BD31-4B8C-83A1-F6EECF244321}">
                <p14:modId xmlns:p14="http://schemas.microsoft.com/office/powerpoint/2010/main" val="2371247563"/>
              </p:ext>
            </p:extLst>
          </p:nvPr>
        </p:nvGraphicFramePr>
        <p:xfrm>
          <a:off x="557509" y="1960677"/>
          <a:ext cx="11076972" cy="3782774"/>
        </p:xfrm>
        <a:graphic>
          <a:graphicData uri="http://schemas.openxmlformats.org/drawingml/2006/table">
            <a:tbl>
              <a:tblPr firstRow="1" bandRow="1">
                <a:tableStyleId>{5C22544A-7EE6-4342-B048-85BDC9FD1C3A}</a:tableStyleId>
              </a:tblPr>
              <a:tblGrid>
                <a:gridCol w="2986269">
                  <a:extLst>
                    <a:ext uri="{9D8B030D-6E8A-4147-A177-3AD203B41FA5}">
                      <a16:colId xmlns:a16="http://schemas.microsoft.com/office/drawing/2014/main" val="64439762"/>
                    </a:ext>
                  </a:extLst>
                </a:gridCol>
                <a:gridCol w="2838801">
                  <a:extLst>
                    <a:ext uri="{9D8B030D-6E8A-4147-A177-3AD203B41FA5}">
                      <a16:colId xmlns:a16="http://schemas.microsoft.com/office/drawing/2014/main" val="3749946869"/>
                    </a:ext>
                  </a:extLst>
                </a:gridCol>
                <a:gridCol w="5251902">
                  <a:extLst>
                    <a:ext uri="{9D8B030D-6E8A-4147-A177-3AD203B41FA5}">
                      <a16:colId xmlns:a16="http://schemas.microsoft.com/office/drawing/2014/main" val="1894496292"/>
                    </a:ext>
                  </a:extLst>
                </a:gridCol>
              </a:tblGrid>
              <a:tr h="428021">
                <a:tc>
                  <a:txBody>
                    <a:bodyPr/>
                    <a:lstStyle/>
                    <a:p>
                      <a:r>
                        <a:rPr lang="en-US" sz="2600"/>
                        <a:t>Example</a:t>
                      </a:r>
                    </a:p>
                  </a:txBody>
                  <a:tcPr marL="96139" marR="96139" marT="48069" marB="48069"/>
                </a:tc>
                <a:tc>
                  <a:txBody>
                    <a:bodyPr/>
                    <a:lstStyle/>
                    <a:p>
                      <a:r>
                        <a:rPr lang="en-US" sz="2600"/>
                        <a:t>Disclose</a:t>
                      </a:r>
                    </a:p>
                  </a:txBody>
                  <a:tcPr marL="96139" marR="96139" marT="48069" marB="48069"/>
                </a:tc>
                <a:tc>
                  <a:txBody>
                    <a:bodyPr/>
                    <a:lstStyle/>
                    <a:p>
                      <a:r>
                        <a:rPr lang="en-US" sz="2600"/>
                        <a:t>Confounding Factors</a:t>
                      </a:r>
                    </a:p>
                  </a:txBody>
                  <a:tcPr marL="96139" marR="96139" marT="48069" marB="48069"/>
                </a:tc>
                <a:extLst>
                  <a:ext uri="{0D108BD9-81ED-4DB2-BD59-A6C34878D82A}">
                    <a16:rowId xmlns:a16="http://schemas.microsoft.com/office/drawing/2014/main" val="1652277088"/>
                  </a:ext>
                </a:extLst>
              </a:tr>
              <a:tr h="1116920">
                <a:tc>
                  <a:txBody>
                    <a:bodyPr/>
                    <a:lstStyle/>
                    <a:p>
                      <a:r>
                        <a:rPr lang="en-US" sz="2600" dirty="0"/>
                        <a:t>Tesla</a:t>
                      </a:r>
                    </a:p>
                  </a:txBody>
                  <a:tcPr marL="96139" marR="96139" marT="48069" marB="48069"/>
                </a:tc>
                <a:tc>
                  <a:txBody>
                    <a:bodyPr/>
                    <a:lstStyle/>
                    <a:p>
                      <a:r>
                        <a:rPr lang="en-US" sz="2600" dirty="0"/>
                        <a:t>Yes</a:t>
                      </a:r>
                    </a:p>
                  </a:txBody>
                  <a:tcPr marL="96139" marR="96139" marT="48069" marB="48069"/>
                </a:tc>
                <a:tc>
                  <a:txBody>
                    <a:bodyPr/>
                    <a:lstStyle/>
                    <a:p>
                      <a:r>
                        <a:rPr lang="en-US" sz="2600" dirty="0"/>
                        <a:t>Brand reputation for innovation and high-performance electric vehicles</a:t>
                      </a:r>
                    </a:p>
                  </a:txBody>
                  <a:tcPr marL="96139" marR="96139" marT="48069" marB="48069"/>
                </a:tc>
                <a:extLst>
                  <a:ext uri="{0D108BD9-81ED-4DB2-BD59-A6C34878D82A}">
                    <a16:rowId xmlns:a16="http://schemas.microsoft.com/office/drawing/2014/main" val="2046881224"/>
                  </a:ext>
                </a:extLst>
              </a:tr>
              <a:tr h="772471">
                <a:tc>
                  <a:txBody>
                    <a:bodyPr/>
                    <a:lstStyle/>
                    <a:p>
                      <a:r>
                        <a:rPr lang="en-US" sz="2600" dirty="0"/>
                        <a:t>Dell</a:t>
                      </a:r>
                    </a:p>
                    <a:p>
                      <a:endParaRPr lang="en-US" sz="2600" dirty="0"/>
                    </a:p>
                  </a:txBody>
                  <a:tcPr marL="96139" marR="96139" marT="48069" marB="48069"/>
                </a:tc>
                <a:tc>
                  <a:txBody>
                    <a:bodyPr/>
                    <a:lstStyle/>
                    <a:p>
                      <a:r>
                        <a:rPr lang="en-US" sz="2600" dirty="0"/>
                        <a:t>Yes</a:t>
                      </a:r>
                    </a:p>
                  </a:txBody>
                  <a:tcPr marL="96139" marR="96139" marT="48069" marB="48069"/>
                </a:tc>
                <a:tc>
                  <a:txBody>
                    <a:bodyPr/>
                    <a:lstStyle/>
                    <a:p>
                      <a:r>
                        <a:rPr lang="en-US" sz="2600" dirty="0"/>
                        <a:t>Need for supply chain diversification and risk mitigation</a:t>
                      </a:r>
                    </a:p>
                  </a:txBody>
                  <a:tcPr marL="96139" marR="96139" marT="48069" marB="48069"/>
                </a:tc>
                <a:extLst>
                  <a:ext uri="{0D108BD9-81ED-4DB2-BD59-A6C34878D82A}">
                    <a16:rowId xmlns:a16="http://schemas.microsoft.com/office/drawing/2014/main" val="3118030458"/>
                  </a:ext>
                </a:extLst>
              </a:tr>
              <a:tr h="1116920">
                <a:tc>
                  <a:txBody>
                    <a:bodyPr/>
                    <a:lstStyle/>
                    <a:p>
                      <a:r>
                        <a:rPr lang="en-US" sz="2600"/>
                        <a:t>Southwest Airlines</a:t>
                      </a:r>
                    </a:p>
                  </a:txBody>
                  <a:tcPr marL="96139" marR="96139" marT="48069" marB="48069"/>
                </a:tc>
                <a:tc>
                  <a:txBody>
                    <a:bodyPr/>
                    <a:lstStyle/>
                    <a:p>
                      <a:r>
                        <a:rPr lang="en-US" sz="2600" dirty="0"/>
                        <a:t>No</a:t>
                      </a:r>
                    </a:p>
                  </a:txBody>
                  <a:tcPr marL="96139" marR="96139" marT="48069" marB="48069"/>
                </a:tc>
                <a:tc>
                  <a:txBody>
                    <a:bodyPr/>
                    <a:lstStyle/>
                    <a:p>
                      <a:r>
                        <a:rPr lang="en-US" sz="2600" dirty="0"/>
                        <a:t>Emphasis on affordability and customer competitive landscape (focus on price and convenience)</a:t>
                      </a:r>
                    </a:p>
                  </a:txBody>
                  <a:tcPr marL="96139" marR="96139" marT="48069" marB="48069"/>
                </a:tc>
                <a:extLst>
                  <a:ext uri="{0D108BD9-81ED-4DB2-BD59-A6C34878D82A}">
                    <a16:rowId xmlns:a16="http://schemas.microsoft.com/office/drawing/2014/main" val="3908259913"/>
                  </a:ext>
                </a:extLst>
              </a:tr>
            </a:tbl>
          </a:graphicData>
        </a:graphic>
      </p:graphicFrame>
      <p:sp>
        <p:nvSpPr>
          <p:cNvPr id="3" name="Date Placeholder 2">
            <a:extLst>
              <a:ext uri="{FF2B5EF4-FFF2-40B4-BE49-F238E27FC236}">
                <a16:creationId xmlns:a16="http://schemas.microsoft.com/office/drawing/2014/main" id="{FE1E3F0E-8BF3-2AB5-66E7-5039CA4DF7E7}"/>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AC9DABFD-30D7-5447-ECC2-6E7D4CE7E52A}"/>
              </a:ext>
            </a:extLst>
          </p:cNvPr>
          <p:cNvSpPr>
            <a:spLocks noGrp="1"/>
          </p:cNvSpPr>
          <p:nvPr>
            <p:ph type="sldNum" sz="quarter" idx="12"/>
          </p:nvPr>
        </p:nvSpPr>
        <p:spPr/>
        <p:txBody>
          <a:bodyPr/>
          <a:lstStyle/>
          <a:p>
            <a:fld id="{A6AF1B4E-90EC-4A51-B6E5-B702C054ECB0}" type="slidenum">
              <a:rPr lang="en-US" smtClean="0"/>
              <a:t>10</a:t>
            </a:fld>
            <a:endParaRPr lang="en-US" dirty="0"/>
          </a:p>
        </p:txBody>
      </p:sp>
      <p:sp>
        <p:nvSpPr>
          <p:cNvPr id="6" name="Footer Placeholder 5">
            <a:extLst>
              <a:ext uri="{FF2B5EF4-FFF2-40B4-BE49-F238E27FC236}">
                <a16:creationId xmlns:a16="http://schemas.microsoft.com/office/drawing/2014/main" id="{4CB65BF3-35E7-799C-9669-95E62374CA65}"/>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322331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CD9F4-83BC-A109-73BC-A54A54603BA6}"/>
              </a:ext>
            </a:extLst>
          </p:cNvPr>
          <p:cNvSpPr>
            <a:spLocks noGrp="1"/>
          </p:cNvSpPr>
          <p:nvPr>
            <p:ph type="title"/>
          </p:nvPr>
        </p:nvSpPr>
        <p:spPr>
          <a:xfrm>
            <a:off x="1156851" y="637762"/>
            <a:ext cx="9888496" cy="900131"/>
          </a:xfrm>
        </p:spPr>
        <p:txBody>
          <a:bodyPr anchor="t">
            <a:normAutofit/>
          </a:bodyPr>
          <a:lstStyle/>
          <a:p>
            <a:r>
              <a:rPr lang="en-US" sz="2800" dirty="0">
                <a:solidFill>
                  <a:schemeClr val="bg1"/>
                </a:solidFill>
              </a:rPr>
              <a:t>Examples – other factors besides upstream competition and perceived quality can affect disclosure decision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E8DA83B8-8329-B073-5FDA-CBC050BBBFF5}"/>
              </a:ext>
            </a:extLst>
          </p:cNvPr>
          <p:cNvGraphicFramePr>
            <a:graphicFrameLocks noGrp="1"/>
          </p:cNvGraphicFramePr>
          <p:nvPr>
            <p:ph idx="1"/>
          </p:nvPr>
        </p:nvGraphicFramePr>
        <p:xfrm>
          <a:off x="557509" y="1960677"/>
          <a:ext cx="11076972" cy="4671392"/>
        </p:xfrm>
        <a:graphic>
          <a:graphicData uri="http://schemas.openxmlformats.org/drawingml/2006/table">
            <a:tbl>
              <a:tblPr firstRow="1" bandRow="1">
                <a:tableStyleId>{5C22544A-7EE6-4342-B048-85BDC9FD1C3A}</a:tableStyleId>
              </a:tblPr>
              <a:tblGrid>
                <a:gridCol w="2986269">
                  <a:extLst>
                    <a:ext uri="{9D8B030D-6E8A-4147-A177-3AD203B41FA5}">
                      <a16:colId xmlns:a16="http://schemas.microsoft.com/office/drawing/2014/main" val="64439762"/>
                    </a:ext>
                  </a:extLst>
                </a:gridCol>
                <a:gridCol w="2838801">
                  <a:extLst>
                    <a:ext uri="{9D8B030D-6E8A-4147-A177-3AD203B41FA5}">
                      <a16:colId xmlns:a16="http://schemas.microsoft.com/office/drawing/2014/main" val="3749946869"/>
                    </a:ext>
                  </a:extLst>
                </a:gridCol>
                <a:gridCol w="5251902">
                  <a:extLst>
                    <a:ext uri="{9D8B030D-6E8A-4147-A177-3AD203B41FA5}">
                      <a16:colId xmlns:a16="http://schemas.microsoft.com/office/drawing/2014/main" val="1894496292"/>
                    </a:ext>
                  </a:extLst>
                </a:gridCol>
              </a:tblGrid>
              <a:tr h="428021">
                <a:tc>
                  <a:txBody>
                    <a:bodyPr/>
                    <a:lstStyle/>
                    <a:p>
                      <a:r>
                        <a:rPr lang="en-US" sz="2600"/>
                        <a:t>Example</a:t>
                      </a:r>
                    </a:p>
                  </a:txBody>
                  <a:tcPr marL="96139" marR="96139" marT="48069" marB="48069"/>
                </a:tc>
                <a:tc>
                  <a:txBody>
                    <a:bodyPr/>
                    <a:lstStyle/>
                    <a:p>
                      <a:r>
                        <a:rPr lang="en-US" sz="2600"/>
                        <a:t>Disclose</a:t>
                      </a:r>
                    </a:p>
                  </a:txBody>
                  <a:tcPr marL="96139" marR="96139" marT="48069" marB="48069"/>
                </a:tc>
                <a:tc>
                  <a:txBody>
                    <a:bodyPr/>
                    <a:lstStyle/>
                    <a:p>
                      <a:r>
                        <a:rPr lang="en-US" sz="2600"/>
                        <a:t>Confounding Factors</a:t>
                      </a:r>
                    </a:p>
                  </a:txBody>
                  <a:tcPr marL="96139" marR="96139" marT="48069" marB="48069"/>
                </a:tc>
                <a:extLst>
                  <a:ext uri="{0D108BD9-81ED-4DB2-BD59-A6C34878D82A}">
                    <a16:rowId xmlns:a16="http://schemas.microsoft.com/office/drawing/2014/main" val="1652277088"/>
                  </a:ext>
                </a:extLst>
              </a:tr>
              <a:tr h="1116920">
                <a:tc>
                  <a:txBody>
                    <a:bodyPr/>
                    <a:lstStyle/>
                    <a:p>
                      <a:r>
                        <a:rPr lang="en-US" sz="2600" dirty="0"/>
                        <a:t>Tesla</a:t>
                      </a:r>
                    </a:p>
                  </a:txBody>
                  <a:tcPr marL="96139" marR="96139" marT="48069" marB="48069"/>
                </a:tc>
                <a:tc>
                  <a:txBody>
                    <a:bodyPr/>
                    <a:lstStyle/>
                    <a:p>
                      <a:r>
                        <a:rPr lang="en-US" sz="2600" dirty="0"/>
                        <a:t>Yes</a:t>
                      </a:r>
                    </a:p>
                  </a:txBody>
                  <a:tcPr marL="96139" marR="96139" marT="48069" marB="48069"/>
                </a:tc>
                <a:tc>
                  <a:txBody>
                    <a:bodyPr/>
                    <a:lstStyle/>
                    <a:p>
                      <a:r>
                        <a:rPr lang="en-US" sz="2600" dirty="0"/>
                        <a:t>Brand reputation for innovation and high-performance electric vehicles</a:t>
                      </a:r>
                    </a:p>
                  </a:txBody>
                  <a:tcPr marL="96139" marR="96139" marT="48069" marB="48069"/>
                </a:tc>
                <a:extLst>
                  <a:ext uri="{0D108BD9-81ED-4DB2-BD59-A6C34878D82A}">
                    <a16:rowId xmlns:a16="http://schemas.microsoft.com/office/drawing/2014/main" val="2046881224"/>
                  </a:ext>
                </a:extLst>
              </a:tr>
              <a:tr h="772471">
                <a:tc>
                  <a:txBody>
                    <a:bodyPr/>
                    <a:lstStyle/>
                    <a:p>
                      <a:r>
                        <a:rPr lang="en-US" sz="2600" dirty="0"/>
                        <a:t>Dell</a:t>
                      </a:r>
                    </a:p>
                    <a:p>
                      <a:endParaRPr lang="en-US" sz="2600" dirty="0"/>
                    </a:p>
                  </a:txBody>
                  <a:tcPr marL="96139" marR="96139" marT="48069" marB="48069"/>
                </a:tc>
                <a:tc>
                  <a:txBody>
                    <a:bodyPr/>
                    <a:lstStyle/>
                    <a:p>
                      <a:r>
                        <a:rPr lang="en-US" sz="2600" dirty="0"/>
                        <a:t>Yes</a:t>
                      </a:r>
                    </a:p>
                  </a:txBody>
                  <a:tcPr marL="96139" marR="96139" marT="48069" marB="48069"/>
                </a:tc>
                <a:tc>
                  <a:txBody>
                    <a:bodyPr/>
                    <a:lstStyle/>
                    <a:p>
                      <a:r>
                        <a:rPr lang="en-US" sz="2600" dirty="0"/>
                        <a:t>Need for supply chain diversification and risk mitigation</a:t>
                      </a:r>
                    </a:p>
                  </a:txBody>
                  <a:tcPr marL="96139" marR="96139" marT="48069" marB="48069"/>
                </a:tc>
                <a:extLst>
                  <a:ext uri="{0D108BD9-81ED-4DB2-BD59-A6C34878D82A}">
                    <a16:rowId xmlns:a16="http://schemas.microsoft.com/office/drawing/2014/main" val="3118030458"/>
                  </a:ext>
                </a:extLst>
              </a:tr>
              <a:tr h="1116920">
                <a:tc>
                  <a:txBody>
                    <a:bodyPr/>
                    <a:lstStyle/>
                    <a:p>
                      <a:r>
                        <a:rPr lang="en-US" sz="2600"/>
                        <a:t>Southwest Airlines</a:t>
                      </a:r>
                    </a:p>
                  </a:txBody>
                  <a:tcPr marL="96139" marR="96139" marT="48069" marB="48069"/>
                </a:tc>
                <a:tc>
                  <a:txBody>
                    <a:bodyPr/>
                    <a:lstStyle/>
                    <a:p>
                      <a:r>
                        <a:rPr lang="en-US" sz="2600" dirty="0"/>
                        <a:t>No</a:t>
                      </a:r>
                    </a:p>
                  </a:txBody>
                  <a:tcPr marL="96139" marR="96139" marT="48069" marB="48069"/>
                </a:tc>
                <a:tc>
                  <a:txBody>
                    <a:bodyPr/>
                    <a:lstStyle/>
                    <a:p>
                      <a:r>
                        <a:rPr lang="en-US" sz="2600"/>
                        <a:t>Emphasis on affordability and customer competitive landscape (focus on price and convenience)</a:t>
                      </a:r>
                    </a:p>
                  </a:txBody>
                  <a:tcPr marL="96139" marR="96139" marT="48069" marB="48069"/>
                </a:tc>
                <a:extLst>
                  <a:ext uri="{0D108BD9-81ED-4DB2-BD59-A6C34878D82A}">
                    <a16:rowId xmlns:a16="http://schemas.microsoft.com/office/drawing/2014/main" val="3908259913"/>
                  </a:ext>
                </a:extLst>
              </a:tr>
              <a:tr h="772471">
                <a:tc>
                  <a:txBody>
                    <a:bodyPr/>
                    <a:lstStyle/>
                    <a:p>
                      <a:r>
                        <a:rPr lang="en-US" sz="2600"/>
                        <a:t>SiriusXM</a:t>
                      </a:r>
                    </a:p>
                  </a:txBody>
                  <a:tcPr marL="96139" marR="96139" marT="48069" marB="48069"/>
                </a:tc>
                <a:tc>
                  <a:txBody>
                    <a:bodyPr/>
                    <a:lstStyle/>
                    <a:p>
                      <a:r>
                        <a:rPr lang="en-US" sz="2600"/>
                        <a:t>Yes</a:t>
                      </a:r>
                    </a:p>
                  </a:txBody>
                  <a:tcPr marL="96139" marR="96139" marT="48069" marB="48069"/>
                </a:tc>
                <a:tc>
                  <a:txBody>
                    <a:bodyPr/>
                    <a:lstStyle/>
                    <a:p>
                      <a:r>
                        <a:rPr lang="en-US" sz="2600" dirty="0"/>
                        <a:t>Need to showcase content to attract subscribers</a:t>
                      </a:r>
                    </a:p>
                  </a:txBody>
                  <a:tcPr marL="96139" marR="96139" marT="48069" marB="48069"/>
                </a:tc>
                <a:extLst>
                  <a:ext uri="{0D108BD9-81ED-4DB2-BD59-A6C34878D82A}">
                    <a16:rowId xmlns:a16="http://schemas.microsoft.com/office/drawing/2014/main" val="3812168567"/>
                  </a:ext>
                </a:extLst>
              </a:tr>
            </a:tbl>
          </a:graphicData>
        </a:graphic>
      </p:graphicFrame>
      <p:sp>
        <p:nvSpPr>
          <p:cNvPr id="3" name="Date Placeholder 2">
            <a:extLst>
              <a:ext uri="{FF2B5EF4-FFF2-40B4-BE49-F238E27FC236}">
                <a16:creationId xmlns:a16="http://schemas.microsoft.com/office/drawing/2014/main" id="{00FFBBC4-0AF7-5DDF-E66C-A7627373026E}"/>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65D6418A-AE68-2CBE-4681-F9F36B0B727C}"/>
              </a:ext>
            </a:extLst>
          </p:cNvPr>
          <p:cNvSpPr>
            <a:spLocks noGrp="1"/>
          </p:cNvSpPr>
          <p:nvPr>
            <p:ph type="sldNum" sz="quarter" idx="12"/>
          </p:nvPr>
        </p:nvSpPr>
        <p:spPr/>
        <p:txBody>
          <a:bodyPr/>
          <a:lstStyle/>
          <a:p>
            <a:fld id="{A6AF1B4E-90EC-4A51-B6E5-B702C054ECB0}" type="slidenum">
              <a:rPr lang="en-US" smtClean="0"/>
              <a:t>11</a:t>
            </a:fld>
            <a:endParaRPr lang="en-US" dirty="0"/>
          </a:p>
        </p:txBody>
      </p:sp>
      <p:sp>
        <p:nvSpPr>
          <p:cNvPr id="6" name="Footer Placeholder 5">
            <a:extLst>
              <a:ext uri="{FF2B5EF4-FFF2-40B4-BE49-F238E27FC236}">
                <a16:creationId xmlns:a16="http://schemas.microsoft.com/office/drawing/2014/main" id="{9ABCC664-A2AF-56EC-0680-C5F80186131E}"/>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376113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29719-09D5-12B5-6CC0-644359976CAE}"/>
              </a:ext>
            </a:extLst>
          </p:cNvPr>
          <p:cNvSpPr>
            <a:spLocks noGrp="1"/>
          </p:cNvSpPr>
          <p:nvPr>
            <p:ph type="title"/>
          </p:nvPr>
        </p:nvSpPr>
        <p:spPr>
          <a:xfrm>
            <a:off x="640080" y="325369"/>
            <a:ext cx="4368602" cy="1956841"/>
          </a:xfrm>
        </p:spPr>
        <p:txBody>
          <a:bodyPr anchor="b">
            <a:normAutofit/>
          </a:bodyPr>
          <a:lstStyle/>
          <a:p>
            <a:r>
              <a:rPr lang="en-US" sz="5000"/>
              <a:t>Future Research Directions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777988-CAFA-7101-1B4F-54D551733C6A}"/>
              </a:ext>
            </a:extLst>
          </p:cNvPr>
          <p:cNvSpPr>
            <a:spLocks noGrp="1"/>
          </p:cNvSpPr>
          <p:nvPr>
            <p:ph idx="1"/>
          </p:nvPr>
        </p:nvSpPr>
        <p:spPr>
          <a:xfrm>
            <a:off x="640080" y="2872899"/>
            <a:ext cx="4243589" cy="3320668"/>
          </a:xfrm>
        </p:spPr>
        <p:txBody>
          <a:bodyPr>
            <a:normAutofit/>
          </a:bodyPr>
          <a:lstStyle/>
          <a:p>
            <a:r>
              <a:rPr lang="en-US" sz="2200" dirty="0"/>
              <a:t>Horizontal differentiation (among suppliers)</a:t>
            </a:r>
          </a:p>
          <a:p>
            <a:r>
              <a:rPr lang="en-US" sz="2200" dirty="0"/>
              <a:t>Downstream competition (among retailers)</a:t>
            </a:r>
          </a:p>
          <a:p>
            <a:r>
              <a:rPr lang="en-US" sz="2200" dirty="0"/>
              <a:t>Consumer preferences or government regulations. </a:t>
            </a:r>
          </a:p>
          <a:p>
            <a:r>
              <a:rPr lang="en-US" sz="2200" dirty="0"/>
              <a:t>Third-party evaluators </a:t>
            </a:r>
          </a:p>
          <a:p>
            <a:r>
              <a:rPr lang="en-US" sz="2200" dirty="0"/>
              <a:t>Disclosure range (0 -&gt; 1)</a:t>
            </a:r>
          </a:p>
          <a:p>
            <a:endParaRPr lang="en-US" sz="2200" dirty="0"/>
          </a:p>
          <a:p>
            <a:endParaRPr lang="en-US" sz="2200" dirty="0"/>
          </a:p>
        </p:txBody>
      </p:sp>
      <p:pic>
        <p:nvPicPr>
          <p:cNvPr id="19" name="Picture 4" descr="3D rendering of game pieces tied together with a rope">
            <a:extLst>
              <a:ext uri="{FF2B5EF4-FFF2-40B4-BE49-F238E27FC236}">
                <a16:creationId xmlns:a16="http://schemas.microsoft.com/office/drawing/2014/main" id="{9A280951-0C26-6CCB-65A8-7AF004829250}"/>
              </a:ext>
            </a:extLst>
          </p:cNvPr>
          <p:cNvPicPr>
            <a:picLocks noChangeAspect="1"/>
          </p:cNvPicPr>
          <p:nvPr/>
        </p:nvPicPr>
        <p:blipFill rotWithShape="1">
          <a:blip r:embed="rId3"/>
          <a:srcRect r="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Date Placeholder 3">
            <a:extLst>
              <a:ext uri="{FF2B5EF4-FFF2-40B4-BE49-F238E27FC236}">
                <a16:creationId xmlns:a16="http://schemas.microsoft.com/office/drawing/2014/main" id="{1FBE223A-7B5D-8DF0-7C49-1A0A9CBC16AA}"/>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52E732CA-5E97-D146-F321-E182D2E8F22F}"/>
              </a:ext>
            </a:extLst>
          </p:cNvPr>
          <p:cNvSpPr>
            <a:spLocks noGrp="1"/>
          </p:cNvSpPr>
          <p:nvPr>
            <p:ph type="sldNum" sz="quarter" idx="12"/>
          </p:nvPr>
        </p:nvSpPr>
        <p:spPr/>
        <p:txBody>
          <a:bodyPr/>
          <a:lstStyle/>
          <a:p>
            <a:fld id="{A6AF1B4E-90EC-4A51-B6E5-B702C054ECB0}" type="slidenum">
              <a:rPr lang="en-US" smtClean="0"/>
              <a:t>12</a:t>
            </a:fld>
            <a:endParaRPr lang="en-US" dirty="0"/>
          </a:p>
        </p:txBody>
      </p:sp>
      <p:sp>
        <p:nvSpPr>
          <p:cNvPr id="6" name="Footer Placeholder 5">
            <a:extLst>
              <a:ext uri="{FF2B5EF4-FFF2-40B4-BE49-F238E27FC236}">
                <a16:creationId xmlns:a16="http://schemas.microsoft.com/office/drawing/2014/main" id="{7413BC11-31F8-18A3-2CB3-3AE62D856EDD}"/>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196509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C1257C-8CF6-45C1-7A78-FB96B5967E30}"/>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 for listening</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Date Placeholder 2">
            <a:extLst>
              <a:ext uri="{FF2B5EF4-FFF2-40B4-BE49-F238E27FC236}">
                <a16:creationId xmlns:a16="http://schemas.microsoft.com/office/drawing/2014/main" id="{D7AE9D03-CDF8-1E77-A1C2-4CD83E494678}"/>
              </a:ext>
            </a:extLst>
          </p:cNvPr>
          <p:cNvSpPr>
            <a:spLocks noGrp="1"/>
          </p:cNvSpPr>
          <p:nvPr>
            <p:ph type="dt" sz="half" idx="10"/>
          </p:nvPr>
        </p:nvSpPr>
        <p:spPr/>
        <p:txBody>
          <a:bodyPr/>
          <a:lstStyle/>
          <a:p>
            <a:r>
              <a:rPr lang="en-US"/>
              <a:t>3/31/2023</a:t>
            </a:r>
            <a:endParaRPr lang="en-US" dirty="0"/>
          </a:p>
        </p:txBody>
      </p:sp>
      <p:sp>
        <p:nvSpPr>
          <p:cNvPr id="4" name="Slide Number Placeholder 3">
            <a:extLst>
              <a:ext uri="{FF2B5EF4-FFF2-40B4-BE49-F238E27FC236}">
                <a16:creationId xmlns:a16="http://schemas.microsoft.com/office/drawing/2014/main" id="{07835ABA-1DEC-0A9D-C3C5-5070EC7DD4C6}"/>
              </a:ext>
            </a:extLst>
          </p:cNvPr>
          <p:cNvSpPr>
            <a:spLocks noGrp="1"/>
          </p:cNvSpPr>
          <p:nvPr>
            <p:ph type="sldNum" sz="quarter" idx="12"/>
          </p:nvPr>
        </p:nvSpPr>
        <p:spPr/>
        <p:txBody>
          <a:bodyPr/>
          <a:lstStyle/>
          <a:p>
            <a:fld id="{A6AF1B4E-90EC-4A51-B6E5-B702C054ECB0}" type="slidenum">
              <a:rPr lang="en-US" smtClean="0"/>
              <a:t>13</a:t>
            </a:fld>
            <a:endParaRPr lang="en-US" dirty="0"/>
          </a:p>
        </p:txBody>
      </p:sp>
      <p:sp>
        <p:nvSpPr>
          <p:cNvPr id="5" name="Footer Placeholder 4">
            <a:extLst>
              <a:ext uri="{FF2B5EF4-FFF2-40B4-BE49-F238E27FC236}">
                <a16:creationId xmlns:a16="http://schemas.microsoft.com/office/drawing/2014/main" id="{193426D3-28D3-057F-D521-8AC7D1E460E7}"/>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203079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1FFD9-B5A9-25F7-290E-A2E29A73DF1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Interesting Points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09728-E333-C377-46BF-A3D5C0B33559}"/>
              </a:ext>
            </a:extLst>
          </p:cNvPr>
          <p:cNvSpPr>
            <a:spLocks noGrp="1"/>
          </p:cNvSpPr>
          <p:nvPr>
            <p:ph idx="1"/>
          </p:nvPr>
        </p:nvSpPr>
        <p:spPr>
          <a:xfrm>
            <a:off x="1155548" y="2217343"/>
            <a:ext cx="9880893" cy="3959619"/>
          </a:xfrm>
        </p:spPr>
        <p:txBody>
          <a:bodyPr>
            <a:normAutofit/>
          </a:bodyPr>
          <a:lstStyle/>
          <a:p>
            <a:r>
              <a:rPr lang="en-US" sz="2400" dirty="0"/>
              <a:t>The research considers the effect of upstream competition and vertical interactions in a channel on downstream disclosure strategies, providing a more comprehensive understanding of the disclosure decision-making process.</a:t>
            </a:r>
          </a:p>
          <a:p>
            <a:r>
              <a:rPr lang="en-US" sz="2400" dirty="0"/>
              <a:t>It offers a generalized framework that includes a continuum of supplier competition levels, from full competition to monopoly suppliers, making the findings more applicable to various market conditions.</a:t>
            </a:r>
          </a:p>
        </p:txBody>
      </p:sp>
      <p:sp>
        <p:nvSpPr>
          <p:cNvPr id="4" name="Date Placeholder 3">
            <a:extLst>
              <a:ext uri="{FF2B5EF4-FFF2-40B4-BE49-F238E27FC236}">
                <a16:creationId xmlns:a16="http://schemas.microsoft.com/office/drawing/2014/main" id="{0AEEE0C5-1E0B-3411-85B8-12063B97C5E5}"/>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177ED219-C2E0-329A-F8E8-DBFE6262D9F2}"/>
              </a:ext>
            </a:extLst>
          </p:cNvPr>
          <p:cNvSpPr>
            <a:spLocks noGrp="1"/>
          </p:cNvSpPr>
          <p:nvPr>
            <p:ph type="sldNum" sz="quarter" idx="12"/>
          </p:nvPr>
        </p:nvSpPr>
        <p:spPr/>
        <p:txBody>
          <a:bodyPr/>
          <a:lstStyle/>
          <a:p>
            <a:fld id="{A6AF1B4E-90EC-4A51-B6E5-B702C054ECB0}" type="slidenum">
              <a:rPr lang="en-US" smtClean="0"/>
              <a:t>14</a:t>
            </a:fld>
            <a:endParaRPr lang="en-US" dirty="0"/>
          </a:p>
        </p:txBody>
      </p:sp>
      <p:sp>
        <p:nvSpPr>
          <p:cNvPr id="6" name="Footer Placeholder 5">
            <a:extLst>
              <a:ext uri="{FF2B5EF4-FFF2-40B4-BE49-F238E27FC236}">
                <a16:creationId xmlns:a16="http://schemas.microsoft.com/office/drawing/2014/main" id="{7234CBBF-DAD7-2780-E7C2-ED39D0BBC895}"/>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420711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4D9EB-3880-8397-222B-DF4A5FDB537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Profit</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0F0A2A46-63DC-63BC-366B-D63E0745AF99}"/>
              </a:ext>
            </a:extLst>
          </p:cNvPr>
          <p:cNvGraphicFramePr>
            <a:graphicFrameLocks noGrp="1"/>
          </p:cNvGraphicFramePr>
          <p:nvPr>
            <p:ph idx="1"/>
            <p:extLst>
              <p:ext uri="{D42A27DB-BD31-4B8C-83A1-F6EECF244321}">
                <p14:modId xmlns:p14="http://schemas.microsoft.com/office/powerpoint/2010/main" val="2843263932"/>
              </p:ext>
            </p:extLst>
          </p:nvPr>
        </p:nvGraphicFramePr>
        <p:xfrm>
          <a:off x="231494" y="2187615"/>
          <a:ext cx="11840901" cy="4605870"/>
        </p:xfrm>
        <a:graphic>
          <a:graphicData uri="http://schemas.openxmlformats.org/drawingml/2006/table">
            <a:tbl>
              <a:tblPr firstRow="1" bandRow="1">
                <a:tableStyleId>{5C22544A-7EE6-4342-B048-85BDC9FD1C3A}</a:tableStyleId>
              </a:tblPr>
              <a:tblGrid>
                <a:gridCol w="2870521">
                  <a:extLst>
                    <a:ext uri="{9D8B030D-6E8A-4147-A177-3AD203B41FA5}">
                      <a16:colId xmlns:a16="http://schemas.microsoft.com/office/drawing/2014/main" val="3399896505"/>
                    </a:ext>
                  </a:extLst>
                </a:gridCol>
                <a:gridCol w="2908970">
                  <a:extLst>
                    <a:ext uri="{9D8B030D-6E8A-4147-A177-3AD203B41FA5}">
                      <a16:colId xmlns:a16="http://schemas.microsoft.com/office/drawing/2014/main" val="4238036893"/>
                    </a:ext>
                  </a:extLst>
                </a:gridCol>
                <a:gridCol w="3048679">
                  <a:extLst>
                    <a:ext uri="{9D8B030D-6E8A-4147-A177-3AD203B41FA5}">
                      <a16:colId xmlns:a16="http://schemas.microsoft.com/office/drawing/2014/main" val="3790954419"/>
                    </a:ext>
                  </a:extLst>
                </a:gridCol>
                <a:gridCol w="3012731">
                  <a:extLst>
                    <a:ext uri="{9D8B030D-6E8A-4147-A177-3AD203B41FA5}">
                      <a16:colId xmlns:a16="http://schemas.microsoft.com/office/drawing/2014/main" val="2881942837"/>
                    </a:ext>
                  </a:extLst>
                </a:gridCol>
              </a:tblGrid>
              <a:tr h="743058">
                <a:tc>
                  <a:txBody>
                    <a:bodyPr/>
                    <a:lstStyle/>
                    <a:p>
                      <a:endParaRPr lang="en-US" sz="2400"/>
                    </a:p>
                  </a:txBody>
                  <a:tcPr marL="90451" marR="90451" marT="45225" marB="45225"/>
                </a:tc>
                <a:tc>
                  <a:txBody>
                    <a:bodyPr/>
                    <a:lstStyle/>
                    <a:p>
                      <a:r>
                        <a:rPr lang="en-US" sz="2400"/>
                        <a:t>Low-cost Supplier</a:t>
                      </a:r>
                    </a:p>
                  </a:txBody>
                  <a:tcPr marL="90451" marR="90451" marT="45225" marB="45225"/>
                </a:tc>
                <a:tc>
                  <a:txBody>
                    <a:bodyPr/>
                    <a:lstStyle/>
                    <a:p>
                      <a:r>
                        <a:rPr lang="en-US" sz="2400" dirty="0"/>
                        <a:t>Manufacturer</a:t>
                      </a:r>
                    </a:p>
                  </a:txBody>
                  <a:tcPr marL="90451" marR="90451" marT="45225" marB="45225"/>
                </a:tc>
                <a:tc>
                  <a:txBody>
                    <a:bodyPr/>
                    <a:lstStyle/>
                    <a:p>
                      <a:r>
                        <a:rPr lang="en-US" sz="2400"/>
                        <a:t>Consumer Welfare</a:t>
                      </a:r>
                    </a:p>
                  </a:txBody>
                  <a:tcPr marL="90451" marR="90451" marT="45225" marB="45225"/>
                </a:tc>
                <a:extLst>
                  <a:ext uri="{0D108BD9-81ED-4DB2-BD59-A6C34878D82A}">
                    <a16:rowId xmlns:a16="http://schemas.microsoft.com/office/drawing/2014/main" val="1233139390"/>
                  </a:ext>
                </a:extLst>
              </a:tr>
              <a:tr h="1212042">
                <a:tc>
                  <a:txBody>
                    <a:bodyPr/>
                    <a:lstStyle/>
                    <a:p>
                      <a:r>
                        <a:rPr lang="en-US" sz="2400"/>
                        <a:t>Cost advantage is 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 supplier competition)</a:t>
                      </a:r>
                    </a:p>
                  </a:txBody>
                  <a:tcPr marL="90451" marR="90451" marT="45225" marB="45225"/>
                </a:tc>
                <a:tc>
                  <a:txBody>
                    <a:bodyPr/>
                    <a:lstStyle/>
                    <a:p>
                      <a:r>
                        <a:rPr lang="en-US" sz="2400"/>
                        <a:t>Profit increases with cost advantage</a:t>
                      </a:r>
                    </a:p>
                  </a:txBody>
                  <a:tcPr marL="90451" marR="90451" marT="45225" marB="45225"/>
                </a:tc>
                <a:tc>
                  <a:txBody>
                    <a:bodyPr/>
                    <a:lstStyle/>
                    <a:p>
                      <a:r>
                        <a:rPr lang="en-US" sz="2400"/>
                        <a:t>Profit decreases with cost advantage </a:t>
                      </a:r>
                    </a:p>
                  </a:txBody>
                  <a:tcPr marL="90451" marR="90451" marT="45225" marB="45225"/>
                </a:tc>
                <a:tc>
                  <a:txBody>
                    <a:bodyPr/>
                    <a:lstStyle/>
                    <a:p>
                      <a:r>
                        <a:rPr lang="en-US" sz="2400"/>
                        <a:t>Decreases in cost advantage</a:t>
                      </a:r>
                    </a:p>
                  </a:txBody>
                  <a:tcPr marL="90451" marR="90451" marT="45225" marB="45225"/>
                </a:tc>
                <a:extLst>
                  <a:ext uri="{0D108BD9-81ED-4DB2-BD59-A6C34878D82A}">
                    <a16:rowId xmlns:a16="http://schemas.microsoft.com/office/drawing/2014/main" val="2852467282"/>
                  </a:ext>
                </a:extLst>
              </a:tr>
              <a:tr h="2026100">
                <a:tc>
                  <a:txBody>
                    <a:bodyPr/>
                    <a:lstStyle/>
                    <a:p>
                      <a:r>
                        <a:rPr lang="en-US" sz="2400"/>
                        <a:t>Cost advantage is high</a:t>
                      </a:r>
                    </a:p>
                  </a:txBody>
                  <a:tcPr marL="90451" marR="90451" marT="45225" marB="45225"/>
                </a:tc>
                <a:tc>
                  <a:txBody>
                    <a:bodyPr/>
                    <a:lstStyle/>
                    <a:p>
                      <a:r>
                        <a:rPr lang="en-US" sz="2400"/>
                        <a:t>Profit increases with PQ (independent of cost advantage)</a:t>
                      </a:r>
                    </a:p>
                  </a:txBody>
                  <a:tcPr marL="90451" marR="90451" marT="45225" marB="45225"/>
                </a:tc>
                <a:tc>
                  <a:txBody>
                    <a:bodyPr/>
                    <a:lstStyle/>
                    <a:p>
                      <a:r>
                        <a:rPr lang="en-US" sz="2400" dirty="0"/>
                        <a:t>Profit </a:t>
                      </a:r>
                    </a:p>
                    <a:p>
                      <a:pPr marL="285750" indent="-285750">
                        <a:buFontTx/>
                        <a:buChar char="-"/>
                      </a:pPr>
                      <a:r>
                        <a:rPr lang="en-US" sz="2400" dirty="0"/>
                        <a:t>Increases in PQ (when PQ is low or high)</a:t>
                      </a:r>
                    </a:p>
                    <a:p>
                      <a:pPr marL="285750" indent="-285750">
                        <a:buFontTx/>
                        <a:buChar char="-"/>
                      </a:pPr>
                      <a:r>
                        <a:rPr lang="en-US" sz="2400" dirty="0"/>
                        <a:t>Decreases in PQ (when PQ is medium)</a:t>
                      </a:r>
                    </a:p>
                  </a:txBody>
                  <a:tcPr marL="90451" marR="90451" marT="45225" marB="45225"/>
                </a:tc>
                <a:tc>
                  <a:txBody>
                    <a:bodyPr/>
                    <a:lstStyle/>
                    <a:p>
                      <a:pPr marL="0" indent="0">
                        <a:buFontTx/>
                        <a:buNone/>
                      </a:pPr>
                      <a:r>
                        <a:rPr lang="en-US" sz="2400" dirty="0"/>
                        <a:t>Independent of cost advantage</a:t>
                      </a:r>
                    </a:p>
                  </a:txBody>
                  <a:tcPr marL="90451" marR="90451" marT="45225" marB="45225"/>
                </a:tc>
                <a:extLst>
                  <a:ext uri="{0D108BD9-81ED-4DB2-BD59-A6C34878D82A}">
                    <a16:rowId xmlns:a16="http://schemas.microsoft.com/office/drawing/2014/main" val="178224677"/>
                  </a:ext>
                </a:extLst>
              </a:tr>
            </a:tbl>
          </a:graphicData>
        </a:graphic>
      </p:graphicFrame>
      <p:sp>
        <p:nvSpPr>
          <p:cNvPr id="3" name="Date Placeholder 2">
            <a:extLst>
              <a:ext uri="{FF2B5EF4-FFF2-40B4-BE49-F238E27FC236}">
                <a16:creationId xmlns:a16="http://schemas.microsoft.com/office/drawing/2014/main" id="{A73A8CC9-7E21-1F38-926B-439262BB4D25}"/>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AA2013F1-EBDF-BAD1-B991-64C7EC133EDD}"/>
              </a:ext>
            </a:extLst>
          </p:cNvPr>
          <p:cNvSpPr>
            <a:spLocks noGrp="1"/>
          </p:cNvSpPr>
          <p:nvPr>
            <p:ph type="sldNum" sz="quarter" idx="12"/>
          </p:nvPr>
        </p:nvSpPr>
        <p:spPr/>
        <p:txBody>
          <a:bodyPr/>
          <a:lstStyle/>
          <a:p>
            <a:fld id="{A6AF1B4E-90EC-4A51-B6E5-B702C054ECB0}" type="slidenum">
              <a:rPr lang="en-US" smtClean="0"/>
              <a:t>15</a:t>
            </a:fld>
            <a:endParaRPr lang="en-US" dirty="0"/>
          </a:p>
        </p:txBody>
      </p:sp>
      <p:sp>
        <p:nvSpPr>
          <p:cNvPr id="6" name="Footer Placeholder 5">
            <a:extLst>
              <a:ext uri="{FF2B5EF4-FFF2-40B4-BE49-F238E27FC236}">
                <a16:creationId xmlns:a16="http://schemas.microsoft.com/office/drawing/2014/main" id="{66EC967B-69D3-0B4A-82BC-5E862FD668DB}"/>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398443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49B5C-9122-2C67-0ED0-2BE68595F6B5}"/>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Findings</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92A310-E1FD-A599-F628-929BE33CCDA9}"/>
              </a:ext>
            </a:extLst>
          </p:cNvPr>
          <p:cNvSpPr>
            <a:spLocks noGrp="1"/>
          </p:cNvSpPr>
          <p:nvPr>
            <p:ph idx="1"/>
          </p:nvPr>
        </p:nvSpPr>
        <p:spPr>
          <a:xfrm>
            <a:off x="1155548" y="2217343"/>
            <a:ext cx="9880893" cy="3959619"/>
          </a:xfrm>
        </p:spPr>
        <p:txBody>
          <a:bodyPr>
            <a:normAutofit/>
          </a:bodyPr>
          <a:lstStyle/>
          <a:p>
            <a:r>
              <a:rPr lang="en-US" sz="2400"/>
              <a:t>Under perfect competition (between suppliers), full disclosure across all quality levels (this is consistent with previous research) </a:t>
            </a:r>
          </a:p>
          <a:p>
            <a:r>
              <a:rPr lang="en-US" sz="2400"/>
              <a:t>Under imperfect competition, partial disclosure equilibrium (even under costless disclosure)</a:t>
            </a:r>
          </a:p>
          <a:p>
            <a:pPr lvl="1"/>
            <a:r>
              <a:rPr lang="en-US"/>
              <a:t>The manufacturer discloses for high and medium-low quality levels </a:t>
            </a:r>
          </a:p>
          <a:p>
            <a:pPr lvl="2"/>
            <a:r>
              <a:rPr lang="en-US" sz="2400"/>
              <a:t>They can disclose but not because of upstream channel structure, but because of downstream customers. (this is already explained by the positive demand-enhancing effect)</a:t>
            </a:r>
          </a:p>
          <a:p>
            <a:pPr lvl="1"/>
            <a:r>
              <a:rPr lang="en-US"/>
              <a:t>The manufacturers do not disclose low and medium-high  level </a:t>
            </a:r>
            <a:endParaRPr lang="en-US" dirty="0"/>
          </a:p>
        </p:txBody>
      </p:sp>
      <p:sp>
        <p:nvSpPr>
          <p:cNvPr id="4" name="Date Placeholder 3">
            <a:extLst>
              <a:ext uri="{FF2B5EF4-FFF2-40B4-BE49-F238E27FC236}">
                <a16:creationId xmlns:a16="http://schemas.microsoft.com/office/drawing/2014/main" id="{3BCDC343-72C5-2000-942D-B355EFA47F45}"/>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FE3AED8E-D888-D4D7-789D-F99AE7CDAA8E}"/>
              </a:ext>
            </a:extLst>
          </p:cNvPr>
          <p:cNvSpPr>
            <a:spLocks noGrp="1"/>
          </p:cNvSpPr>
          <p:nvPr>
            <p:ph type="sldNum" sz="quarter" idx="12"/>
          </p:nvPr>
        </p:nvSpPr>
        <p:spPr/>
        <p:txBody>
          <a:bodyPr/>
          <a:lstStyle/>
          <a:p>
            <a:fld id="{A6AF1B4E-90EC-4A51-B6E5-B702C054ECB0}" type="slidenum">
              <a:rPr lang="en-US" smtClean="0"/>
              <a:t>16</a:t>
            </a:fld>
            <a:endParaRPr lang="en-US" dirty="0"/>
          </a:p>
        </p:txBody>
      </p:sp>
      <p:sp>
        <p:nvSpPr>
          <p:cNvPr id="6" name="Footer Placeholder 5">
            <a:extLst>
              <a:ext uri="{FF2B5EF4-FFF2-40B4-BE49-F238E27FC236}">
                <a16:creationId xmlns:a16="http://schemas.microsoft.com/office/drawing/2014/main" id="{D7F06DD6-11CD-9AE1-6A92-F7DC309998DC}"/>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204790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49F8F-84A1-ED8C-4958-041CB96A858E}"/>
              </a:ext>
            </a:extLst>
          </p:cNvPr>
          <p:cNvSpPr>
            <a:spLocks noGrp="1"/>
          </p:cNvSpPr>
          <p:nvPr>
            <p:ph type="title"/>
          </p:nvPr>
        </p:nvSpPr>
        <p:spPr>
          <a:xfrm>
            <a:off x="1156851" y="637762"/>
            <a:ext cx="9888496" cy="1520377"/>
          </a:xfrm>
        </p:spPr>
        <p:txBody>
          <a:bodyPr anchor="ctr">
            <a:normAutofit/>
          </a:bodyPr>
          <a:lstStyle/>
          <a:p>
            <a:r>
              <a:rPr lang="en-US">
                <a:solidFill>
                  <a:schemeClr val="bg1"/>
                </a:solidFill>
              </a:rPr>
              <a:t>Research Context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D21F78-6963-E5BA-1A11-07D3506A5A88}"/>
              </a:ext>
            </a:extLst>
          </p:cNvPr>
          <p:cNvSpPr>
            <a:spLocks noGrp="1"/>
          </p:cNvSpPr>
          <p:nvPr>
            <p:ph idx="1"/>
          </p:nvPr>
        </p:nvSpPr>
        <p:spPr>
          <a:xfrm>
            <a:off x="1155559" y="3100283"/>
            <a:ext cx="9889788" cy="3076679"/>
          </a:xfrm>
        </p:spPr>
        <p:txBody>
          <a:bodyPr>
            <a:normAutofit fontScale="92500"/>
          </a:bodyPr>
          <a:lstStyle/>
          <a:p>
            <a:r>
              <a:rPr lang="en-US" sz="2400" dirty="0"/>
              <a:t>Several manufacturers with more than one supplier (or an outside option) have different disclosing strategies (either yes or no). </a:t>
            </a:r>
          </a:p>
          <a:p>
            <a:r>
              <a:rPr lang="en-US" sz="2400" dirty="0"/>
              <a:t>Upstream channel structure (the level of suppliers’ competition) on downstream manufacturer’s disclosure strategy (of quality of the manufacturer’s offering). </a:t>
            </a:r>
          </a:p>
          <a:p>
            <a:r>
              <a:rPr lang="en-US" sz="2400" dirty="0"/>
              <a:t>Under what conditions:</a:t>
            </a:r>
          </a:p>
          <a:p>
            <a:pPr lvl="1"/>
            <a:r>
              <a:rPr lang="en-US" dirty="0"/>
              <a:t>A supplier’s incentive for the manufacturer disclosure benefits both the manufacturer and the most efficient suppliers?</a:t>
            </a:r>
          </a:p>
          <a:p>
            <a:pPr lvl="1"/>
            <a:r>
              <a:rPr lang="en-US" dirty="0"/>
              <a:t>Can an early commitment to wholesale price benefit both?</a:t>
            </a:r>
          </a:p>
        </p:txBody>
      </p:sp>
      <p:sp>
        <p:nvSpPr>
          <p:cNvPr id="4" name="Date Placeholder 3">
            <a:extLst>
              <a:ext uri="{FF2B5EF4-FFF2-40B4-BE49-F238E27FC236}">
                <a16:creationId xmlns:a16="http://schemas.microsoft.com/office/drawing/2014/main" id="{4F65A1EE-B45A-C761-06B9-B7DC9B70046D}"/>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F249E396-6CED-3F94-F9DE-61F712A30D10}"/>
              </a:ext>
            </a:extLst>
          </p:cNvPr>
          <p:cNvSpPr>
            <a:spLocks noGrp="1"/>
          </p:cNvSpPr>
          <p:nvPr>
            <p:ph type="sldNum" sz="quarter" idx="12"/>
          </p:nvPr>
        </p:nvSpPr>
        <p:spPr/>
        <p:txBody>
          <a:bodyPr/>
          <a:lstStyle/>
          <a:p>
            <a:fld id="{A6AF1B4E-90EC-4A51-B6E5-B702C054ECB0}" type="slidenum">
              <a:rPr lang="en-US" smtClean="0"/>
              <a:t>17</a:t>
            </a:fld>
            <a:endParaRPr lang="en-US" dirty="0"/>
          </a:p>
        </p:txBody>
      </p:sp>
      <p:sp>
        <p:nvSpPr>
          <p:cNvPr id="6" name="Footer Placeholder 5">
            <a:extLst>
              <a:ext uri="{FF2B5EF4-FFF2-40B4-BE49-F238E27FC236}">
                <a16:creationId xmlns:a16="http://schemas.microsoft.com/office/drawing/2014/main" id="{03FC99B2-2894-1CA5-36B4-3DF1B8543AD4}"/>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409023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3AAED-126E-BA3A-2D48-29E6E18E9EAE}"/>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Mechanisms when disclosing quality info</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37C3C0-8591-5813-620E-CAFDB6796B90}"/>
              </a:ext>
            </a:extLst>
          </p:cNvPr>
          <p:cNvSpPr>
            <a:spLocks noGrp="1"/>
          </p:cNvSpPr>
          <p:nvPr>
            <p:ph idx="1"/>
          </p:nvPr>
        </p:nvSpPr>
        <p:spPr>
          <a:xfrm>
            <a:off x="1155548" y="2217343"/>
            <a:ext cx="9880893" cy="3959619"/>
          </a:xfrm>
        </p:spPr>
        <p:txBody>
          <a:bodyPr>
            <a:normAutofit/>
          </a:bodyPr>
          <a:lstStyle/>
          <a:p>
            <a:r>
              <a:rPr lang="en-US" sz="2400" dirty="0"/>
              <a:t>A positive demand-enhancing effect (Guo 2020) </a:t>
            </a:r>
          </a:p>
          <a:p>
            <a:r>
              <a:rPr lang="en-US" sz="2400" dirty="0"/>
              <a:t>A negative margin-reducing effect  (Guo 2020)</a:t>
            </a:r>
          </a:p>
          <a:p>
            <a:pPr lvl="1"/>
            <a:r>
              <a:rPr lang="en-US" dirty="0"/>
              <a:t>Because suppliers know consumers’ belief of quality increases, </a:t>
            </a:r>
          </a:p>
          <a:p>
            <a:pPr lvl="1"/>
            <a:r>
              <a:rPr lang="en-US" dirty="0"/>
              <a:t>Suppliers can charge higher wholesale prices</a:t>
            </a:r>
          </a:p>
          <a:p>
            <a:pPr lvl="1"/>
            <a:r>
              <a:rPr lang="en-US" dirty="0"/>
              <a:t>-&gt; A higher negative indirect margin-reducing effect. </a:t>
            </a:r>
          </a:p>
          <a:p>
            <a:r>
              <a:rPr lang="en-US" sz="2400" dirty="0"/>
              <a:t>A positive supplier competition effect (this paper’s contribution) </a:t>
            </a:r>
          </a:p>
          <a:p>
            <a:pPr lvl="1"/>
            <a:r>
              <a:rPr lang="en-US" dirty="0"/>
              <a:t>But the quality level is over a certain threshold, suppliers’ competition starts kicking in and disabling suppliers from charging too high margins. </a:t>
            </a:r>
          </a:p>
        </p:txBody>
      </p:sp>
      <p:sp>
        <p:nvSpPr>
          <p:cNvPr id="4" name="Date Placeholder 3">
            <a:extLst>
              <a:ext uri="{FF2B5EF4-FFF2-40B4-BE49-F238E27FC236}">
                <a16:creationId xmlns:a16="http://schemas.microsoft.com/office/drawing/2014/main" id="{F7D6459F-FED6-36C8-772F-85E50EEF1F62}"/>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CD394EAA-8650-DDF2-436B-6ACB6C3C8788}"/>
              </a:ext>
            </a:extLst>
          </p:cNvPr>
          <p:cNvSpPr>
            <a:spLocks noGrp="1"/>
          </p:cNvSpPr>
          <p:nvPr>
            <p:ph type="sldNum" sz="quarter" idx="12"/>
          </p:nvPr>
        </p:nvSpPr>
        <p:spPr/>
        <p:txBody>
          <a:bodyPr/>
          <a:lstStyle/>
          <a:p>
            <a:fld id="{A6AF1B4E-90EC-4A51-B6E5-B702C054ECB0}" type="slidenum">
              <a:rPr lang="en-US" smtClean="0"/>
              <a:t>2</a:t>
            </a:fld>
            <a:endParaRPr lang="en-US" dirty="0"/>
          </a:p>
        </p:txBody>
      </p:sp>
      <p:sp>
        <p:nvSpPr>
          <p:cNvPr id="6" name="Footer Placeholder 5">
            <a:extLst>
              <a:ext uri="{FF2B5EF4-FFF2-40B4-BE49-F238E27FC236}">
                <a16:creationId xmlns:a16="http://schemas.microsoft.com/office/drawing/2014/main" id="{BA90BF01-310C-CCC6-1C9D-D4E057255B8D}"/>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236224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3C28E-691C-70CB-CA2C-1847BEA20CF2}"/>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3 benchmark cases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EAEBB3-DFC9-D85D-9EB6-3BAFEF2BF9DE}"/>
              </a:ext>
            </a:extLst>
          </p:cNvPr>
          <p:cNvSpPr>
            <a:spLocks noGrp="1"/>
          </p:cNvSpPr>
          <p:nvPr>
            <p:ph idx="1"/>
          </p:nvPr>
        </p:nvSpPr>
        <p:spPr>
          <a:xfrm>
            <a:off x="1155548" y="2217343"/>
            <a:ext cx="9880893" cy="3959619"/>
          </a:xfrm>
        </p:spPr>
        <p:txBody>
          <a:bodyPr>
            <a:normAutofit lnSpcReduction="10000"/>
          </a:bodyPr>
          <a:lstStyle/>
          <a:p>
            <a:r>
              <a:rPr lang="en-US" sz="2000" dirty="0"/>
              <a:t>Vertical integration: </a:t>
            </a:r>
          </a:p>
          <a:p>
            <a:pPr lvl="1"/>
            <a:r>
              <a:rPr lang="en-US" sz="1600" dirty="0"/>
              <a:t>Only the positive demand-enhancing effect exists. </a:t>
            </a:r>
          </a:p>
          <a:p>
            <a:pPr lvl="1"/>
            <a:r>
              <a:rPr lang="en-US" sz="1600" dirty="0"/>
              <a:t>Hence, disclose for any quality level (except the lowest one)</a:t>
            </a:r>
          </a:p>
          <a:p>
            <a:r>
              <a:rPr lang="en-US" sz="2000" dirty="0"/>
              <a:t>Symmetric Suppliers: </a:t>
            </a:r>
          </a:p>
          <a:p>
            <a:pPr lvl="1"/>
            <a:r>
              <a:rPr lang="en-US" sz="1600" dirty="0"/>
              <a:t>When the suppliers are symmetric, the optimal decision of the manufacturer is to disclose quality for all quality levels </a:t>
            </a:r>
          </a:p>
          <a:p>
            <a:pPr lvl="1"/>
            <a:r>
              <a:rPr lang="en-US" sz="1600" dirty="0"/>
              <a:t>Because of is suppliers’ intense competition, the manufacturer can win the whole channel profits</a:t>
            </a:r>
          </a:p>
          <a:p>
            <a:r>
              <a:rPr lang="en-US" sz="2000" dirty="0"/>
              <a:t>Monopolist supplier: </a:t>
            </a:r>
          </a:p>
          <a:p>
            <a:pPr lvl="1"/>
            <a:r>
              <a:rPr lang="en-US" sz="1600" dirty="0"/>
              <a:t>When the cost advantage of the first supplier &gt; the consumer valuation, it becomes a monopolist </a:t>
            </a:r>
          </a:p>
          <a:p>
            <a:pPr lvl="1"/>
            <a:r>
              <a:rPr lang="en-US" sz="1600" dirty="0"/>
              <a:t>Based on Guo (2020), the manufacturer discloses for the medium quality levels, and none for the low and high-quality levels. </a:t>
            </a:r>
          </a:p>
          <a:p>
            <a:r>
              <a:rPr lang="en-US" sz="2000" dirty="0"/>
              <a:t>Asymmetric Suppliers (contribution): </a:t>
            </a:r>
          </a:p>
          <a:p>
            <a:pPr lvl="1"/>
            <a:r>
              <a:rPr lang="en-US" sz="2000" dirty="0"/>
              <a:t>Assumptions: cost-advantage of the leading supplier &lt; the max valuation (so the case does not revert to monopolist case)</a:t>
            </a:r>
          </a:p>
          <a:p>
            <a:pPr lvl="1"/>
            <a:endParaRPr lang="en-US" sz="2000" dirty="0"/>
          </a:p>
        </p:txBody>
      </p:sp>
      <p:sp>
        <p:nvSpPr>
          <p:cNvPr id="4" name="Date Placeholder 3">
            <a:extLst>
              <a:ext uri="{FF2B5EF4-FFF2-40B4-BE49-F238E27FC236}">
                <a16:creationId xmlns:a16="http://schemas.microsoft.com/office/drawing/2014/main" id="{6FDB5632-5387-A0D8-557E-9E0B48652E72}"/>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B65432BC-33D3-BF09-EB4F-95CFB4DD2E3E}"/>
              </a:ext>
            </a:extLst>
          </p:cNvPr>
          <p:cNvSpPr>
            <a:spLocks noGrp="1"/>
          </p:cNvSpPr>
          <p:nvPr>
            <p:ph type="sldNum" sz="quarter" idx="12"/>
          </p:nvPr>
        </p:nvSpPr>
        <p:spPr/>
        <p:txBody>
          <a:bodyPr/>
          <a:lstStyle/>
          <a:p>
            <a:fld id="{A6AF1B4E-90EC-4A51-B6E5-B702C054ECB0}" type="slidenum">
              <a:rPr lang="en-US" smtClean="0"/>
              <a:t>3</a:t>
            </a:fld>
            <a:endParaRPr lang="en-US" dirty="0"/>
          </a:p>
        </p:txBody>
      </p:sp>
      <p:sp>
        <p:nvSpPr>
          <p:cNvPr id="6" name="Footer Placeholder 5">
            <a:extLst>
              <a:ext uri="{FF2B5EF4-FFF2-40B4-BE49-F238E27FC236}">
                <a16:creationId xmlns:a16="http://schemas.microsoft.com/office/drawing/2014/main" id="{1F5CE447-C1E2-885D-11B8-62AFC1CCB346}"/>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8455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C9D25-39B5-E267-03C4-87113FA80D9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Quality Effect on Manufacturer Profits</a:t>
            </a:r>
          </a:p>
        </p:txBody>
      </p:sp>
      <p:sp>
        <p:nvSpPr>
          <p:cNvPr id="18" name="Rectangle 1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88E49963-3FF9-515C-F6D2-4118153FC019}"/>
              </a:ext>
            </a:extLst>
          </p:cNvPr>
          <p:cNvGraphicFramePr>
            <a:graphicFrameLocks noGrp="1"/>
          </p:cNvGraphicFramePr>
          <p:nvPr>
            <p:ph idx="1"/>
            <p:extLst>
              <p:ext uri="{D42A27DB-BD31-4B8C-83A1-F6EECF244321}">
                <p14:modId xmlns:p14="http://schemas.microsoft.com/office/powerpoint/2010/main" val="1199017096"/>
              </p:ext>
            </p:extLst>
          </p:nvPr>
        </p:nvGraphicFramePr>
        <p:xfrm>
          <a:off x="1155558" y="2275262"/>
          <a:ext cx="9889790" cy="3879628"/>
        </p:xfrm>
        <a:graphic>
          <a:graphicData uri="http://schemas.openxmlformats.org/drawingml/2006/table">
            <a:tbl>
              <a:tblPr firstRow="1" bandRow="1">
                <a:tableStyleId>{8EC20E35-A176-4012-BC5E-935CFFF8708E}</a:tableStyleId>
              </a:tblPr>
              <a:tblGrid>
                <a:gridCol w="3711848">
                  <a:extLst>
                    <a:ext uri="{9D8B030D-6E8A-4147-A177-3AD203B41FA5}">
                      <a16:colId xmlns:a16="http://schemas.microsoft.com/office/drawing/2014/main" val="3697249258"/>
                    </a:ext>
                  </a:extLst>
                </a:gridCol>
                <a:gridCol w="1678011">
                  <a:extLst>
                    <a:ext uri="{9D8B030D-6E8A-4147-A177-3AD203B41FA5}">
                      <a16:colId xmlns:a16="http://schemas.microsoft.com/office/drawing/2014/main" val="1965860022"/>
                    </a:ext>
                  </a:extLst>
                </a:gridCol>
                <a:gridCol w="2718842">
                  <a:extLst>
                    <a:ext uri="{9D8B030D-6E8A-4147-A177-3AD203B41FA5}">
                      <a16:colId xmlns:a16="http://schemas.microsoft.com/office/drawing/2014/main" val="3855110121"/>
                    </a:ext>
                  </a:extLst>
                </a:gridCol>
                <a:gridCol w="1781089">
                  <a:extLst>
                    <a:ext uri="{9D8B030D-6E8A-4147-A177-3AD203B41FA5}">
                      <a16:colId xmlns:a16="http://schemas.microsoft.com/office/drawing/2014/main" val="3096338253"/>
                    </a:ext>
                  </a:extLst>
                </a:gridCol>
              </a:tblGrid>
              <a:tr h="604728">
                <a:tc>
                  <a:txBody>
                    <a:bodyPr/>
                    <a:lstStyle/>
                    <a:p>
                      <a:r>
                        <a:rPr lang="en-US" sz="2800"/>
                        <a:t>Quality Range</a:t>
                      </a:r>
                    </a:p>
                  </a:txBody>
                  <a:tcPr marL="141313" marR="141313" marT="70656" marB="70656"/>
                </a:tc>
                <a:tc>
                  <a:txBody>
                    <a:bodyPr/>
                    <a:lstStyle/>
                    <a:p>
                      <a:r>
                        <a:rPr lang="en-US" sz="2800"/>
                        <a:t>Low</a:t>
                      </a:r>
                    </a:p>
                  </a:txBody>
                  <a:tcPr marL="141313" marR="141313" marT="70656" marB="70656"/>
                </a:tc>
                <a:tc>
                  <a:txBody>
                    <a:bodyPr/>
                    <a:lstStyle/>
                    <a:p>
                      <a:r>
                        <a:rPr lang="en-US" sz="2800"/>
                        <a:t>Medium</a:t>
                      </a:r>
                    </a:p>
                  </a:txBody>
                  <a:tcPr marL="141313" marR="141313" marT="70656" marB="70656"/>
                </a:tc>
                <a:tc>
                  <a:txBody>
                    <a:bodyPr/>
                    <a:lstStyle/>
                    <a:p>
                      <a:r>
                        <a:rPr lang="en-US" sz="2800"/>
                        <a:t>High</a:t>
                      </a:r>
                    </a:p>
                  </a:txBody>
                  <a:tcPr marL="141313" marR="141313" marT="70656" marB="70656"/>
                </a:tc>
                <a:extLst>
                  <a:ext uri="{0D108BD9-81ED-4DB2-BD59-A6C34878D82A}">
                    <a16:rowId xmlns:a16="http://schemas.microsoft.com/office/drawing/2014/main" val="265847910"/>
                  </a:ext>
                </a:extLst>
              </a:tr>
              <a:tr h="1032722">
                <a:tc>
                  <a:txBody>
                    <a:bodyPr/>
                    <a:lstStyle/>
                    <a:p>
                      <a:r>
                        <a:rPr lang="en-US" sz="2800"/>
                        <a:t>Direct Effect</a:t>
                      </a:r>
                    </a:p>
                    <a:p>
                      <a:r>
                        <a:rPr lang="en-US" sz="2800"/>
                        <a:t>(Demand-enhancing)</a:t>
                      </a:r>
                    </a:p>
                  </a:txBody>
                  <a:tcPr marL="141313" marR="141313" marT="70656" marB="70656"/>
                </a:tc>
                <a:tc>
                  <a:txBody>
                    <a:bodyPr/>
                    <a:lstStyle/>
                    <a:p>
                      <a:r>
                        <a:rPr lang="en-US" sz="2800"/>
                        <a:t>+ </a:t>
                      </a:r>
                    </a:p>
                  </a:txBody>
                  <a:tcPr marL="141313" marR="141313" marT="70656" marB="70656"/>
                </a:tc>
                <a:tc>
                  <a:txBody>
                    <a:bodyPr/>
                    <a:lstStyle/>
                    <a:p>
                      <a:r>
                        <a:rPr lang="en-US" sz="2800"/>
                        <a:t>+ </a:t>
                      </a:r>
                    </a:p>
                  </a:txBody>
                  <a:tcPr marL="141313" marR="141313" marT="70656" marB="70656"/>
                </a:tc>
                <a:tc>
                  <a:txBody>
                    <a:bodyPr/>
                    <a:lstStyle/>
                    <a:p>
                      <a:r>
                        <a:rPr lang="en-US" sz="2800"/>
                        <a:t>+</a:t>
                      </a:r>
                    </a:p>
                  </a:txBody>
                  <a:tcPr marL="141313" marR="141313" marT="70656" marB="70656"/>
                </a:tc>
                <a:extLst>
                  <a:ext uri="{0D108BD9-81ED-4DB2-BD59-A6C34878D82A}">
                    <a16:rowId xmlns:a16="http://schemas.microsoft.com/office/drawing/2014/main" val="1424436308"/>
                  </a:ext>
                </a:extLst>
              </a:tr>
              <a:tr h="1032722">
                <a:tc>
                  <a:txBody>
                    <a:bodyPr/>
                    <a:lstStyle/>
                    <a:p>
                      <a:r>
                        <a:rPr lang="en-US" sz="2800"/>
                        <a:t>Indirect effect</a:t>
                      </a:r>
                    </a:p>
                    <a:p>
                      <a:r>
                        <a:rPr lang="en-US" sz="2800"/>
                        <a:t>(Margin-reducing)</a:t>
                      </a:r>
                    </a:p>
                  </a:txBody>
                  <a:tcPr marL="141313" marR="141313" marT="70656" marB="70656"/>
                </a:tc>
                <a:tc>
                  <a:txBody>
                    <a:bodyPr/>
                    <a:lstStyle/>
                    <a:p>
                      <a:r>
                        <a:rPr lang="en-US" sz="2800"/>
                        <a:t>-</a:t>
                      </a:r>
                    </a:p>
                  </a:txBody>
                  <a:tcPr marL="141313" marR="141313" marT="70656" marB="70656"/>
                </a:tc>
                <a:tc>
                  <a:txBody>
                    <a:bodyPr/>
                    <a:lstStyle/>
                    <a:p>
                      <a:r>
                        <a:rPr lang="en-US" sz="2800"/>
                        <a:t>-</a:t>
                      </a:r>
                    </a:p>
                  </a:txBody>
                  <a:tcPr marL="141313" marR="141313" marT="70656" marB="70656"/>
                </a:tc>
                <a:tc>
                  <a:txBody>
                    <a:bodyPr/>
                    <a:lstStyle/>
                    <a:p>
                      <a:r>
                        <a:rPr lang="en-US" sz="2800"/>
                        <a:t>-</a:t>
                      </a:r>
                    </a:p>
                  </a:txBody>
                  <a:tcPr marL="141313" marR="141313" marT="70656" marB="70656"/>
                </a:tc>
                <a:extLst>
                  <a:ext uri="{0D108BD9-81ED-4DB2-BD59-A6C34878D82A}">
                    <a16:rowId xmlns:a16="http://schemas.microsoft.com/office/drawing/2014/main" val="3997489106"/>
                  </a:ext>
                </a:extLst>
              </a:tr>
              <a:tr h="604728">
                <a:tc>
                  <a:txBody>
                    <a:bodyPr/>
                    <a:lstStyle/>
                    <a:p>
                      <a:r>
                        <a:rPr lang="en-US" sz="2800"/>
                        <a:t>Competition Effect</a:t>
                      </a:r>
                    </a:p>
                  </a:txBody>
                  <a:tcPr marL="141313" marR="141313" marT="70656" marB="70656"/>
                </a:tc>
                <a:tc>
                  <a:txBody>
                    <a:bodyPr/>
                    <a:lstStyle/>
                    <a:p>
                      <a:r>
                        <a:rPr lang="en-US" sz="2800"/>
                        <a:t>0</a:t>
                      </a:r>
                    </a:p>
                  </a:txBody>
                  <a:tcPr marL="141313" marR="141313" marT="70656" marB="70656"/>
                </a:tc>
                <a:tc>
                  <a:txBody>
                    <a:bodyPr/>
                    <a:lstStyle/>
                    <a:p>
                      <a:r>
                        <a:rPr lang="en-US" sz="2800"/>
                        <a:t>0 </a:t>
                      </a:r>
                    </a:p>
                  </a:txBody>
                  <a:tcPr marL="141313" marR="141313" marT="70656" marB="70656"/>
                </a:tc>
                <a:tc>
                  <a:txBody>
                    <a:bodyPr/>
                    <a:lstStyle/>
                    <a:p>
                      <a:r>
                        <a:rPr lang="en-US" sz="2800"/>
                        <a:t>+</a:t>
                      </a:r>
                    </a:p>
                  </a:txBody>
                  <a:tcPr marL="141313" marR="141313" marT="70656" marB="70656"/>
                </a:tc>
                <a:extLst>
                  <a:ext uri="{0D108BD9-81ED-4DB2-BD59-A6C34878D82A}">
                    <a16:rowId xmlns:a16="http://schemas.microsoft.com/office/drawing/2014/main" val="1937633135"/>
                  </a:ext>
                </a:extLst>
              </a:tr>
              <a:tr h="604728">
                <a:tc>
                  <a:txBody>
                    <a:bodyPr/>
                    <a:lstStyle/>
                    <a:p>
                      <a:r>
                        <a:rPr lang="en-US" sz="2800"/>
                        <a:t>Overall Effect</a:t>
                      </a:r>
                    </a:p>
                  </a:txBody>
                  <a:tcPr marL="141313" marR="141313" marT="70656" marB="70656"/>
                </a:tc>
                <a:tc>
                  <a:txBody>
                    <a:bodyPr/>
                    <a:lstStyle/>
                    <a:p>
                      <a:r>
                        <a:rPr lang="en-US" sz="2800"/>
                        <a:t>+ </a:t>
                      </a:r>
                    </a:p>
                  </a:txBody>
                  <a:tcPr marL="141313" marR="141313" marT="70656" marB="70656"/>
                </a:tc>
                <a:tc>
                  <a:txBody>
                    <a:bodyPr/>
                    <a:lstStyle/>
                    <a:p>
                      <a:r>
                        <a:rPr lang="en-US" sz="2800"/>
                        <a:t>- </a:t>
                      </a:r>
                    </a:p>
                  </a:txBody>
                  <a:tcPr marL="141313" marR="141313" marT="70656" marB="70656"/>
                </a:tc>
                <a:tc>
                  <a:txBody>
                    <a:bodyPr/>
                    <a:lstStyle/>
                    <a:p>
                      <a:r>
                        <a:rPr lang="en-US" sz="2800"/>
                        <a:t>+</a:t>
                      </a:r>
                    </a:p>
                  </a:txBody>
                  <a:tcPr marL="141313" marR="141313" marT="70656" marB="70656"/>
                </a:tc>
                <a:extLst>
                  <a:ext uri="{0D108BD9-81ED-4DB2-BD59-A6C34878D82A}">
                    <a16:rowId xmlns:a16="http://schemas.microsoft.com/office/drawing/2014/main" val="2335901373"/>
                  </a:ext>
                </a:extLst>
              </a:tr>
            </a:tbl>
          </a:graphicData>
        </a:graphic>
      </p:graphicFrame>
      <p:sp>
        <p:nvSpPr>
          <p:cNvPr id="3" name="Date Placeholder 2">
            <a:extLst>
              <a:ext uri="{FF2B5EF4-FFF2-40B4-BE49-F238E27FC236}">
                <a16:creationId xmlns:a16="http://schemas.microsoft.com/office/drawing/2014/main" id="{6E2B6A44-3A6D-2F66-3B7E-622F82ED292E}"/>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E65C5131-7767-5EB0-00C1-30C7A68F2791}"/>
              </a:ext>
            </a:extLst>
          </p:cNvPr>
          <p:cNvSpPr>
            <a:spLocks noGrp="1"/>
          </p:cNvSpPr>
          <p:nvPr>
            <p:ph type="sldNum" sz="quarter" idx="12"/>
          </p:nvPr>
        </p:nvSpPr>
        <p:spPr/>
        <p:txBody>
          <a:bodyPr/>
          <a:lstStyle/>
          <a:p>
            <a:fld id="{A6AF1B4E-90EC-4A51-B6E5-B702C054ECB0}" type="slidenum">
              <a:rPr lang="en-US" smtClean="0"/>
              <a:t>4</a:t>
            </a:fld>
            <a:endParaRPr lang="en-US" dirty="0"/>
          </a:p>
        </p:txBody>
      </p:sp>
      <p:sp>
        <p:nvSpPr>
          <p:cNvPr id="6" name="Footer Placeholder 5">
            <a:extLst>
              <a:ext uri="{FF2B5EF4-FFF2-40B4-BE49-F238E27FC236}">
                <a16:creationId xmlns:a16="http://schemas.microsoft.com/office/drawing/2014/main" id="{ED9BDA19-9145-BA5E-D56A-D3428813025F}"/>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290354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F682C-4434-C4B1-A6F8-F056202753CA}"/>
              </a:ext>
            </a:extLst>
          </p:cNvPr>
          <p:cNvSpPr>
            <a:spLocks noGrp="1"/>
          </p:cNvSpPr>
          <p:nvPr>
            <p:ph type="title"/>
          </p:nvPr>
        </p:nvSpPr>
        <p:spPr>
          <a:xfrm>
            <a:off x="1156851" y="637762"/>
            <a:ext cx="9888496" cy="1520377"/>
          </a:xfrm>
        </p:spPr>
        <p:txBody>
          <a:bodyPr anchor="ctr">
            <a:normAutofit/>
          </a:bodyPr>
          <a:lstStyle/>
          <a:p>
            <a:r>
              <a:rPr lang="en-US" dirty="0">
                <a:solidFill>
                  <a:schemeClr val="bg1"/>
                </a:solidFill>
              </a:rPr>
              <a:t>How to induce disclosure?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93ABC-B690-2907-2897-58F5C9A6FC28}"/>
              </a:ext>
            </a:extLst>
          </p:cNvPr>
          <p:cNvSpPr>
            <a:spLocks noGrp="1"/>
          </p:cNvSpPr>
          <p:nvPr>
            <p:ph idx="1"/>
          </p:nvPr>
        </p:nvSpPr>
        <p:spPr>
          <a:xfrm>
            <a:off x="1155559" y="3100283"/>
            <a:ext cx="9889788" cy="3076679"/>
          </a:xfrm>
        </p:spPr>
        <p:txBody>
          <a:bodyPr>
            <a:normAutofit/>
          </a:bodyPr>
          <a:lstStyle/>
          <a:p>
            <a:r>
              <a:rPr lang="en-US" sz="2400" dirty="0"/>
              <a:t>For certain quality levels, suppliers can induce manufacturers to disclose quality through </a:t>
            </a:r>
          </a:p>
          <a:p>
            <a:pPr lvl="1"/>
            <a:r>
              <a:rPr lang="en-US" dirty="0"/>
              <a:t>side payment (incentive)</a:t>
            </a:r>
          </a:p>
          <a:p>
            <a:pPr lvl="1"/>
            <a:r>
              <a:rPr lang="en-US" dirty="0"/>
              <a:t>pre-committing to a wholesale price (changes the timing of the game).</a:t>
            </a:r>
          </a:p>
        </p:txBody>
      </p:sp>
      <p:sp>
        <p:nvSpPr>
          <p:cNvPr id="4" name="Date Placeholder 3">
            <a:extLst>
              <a:ext uri="{FF2B5EF4-FFF2-40B4-BE49-F238E27FC236}">
                <a16:creationId xmlns:a16="http://schemas.microsoft.com/office/drawing/2014/main" id="{E8F12709-C170-59D1-D1C2-9B11D74F632E}"/>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BA3110F8-0481-BD57-194D-FFD6AE1297A9}"/>
              </a:ext>
            </a:extLst>
          </p:cNvPr>
          <p:cNvSpPr>
            <a:spLocks noGrp="1"/>
          </p:cNvSpPr>
          <p:nvPr>
            <p:ph type="sldNum" sz="quarter" idx="12"/>
          </p:nvPr>
        </p:nvSpPr>
        <p:spPr/>
        <p:txBody>
          <a:bodyPr/>
          <a:lstStyle/>
          <a:p>
            <a:fld id="{A6AF1B4E-90EC-4A51-B6E5-B702C054ECB0}" type="slidenum">
              <a:rPr lang="en-US" smtClean="0"/>
              <a:t>5</a:t>
            </a:fld>
            <a:endParaRPr lang="en-US" dirty="0"/>
          </a:p>
        </p:txBody>
      </p:sp>
      <p:sp>
        <p:nvSpPr>
          <p:cNvPr id="6" name="Footer Placeholder 5">
            <a:extLst>
              <a:ext uri="{FF2B5EF4-FFF2-40B4-BE49-F238E27FC236}">
                <a16:creationId xmlns:a16="http://schemas.microsoft.com/office/drawing/2014/main" id="{15E674FE-44B1-1223-BB09-9874494D4B57}"/>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138940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14342F-4A4C-D91A-335A-034B16EA5A64}"/>
              </a:ext>
            </a:extLst>
          </p:cNvPr>
          <p:cNvSpPr>
            <a:spLocks noGrp="1"/>
          </p:cNvSpPr>
          <p:nvPr>
            <p:ph type="title"/>
          </p:nvPr>
        </p:nvSpPr>
        <p:spPr>
          <a:xfrm>
            <a:off x="4553733" y="548464"/>
            <a:ext cx="6798541" cy="1675623"/>
          </a:xfrm>
        </p:spPr>
        <p:txBody>
          <a:bodyPr anchor="b">
            <a:normAutofit/>
          </a:bodyPr>
          <a:lstStyle/>
          <a:p>
            <a:r>
              <a:rPr lang="en-US" sz="4000"/>
              <a:t>Potential Reasons to Disclose</a:t>
            </a:r>
          </a:p>
        </p:txBody>
      </p:sp>
      <p:pic>
        <p:nvPicPr>
          <p:cNvPr id="14" name="Picture 4" descr="Machine in a laboratory">
            <a:extLst>
              <a:ext uri="{FF2B5EF4-FFF2-40B4-BE49-F238E27FC236}">
                <a16:creationId xmlns:a16="http://schemas.microsoft.com/office/drawing/2014/main" id="{AF806D6B-BDD0-0111-27F8-F9125BC47B08}"/>
              </a:ext>
            </a:extLst>
          </p:cNvPr>
          <p:cNvPicPr>
            <a:picLocks noChangeAspect="1"/>
          </p:cNvPicPr>
          <p:nvPr/>
        </p:nvPicPr>
        <p:blipFill rotWithShape="1">
          <a:blip r:embed="rId2"/>
          <a:srcRect l="33347" r="25807"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8C32AF7A-90B3-5CF4-7E09-3856C1504B31}"/>
              </a:ext>
            </a:extLst>
          </p:cNvPr>
          <p:cNvSpPr>
            <a:spLocks noGrp="1"/>
          </p:cNvSpPr>
          <p:nvPr>
            <p:ph idx="1"/>
          </p:nvPr>
        </p:nvSpPr>
        <p:spPr>
          <a:xfrm>
            <a:off x="4553734" y="2409830"/>
            <a:ext cx="6798539" cy="3705217"/>
          </a:xfrm>
        </p:spPr>
        <p:txBody>
          <a:bodyPr>
            <a:normAutofit/>
          </a:bodyPr>
          <a:lstStyle/>
          <a:p>
            <a:r>
              <a:rPr lang="en-US" sz="2000"/>
              <a:t>Brand Reputation</a:t>
            </a:r>
          </a:p>
          <a:p>
            <a:r>
              <a:rPr lang="en-US" sz="2000"/>
              <a:t>Supply chain diversification </a:t>
            </a:r>
          </a:p>
          <a:p>
            <a:r>
              <a:rPr lang="en-US" sz="2000"/>
              <a:t>Differences in Industry Culture</a:t>
            </a:r>
          </a:p>
        </p:txBody>
      </p:sp>
      <p:sp>
        <p:nvSpPr>
          <p:cNvPr id="4" name="Date Placeholder 3">
            <a:extLst>
              <a:ext uri="{FF2B5EF4-FFF2-40B4-BE49-F238E27FC236}">
                <a16:creationId xmlns:a16="http://schemas.microsoft.com/office/drawing/2014/main" id="{4C6AD315-75BF-BE7E-D7F4-3155B21E6749}"/>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D4A3A90C-6FF9-5CAB-D1D5-B3392F0B9F85}"/>
              </a:ext>
            </a:extLst>
          </p:cNvPr>
          <p:cNvSpPr>
            <a:spLocks noGrp="1"/>
          </p:cNvSpPr>
          <p:nvPr>
            <p:ph type="sldNum" sz="quarter" idx="12"/>
          </p:nvPr>
        </p:nvSpPr>
        <p:spPr/>
        <p:txBody>
          <a:bodyPr/>
          <a:lstStyle/>
          <a:p>
            <a:fld id="{A6AF1B4E-90EC-4A51-B6E5-B702C054ECB0}" type="slidenum">
              <a:rPr lang="en-US" smtClean="0"/>
              <a:t>6</a:t>
            </a:fld>
            <a:endParaRPr lang="en-US" dirty="0"/>
          </a:p>
        </p:txBody>
      </p:sp>
      <p:sp>
        <p:nvSpPr>
          <p:cNvPr id="6" name="Footer Placeholder 5">
            <a:extLst>
              <a:ext uri="{FF2B5EF4-FFF2-40B4-BE49-F238E27FC236}">
                <a16:creationId xmlns:a16="http://schemas.microsoft.com/office/drawing/2014/main" id="{D1A28740-4412-5582-AAC9-BF2C26860C5E}"/>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21116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CD9F4-83BC-A109-73BC-A54A54603BA6}"/>
              </a:ext>
            </a:extLst>
          </p:cNvPr>
          <p:cNvSpPr>
            <a:spLocks noGrp="1"/>
          </p:cNvSpPr>
          <p:nvPr>
            <p:ph type="title"/>
          </p:nvPr>
        </p:nvSpPr>
        <p:spPr>
          <a:xfrm>
            <a:off x="1156851" y="637762"/>
            <a:ext cx="9888496" cy="900131"/>
          </a:xfrm>
        </p:spPr>
        <p:txBody>
          <a:bodyPr anchor="t">
            <a:normAutofit/>
          </a:bodyPr>
          <a:lstStyle/>
          <a:p>
            <a:r>
              <a:rPr lang="en-US" sz="2800" dirty="0">
                <a:solidFill>
                  <a:schemeClr val="bg1"/>
                </a:solidFill>
              </a:rPr>
              <a:t>Examples – other factors besides upstream competition and perceived quality can affect disclosure decision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7E8C7EE9-FE24-8D99-B5EA-12A1E550D791}"/>
              </a:ext>
            </a:extLst>
          </p:cNvPr>
          <p:cNvSpPr>
            <a:spLocks noGrp="1"/>
          </p:cNvSpPr>
          <p:nvPr>
            <p:ph type="dt" sz="half" idx="10"/>
          </p:nvPr>
        </p:nvSpPr>
        <p:spPr/>
        <p:txBody>
          <a:bodyPr/>
          <a:lstStyle/>
          <a:p>
            <a:r>
              <a:rPr lang="en-US"/>
              <a:t>3/31/2023</a:t>
            </a:r>
            <a:endParaRPr lang="en-US" dirty="0"/>
          </a:p>
        </p:txBody>
      </p:sp>
      <p:sp>
        <p:nvSpPr>
          <p:cNvPr id="7" name="Slide Number Placeholder 6">
            <a:extLst>
              <a:ext uri="{FF2B5EF4-FFF2-40B4-BE49-F238E27FC236}">
                <a16:creationId xmlns:a16="http://schemas.microsoft.com/office/drawing/2014/main" id="{381BCE9D-6AE4-2F64-809D-37D98A9AD623}"/>
              </a:ext>
            </a:extLst>
          </p:cNvPr>
          <p:cNvSpPr>
            <a:spLocks noGrp="1"/>
          </p:cNvSpPr>
          <p:nvPr>
            <p:ph type="sldNum" sz="quarter" idx="12"/>
          </p:nvPr>
        </p:nvSpPr>
        <p:spPr/>
        <p:txBody>
          <a:bodyPr/>
          <a:lstStyle/>
          <a:p>
            <a:fld id="{A6AF1B4E-90EC-4A51-B6E5-B702C054ECB0}" type="slidenum">
              <a:rPr lang="en-US" smtClean="0"/>
              <a:t>7</a:t>
            </a:fld>
            <a:endParaRPr lang="en-US" dirty="0"/>
          </a:p>
        </p:txBody>
      </p:sp>
      <p:sp>
        <p:nvSpPr>
          <p:cNvPr id="8" name="Footer Placeholder 7">
            <a:extLst>
              <a:ext uri="{FF2B5EF4-FFF2-40B4-BE49-F238E27FC236}">
                <a16:creationId xmlns:a16="http://schemas.microsoft.com/office/drawing/2014/main" id="{EF7BAB7D-B423-CDD9-3A84-C5092F5D6816}"/>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205380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CD9F4-83BC-A109-73BC-A54A54603BA6}"/>
              </a:ext>
            </a:extLst>
          </p:cNvPr>
          <p:cNvSpPr>
            <a:spLocks noGrp="1"/>
          </p:cNvSpPr>
          <p:nvPr>
            <p:ph type="title"/>
          </p:nvPr>
        </p:nvSpPr>
        <p:spPr>
          <a:xfrm>
            <a:off x="1156851" y="637762"/>
            <a:ext cx="9888496" cy="900131"/>
          </a:xfrm>
        </p:spPr>
        <p:txBody>
          <a:bodyPr anchor="t">
            <a:normAutofit/>
          </a:bodyPr>
          <a:lstStyle/>
          <a:p>
            <a:r>
              <a:rPr lang="en-US" sz="2800" dirty="0">
                <a:solidFill>
                  <a:schemeClr val="bg1"/>
                </a:solidFill>
              </a:rPr>
              <a:t>Examples – other factors besides upstream competition and perceived quality can affect disclosure decision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E8DA83B8-8329-B073-5FDA-CBC050BBBFF5}"/>
              </a:ext>
            </a:extLst>
          </p:cNvPr>
          <p:cNvGraphicFramePr>
            <a:graphicFrameLocks noGrp="1"/>
          </p:cNvGraphicFramePr>
          <p:nvPr>
            <p:ph idx="1"/>
            <p:extLst>
              <p:ext uri="{D42A27DB-BD31-4B8C-83A1-F6EECF244321}">
                <p14:modId xmlns:p14="http://schemas.microsoft.com/office/powerpoint/2010/main" val="4112545023"/>
              </p:ext>
            </p:extLst>
          </p:nvPr>
        </p:nvGraphicFramePr>
        <p:xfrm>
          <a:off x="557509" y="1960677"/>
          <a:ext cx="11076972" cy="1609298"/>
        </p:xfrm>
        <a:graphic>
          <a:graphicData uri="http://schemas.openxmlformats.org/drawingml/2006/table">
            <a:tbl>
              <a:tblPr firstRow="1" bandRow="1">
                <a:tableStyleId>{5C22544A-7EE6-4342-B048-85BDC9FD1C3A}</a:tableStyleId>
              </a:tblPr>
              <a:tblGrid>
                <a:gridCol w="2986269">
                  <a:extLst>
                    <a:ext uri="{9D8B030D-6E8A-4147-A177-3AD203B41FA5}">
                      <a16:colId xmlns:a16="http://schemas.microsoft.com/office/drawing/2014/main" val="64439762"/>
                    </a:ext>
                  </a:extLst>
                </a:gridCol>
                <a:gridCol w="2838801">
                  <a:extLst>
                    <a:ext uri="{9D8B030D-6E8A-4147-A177-3AD203B41FA5}">
                      <a16:colId xmlns:a16="http://schemas.microsoft.com/office/drawing/2014/main" val="3749946869"/>
                    </a:ext>
                  </a:extLst>
                </a:gridCol>
                <a:gridCol w="5251902">
                  <a:extLst>
                    <a:ext uri="{9D8B030D-6E8A-4147-A177-3AD203B41FA5}">
                      <a16:colId xmlns:a16="http://schemas.microsoft.com/office/drawing/2014/main" val="1894496292"/>
                    </a:ext>
                  </a:extLst>
                </a:gridCol>
              </a:tblGrid>
              <a:tr h="428021">
                <a:tc>
                  <a:txBody>
                    <a:bodyPr/>
                    <a:lstStyle/>
                    <a:p>
                      <a:r>
                        <a:rPr lang="en-US" sz="2600"/>
                        <a:t>Example</a:t>
                      </a:r>
                    </a:p>
                  </a:txBody>
                  <a:tcPr marL="96139" marR="96139" marT="48069" marB="48069"/>
                </a:tc>
                <a:tc>
                  <a:txBody>
                    <a:bodyPr/>
                    <a:lstStyle/>
                    <a:p>
                      <a:r>
                        <a:rPr lang="en-US" sz="2600"/>
                        <a:t>Disclose</a:t>
                      </a:r>
                    </a:p>
                  </a:txBody>
                  <a:tcPr marL="96139" marR="96139" marT="48069" marB="48069"/>
                </a:tc>
                <a:tc>
                  <a:txBody>
                    <a:bodyPr/>
                    <a:lstStyle/>
                    <a:p>
                      <a:r>
                        <a:rPr lang="en-US" sz="2600"/>
                        <a:t>Confounding Factors</a:t>
                      </a:r>
                    </a:p>
                  </a:txBody>
                  <a:tcPr marL="96139" marR="96139" marT="48069" marB="48069"/>
                </a:tc>
                <a:extLst>
                  <a:ext uri="{0D108BD9-81ED-4DB2-BD59-A6C34878D82A}">
                    <a16:rowId xmlns:a16="http://schemas.microsoft.com/office/drawing/2014/main" val="1652277088"/>
                  </a:ext>
                </a:extLst>
              </a:tr>
              <a:tr h="1116920">
                <a:tc>
                  <a:txBody>
                    <a:bodyPr/>
                    <a:lstStyle/>
                    <a:p>
                      <a:r>
                        <a:rPr lang="en-US" sz="2600" dirty="0"/>
                        <a:t>Tesla</a:t>
                      </a:r>
                    </a:p>
                  </a:txBody>
                  <a:tcPr marL="96139" marR="96139" marT="48069" marB="48069"/>
                </a:tc>
                <a:tc>
                  <a:txBody>
                    <a:bodyPr/>
                    <a:lstStyle/>
                    <a:p>
                      <a:r>
                        <a:rPr lang="en-US" sz="2600" dirty="0"/>
                        <a:t>Yes</a:t>
                      </a:r>
                    </a:p>
                  </a:txBody>
                  <a:tcPr marL="96139" marR="96139" marT="48069" marB="48069"/>
                </a:tc>
                <a:tc>
                  <a:txBody>
                    <a:bodyPr/>
                    <a:lstStyle/>
                    <a:p>
                      <a:r>
                        <a:rPr lang="en-US" sz="2600" dirty="0"/>
                        <a:t>Brand reputation for innovation and high-performance electric vehicles</a:t>
                      </a:r>
                    </a:p>
                  </a:txBody>
                  <a:tcPr marL="96139" marR="96139" marT="48069" marB="48069"/>
                </a:tc>
                <a:extLst>
                  <a:ext uri="{0D108BD9-81ED-4DB2-BD59-A6C34878D82A}">
                    <a16:rowId xmlns:a16="http://schemas.microsoft.com/office/drawing/2014/main" val="2046881224"/>
                  </a:ext>
                </a:extLst>
              </a:tr>
            </a:tbl>
          </a:graphicData>
        </a:graphic>
      </p:graphicFrame>
      <p:sp>
        <p:nvSpPr>
          <p:cNvPr id="5" name="Date Placeholder 4">
            <a:extLst>
              <a:ext uri="{FF2B5EF4-FFF2-40B4-BE49-F238E27FC236}">
                <a16:creationId xmlns:a16="http://schemas.microsoft.com/office/drawing/2014/main" id="{FD3CA37E-2AAA-DF1B-6FAB-0E16A6B3D283}"/>
              </a:ext>
            </a:extLst>
          </p:cNvPr>
          <p:cNvSpPr>
            <a:spLocks noGrp="1"/>
          </p:cNvSpPr>
          <p:nvPr>
            <p:ph type="dt" sz="half" idx="10"/>
          </p:nvPr>
        </p:nvSpPr>
        <p:spPr/>
        <p:txBody>
          <a:bodyPr/>
          <a:lstStyle/>
          <a:p>
            <a:r>
              <a:rPr lang="en-US"/>
              <a:t>3/31/2023</a:t>
            </a:r>
            <a:endParaRPr lang="en-US" dirty="0"/>
          </a:p>
        </p:txBody>
      </p:sp>
      <p:sp>
        <p:nvSpPr>
          <p:cNvPr id="6" name="Slide Number Placeholder 5">
            <a:extLst>
              <a:ext uri="{FF2B5EF4-FFF2-40B4-BE49-F238E27FC236}">
                <a16:creationId xmlns:a16="http://schemas.microsoft.com/office/drawing/2014/main" id="{7E6202B3-0D0F-419C-A479-964882DBE100}"/>
              </a:ext>
            </a:extLst>
          </p:cNvPr>
          <p:cNvSpPr>
            <a:spLocks noGrp="1"/>
          </p:cNvSpPr>
          <p:nvPr>
            <p:ph type="sldNum" sz="quarter" idx="12"/>
          </p:nvPr>
        </p:nvSpPr>
        <p:spPr/>
        <p:txBody>
          <a:bodyPr/>
          <a:lstStyle/>
          <a:p>
            <a:fld id="{A6AF1B4E-90EC-4A51-B6E5-B702C054ECB0}" type="slidenum">
              <a:rPr lang="en-US" smtClean="0"/>
              <a:t>8</a:t>
            </a:fld>
            <a:endParaRPr lang="en-US" dirty="0"/>
          </a:p>
        </p:txBody>
      </p:sp>
      <p:sp>
        <p:nvSpPr>
          <p:cNvPr id="7" name="Footer Placeholder 6">
            <a:extLst>
              <a:ext uri="{FF2B5EF4-FFF2-40B4-BE49-F238E27FC236}">
                <a16:creationId xmlns:a16="http://schemas.microsoft.com/office/drawing/2014/main" id="{36022501-D507-8DFA-CE41-E175164EF735}"/>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79473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CD9F4-83BC-A109-73BC-A54A54603BA6}"/>
              </a:ext>
            </a:extLst>
          </p:cNvPr>
          <p:cNvSpPr>
            <a:spLocks noGrp="1"/>
          </p:cNvSpPr>
          <p:nvPr>
            <p:ph type="title"/>
          </p:nvPr>
        </p:nvSpPr>
        <p:spPr>
          <a:xfrm>
            <a:off x="1156851" y="637762"/>
            <a:ext cx="9888496" cy="900131"/>
          </a:xfrm>
        </p:spPr>
        <p:txBody>
          <a:bodyPr anchor="t">
            <a:normAutofit/>
          </a:bodyPr>
          <a:lstStyle/>
          <a:p>
            <a:r>
              <a:rPr lang="en-US" sz="2800" dirty="0">
                <a:solidFill>
                  <a:schemeClr val="bg1"/>
                </a:solidFill>
              </a:rPr>
              <a:t>Examples – other factors besides upstream competition and perceived quality can affect disclosure decision</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E8DA83B8-8329-B073-5FDA-CBC050BBBFF5}"/>
              </a:ext>
            </a:extLst>
          </p:cNvPr>
          <p:cNvGraphicFramePr>
            <a:graphicFrameLocks noGrp="1"/>
          </p:cNvGraphicFramePr>
          <p:nvPr>
            <p:ph idx="1"/>
            <p:extLst>
              <p:ext uri="{D42A27DB-BD31-4B8C-83A1-F6EECF244321}">
                <p14:modId xmlns:p14="http://schemas.microsoft.com/office/powerpoint/2010/main" val="2816865133"/>
              </p:ext>
            </p:extLst>
          </p:nvPr>
        </p:nvGraphicFramePr>
        <p:xfrm>
          <a:off x="557509" y="1960677"/>
          <a:ext cx="11076972" cy="2497916"/>
        </p:xfrm>
        <a:graphic>
          <a:graphicData uri="http://schemas.openxmlformats.org/drawingml/2006/table">
            <a:tbl>
              <a:tblPr firstRow="1" bandRow="1">
                <a:tableStyleId>{5C22544A-7EE6-4342-B048-85BDC9FD1C3A}</a:tableStyleId>
              </a:tblPr>
              <a:tblGrid>
                <a:gridCol w="2986269">
                  <a:extLst>
                    <a:ext uri="{9D8B030D-6E8A-4147-A177-3AD203B41FA5}">
                      <a16:colId xmlns:a16="http://schemas.microsoft.com/office/drawing/2014/main" val="64439762"/>
                    </a:ext>
                  </a:extLst>
                </a:gridCol>
                <a:gridCol w="2838801">
                  <a:extLst>
                    <a:ext uri="{9D8B030D-6E8A-4147-A177-3AD203B41FA5}">
                      <a16:colId xmlns:a16="http://schemas.microsoft.com/office/drawing/2014/main" val="3749946869"/>
                    </a:ext>
                  </a:extLst>
                </a:gridCol>
                <a:gridCol w="5251902">
                  <a:extLst>
                    <a:ext uri="{9D8B030D-6E8A-4147-A177-3AD203B41FA5}">
                      <a16:colId xmlns:a16="http://schemas.microsoft.com/office/drawing/2014/main" val="1894496292"/>
                    </a:ext>
                  </a:extLst>
                </a:gridCol>
              </a:tblGrid>
              <a:tr h="428021">
                <a:tc>
                  <a:txBody>
                    <a:bodyPr/>
                    <a:lstStyle/>
                    <a:p>
                      <a:r>
                        <a:rPr lang="en-US" sz="2600"/>
                        <a:t>Example</a:t>
                      </a:r>
                    </a:p>
                  </a:txBody>
                  <a:tcPr marL="96139" marR="96139" marT="48069" marB="48069"/>
                </a:tc>
                <a:tc>
                  <a:txBody>
                    <a:bodyPr/>
                    <a:lstStyle/>
                    <a:p>
                      <a:r>
                        <a:rPr lang="en-US" sz="2600"/>
                        <a:t>Disclose</a:t>
                      </a:r>
                    </a:p>
                  </a:txBody>
                  <a:tcPr marL="96139" marR="96139" marT="48069" marB="48069"/>
                </a:tc>
                <a:tc>
                  <a:txBody>
                    <a:bodyPr/>
                    <a:lstStyle/>
                    <a:p>
                      <a:r>
                        <a:rPr lang="en-US" sz="2600"/>
                        <a:t>Confounding Factors</a:t>
                      </a:r>
                    </a:p>
                  </a:txBody>
                  <a:tcPr marL="96139" marR="96139" marT="48069" marB="48069"/>
                </a:tc>
                <a:extLst>
                  <a:ext uri="{0D108BD9-81ED-4DB2-BD59-A6C34878D82A}">
                    <a16:rowId xmlns:a16="http://schemas.microsoft.com/office/drawing/2014/main" val="1652277088"/>
                  </a:ext>
                </a:extLst>
              </a:tr>
              <a:tr h="1116920">
                <a:tc>
                  <a:txBody>
                    <a:bodyPr/>
                    <a:lstStyle/>
                    <a:p>
                      <a:r>
                        <a:rPr lang="en-US" sz="2600" dirty="0"/>
                        <a:t>Tesla</a:t>
                      </a:r>
                    </a:p>
                  </a:txBody>
                  <a:tcPr marL="96139" marR="96139" marT="48069" marB="48069"/>
                </a:tc>
                <a:tc>
                  <a:txBody>
                    <a:bodyPr/>
                    <a:lstStyle/>
                    <a:p>
                      <a:r>
                        <a:rPr lang="en-US" sz="2600" dirty="0"/>
                        <a:t>Yes</a:t>
                      </a:r>
                    </a:p>
                  </a:txBody>
                  <a:tcPr marL="96139" marR="96139" marT="48069" marB="48069"/>
                </a:tc>
                <a:tc>
                  <a:txBody>
                    <a:bodyPr/>
                    <a:lstStyle/>
                    <a:p>
                      <a:r>
                        <a:rPr lang="en-US" sz="2600" dirty="0"/>
                        <a:t>Brand reputation for innovation and high-performance electric vehicles</a:t>
                      </a:r>
                    </a:p>
                  </a:txBody>
                  <a:tcPr marL="96139" marR="96139" marT="48069" marB="48069"/>
                </a:tc>
                <a:extLst>
                  <a:ext uri="{0D108BD9-81ED-4DB2-BD59-A6C34878D82A}">
                    <a16:rowId xmlns:a16="http://schemas.microsoft.com/office/drawing/2014/main" val="2046881224"/>
                  </a:ext>
                </a:extLst>
              </a:tr>
              <a:tr h="772471">
                <a:tc>
                  <a:txBody>
                    <a:bodyPr/>
                    <a:lstStyle/>
                    <a:p>
                      <a:r>
                        <a:rPr lang="en-US" sz="2600" dirty="0"/>
                        <a:t>Dell</a:t>
                      </a:r>
                    </a:p>
                    <a:p>
                      <a:endParaRPr lang="en-US" sz="2600" dirty="0"/>
                    </a:p>
                  </a:txBody>
                  <a:tcPr marL="96139" marR="96139" marT="48069" marB="48069"/>
                </a:tc>
                <a:tc>
                  <a:txBody>
                    <a:bodyPr/>
                    <a:lstStyle/>
                    <a:p>
                      <a:r>
                        <a:rPr lang="en-US" sz="2600" dirty="0"/>
                        <a:t>Yes</a:t>
                      </a:r>
                    </a:p>
                  </a:txBody>
                  <a:tcPr marL="96139" marR="96139" marT="48069" marB="48069"/>
                </a:tc>
                <a:tc>
                  <a:txBody>
                    <a:bodyPr/>
                    <a:lstStyle/>
                    <a:p>
                      <a:r>
                        <a:rPr lang="en-US" sz="2600" dirty="0"/>
                        <a:t>Need for supply chain diversification and risk mitigation</a:t>
                      </a:r>
                    </a:p>
                  </a:txBody>
                  <a:tcPr marL="96139" marR="96139" marT="48069" marB="48069"/>
                </a:tc>
                <a:extLst>
                  <a:ext uri="{0D108BD9-81ED-4DB2-BD59-A6C34878D82A}">
                    <a16:rowId xmlns:a16="http://schemas.microsoft.com/office/drawing/2014/main" val="3118030458"/>
                  </a:ext>
                </a:extLst>
              </a:tr>
            </a:tbl>
          </a:graphicData>
        </a:graphic>
      </p:graphicFrame>
      <p:sp>
        <p:nvSpPr>
          <p:cNvPr id="3" name="Date Placeholder 2">
            <a:extLst>
              <a:ext uri="{FF2B5EF4-FFF2-40B4-BE49-F238E27FC236}">
                <a16:creationId xmlns:a16="http://schemas.microsoft.com/office/drawing/2014/main" id="{96E80C5F-2316-D2AF-6B7A-CEC1F6D0EFDC}"/>
              </a:ext>
            </a:extLst>
          </p:cNvPr>
          <p:cNvSpPr>
            <a:spLocks noGrp="1"/>
          </p:cNvSpPr>
          <p:nvPr>
            <p:ph type="dt" sz="half" idx="10"/>
          </p:nvPr>
        </p:nvSpPr>
        <p:spPr/>
        <p:txBody>
          <a:bodyPr/>
          <a:lstStyle/>
          <a:p>
            <a:r>
              <a:rPr lang="en-US"/>
              <a:t>3/31/2023</a:t>
            </a:r>
            <a:endParaRPr lang="en-US" dirty="0"/>
          </a:p>
        </p:txBody>
      </p:sp>
      <p:sp>
        <p:nvSpPr>
          <p:cNvPr id="5" name="Slide Number Placeholder 4">
            <a:extLst>
              <a:ext uri="{FF2B5EF4-FFF2-40B4-BE49-F238E27FC236}">
                <a16:creationId xmlns:a16="http://schemas.microsoft.com/office/drawing/2014/main" id="{9715A06B-760C-5E2B-87AE-FF0F0FDAB1FC}"/>
              </a:ext>
            </a:extLst>
          </p:cNvPr>
          <p:cNvSpPr>
            <a:spLocks noGrp="1"/>
          </p:cNvSpPr>
          <p:nvPr>
            <p:ph type="sldNum" sz="quarter" idx="12"/>
          </p:nvPr>
        </p:nvSpPr>
        <p:spPr/>
        <p:txBody>
          <a:bodyPr/>
          <a:lstStyle/>
          <a:p>
            <a:fld id="{A6AF1B4E-90EC-4A51-B6E5-B702C054ECB0}" type="slidenum">
              <a:rPr lang="en-US" smtClean="0"/>
              <a:t>9</a:t>
            </a:fld>
            <a:endParaRPr lang="en-US" dirty="0"/>
          </a:p>
        </p:txBody>
      </p:sp>
      <p:sp>
        <p:nvSpPr>
          <p:cNvPr id="6" name="Footer Placeholder 5">
            <a:extLst>
              <a:ext uri="{FF2B5EF4-FFF2-40B4-BE49-F238E27FC236}">
                <a16:creationId xmlns:a16="http://schemas.microsoft.com/office/drawing/2014/main" id="{28A497FF-BEF9-9F81-B33E-F9D53E9A7E4A}"/>
              </a:ext>
            </a:extLst>
          </p:cNvPr>
          <p:cNvSpPr>
            <a:spLocks noGrp="1"/>
          </p:cNvSpPr>
          <p:nvPr>
            <p:ph type="ftr" sz="quarter" idx="11"/>
          </p:nvPr>
        </p:nvSpPr>
        <p:spPr/>
        <p:txBody>
          <a:bodyPr/>
          <a:lstStyle/>
          <a:p>
            <a:r>
              <a:rPr lang="en-US"/>
              <a:t>University of MIssouri</a:t>
            </a:r>
            <a:endParaRPr lang="en-US" dirty="0"/>
          </a:p>
        </p:txBody>
      </p:sp>
    </p:spTree>
    <p:extLst>
      <p:ext uri="{BB962C8B-B14F-4D97-AF65-F5344CB8AC3E}">
        <p14:creationId xmlns:p14="http://schemas.microsoft.com/office/powerpoint/2010/main" val="1716433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1740</TotalTime>
  <Words>2937</Words>
  <Application>Microsoft Office PowerPoint</Application>
  <PresentationFormat>Widescreen</PresentationFormat>
  <Paragraphs>273</Paragraphs>
  <Slides>17</Slides>
  <Notes>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Upstream Competition and Manufacturer Disclosure Strategies </vt:lpstr>
      <vt:lpstr>Mechanisms when disclosing quality info</vt:lpstr>
      <vt:lpstr>3 benchmark cases</vt:lpstr>
      <vt:lpstr>Quality Effect on Manufacturer Profits</vt:lpstr>
      <vt:lpstr>How to induce disclosure?</vt:lpstr>
      <vt:lpstr>Potential Reasons to Disclose</vt:lpstr>
      <vt:lpstr>Examples – other factors besides upstream competition and perceived quality can affect disclosure decision</vt:lpstr>
      <vt:lpstr>Examples – other factors besides upstream competition and perceived quality can affect disclosure decision</vt:lpstr>
      <vt:lpstr>Examples – other factors besides upstream competition and perceived quality can affect disclosure decision</vt:lpstr>
      <vt:lpstr>Examples – other factors besides upstream competition and perceived quality can affect disclosure decision</vt:lpstr>
      <vt:lpstr>Examples – other factors besides upstream competition and perceived quality can affect disclosure decision</vt:lpstr>
      <vt:lpstr>Future Research Directions</vt:lpstr>
      <vt:lpstr>Thank you for listening</vt:lpstr>
      <vt:lpstr>Interesting Points</vt:lpstr>
      <vt:lpstr>Profit</vt:lpstr>
      <vt:lpstr>Findings</vt:lpstr>
      <vt:lpstr>Research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Upstream Competition and manufacturer Disclosure Strategies </dc:title>
  <dc:creator>Nguyen, Mike (MU-Student)</dc:creator>
  <cp:lastModifiedBy>Nguyen, Mike (MU-Student)</cp:lastModifiedBy>
  <cp:revision>9</cp:revision>
  <dcterms:created xsi:type="dcterms:W3CDTF">2023-03-24T00:46:01Z</dcterms:created>
  <dcterms:modified xsi:type="dcterms:W3CDTF">2023-03-31T17:31:23Z</dcterms:modified>
</cp:coreProperties>
</file>