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25" r:id="rId2"/>
    <p:sldId id="422" r:id="rId3"/>
    <p:sldId id="423" r:id="rId4"/>
    <p:sldId id="424" r:id="rId5"/>
    <p:sldId id="256" r:id="rId6"/>
    <p:sldId id="421" r:id="rId7"/>
    <p:sldId id="389" r:id="rId8"/>
    <p:sldId id="391" r:id="rId9"/>
    <p:sldId id="392" r:id="rId10"/>
    <p:sldId id="393" r:id="rId11"/>
    <p:sldId id="394" r:id="rId12"/>
    <p:sldId id="395" r:id="rId13"/>
    <p:sldId id="396" r:id="rId14"/>
    <p:sldId id="397" r:id="rId15"/>
    <p:sldId id="398" r:id="rId16"/>
    <p:sldId id="399" r:id="rId17"/>
    <p:sldId id="401" r:id="rId18"/>
    <p:sldId id="402" r:id="rId19"/>
    <p:sldId id="403" r:id="rId20"/>
    <p:sldId id="404" r:id="rId21"/>
    <p:sldId id="405" r:id="rId22"/>
    <p:sldId id="406" r:id="rId23"/>
    <p:sldId id="407" r:id="rId24"/>
    <p:sldId id="408" r:id="rId25"/>
    <p:sldId id="410" r:id="rId26"/>
    <p:sldId id="411" r:id="rId27"/>
    <p:sldId id="412" r:id="rId28"/>
    <p:sldId id="413" r:id="rId29"/>
    <p:sldId id="414" r:id="rId30"/>
    <p:sldId id="415" r:id="rId31"/>
    <p:sldId id="416" r:id="rId32"/>
    <p:sldId id="4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8613" autoAdjust="0"/>
  </p:normalViewPr>
  <p:slideViewPr>
    <p:cSldViewPr snapToGrid="0">
      <p:cViewPr varScale="1">
        <p:scale>
          <a:sx n="86" d="100"/>
          <a:sy n="86" d="100"/>
        </p:scale>
        <p:origin x="1296"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6F6B130-0EEA-4DE0-AF03-784C1E538D9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DAAA19-6FF0-4401-9AE0-5F3207D2C6A2}">
      <dgm:prSet/>
      <dgm:spPr/>
      <dgm:t>
        <a:bodyPr/>
        <a:lstStyle/>
        <a:p>
          <a:pPr>
            <a:defRPr b="1"/>
          </a:pPr>
          <a:r>
            <a:rPr lang="en-US"/>
            <a:t>Product-Brand Tracking</a:t>
          </a:r>
        </a:p>
      </dgm:t>
    </dgm:pt>
    <dgm:pt modelId="{87354B96-45E6-4B58-9C6B-643B6985109C}" type="parTrans" cxnId="{550AF967-6140-457B-AFD9-A58880CF46B1}">
      <dgm:prSet/>
      <dgm:spPr/>
      <dgm:t>
        <a:bodyPr/>
        <a:lstStyle/>
        <a:p>
          <a:endParaRPr lang="en-US"/>
        </a:p>
      </dgm:t>
    </dgm:pt>
    <dgm:pt modelId="{57D8AEAB-252A-47CA-B29D-F09672CDE307}" type="sibTrans" cxnId="{550AF967-6140-457B-AFD9-A58880CF46B1}">
      <dgm:prSet/>
      <dgm:spPr/>
      <dgm:t>
        <a:bodyPr/>
        <a:lstStyle/>
        <a:p>
          <a:endParaRPr lang="en-US"/>
        </a:p>
      </dgm:t>
    </dgm:pt>
    <dgm:pt modelId="{17141142-4314-48E5-AE9C-6F6473F18AEB}">
      <dgm:prSet/>
      <dgm:spPr/>
      <dgm:t>
        <a:bodyPr/>
        <a:lstStyle/>
        <a:p>
          <a:r>
            <a:rPr lang="en-US"/>
            <a:t>May want to first ask consumers what brands come to mind</a:t>
          </a:r>
        </a:p>
      </dgm:t>
    </dgm:pt>
    <dgm:pt modelId="{054A5407-5D19-42DF-8A22-B9F6625B22B0}" type="parTrans" cxnId="{09E787A9-DC0F-426B-994F-CE3B9C888BFC}">
      <dgm:prSet/>
      <dgm:spPr/>
      <dgm:t>
        <a:bodyPr/>
        <a:lstStyle/>
        <a:p>
          <a:endParaRPr lang="en-US"/>
        </a:p>
      </dgm:t>
    </dgm:pt>
    <dgm:pt modelId="{EDFF6BB2-FA2F-458D-A458-6745855E19CA}" type="sibTrans" cxnId="{09E787A9-DC0F-426B-994F-CE3B9C888BFC}">
      <dgm:prSet/>
      <dgm:spPr/>
      <dgm:t>
        <a:bodyPr/>
        <a:lstStyle/>
        <a:p>
          <a:endParaRPr lang="en-US"/>
        </a:p>
      </dgm:t>
    </dgm:pt>
    <dgm:pt modelId="{10131C39-28AE-44A1-A4AC-8BC380253375}">
      <dgm:prSet/>
      <dgm:spPr/>
      <dgm:t>
        <a:bodyPr/>
        <a:lstStyle/>
        <a:p>
          <a:r>
            <a:rPr lang="en-US" dirty="0"/>
            <a:t>Next ask for recall of brands</a:t>
          </a:r>
        </a:p>
      </dgm:t>
    </dgm:pt>
    <dgm:pt modelId="{29DFD9EA-1942-4E6C-84B3-B9817B72BB38}" type="parTrans" cxnId="{EC413EF0-E384-4F5E-B62D-70D94B4B32F6}">
      <dgm:prSet/>
      <dgm:spPr/>
      <dgm:t>
        <a:bodyPr/>
        <a:lstStyle/>
        <a:p>
          <a:endParaRPr lang="en-US"/>
        </a:p>
      </dgm:t>
    </dgm:pt>
    <dgm:pt modelId="{E710A5BF-9C65-4CCE-9E00-9F263DDA70C4}" type="sibTrans" cxnId="{EC413EF0-E384-4F5E-B62D-70D94B4B32F6}">
      <dgm:prSet/>
      <dgm:spPr/>
      <dgm:t>
        <a:bodyPr/>
        <a:lstStyle/>
        <a:p>
          <a:endParaRPr lang="en-US"/>
        </a:p>
      </dgm:t>
    </dgm:pt>
    <dgm:pt modelId="{7B6EA087-A0EC-4A22-90BF-E71169576B59}">
      <dgm:prSet/>
      <dgm:spPr/>
      <dgm:t>
        <a:bodyPr/>
        <a:lstStyle/>
        <a:p>
          <a:r>
            <a:rPr lang="en-US"/>
            <a:t>Then tests of brand recognition</a:t>
          </a:r>
        </a:p>
      </dgm:t>
    </dgm:pt>
    <dgm:pt modelId="{0BCEA77C-657C-4DBF-9AE6-77288BD01F7E}" type="parTrans" cxnId="{FE71584D-6738-4513-BC4A-68FAA6A28B32}">
      <dgm:prSet/>
      <dgm:spPr/>
      <dgm:t>
        <a:bodyPr/>
        <a:lstStyle/>
        <a:p>
          <a:endParaRPr lang="en-US"/>
        </a:p>
      </dgm:t>
    </dgm:pt>
    <dgm:pt modelId="{E1DCD865-FB47-410D-8B25-964B1B30BBD7}" type="sibTrans" cxnId="{FE71584D-6738-4513-BC4A-68FAA6A28B32}">
      <dgm:prSet/>
      <dgm:spPr/>
      <dgm:t>
        <a:bodyPr/>
        <a:lstStyle/>
        <a:p>
          <a:endParaRPr lang="en-US"/>
        </a:p>
      </dgm:t>
    </dgm:pt>
    <dgm:pt modelId="{E099F8A9-15AC-4CF9-8EE7-6954471BEC31}">
      <dgm:prSet/>
      <dgm:spPr/>
      <dgm:t>
        <a:bodyPr/>
        <a:lstStyle/>
        <a:p>
          <a:pPr>
            <a:defRPr b="1"/>
          </a:pPr>
          <a:r>
            <a:rPr lang="en-US"/>
            <a:t>Corporate or Family Brand Tracking</a:t>
          </a:r>
        </a:p>
      </dgm:t>
    </dgm:pt>
    <dgm:pt modelId="{E46AF334-07DA-45D8-B5D2-7EEFF5B0846E}" type="parTrans" cxnId="{E9B5286D-61CE-4781-8DBD-F636D22428EB}">
      <dgm:prSet/>
      <dgm:spPr/>
      <dgm:t>
        <a:bodyPr/>
        <a:lstStyle/>
        <a:p>
          <a:endParaRPr lang="en-US"/>
        </a:p>
      </dgm:t>
    </dgm:pt>
    <dgm:pt modelId="{C5FC31E0-3809-4A52-B129-1D279E81B07B}" type="sibTrans" cxnId="{E9B5286D-61CE-4781-8DBD-F636D22428EB}">
      <dgm:prSet/>
      <dgm:spPr/>
      <dgm:t>
        <a:bodyPr/>
        <a:lstStyle/>
        <a:p>
          <a:endParaRPr lang="en-US"/>
        </a:p>
      </dgm:t>
    </dgm:pt>
    <dgm:pt modelId="{EF3DC220-996B-4BC0-A695-58A04715163A}">
      <dgm:prSet/>
      <dgm:spPr/>
      <dgm:t>
        <a:bodyPr/>
        <a:lstStyle/>
        <a:p>
          <a:r>
            <a:rPr lang="en-US"/>
            <a:t>May want to track corporation or family brand separately or concurrently with individual products</a:t>
          </a:r>
        </a:p>
      </dgm:t>
    </dgm:pt>
    <dgm:pt modelId="{38AF1A5F-1F9C-4D5D-BD1E-7CFD60C199B7}" type="parTrans" cxnId="{47FF2028-BA9D-4D17-91F6-A5D9649247F5}">
      <dgm:prSet/>
      <dgm:spPr/>
      <dgm:t>
        <a:bodyPr/>
        <a:lstStyle/>
        <a:p>
          <a:endParaRPr lang="en-US"/>
        </a:p>
      </dgm:t>
    </dgm:pt>
    <dgm:pt modelId="{EC24339B-04E8-4BD5-81D8-2849EDE4EB5E}" type="sibTrans" cxnId="{47FF2028-BA9D-4D17-91F6-A5D9649247F5}">
      <dgm:prSet/>
      <dgm:spPr/>
      <dgm:t>
        <a:bodyPr/>
        <a:lstStyle/>
        <a:p>
          <a:endParaRPr lang="en-US"/>
        </a:p>
      </dgm:t>
    </dgm:pt>
    <dgm:pt modelId="{F4FD4FA0-AE5D-4F30-A672-894C94977259}">
      <dgm:prSet/>
      <dgm:spPr/>
      <dgm:t>
        <a:bodyPr/>
        <a:lstStyle/>
        <a:p>
          <a:pPr>
            <a:defRPr b="1"/>
          </a:pPr>
          <a:r>
            <a:rPr lang="en-US"/>
            <a:t>Global Tracking</a:t>
          </a:r>
        </a:p>
      </dgm:t>
    </dgm:pt>
    <dgm:pt modelId="{546662C0-9F0F-440C-B971-DE0C84725FD7}" type="parTrans" cxnId="{B8DEBB86-0688-4B9A-BFC8-BAB2C54D8BBC}">
      <dgm:prSet/>
      <dgm:spPr/>
      <dgm:t>
        <a:bodyPr/>
        <a:lstStyle/>
        <a:p>
          <a:endParaRPr lang="en-US"/>
        </a:p>
      </dgm:t>
    </dgm:pt>
    <dgm:pt modelId="{A698425E-2416-4068-BD55-3D7EBBC19D20}" type="sibTrans" cxnId="{B8DEBB86-0688-4B9A-BFC8-BAB2C54D8BBC}">
      <dgm:prSet/>
      <dgm:spPr/>
      <dgm:t>
        <a:bodyPr/>
        <a:lstStyle/>
        <a:p>
          <a:endParaRPr lang="en-US"/>
        </a:p>
      </dgm:t>
    </dgm:pt>
    <dgm:pt modelId="{2AF8C182-128A-489C-AC4D-507397B9CD44}">
      <dgm:prSet/>
      <dgm:spPr/>
      <dgm:t>
        <a:bodyPr/>
        <a:lstStyle/>
        <a:p>
          <a:r>
            <a:rPr lang="en-US"/>
            <a:t>May need a broader set of background measure for global tracking</a:t>
          </a:r>
        </a:p>
      </dgm:t>
    </dgm:pt>
    <dgm:pt modelId="{630A1AC6-20B2-4960-84F3-C40075508439}" type="parTrans" cxnId="{E2D4D372-4BE7-475C-83AD-0CA8BF5A3BD4}">
      <dgm:prSet/>
      <dgm:spPr/>
      <dgm:t>
        <a:bodyPr/>
        <a:lstStyle/>
        <a:p>
          <a:endParaRPr lang="en-US"/>
        </a:p>
      </dgm:t>
    </dgm:pt>
    <dgm:pt modelId="{CF5A44E6-0D62-4879-82FB-C04F1CA03239}" type="sibTrans" cxnId="{E2D4D372-4BE7-475C-83AD-0CA8BF5A3BD4}">
      <dgm:prSet/>
      <dgm:spPr/>
      <dgm:t>
        <a:bodyPr/>
        <a:lstStyle/>
        <a:p>
          <a:endParaRPr lang="en-US"/>
        </a:p>
      </dgm:t>
    </dgm:pt>
    <dgm:pt modelId="{DFC741B4-BCE0-4877-8BFB-DF522DA6D804}" type="pres">
      <dgm:prSet presAssocID="{86F6B130-0EEA-4DE0-AF03-784C1E538D9D}" presName="root" presStyleCnt="0">
        <dgm:presLayoutVars>
          <dgm:dir/>
          <dgm:resizeHandles val="exact"/>
        </dgm:presLayoutVars>
      </dgm:prSet>
      <dgm:spPr/>
    </dgm:pt>
    <dgm:pt modelId="{563163E2-BF29-4886-B7DB-23D552ED7786}" type="pres">
      <dgm:prSet presAssocID="{EADAAA19-6FF0-4401-9AE0-5F3207D2C6A2}" presName="compNode" presStyleCnt="0"/>
      <dgm:spPr/>
    </dgm:pt>
    <dgm:pt modelId="{AE4C5B06-BF6D-4831-A232-ABC813ADAFBD}" type="pres">
      <dgm:prSet presAssocID="{EADAAA19-6FF0-4401-9AE0-5F3207D2C6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0DA6241F-A37F-4009-BE89-157CC26860B5}" type="pres">
      <dgm:prSet presAssocID="{EADAAA19-6FF0-4401-9AE0-5F3207D2C6A2}" presName="iconSpace" presStyleCnt="0"/>
      <dgm:spPr/>
    </dgm:pt>
    <dgm:pt modelId="{0FA37994-7486-4412-89F5-94ED657A29A1}" type="pres">
      <dgm:prSet presAssocID="{EADAAA19-6FF0-4401-9AE0-5F3207D2C6A2}" presName="parTx" presStyleLbl="revTx" presStyleIdx="0" presStyleCnt="6">
        <dgm:presLayoutVars>
          <dgm:chMax val="0"/>
          <dgm:chPref val="0"/>
        </dgm:presLayoutVars>
      </dgm:prSet>
      <dgm:spPr/>
    </dgm:pt>
    <dgm:pt modelId="{584B6859-A3B4-48FA-99F3-309BDE319496}" type="pres">
      <dgm:prSet presAssocID="{EADAAA19-6FF0-4401-9AE0-5F3207D2C6A2}" presName="txSpace" presStyleCnt="0"/>
      <dgm:spPr/>
    </dgm:pt>
    <dgm:pt modelId="{2E07D3CB-FC52-4A3C-A8AE-84E641642B4F}" type="pres">
      <dgm:prSet presAssocID="{EADAAA19-6FF0-4401-9AE0-5F3207D2C6A2}" presName="desTx" presStyleLbl="revTx" presStyleIdx="1" presStyleCnt="6">
        <dgm:presLayoutVars/>
      </dgm:prSet>
      <dgm:spPr/>
    </dgm:pt>
    <dgm:pt modelId="{D20602F4-3FF8-41FF-8EF8-40201ECAA5D2}" type="pres">
      <dgm:prSet presAssocID="{57D8AEAB-252A-47CA-B29D-F09672CDE307}" presName="sibTrans" presStyleCnt="0"/>
      <dgm:spPr/>
    </dgm:pt>
    <dgm:pt modelId="{633A6FBC-5671-440C-9D0F-1FD91B5D7068}" type="pres">
      <dgm:prSet presAssocID="{E099F8A9-15AC-4CF9-8EE7-6954471BEC31}" presName="compNode" presStyleCnt="0"/>
      <dgm:spPr/>
    </dgm:pt>
    <dgm:pt modelId="{2BEE05F4-EF93-4167-9BE5-3709CE7B7D62}" type="pres">
      <dgm:prSet presAssocID="{E099F8A9-15AC-4CF9-8EE7-6954471BEC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C2C75B6E-972C-4626-BCDA-9D91644AC472}" type="pres">
      <dgm:prSet presAssocID="{E099F8A9-15AC-4CF9-8EE7-6954471BEC31}" presName="iconSpace" presStyleCnt="0"/>
      <dgm:spPr/>
    </dgm:pt>
    <dgm:pt modelId="{66874AB7-E127-4A4B-8325-2F48AC93EC4C}" type="pres">
      <dgm:prSet presAssocID="{E099F8A9-15AC-4CF9-8EE7-6954471BEC31}" presName="parTx" presStyleLbl="revTx" presStyleIdx="2" presStyleCnt="6">
        <dgm:presLayoutVars>
          <dgm:chMax val="0"/>
          <dgm:chPref val="0"/>
        </dgm:presLayoutVars>
      </dgm:prSet>
      <dgm:spPr/>
    </dgm:pt>
    <dgm:pt modelId="{8ED4DD00-99A3-490F-AFB9-49D21248E166}" type="pres">
      <dgm:prSet presAssocID="{E099F8A9-15AC-4CF9-8EE7-6954471BEC31}" presName="txSpace" presStyleCnt="0"/>
      <dgm:spPr/>
    </dgm:pt>
    <dgm:pt modelId="{1CBB1F08-38CA-4F28-8AC5-30A13E4FFA61}" type="pres">
      <dgm:prSet presAssocID="{E099F8A9-15AC-4CF9-8EE7-6954471BEC31}" presName="desTx" presStyleLbl="revTx" presStyleIdx="3" presStyleCnt="6">
        <dgm:presLayoutVars/>
      </dgm:prSet>
      <dgm:spPr/>
    </dgm:pt>
    <dgm:pt modelId="{D81D1111-7D54-408F-A9E1-814E14F913A9}" type="pres">
      <dgm:prSet presAssocID="{C5FC31E0-3809-4A52-B129-1D279E81B07B}" presName="sibTrans" presStyleCnt="0"/>
      <dgm:spPr/>
    </dgm:pt>
    <dgm:pt modelId="{FE1E75B3-D681-4C1F-8448-1879D5548C70}" type="pres">
      <dgm:prSet presAssocID="{F4FD4FA0-AE5D-4F30-A672-894C94977259}" presName="compNode" presStyleCnt="0"/>
      <dgm:spPr/>
    </dgm:pt>
    <dgm:pt modelId="{7D50CF0E-CDD0-40E9-AB47-64A18B933A49}" type="pres">
      <dgm:prSet presAssocID="{F4FD4FA0-AE5D-4F30-A672-894C949772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FA9FCD13-905E-41CB-B03B-7D89A3C739B6}" type="pres">
      <dgm:prSet presAssocID="{F4FD4FA0-AE5D-4F30-A672-894C94977259}" presName="iconSpace" presStyleCnt="0"/>
      <dgm:spPr/>
    </dgm:pt>
    <dgm:pt modelId="{865C37D0-68BD-4A4C-851A-24D74969FF0E}" type="pres">
      <dgm:prSet presAssocID="{F4FD4FA0-AE5D-4F30-A672-894C94977259}" presName="parTx" presStyleLbl="revTx" presStyleIdx="4" presStyleCnt="6">
        <dgm:presLayoutVars>
          <dgm:chMax val="0"/>
          <dgm:chPref val="0"/>
        </dgm:presLayoutVars>
      </dgm:prSet>
      <dgm:spPr/>
    </dgm:pt>
    <dgm:pt modelId="{2FF27556-7FF3-4A5B-948E-B443D6CED96B}" type="pres">
      <dgm:prSet presAssocID="{F4FD4FA0-AE5D-4F30-A672-894C94977259}" presName="txSpace" presStyleCnt="0"/>
      <dgm:spPr/>
    </dgm:pt>
    <dgm:pt modelId="{EE3B28E9-A225-48AC-B698-EA7DF324D06B}" type="pres">
      <dgm:prSet presAssocID="{F4FD4FA0-AE5D-4F30-A672-894C94977259}" presName="desTx" presStyleLbl="revTx" presStyleIdx="5" presStyleCnt="6">
        <dgm:presLayoutVars/>
      </dgm:prSet>
      <dgm:spPr/>
    </dgm:pt>
  </dgm:ptLst>
  <dgm:cxnLst>
    <dgm:cxn modelId="{47FF2028-BA9D-4D17-91F6-A5D9649247F5}" srcId="{E099F8A9-15AC-4CF9-8EE7-6954471BEC31}" destId="{EF3DC220-996B-4BC0-A695-58A04715163A}" srcOrd="0" destOrd="0" parTransId="{38AF1A5F-1F9C-4D5D-BD1E-7CFD60C199B7}" sibTransId="{EC24339B-04E8-4BD5-81D8-2849EDE4EB5E}"/>
    <dgm:cxn modelId="{DBA8A637-50BC-4AAC-86D4-4064DAFFBEBA}" type="presOf" srcId="{7B6EA087-A0EC-4A22-90BF-E71169576B59}" destId="{2E07D3CB-FC52-4A3C-A8AE-84E641642B4F}" srcOrd="0" destOrd="2" presId="urn:microsoft.com/office/officeart/2018/5/layout/CenteredIconLabelDescriptionList"/>
    <dgm:cxn modelId="{550AF967-6140-457B-AFD9-A58880CF46B1}" srcId="{86F6B130-0EEA-4DE0-AF03-784C1E538D9D}" destId="{EADAAA19-6FF0-4401-9AE0-5F3207D2C6A2}" srcOrd="0" destOrd="0" parTransId="{87354B96-45E6-4B58-9C6B-643B6985109C}" sibTransId="{57D8AEAB-252A-47CA-B29D-F09672CDE307}"/>
    <dgm:cxn modelId="{E9B5286D-61CE-4781-8DBD-F636D22428EB}" srcId="{86F6B130-0EEA-4DE0-AF03-784C1E538D9D}" destId="{E099F8A9-15AC-4CF9-8EE7-6954471BEC31}" srcOrd="1" destOrd="0" parTransId="{E46AF334-07DA-45D8-B5D2-7EEFF5B0846E}" sibTransId="{C5FC31E0-3809-4A52-B129-1D279E81B07B}"/>
    <dgm:cxn modelId="{FE71584D-6738-4513-BC4A-68FAA6A28B32}" srcId="{EADAAA19-6FF0-4401-9AE0-5F3207D2C6A2}" destId="{7B6EA087-A0EC-4A22-90BF-E71169576B59}" srcOrd="2" destOrd="0" parTransId="{0BCEA77C-657C-4DBF-9AE6-77288BD01F7E}" sibTransId="{E1DCD865-FB47-410D-8B25-964B1B30BBD7}"/>
    <dgm:cxn modelId="{E2D4D372-4BE7-475C-83AD-0CA8BF5A3BD4}" srcId="{F4FD4FA0-AE5D-4F30-A672-894C94977259}" destId="{2AF8C182-128A-489C-AC4D-507397B9CD44}" srcOrd="0" destOrd="0" parTransId="{630A1AC6-20B2-4960-84F3-C40075508439}" sibTransId="{CF5A44E6-0D62-4879-82FB-C04F1CA03239}"/>
    <dgm:cxn modelId="{B8DEBB86-0688-4B9A-BFC8-BAB2C54D8BBC}" srcId="{86F6B130-0EEA-4DE0-AF03-784C1E538D9D}" destId="{F4FD4FA0-AE5D-4F30-A672-894C94977259}" srcOrd="2" destOrd="0" parTransId="{546662C0-9F0F-440C-B971-DE0C84725FD7}" sibTransId="{A698425E-2416-4068-BD55-3D7EBBC19D20}"/>
    <dgm:cxn modelId="{BEF9268C-4694-4781-8A4D-EED50F469FF3}" type="presOf" srcId="{86F6B130-0EEA-4DE0-AF03-784C1E538D9D}" destId="{DFC741B4-BCE0-4877-8BFB-DF522DA6D804}" srcOrd="0" destOrd="0" presId="urn:microsoft.com/office/officeart/2018/5/layout/CenteredIconLabelDescriptionList"/>
    <dgm:cxn modelId="{09E787A9-DC0F-426B-994F-CE3B9C888BFC}" srcId="{EADAAA19-6FF0-4401-9AE0-5F3207D2C6A2}" destId="{17141142-4314-48E5-AE9C-6F6473F18AEB}" srcOrd="0" destOrd="0" parTransId="{054A5407-5D19-42DF-8A22-B9F6625B22B0}" sibTransId="{EDFF6BB2-FA2F-458D-A458-6745855E19CA}"/>
    <dgm:cxn modelId="{ED8AC5A9-21BC-43AF-A057-3070F4656468}" type="presOf" srcId="{17141142-4314-48E5-AE9C-6F6473F18AEB}" destId="{2E07D3CB-FC52-4A3C-A8AE-84E641642B4F}" srcOrd="0" destOrd="0" presId="urn:microsoft.com/office/officeart/2018/5/layout/CenteredIconLabelDescriptionList"/>
    <dgm:cxn modelId="{EBEA39BB-AE3D-42BA-8B5B-859D499BADF5}" type="presOf" srcId="{EF3DC220-996B-4BC0-A695-58A04715163A}" destId="{1CBB1F08-38CA-4F28-8AC5-30A13E4FFA61}" srcOrd="0" destOrd="0" presId="urn:microsoft.com/office/officeart/2018/5/layout/CenteredIconLabelDescriptionList"/>
    <dgm:cxn modelId="{304095BC-FCAE-4790-9D61-9F2720642C66}" type="presOf" srcId="{2AF8C182-128A-489C-AC4D-507397B9CD44}" destId="{EE3B28E9-A225-48AC-B698-EA7DF324D06B}" srcOrd="0" destOrd="0" presId="urn:microsoft.com/office/officeart/2018/5/layout/CenteredIconLabelDescriptionList"/>
    <dgm:cxn modelId="{4882DAC4-5A9B-493A-A070-02CB94EC175A}" type="presOf" srcId="{E099F8A9-15AC-4CF9-8EE7-6954471BEC31}" destId="{66874AB7-E127-4A4B-8325-2F48AC93EC4C}" srcOrd="0" destOrd="0" presId="urn:microsoft.com/office/officeart/2018/5/layout/CenteredIconLabelDescriptionList"/>
    <dgm:cxn modelId="{346C2EE2-DF97-415A-9612-8B7A05D88552}" type="presOf" srcId="{10131C39-28AE-44A1-A4AC-8BC380253375}" destId="{2E07D3CB-FC52-4A3C-A8AE-84E641642B4F}" srcOrd="0" destOrd="1" presId="urn:microsoft.com/office/officeart/2018/5/layout/CenteredIconLabelDescriptionList"/>
    <dgm:cxn modelId="{D59FC6E6-4606-4FC5-B4BB-8406F4F32BD0}" type="presOf" srcId="{EADAAA19-6FF0-4401-9AE0-5F3207D2C6A2}" destId="{0FA37994-7486-4412-89F5-94ED657A29A1}" srcOrd="0" destOrd="0" presId="urn:microsoft.com/office/officeart/2018/5/layout/CenteredIconLabelDescriptionList"/>
    <dgm:cxn modelId="{1CF4D1EC-F731-48A6-B7ED-205F9F129087}" type="presOf" srcId="{F4FD4FA0-AE5D-4F30-A672-894C94977259}" destId="{865C37D0-68BD-4A4C-851A-24D74969FF0E}" srcOrd="0" destOrd="0" presId="urn:microsoft.com/office/officeart/2018/5/layout/CenteredIconLabelDescriptionList"/>
    <dgm:cxn modelId="{EC413EF0-E384-4F5E-B62D-70D94B4B32F6}" srcId="{EADAAA19-6FF0-4401-9AE0-5F3207D2C6A2}" destId="{10131C39-28AE-44A1-A4AC-8BC380253375}" srcOrd="1" destOrd="0" parTransId="{29DFD9EA-1942-4E6C-84B3-B9817B72BB38}" sibTransId="{E710A5BF-9C65-4CCE-9E00-9F263DDA70C4}"/>
    <dgm:cxn modelId="{F326BC23-0F2D-4B01-BDF0-D4C7C9C7C207}" type="presParOf" srcId="{DFC741B4-BCE0-4877-8BFB-DF522DA6D804}" destId="{563163E2-BF29-4886-B7DB-23D552ED7786}" srcOrd="0" destOrd="0" presId="urn:microsoft.com/office/officeart/2018/5/layout/CenteredIconLabelDescriptionList"/>
    <dgm:cxn modelId="{CE0CE52F-1C42-465E-9378-EF149DF84EDB}" type="presParOf" srcId="{563163E2-BF29-4886-B7DB-23D552ED7786}" destId="{AE4C5B06-BF6D-4831-A232-ABC813ADAFBD}" srcOrd="0" destOrd="0" presId="urn:microsoft.com/office/officeart/2018/5/layout/CenteredIconLabelDescriptionList"/>
    <dgm:cxn modelId="{B208E771-656E-46B5-9787-81025FB14120}" type="presParOf" srcId="{563163E2-BF29-4886-B7DB-23D552ED7786}" destId="{0DA6241F-A37F-4009-BE89-157CC26860B5}" srcOrd="1" destOrd="0" presId="urn:microsoft.com/office/officeart/2018/5/layout/CenteredIconLabelDescriptionList"/>
    <dgm:cxn modelId="{609515AA-3F49-4964-A0E2-4E8797E364C3}" type="presParOf" srcId="{563163E2-BF29-4886-B7DB-23D552ED7786}" destId="{0FA37994-7486-4412-89F5-94ED657A29A1}" srcOrd="2" destOrd="0" presId="urn:microsoft.com/office/officeart/2018/5/layout/CenteredIconLabelDescriptionList"/>
    <dgm:cxn modelId="{A7FB5183-DEB3-41AD-9A71-C1F011DEFDBA}" type="presParOf" srcId="{563163E2-BF29-4886-B7DB-23D552ED7786}" destId="{584B6859-A3B4-48FA-99F3-309BDE319496}" srcOrd="3" destOrd="0" presId="urn:microsoft.com/office/officeart/2018/5/layout/CenteredIconLabelDescriptionList"/>
    <dgm:cxn modelId="{98823A61-AFB8-4217-B6A3-6D32A9175C24}" type="presParOf" srcId="{563163E2-BF29-4886-B7DB-23D552ED7786}" destId="{2E07D3CB-FC52-4A3C-A8AE-84E641642B4F}" srcOrd="4" destOrd="0" presId="urn:microsoft.com/office/officeart/2018/5/layout/CenteredIconLabelDescriptionList"/>
    <dgm:cxn modelId="{F549AC62-28BA-4DCB-B255-473F49328532}" type="presParOf" srcId="{DFC741B4-BCE0-4877-8BFB-DF522DA6D804}" destId="{D20602F4-3FF8-41FF-8EF8-40201ECAA5D2}" srcOrd="1" destOrd="0" presId="urn:microsoft.com/office/officeart/2018/5/layout/CenteredIconLabelDescriptionList"/>
    <dgm:cxn modelId="{7B5CFAFF-8A96-46E9-9B7B-62D7B5301DEA}" type="presParOf" srcId="{DFC741B4-BCE0-4877-8BFB-DF522DA6D804}" destId="{633A6FBC-5671-440C-9D0F-1FD91B5D7068}" srcOrd="2" destOrd="0" presId="urn:microsoft.com/office/officeart/2018/5/layout/CenteredIconLabelDescriptionList"/>
    <dgm:cxn modelId="{A6D97DD4-4F5D-4A0E-BB7D-7CFDEB1E482E}" type="presParOf" srcId="{633A6FBC-5671-440C-9D0F-1FD91B5D7068}" destId="{2BEE05F4-EF93-4167-9BE5-3709CE7B7D62}" srcOrd="0" destOrd="0" presId="urn:microsoft.com/office/officeart/2018/5/layout/CenteredIconLabelDescriptionList"/>
    <dgm:cxn modelId="{77DE1B3D-C994-4302-AD8E-4F773667E0B9}" type="presParOf" srcId="{633A6FBC-5671-440C-9D0F-1FD91B5D7068}" destId="{C2C75B6E-972C-4626-BCDA-9D91644AC472}" srcOrd="1" destOrd="0" presId="urn:microsoft.com/office/officeart/2018/5/layout/CenteredIconLabelDescriptionList"/>
    <dgm:cxn modelId="{E2E98126-F9D4-4D9E-B253-28D05442C00C}" type="presParOf" srcId="{633A6FBC-5671-440C-9D0F-1FD91B5D7068}" destId="{66874AB7-E127-4A4B-8325-2F48AC93EC4C}" srcOrd="2" destOrd="0" presId="urn:microsoft.com/office/officeart/2018/5/layout/CenteredIconLabelDescriptionList"/>
    <dgm:cxn modelId="{F82B79D7-1397-4E69-B277-FEE610A7E7E3}" type="presParOf" srcId="{633A6FBC-5671-440C-9D0F-1FD91B5D7068}" destId="{8ED4DD00-99A3-490F-AFB9-49D21248E166}" srcOrd="3" destOrd="0" presId="urn:microsoft.com/office/officeart/2018/5/layout/CenteredIconLabelDescriptionList"/>
    <dgm:cxn modelId="{4CF48FFF-8CDD-4CE0-8464-86A5298A8CC4}" type="presParOf" srcId="{633A6FBC-5671-440C-9D0F-1FD91B5D7068}" destId="{1CBB1F08-38CA-4F28-8AC5-30A13E4FFA61}" srcOrd="4" destOrd="0" presId="urn:microsoft.com/office/officeart/2018/5/layout/CenteredIconLabelDescriptionList"/>
    <dgm:cxn modelId="{ABCB8643-32A1-43D2-A9AB-B76B88BBB3F1}" type="presParOf" srcId="{DFC741B4-BCE0-4877-8BFB-DF522DA6D804}" destId="{D81D1111-7D54-408F-A9E1-814E14F913A9}" srcOrd="3" destOrd="0" presId="urn:microsoft.com/office/officeart/2018/5/layout/CenteredIconLabelDescriptionList"/>
    <dgm:cxn modelId="{30EFA7CF-76F3-4907-886C-F73D19D0A738}" type="presParOf" srcId="{DFC741B4-BCE0-4877-8BFB-DF522DA6D804}" destId="{FE1E75B3-D681-4C1F-8448-1879D5548C70}" srcOrd="4" destOrd="0" presId="urn:microsoft.com/office/officeart/2018/5/layout/CenteredIconLabelDescriptionList"/>
    <dgm:cxn modelId="{1CFDD622-B045-4D0E-84E2-C00CB1E44906}" type="presParOf" srcId="{FE1E75B3-D681-4C1F-8448-1879D5548C70}" destId="{7D50CF0E-CDD0-40E9-AB47-64A18B933A49}" srcOrd="0" destOrd="0" presId="urn:microsoft.com/office/officeart/2018/5/layout/CenteredIconLabelDescriptionList"/>
    <dgm:cxn modelId="{C256E28B-1827-4938-ACD7-505AF05E87CE}" type="presParOf" srcId="{FE1E75B3-D681-4C1F-8448-1879D5548C70}" destId="{FA9FCD13-905E-41CB-B03B-7D89A3C739B6}" srcOrd="1" destOrd="0" presId="urn:microsoft.com/office/officeart/2018/5/layout/CenteredIconLabelDescriptionList"/>
    <dgm:cxn modelId="{2A538BED-6B05-4B43-849C-71EA71A5C07C}" type="presParOf" srcId="{FE1E75B3-D681-4C1F-8448-1879D5548C70}" destId="{865C37D0-68BD-4A4C-851A-24D74969FF0E}" srcOrd="2" destOrd="0" presId="urn:microsoft.com/office/officeart/2018/5/layout/CenteredIconLabelDescriptionList"/>
    <dgm:cxn modelId="{183D835F-43AC-40CC-9352-E172B2E9C1D1}" type="presParOf" srcId="{FE1E75B3-D681-4C1F-8448-1879D5548C70}" destId="{2FF27556-7FF3-4A5B-948E-B443D6CED96B}" srcOrd="3" destOrd="0" presId="urn:microsoft.com/office/officeart/2018/5/layout/CenteredIconLabelDescriptionList"/>
    <dgm:cxn modelId="{D5DB91C0-A1DA-4864-8318-C33137F517C5}" type="presParOf" srcId="{FE1E75B3-D681-4C1F-8448-1879D5548C70}" destId="{EE3B28E9-A225-48AC-B698-EA7DF324D06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B0278-6375-4206-A019-A0945013108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DC1F9-35C2-4480-BD69-D58BC5B18130}">
      <dgm:prSet/>
      <dgm:spPr/>
      <dgm:t>
        <a:bodyPr/>
        <a:lstStyle/>
        <a:p>
          <a:pPr>
            <a:defRPr b="1"/>
          </a:pPr>
          <a:r>
            <a:rPr lang="en-US"/>
            <a:t>Troves of data exist</a:t>
          </a:r>
        </a:p>
      </dgm:t>
    </dgm:pt>
    <dgm:pt modelId="{398BD505-41DC-4177-A935-B33D66DE963A}" type="parTrans" cxnId="{F1CC977E-332D-4C9B-A6B7-A8937095924A}">
      <dgm:prSet/>
      <dgm:spPr/>
      <dgm:t>
        <a:bodyPr/>
        <a:lstStyle/>
        <a:p>
          <a:endParaRPr lang="en-US"/>
        </a:p>
      </dgm:t>
    </dgm:pt>
    <dgm:pt modelId="{F1F33A09-CD58-4EF4-9D2F-D2FD61AFC565}" type="sibTrans" cxnId="{F1CC977E-332D-4C9B-A6B7-A8937095924A}">
      <dgm:prSet/>
      <dgm:spPr/>
      <dgm:t>
        <a:bodyPr/>
        <a:lstStyle/>
        <a:p>
          <a:endParaRPr lang="en-US"/>
        </a:p>
      </dgm:t>
    </dgm:pt>
    <dgm:pt modelId="{69C47399-264F-4904-958E-8649D98C6353}">
      <dgm:prSet/>
      <dgm:spPr/>
      <dgm:t>
        <a:bodyPr/>
        <a:lstStyle/>
        <a:p>
          <a:r>
            <a:rPr lang="en-US"/>
            <a:t>Can enable continuous tracking of customers</a:t>
          </a:r>
        </a:p>
      </dgm:t>
    </dgm:pt>
    <dgm:pt modelId="{3F02B862-F6E3-4D10-A3C3-21DF303DCD64}" type="parTrans" cxnId="{0638554F-6B93-4436-A151-22572078A0B8}">
      <dgm:prSet/>
      <dgm:spPr/>
      <dgm:t>
        <a:bodyPr/>
        <a:lstStyle/>
        <a:p>
          <a:endParaRPr lang="en-US"/>
        </a:p>
      </dgm:t>
    </dgm:pt>
    <dgm:pt modelId="{3A355C87-D72C-442E-BAE3-CDE20C43F18E}" type="sibTrans" cxnId="{0638554F-6B93-4436-A151-22572078A0B8}">
      <dgm:prSet/>
      <dgm:spPr/>
      <dgm:t>
        <a:bodyPr/>
        <a:lstStyle/>
        <a:p>
          <a:endParaRPr lang="en-US"/>
        </a:p>
      </dgm:t>
    </dgm:pt>
    <dgm:pt modelId="{6FF5829C-CA61-499C-AFA8-1B7D50C53697}">
      <dgm:prSet/>
      <dgm:spPr/>
      <dgm:t>
        <a:bodyPr/>
        <a:lstStyle/>
        <a:p>
          <a:pPr>
            <a:defRPr b="1"/>
          </a:pPr>
          <a:r>
            <a:rPr lang="en-US"/>
            <a:t>Marketing analytic dashboard</a:t>
          </a:r>
        </a:p>
      </dgm:t>
    </dgm:pt>
    <dgm:pt modelId="{B081EE85-4D9F-4774-9026-F3FE9D98D61B}" type="parTrans" cxnId="{FBDF0D8A-C93A-4BE6-8AC9-DACC53166FAB}">
      <dgm:prSet/>
      <dgm:spPr/>
      <dgm:t>
        <a:bodyPr/>
        <a:lstStyle/>
        <a:p>
          <a:endParaRPr lang="en-US"/>
        </a:p>
      </dgm:t>
    </dgm:pt>
    <dgm:pt modelId="{17130D68-8F8F-40D1-992F-5A1482FAA7A1}" type="sibTrans" cxnId="{FBDF0D8A-C93A-4BE6-8AC9-DACC53166FAB}">
      <dgm:prSet/>
      <dgm:spPr/>
      <dgm:t>
        <a:bodyPr/>
        <a:lstStyle/>
        <a:p>
          <a:endParaRPr lang="en-US"/>
        </a:p>
      </dgm:t>
    </dgm:pt>
    <dgm:pt modelId="{AEC40DC0-ADB1-4FF9-A6E5-A13EAD4C34AB}">
      <dgm:prSet/>
      <dgm:spPr/>
      <dgm:t>
        <a:bodyPr/>
        <a:lstStyle/>
        <a:p>
          <a:r>
            <a:rPr lang="en-US"/>
            <a:t>Systems and processes within an organization to communicate important metrics</a:t>
          </a:r>
        </a:p>
      </dgm:t>
    </dgm:pt>
    <dgm:pt modelId="{4C0990CE-7CC0-414E-8478-A1196BFCF7A7}" type="parTrans" cxnId="{E3EC2069-47B7-4414-A903-45BAEDA29024}">
      <dgm:prSet/>
      <dgm:spPr/>
      <dgm:t>
        <a:bodyPr/>
        <a:lstStyle/>
        <a:p>
          <a:endParaRPr lang="en-US"/>
        </a:p>
      </dgm:t>
    </dgm:pt>
    <dgm:pt modelId="{9CB54757-5C81-4DB2-AF03-07A66474E87E}" type="sibTrans" cxnId="{E3EC2069-47B7-4414-A903-45BAEDA29024}">
      <dgm:prSet/>
      <dgm:spPr/>
      <dgm:t>
        <a:bodyPr/>
        <a:lstStyle/>
        <a:p>
          <a:endParaRPr lang="en-US"/>
        </a:p>
      </dgm:t>
    </dgm:pt>
    <dgm:pt modelId="{E8535FAC-3CBB-4CD1-961A-552013BC8CFA}">
      <dgm:prSet/>
      <dgm:spPr/>
      <dgm:t>
        <a:bodyPr/>
        <a:lstStyle/>
        <a:p>
          <a:r>
            <a:rPr lang="en-US"/>
            <a:t>And make them available throughout an organization</a:t>
          </a:r>
        </a:p>
      </dgm:t>
    </dgm:pt>
    <dgm:pt modelId="{B85E2772-9E00-4F39-BABF-CD721D0344B9}" type="parTrans" cxnId="{3269EE81-317B-4F22-B367-01D0A87E5978}">
      <dgm:prSet/>
      <dgm:spPr/>
      <dgm:t>
        <a:bodyPr/>
        <a:lstStyle/>
        <a:p>
          <a:endParaRPr lang="en-US"/>
        </a:p>
      </dgm:t>
    </dgm:pt>
    <dgm:pt modelId="{530BE478-8CBE-4CFC-A6AD-3898FE8A749A}" type="sibTrans" cxnId="{3269EE81-317B-4F22-B367-01D0A87E5978}">
      <dgm:prSet/>
      <dgm:spPr/>
      <dgm:t>
        <a:bodyPr/>
        <a:lstStyle/>
        <a:p>
          <a:endParaRPr lang="en-US"/>
        </a:p>
      </dgm:t>
    </dgm:pt>
    <dgm:pt modelId="{D96E3B94-AD7C-4A7C-BED9-945A7EF365AD}" type="pres">
      <dgm:prSet presAssocID="{E02B0278-6375-4206-A019-A09450131089}" presName="root" presStyleCnt="0">
        <dgm:presLayoutVars>
          <dgm:dir/>
          <dgm:resizeHandles val="exact"/>
        </dgm:presLayoutVars>
      </dgm:prSet>
      <dgm:spPr/>
    </dgm:pt>
    <dgm:pt modelId="{CFC7056A-4153-4590-BDBD-71BEA5B87869}" type="pres">
      <dgm:prSet presAssocID="{DA3DC1F9-35C2-4480-BD69-D58BC5B18130}" presName="compNode" presStyleCnt="0"/>
      <dgm:spPr/>
    </dgm:pt>
    <dgm:pt modelId="{624ADDD1-C86D-48CF-98EC-40DA16E69B6B}" type="pres">
      <dgm:prSet presAssocID="{DA3DC1F9-35C2-4480-BD69-D58BC5B181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4CF6888-7D35-457D-A6F2-7E242853E978}" type="pres">
      <dgm:prSet presAssocID="{DA3DC1F9-35C2-4480-BD69-D58BC5B18130}" presName="iconSpace" presStyleCnt="0"/>
      <dgm:spPr/>
    </dgm:pt>
    <dgm:pt modelId="{526F3C64-13C8-42BF-A027-B6D961D53905}" type="pres">
      <dgm:prSet presAssocID="{DA3DC1F9-35C2-4480-BD69-D58BC5B18130}" presName="parTx" presStyleLbl="revTx" presStyleIdx="0" presStyleCnt="4">
        <dgm:presLayoutVars>
          <dgm:chMax val="0"/>
          <dgm:chPref val="0"/>
        </dgm:presLayoutVars>
      </dgm:prSet>
      <dgm:spPr/>
    </dgm:pt>
    <dgm:pt modelId="{77939454-47F8-46D7-8AC7-8A3FB1D7BD11}" type="pres">
      <dgm:prSet presAssocID="{DA3DC1F9-35C2-4480-BD69-D58BC5B18130}" presName="txSpace" presStyleCnt="0"/>
      <dgm:spPr/>
    </dgm:pt>
    <dgm:pt modelId="{E40E5C3F-1168-4909-83DB-83C87ECC1E21}" type="pres">
      <dgm:prSet presAssocID="{DA3DC1F9-35C2-4480-BD69-D58BC5B18130}" presName="desTx" presStyleLbl="revTx" presStyleIdx="1" presStyleCnt="4">
        <dgm:presLayoutVars/>
      </dgm:prSet>
      <dgm:spPr/>
    </dgm:pt>
    <dgm:pt modelId="{E1943A2A-5D31-489E-8BAA-3A2CCF8B7138}" type="pres">
      <dgm:prSet presAssocID="{F1F33A09-CD58-4EF4-9D2F-D2FD61AFC565}" presName="sibTrans" presStyleCnt="0"/>
      <dgm:spPr/>
    </dgm:pt>
    <dgm:pt modelId="{033DDB9A-A334-47A1-B434-40C5F0D89490}" type="pres">
      <dgm:prSet presAssocID="{6FF5829C-CA61-499C-AFA8-1B7D50C53697}" presName="compNode" presStyleCnt="0"/>
      <dgm:spPr/>
    </dgm:pt>
    <dgm:pt modelId="{E53FDB7D-EB5D-404D-B293-DEAC9C982D58}" type="pres">
      <dgm:prSet presAssocID="{6FF5829C-CA61-499C-AFA8-1B7D50C536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F2EEB65-A45C-4D42-B9B7-7C4C8AD3F72A}" type="pres">
      <dgm:prSet presAssocID="{6FF5829C-CA61-499C-AFA8-1B7D50C53697}" presName="iconSpace" presStyleCnt="0"/>
      <dgm:spPr/>
    </dgm:pt>
    <dgm:pt modelId="{7A67E68A-5952-4A04-BF59-5621B5EA1379}" type="pres">
      <dgm:prSet presAssocID="{6FF5829C-CA61-499C-AFA8-1B7D50C53697}" presName="parTx" presStyleLbl="revTx" presStyleIdx="2" presStyleCnt="4">
        <dgm:presLayoutVars>
          <dgm:chMax val="0"/>
          <dgm:chPref val="0"/>
        </dgm:presLayoutVars>
      </dgm:prSet>
      <dgm:spPr/>
    </dgm:pt>
    <dgm:pt modelId="{418D9F28-3B81-44E5-AA11-AD7260D2F5F2}" type="pres">
      <dgm:prSet presAssocID="{6FF5829C-CA61-499C-AFA8-1B7D50C53697}" presName="txSpace" presStyleCnt="0"/>
      <dgm:spPr/>
    </dgm:pt>
    <dgm:pt modelId="{ED8F9FA3-FF56-4514-94FA-E854756FA517}" type="pres">
      <dgm:prSet presAssocID="{6FF5829C-CA61-499C-AFA8-1B7D50C53697}" presName="desTx" presStyleLbl="revTx" presStyleIdx="3" presStyleCnt="4">
        <dgm:presLayoutVars/>
      </dgm:prSet>
      <dgm:spPr/>
    </dgm:pt>
  </dgm:ptLst>
  <dgm:cxnLst>
    <dgm:cxn modelId="{91CEA90E-305A-4EB1-B9FC-298BC017AF2D}" type="presOf" srcId="{DA3DC1F9-35C2-4480-BD69-D58BC5B18130}" destId="{526F3C64-13C8-42BF-A027-B6D961D53905}" srcOrd="0" destOrd="0" presId="urn:microsoft.com/office/officeart/2018/2/layout/IconLabelDescriptionList"/>
    <dgm:cxn modelId="{B1D65546-B6E7-41DD-B7F9-51A4CCF7232D}" type="presOf" srcId="{E02B0278-6375-4206-A019-A09450131089}" destId="{D96E3B94-AD7C-4A7C-BED9-945A7EF365AD}" srcOrd="0" destOrd="0" presId="urn:microsoft.com/office/officeart/2018/2/layout/IconLabelDescriptionList"/>
    <dgm:cxn modelId="{E3EC2069-47B7-4414-A903-45BAEDA29024}" srcId="{6FF5829C-CA61-499C-AFA8-1B7D50C53697}" destId="{AEC40DC0-ADB1-4FF9-A6E5-A13EAD4C34AB}" srcOrd="0" destOrd="0" parTransId="{4C0990CE-7CC0-414E-8478-A1196BFCF7A7}" sibTransId="{9CB54757-5C81-4DB2-AF03-07A66474E87E}"/>
    <dgm:cxn modelId="{0638554F-6B93-4436-A151-22572078A0B8}" srcId="{DA3DC1F9-35C2-4480-BD69-D58BC5B18130}" destId="{69C47399-264F-4904-958E-8649D98C6353}" srcOrd="0" destOrd="0" parTransId="{3F02B862-F6E3-4D10-A3C3-21DF303DCD64}" sibTransId="{3A355C87-D72C-442E-BAE3-CDE20C43F18E}"/>
    <dgm:cxn modelId="{8F82B258-108E-4B37-847D-2692D2CEB23D}" type="presOf" srcId="{69C47399-264F-4904-958E-8649D98C6353}" destId="{E40E5C3F-1168-4909-83DB-83C87ECC1E21}" srcOrd="0" destOrd="0" presId="urn:microsoft.com/office/officeart/2018/2/layout/IconLabelDescriptionList"/>
    <dgm:cxn modelId="{F1CC977E-332D-4C9B-A6B7-A8937095924A}" srcId="{E02B0278-6375-4206-A019-A09450131089}" destId="{DA3DC1F9-35C2-4480-BD69-D58BC5B18130}" srcOrd="0" destOrd="0" parTransId="{398BD505-41DC-4177-A935-B33D66DE963A}" sibTransId="{F1F33A09-CD58-4EF4-9D2F-D2FD61AFC565}"/>
    <dgm:cxn modelId="{3269EE81-317B-4F22-B367-01D0A87E5978}" srcId="{AEC40DC0-ADB1-4FF9-A6E5-A13EAD4C34AB}" destId="{E8535FAC-3CBB-4CD1-961A-552013BC8CFA}" srcOrd="0" destOrd="0" parTransId="{B85E2772-9E00-4F39-BABF-CD721D0344B9}" sibTransId="{530BE478-8CBE-4CFC-A6AD-3898FE8A749A}"/>
    <dgm:cxn modelId="{FBDF0D8A-C93A-4BE6-8AC9-DACC53166FAB}" srcId="{E02B0278-6375-4206-A019-A09450131089}" destId="{6FF5829C-CA61-499C-AFA8-1B7D50C53697}" srcOrd="1" destOrd="0" parTransId="{B081EE85-4D9F-4774-9026-F3FE9D98D61B}" sibTransId="{17130D68-8F8F-40D1-992F-5A1482FAA7A1}"/>
    <dgm:cxn modelId="{B65081AF-F24F-41CA-9DA1-E8D9D2309260}" type="presOf" srcId="{6FF5829C-CA61-499C-AFA8-1B7D50C53697}" destId="{7A67E68A-5952-4A04-BF59-5621B5EA1379}" srcOrd="0" destOrd="0" presId="urn:microsoft.com/office/officeart/2018/2/layout/IconLabelDescriptionList"/>
    <dgm:cxn modelId="{E83435E1-7153-490E-BA13-3777A309D4F5}" type="presOf" srcId="{AEC40DC0-ADB1-4FF9-A6E5-A13EAD4C34AB}" destId="{ED8F9FA3-FF56-4514-94FA-E854756FA517}" srcOrd="0" destOrd="0" presId="urn:microsoft.com/office/officeart/2018/2/layout/IconLabelDescriptionList"/>
    <dgm:cxn modelId="{DE6C03EA-3DF0-40CE-A50C-F8727005CC8D}" type="presOf" srcId="{E8535FAC-3CBB-4CD1-961A-552013BC8CFA}" destId="{ED8F9FA3-FF56-4514-94FA-E854756FA517}" srcOrd="0" destOrd="1" presId="urn:microsoft.com/office/officeart/2018/2/layout/IconLabelDescriptionList"/>
    <dgm:cxn modelId="{290894BC-EDEA-4EBE-9981-2D52F38A79B0}" type="presParOf" srcId="{D96E3B94-AD7C-4A7C-BED9-945A7EF365AD}" destId="{CFC7056A-4153-4590-BDBD-71BEA5B87869}" srcOrd="0" destOrd="0" presId="urn:microsoft.com/office/officeart/2018/2/layout/IconLabelDescriptionList"/>
    <dgm:cxn modelId="{63F4480B-4AC9-4579-BE3B-37E75D87C4D6}" type="presParOf" srcId="{CFC7056A-4153-4590-BDBD-71BEA5B87869}" destId="{624ADDD1-C86D-48CF-98EC-40DA16E69B6B}" srcOrd="0" destOrd="0" presId="urn:microsoft.com/office/officeart/2018/2/layout/IconLabelDescriptionList"/>
    <dgm:cxn modelId="{288A700B-F469-4317-BEC2-5E78B1FCB64F}" type="presParOf" srcId="{CFC7056A-4153-4590-BDBD-71BEA5B87869}" destId="{94CF6888-7D35-457D-A6F2-7E242853E978}" srcOrd="1" destOrd="0" presId="urn:microsoft.com/office/officeart/2018/2/layout/IconLabelDescriptionList"/>
    <dgm:cxn modelId="{CBCF449D-B01C-45E7-9C4D-6994C2A46F42}" type="presParOf" srcId="{CFC7056A-4153-4590-BDBD-71BEA5B87869}" destId="{526F3C64-13C8-42BF-A027-B6D961D53905}" srcOrd="2" destOrd="0" presId="urn:microsoft.com/office/officeart/2018/2/layout/IconLabelDescriptionList"/>
    <dgm:cxn modelId="{BE7A9CF6-FDDF-4848-82A8-B9DA56742BFE}" type="presParOf" srcId="{CFC7056A-4153-4590-BDBD-71BEA5B87869}" destId="{77939454-47F8-46D7-8AC7-8A3FB1D7BD11}" srcOrd="3" destOrd="0" presId="urn:microsoft.com/office/officeart/2018/2/layout/IconLabelDescriptionList"/>
    <dgm:cxn modelId="{91123FC1-CCF9-4BF8-8259-2166068D7A9F}" type="presParOf" srcId="{CFC7056A-4153-4590-BDBD-71BEA5B87869}" destId="{E40E5C3F-1168-4909-83DB-83C87ECC1E21}" srcOrd="4" destOrd="0" presId="urn:microsoft.com/office/officeart/2018/2/layout/IconLabelDescriptionList"/>
    <dgm:cxn modelId="{F2EAEC02-4D0A-40E5-AD2C-35DFA88E12C7}" type="presParOf" srcId="{D96E3B94-AD7C-4A7C-BED9-945A7EF365AD}" destId="{E1943A2A-5D31-489E-8BAA-3A2CCF8B7138}" srcOrd="1" destOrd="0" presId="urn:microsoft.com/office/officeart/2018/2/layout/IconLabelDescriptionList"/>
    <dgm:cxn modelId="{2CD07F7A-BFBE-446A-98C0-98E5B3C3E3C2}" type="presParOf" srcId="{D96E3B94-AD7C-4A7C-BED9-945A7EF365AD}" destId="{033DDB9A-A334-47A1-B434-40C5F0D89490}" srcOrd="2" destOrd="0" presId="urn:microsoft.com/office/officeart/2018/2/layout/IconLabelDescriptionList"/>
    <dgm:cxn modelId="{A08E7688-E881-44B2-9EDD-54306877E973}" type="presParOf" srcId="{033DDB9A-A334-47A1-B434-40C5F0D89490}" destId="{E53FDB7D-EB5D-404D-B293-DEAC9C982D58}" srcOrd="0" destOrd="0" presId="urn:microsoft.com/office/officeart/2018/2/layout/IconLabelDescriptionList"/>
    <dgm:cxn modelId="{C4970ABA-3F10-429E-B474-0F165EAFACB3}" type="presParOf" srcId="{033DDB9A-A334-47A1-B434-40C5F0D89490}" destId="{DF2EEB65-A45C-4D42-B9B7-7C4C8AD3F72A}" srcOrd="1" destOrd="0" presId="urn:microsoft.com/office/officeart/2018/2/layout/IconLabelDescriptionList"/>
    <dgm:cxn modelId="{DD90C442-44D7-414B-9B1B-9CB81F784139}" type="presParOf" srcId="{033DDB9A-A334-47A1-B434-40C5F0D89490}" destId="{7A67E68A-5952-4A04-BF59-5621B5EA1379}" srcOrd="2" destOrd="0" presId="urn:microsoft.com/office/officeart/2018/2/layout/IconLabelDescriptionList"/>
    <dgm:cxn modelId="{58FE4D7D-3E1F-43B9-AB51-A4740921AACA}" type="presParOf" srcId="{033DDB9A-A334-47A1-B434-40C5F0D89490}" destId="{418D9F28-3B81-44E5-AA11-AD7260D2F5F2}" srcOrd="3" destOrd="0" presId="urn:microsoft.com/office/officeart/2018/2/layout/IconLabelDescriptionList"/>
    <dgm:cxn modelId="{773E8D11-C37D-474F-A8F8-D3D1B8092F4C}" type="presParOf" srcId="{033DDB9A-A334-47A1-B434-40C5F0D89490}" destId="{ED8F9FA3-FF56-4514-94FA-E854756FA51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3FB75-5A07-41CE-AC4A-5ECF4B2CF450}"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AEC0CB4F-4E07-4712-B0A2-27AE4204C11D}">
      <dgm:prSet/>
      <dgm:spPr/>
      <dgm:t>
        <a:bodyPr/>
        <a:lstStyle/>
        <a:p>
          <a:r>
            <a:rPr lang="en-US"/>
            <a:t>Brand Charter or Bible</a:t>
          </a:r>
        </a:p>
      </dgm:t>
    </dgm:pt>
    <dgm:pt modelId="{D8B6CD74-FB7F-43CD-865C-17AF19DBEB01}" type="parTrans" cxnId="{78FDD4A8-6884-483F-8553-F1F39629958E}">
      <dgm:prSet/>
      <dgm:spPr/>
      <dgm:t>
        <a:bodyPr/>
        <a:lstStyle/>
        <a:p>
          <a:endParaRPr lang="en-US"/>
        </a:p>
      </dgm:t>
    </dgm:pt>
    <dgm:pt modelId="{37226E86-C5E3-43BA-99E5-EE3FE77DBD7F}" type="sibTrans" cxnId="{78FDD4A8-6884-483F-8553-F1F39629958E}">
      <dgm:prSet/>
      <dgm:spPr/>
      <dgm:t>
        <a:bodyPr/>
        <a:lstStyle/>
        <a:p>
          <a:endParaRPr lang="en-US"/>
        </a:p>
      </dgm:t>
    </dgm:pt>
    <dgm:pt modelId="{86D03647-63A2-47EC-A6E3-F58B872BF567}">
      <dgm:prSet/>
      <dgm:spPr/>
      <dgm:t>
        <a:bodyPr/>
        <a:lstStyle/>
        <a:p>
          <a:r>
            <a:rPr lang="en-US"/>
            <a:t>Brand Equity Report</a:t>
          </a:r>
        </a:p>
      </dgm:t>
    </dgm:pt>
    <dgm:pt modelId="{355C1D5B-51E7-455E-8922-A6833B7C38AD}" type="parTrans" cxnId="{D6308A32-9D13-4F82-ACE2-281634644C85}">
      <dgm:prSet/>
      <dgm:spPr/>
      <dgm:t>
        <a:bodyPr/>
        <a:lstStyle/>
        <a:p>
          <a:endParaRPr lang="en-US"/>
        </a:p>
      </dgm:t>
    </dgm:pt>
    <dgm:pt modelId="{CE3A686F-7208-4AA8-B576-6DD645E5BD9A}" type="sibTrans" cxnId="{D6308A32-9D13-4F82-ACE2-281634644C85}">
      <dgm:prSet/>
      <dgm:spPr/>
      <dgm:t>
        <a:bodyPr/>
        <a:lstStyle/>
        <a:p>
          <a:endParaRPr lang="en-US"/>
        </a:p>
      </dgm:t>
    </dgm:pt>
    <dgm:pt modelId="{CDC37C1D-8D49-45A9-A302-738C270C396B}">
      <dgm:prSet/>
      <dgm:spPr/>
      <dgm:t>
        <a:bodyPr/>
        <a:lstStyle/>
        <a:p>
          <a:r>
            <a:rPr lang="en-US"/>
            <a:t>Brand Equity Responsibilities</a:t>
          </a:r>
        </a:p>
      </dgm:t>
    </dgm:pt>
    <dgm:pt modelId="{840FE0CC-8522-4510-BFE6-C4D097E96FB9}" type="parTrans" cxnId="{A84940B6-9AF7-4829-8834-681BC9D747FA}">
      <dgm:prSet/>
      <dgm:spPr/>
      <dgm:t>
        <a:bodyPr/>
        <a:lstStyle/>
        <a:p>
          <a:endParaRPr lang="en-US"/>
        </a:p>
      </dgm:t>
    </dgm:pt>
    <dgm:pt modelId="{03715429-2B56-4337-8E4D-5FF50ED31214}" type="sibTrans" cxnId="{A84940B6-9AF7-4829-8834-681BC9D747FA}">
      <dgm:prSet/>
      <dgm:spPr/>
      <dgm:t>
        <a:bodyPr/>
        <a:lstStyle/>
        <a:p>
          <a:endParaRPr lang="en-US"/>
        </a:p>
      </dgm:t>
    </dgm:pt>
    <dgm:pt modelId="{0B1F8EF3-47E1-4753-A580-FF711BB4D039}" type="pres">
      <dgm:prSet presAssocID="{2553FB75-5A07-41CE-AC4A-5ECF4B2CF450}" presName="linear" presStyleCnt="0">
        <dgm:presLayoutVars>
          <dgm:dir/>
          <dgm:animLvl val="lvl"/>
          <dgm:resizeHandles val="exact"/>
        </dgm:presLayoutVars>
      </dgm:prSet>
      <dgm:spPr/>
    </dgm:pt>
    <dgm:pt modelId="{95E90E8C-D416-420F-A865-EB1ABB0F3038}" type="pres">
      <dgm:prSet presAssocID="{AEC0CB4F-4E07-4712-B0A2-27AE4204C11D}" presName="parentLin" presStyleCnt="0"/>
      <dgm:spPr/>
    </dgm:pt>
    <dgm:pt modelId="{972A5C27-165C-4A3B-B285-E80BF5AA4E02}" type="pres">
      <dgm:prSet presAssocID="{AEC0CB4F-4E07-4712-B0A2-27AE4204C11D}" presName="parentLeftMargin" presStyleLbl="node1" presStyleIdx="0" presStyleCnt="3"/>
      <dgm:spPr/>
    </dgm:pt>
    <dgm:pt modelId="{A77CD2D8-B5A9-4665-9317-1ABC58B03B6D}" type="pres">
      <dgm:prSet presAssocID="{AEC0CB4F-4E07-4712-B0A2-27AE4204C11D}" presName="parentText" presStyleLbl="node1" presStyleIdx="0" presStyleCnt="3">
        <dgm:presLayoutVars>
          <dgm:chMax val="0"/>
          <dgm:bulletEnabled val="1"/>
        </dgm:presLayoutVars>
      </dgm:prSet>
      <dgm:spPr/>
    </dgm:pt>
    <dgm:pt modelId="{6C031E74-185C-4B54-AB2C-1E7063D68C9C}" type="pres">
      <dgm:prSet presAssocID="{AEC0CB4F-4E07-4712-B0A2-27AE4204C11D}" presName="negativeSpace" presStyleCnt="0"/>
      <dgm:spPr/>
    </dgm:pt>
    <dgm:pt modelId="{741B5438-E3E1-4EC5-A26A-8E69629C6707}" type="pres">
      <dgm:prSet presAssocID="{AEC0CB4F-4E07-4712-B0A2-27AE4204C11D}" presName="childText" presStyleLbl="conFgAcc1" presStyleIdx="0" presStyleCnt="3">
        <dgm:presLayoutVars>
          <dgm:bulletEnabled val="1"/>
        </dgm:presLayoutVars>
      </dgm:prSet>
      <dgm:spPr/>
    </dgm:pt>
    <dgm:pt modelId="{B4854A32-7E0D-49B7-BF5E-AAD8360CE788}" type="pres">
      <dgm:prSet presAssocID="{37226E86-C5E3-43BA-99E5-EE3FE77DBD7F}" presName="spaceBetweenRectangles" presStyleCnt="0"/>
      <dgm:spPr/>
    </dgm:pt>
    <dgm:pt modelId="{F8AAED37-1BF2-4AC1-8804-8534A8AAEC42}" type="pres">
      <dgm:prSet presAssocID="{86D03647-63A2-47EC-A6E3-F58B872BF567}" presName="parentLin" presStyleCnt="0"/>
      <dgm:spPr/>
    </dgm:pt>
    <dgm:pt modelId="{3DF6DD4D-18BA-4ABA-9AAB-78A2DEA45824}" type="pres">
      <dgm:prSet presAssocID="{86D03647-63A2-47EC-A6E3-F58B872BF567}" presName="parentLeftMargin" presStyleLbl="node1" presStyleIdx="0" presStyleCnt="3"/>
      <dgm:spPr/>
    </dgm:pt>
    <dgm:pt modelId="{3D8FB6C2-C2D4-44EA-A493-0BD86D09C12C}" type="pres">
      <dgm:prSet presAssocID="{86D03647-63A2-47EC-A6E3-F58B872BF567}" presName="parentText" presStyleLbl="node1" presStyleIdx="1" presStyleCnt="3">
        <dgm:presLayoutVars>
          <dgm:chMax val="0"/>
          <dgm:bulletEnabled val="1"/>
        </dgm:presLayoutVars>
      </dgm:prSet>
      <dgm:spPr/>
    </dgm:pt>
    <dgm:pt modelId="{634739B4-AE20-4CAE-9BEF-D28D0B74991A}" type="pres">
      <dgm:prSet presAssocID="{86D03647-63A2-47EC-A6E3-F58B872BF567}" presName="negativeSpace" presStyleCnt="0"/>
      <dgm:spPr/>
    </dgm:pt>
    <dgm:pt modelId="{14AF18E3-6CBE-4B13-831E-C7EEFEB50891}" type="pres">
      <dgm:prSet presAssocID="{86D03647-63A2-47EC-A6E3-F58B872BF567}" presName="childText" presStyleLbl="conFgAcc1" presStyleIdx="1" presStyleCnt="3">
        <dgm:presLayoutVars>
          <dgm:bulletEnabled val="1"/>
        </dgm:presLayoutVars>
      </dgm:prSet>
      <dgm:spPr/>
    </dgm:pt>
    <dgm:pt modelId="{8AF288DC-9779-48B4-9C1A-1400673702CE}" type="pres">
      <dgm:prSet presAssocID="{CE3A686F-7208-4AA8-B576-6DD645E5BD9A}" presName="spaceBetweenRectangles" presStyleCnt="0"/>
      <dgm:spPr/>
    </dgm:pt>
    <dgm:pt modelId="{72E96FD5-035B-4F01-91BA-6BB2D4C0D2A4}" type="pres">
      <dgm:prSet presAssocID="{CDC37C1D-8D49-45A9-A302-738C270C396B}" presName="parentLin" presStyleCnt="0"/>
      <dgm:spPr/>
    </dgm:pt>
    <dgm:pt modelId="{126CA5FB-11C7-4363-9D73-D4D45814296C}" type="pres">
      <dgm:prSet presAssocID="{CDC37C1D-8D49-45A9-A302-738C270C396B}" presName="parentLeftMargin" presStyleLbl="node1" presStyleIdx="1" presStyleCnt="3"/>
      <dgm:spPr/>
    </dgm:pt>
    <dgm:pt modelId="{D94FCD8E-ED72-4A1D-9148-B070BE51F8A8}" type="pres">
      <dgm:prSet presAssocID="{CDC37C1D-8D49-45A9-A302-738C270C396B}" presName="parentText" presStyleLbl="node1" presStyleIdx="2" presStyleCnt="3">
        <dgm:presLayoutVars>
          <dgm:chMax val="0"/>
          <dgm:bulletEnabled val="1"/>
        </dgm:presLayoutVars>
      </dgm:prSet>
      <dgm:spPr/>
    </dgm:pt>
    <dgm:pt modelId="{609C229E-8AFA-4511-8F64-481AE70A82BB}" type="pres">
      <dgm:prSet presAssocID="{CDC37C1D-8D49-45A9-A302-738C270C396B}" presName="negativeSpace" presStyleCnt="0"/>
      <dgm:spPr/>
    </dgm:pt>
    <dgm:pt modelId="{B8A806C3-B798-40E2-81E5-DC979B0588BE}" type="pres">
      <dgm:prSet presAssocID="{CDC37C1D-8D49-45A9-A302-738C270C396B}" presName="childText" presStyleLbl="conFgAcc1" presStyleIdx="2" presStyleCnt="3">
        <dgm:presLayoutVars>
          <dgm:bulletEnabled val="1"/>
        </dgm:presLayoutVars>
      </dgm:prSet>
      <dgm:spPr/>
    </dgm:pt>
  </dgm:ptLst>
  <dgm:cxnLst>
    <dgm:cxn modelId="{7C37221A-7F81-4766-834B-56318A4E809C}" type="presOf" srcId="{AEC0CB4F-4E07-4712-B0A2-27AE4204C11D}" destId="{972A5C27-165C-4A3B-B285-E80BF5AA4E02}" srcOrd="0" destOrd="0" presId="urn:microsoft.com/office/officeart/2005/8/layout/list1"/>
    <dgm:cxn modelId="{B7F3F631-C49C-497E-878A-B07EB024388E}" type="presOf" srcId="{CDC37C1D-8D49-45A9-A302-738C270C396B}" destId="{D94FCD8E-ED72-4A1D-9148-B070BE51F8A8}" srcOrd="1" destOrd="0" presId="urn:microsoft.com/office/officeart/2005/8/layout/list1"/>
    <dgm:cxn modelId="{D6308A32-9D13-4F82-ACE2-281634644C85}" srcId="{2553FB75-5A07-41CE-AC4A-5ECF4B2CF450}" destId="{86D03647-63A2-47EC-A6E3-F58B872BF567}" srcOrd="1" destOrd="0" parTransId="{355C1D5B-51E7-455E-8922-A6833B7C38AD}" sibTransId="{CE3A686F-7208-4AA8-B576-6DD645E5BD9A}"/>
    <dgm:cxn modelId="{6ECA1D9C-16B2-4E43-9C1A-22B43A5C990C}" type="presOf" srcId="{AEC0CB4F-4E07-4712-B0A2-27AE4204C11D}" destId="{A77CD2D8-B5A9-4665-9317-1ABC58B03B6D}" srcOrd="1" destOrd="0" presId="urn:microsoft.com/office/officeart/2005/8/layout/list1"/>
    <dgm:cxn modelId="{78FDD4A8-6884-483F-8553-F1F39629958E}" srcId="{2553FB75-5A07-41CE-AC4A-5ECF4B2CF450}" destId="{AEC0CB4F-4E07-4712-B0A2-27AE4204C11D}" srcOrd="0" destOrd="0" parTransId="{D8B6CD74-FB7F-43CD-865C-17AF19DBEB01}" sibTransId="{37226E86-C5E3-43BA-99E5-EE3FE77DBD7F}"/>
    <dgm:cxn modelId="{A84940B6-9AF7-4829-8834-681BC9D747FA}" srcId="{2553FB75-5A07-41CE-AC4A-5ECF4B2CF450}" destId="{CDC37C1D-8D49-45A9-A302-738C270C396B}" srcOrd="2" destOrd="0" parTransId="{840FE0CC-8522-4510-BFE6-C4D097E96FB9}" sibTransId="{03715429-2B56-4337-8E4D-5FF50ED31214}"/>
    <dgm:cxn modelId="{1259A8BD-478D-4F40-8B01-256D40A484A9}" type="presOf" srcId="{2553FB75-5A07-41CE-AC4A-5ECF4B2CF450}" destId="{0B1F8EF3-47E1-4753-A580-FF711BB4D039}" srcOrd="0" destOrd="0" presId="urn:microsoft.com/office/officeart/2005/8/layout/list1"/>
    <dgm:cxn modelId="{D9C21CD4-831D-49A1-9359-2F5EEC4D9C33}" type="presOf" srcId="{CDC37C1D-8D49-45A9-A302-738C270C396B}" destId="{126CA5FB-11C7-4363-9D73-D4D45814296C}" srcOrd="0" destOrd="0" presId="urn:microsoft.com/office/officeart/2005/8/layout/list1"/>
    <dgm:cxn modelId="{BED4FFED-7D33-46CE-8867-A2A8FBF5BD56}" type="presOf" srcId="{86D03647-63A2-47EC-A6E3-F58B872BF567}" destId="{3DF6DD4D-18BA-4ABA-9AAB-78A2DEA45824}" srcOrd="0" destOrd="0" presId="urn:microsoft.com/office/officeart/2005/8/layout/list1"/>
    <dgm:cxn modelId="{45C98CFC-7DCF-4B34-BF55-AE6CF1BC19A3}" type="presOf" srcId="{86D03647-63A2-47EC-A6E3-F58B872BF567}" destId="{3D8FB6C2-C2D4-44EA-A493-0BD86D09C12C}" srcOrd="1" destOrd="0" presId="urn:microsoft.com/office/officeart/2005/8/layout/list1"/>
    <dgm:cxn modelId="{C315A977-68CA-42A6-B3D7-1A439C4AB345}" type="presParOf" srcId="{0B1F8EF3-47E1-4753-A580-FF711BB4D039}" destId="{95E90E8C-D416-420F-A865-EB1ABB0F3038}" srcOrd="0" destOrd="0" presId="urn:microsoft.com/office/officeart/2005/8/layout/list1"/>
    <dgm:cxn modelId="{E9BCFF56-5348-45E7-8DB4-942BBE82D2BB}" type="presParOf" srcId="{95E90E8C-D416-420F-A865-EB1ABB0F3038}" destId="{972A5C27-165C-4A3B-B285-E80BF5AA4E02}" srcOrd="0" destOrd="0" presId="urn:microsoft.com/office/officeart/2005/8/layout/list1"/>
    <dgm:cxn modelId="{2CC79F3D-5341-447E-AC6B-C5B2F4CC889A}" type="presParOf" srcId="{95E90E8C-D416-420F-A865-EB1ABB0F3038}" destId="{A77CD2D8-B5A9-4665-9317-1ABC58B03B6D}" srcOrd="1" destOrd="0" presId="urn:microsoft.com/office/officeart/2005/8/layout/list1"/>
    <dgm:cxn modelId="{1B70CE8A-D64C-4D39-91C6-1F9C0FAAD438}" type="presParOf" srcId="{0B1F8EF3-47E1-4753-A580-FF711BB4D039}" destId="{6C031E74-185C-4B54-AB2C-1E7063D68C9C}" srcOrd="1" destOrd="0" presId="urn:microsoft.com/office/officeart/2005/8/layout/list1"/>
    <dgm:cxn modelId="{3F8070F4-AB75-48B3-AE4E-885E8ADE531C}" type="presParOf" srcId="{0B1F8EF3-47E1-4753-A580-FF711BB4D039}" destId="{741B5438-E3E1-4EC5-A26A-8E69629C6707}" srcOrd="2" destOrd="0" presId="urn:microsoft.com/office/officeart/2005/8/layout/list1"/>
    <dgm:cxn modelId="{54565F22-8343-419D-B810-BD06EA2C6B4F}" type="presParOf" srcId="{0B1F8EF3-47E1-4753-A580-FF711BB4D039}" destId="{B4854A32-7E0D-49B7-BF5E-AAD8360CE788}" srcOrd="3" destOrd="0" presId="urn:microsoft.com/office/officeart/2005/8/layout/list1"/>
    <dgm:cxn modelId="{A2940279-AF40-418C-B49A-DCDDEDEE5CDA}" type="presParOf" srcId="{0B1F8EF3-47E1-4753-A580-FF711BB4D039}" destId="{F8AAED37-1BF2-4AC1-8804-8534A8AAEC42}" srcOrd="4" destOrd="0" presId="urn:microsoft.com/office/officeart/2005/8/layout/list1"/>
    <dgm:cxn modelId="{D3B3ADD1-74DA-4B60-BA31-046539FCF104}" type="presParOf" srcId="{F8AAED37-1BF2-4AC1-8804-8534A8AAEC42}" destId="{3DF6DD4D-18BA-4ABA-9AAB-78A2DEA45824}" srcOrd="0" destOrd="0" presId="urn:microsoft.com/office/officeart/2005/8/layout/list1"/>
    <dgm:cxn modelId="{452D025C-FC61-4B65-B2D9-E9B7CCB56AAF}" type="presParOf" srcId="{F8AAED37-1BF2-4AC1-8804-8534A8AAEC42}" destId="{3D8FB6C2-C2D4-44EA-A493-0BD86D09C12C}" srcOrd="1" destOrd="0" presId="urn:microsoft.com/office/officeart/2005/8/layout/list1"/>
    <dgm:cxn modelId="{D125681A-E00B-4166-9425-35FB7C24E147}" type="presParOf" srcId="{0B1F8EF3-47E1-4753-A580-FF711BB4D039}" destId="{634739B4-AE20-4CAE-9BEF-D28D0B74991A}" srcOrd="5" destOrd="0" presId="urn:microsoft.com/office/officeart/2005/8/layout/list1"/>
    <dgm:cxn modelId="{5A5EFDB1-6C03-47E8-AEDC-B498580E2552}" type="presParOf" srcId="{0B1F8EF3-47E1-4753-A580-FF711BB4D039}" destId="{14AF18E3-6CBE-4B13-831E-C7EEFEB50891}" srcOrd="6" destOrd="0" presId="urn:microsoft.com/office/officeart/2005/8/layout/list1"/>
    <dgm:cxn modelId="{E03CE30D-6B79-468C-A198-004285DD6E64}" type="presParOf" srcId="{0B1F8EF3-47E1-4753-A580-FF711BB4D039}" destId="{8AF288DC-9779-48B4-9C1A-1400673702CE}" srcOrd="7" destOrd="0" presId="urn:microsoft.com/office/officeart/2005/8/layout/list1"/>
    <dgm:cxn modelId="{4948422B-0457-482E-9083-29445728CA89}" type="presParOf" srcId="{0B1F8EF3-47E1-4753-A580-FF711BB4D039}" destId="{72E96FD5-035B-4F01-91BA-6BB2D4C0D2A4}" srcOrd="8" destOrd="0" presId="urn:microsoft.com/office/officeart/2005/8/layout/list1"/>
    <dgm:cxn modelId="{C580A2F9-39D5-4EA0-BF47-D50FD03ABD20}" type="presParOf" srcId="{72E96FD5-035B-4F01-91BA-6BB2D4C0D2A4}" destId="{126CA5FB-11C7-4363-9D73-D4D45814296C}" srcOrd="0" destOrd="0" presId="urn:microsoft.com/office/officeart/2005/8/layout/list1"/>
    <dgm:cxn modelId="{EB6F5257-4404-49CA-826D-4E93A1B5483E}" type="presParOf" srcId="{72E96FD5-035B-4F01-91BA-6BB2D4C0D2A4}" destId="{D94FCD8E-ED72-4A1D-9148-B070BE51F8A8}" srcOrd="1" destOrd="0" presId="urn:microsoft.com/office/officeart/2005/8/layout/list1"/>
    <dgm:cxn modelId="{5733896A-040A-48AD-9458-541809C3745C}" type="presParOf" srcId="{0B1F8EF3-47E1-4753-A580-FF711BB4D039}" destId="{609C229E-8AFA-4511-8F64-481AE70A82BB}" srcOrd="9" destOrd="0" presId="urn:microsoft.com/office/officeart/2005/8/layout/list1"/>
    <dgm:cxn modelId="{72D6C4B2-099C-42B4-8847-7331F283665B}" type="presParOf" srcId="{0B1F8EF3-47E1-4753-A580-FF711BB4D039}" destId="{B8A806C3-B798-40E2-81E5-DC979B0588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80E59-8F8E-4F86-8A5F-64363AD764C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0FEE739-CB47-4A3F-B748-17247CFE0BEB}">
      <dgm:prSet/>
      <dgm:spPr/>
      <dgm:t>
        <a:bodyPr/>
        <a:lstStyle/>
        <a:p>
          <a:r>
            <a:rPr lang="en-US"/>
            <a:t>First step in establishing a brand equity management system</a:t>
          </a:r>
        </a:p>
      </dgm:t>
    </dgm:pt>
    <dgm:pt modelId="{8154942B-426B-4743-9897-81D2DF2F1DB5}" type="parTrans" cxnId="{391874CA-0BFF-417A-88BC-16D54E3B5A4C}">
      <dgm:prSet/>
      <dgm:spPr/>
      <dgm:t>
        <a:bodyPr/>
        <a:lstStyle/>
        <a:p>
          <a:endParaRPr lang="en-US"/>
        </a:p>
      </dgm:t>
    </dgm:pt>
    <dgm:pt modelId="{11F94A64-6505-4C53-8070-47FEEA39A903}" type="sibTrans" cxnId="{391874CA-0BFF-417A-88BC-16D54E3B5A4C}">
      <dgm:prSet/>
      <dgm:spPr/>
      <dgm:t>
        <a:bodyPr/>
        <a:lstStyle/>
        <a:p>
          <a:endParaRPr lang="en-US"/>
        </a:p>
      </dgm:t>
    </dgm:pt>
    <dgm:pt modelId="{93BA74A1-1DE6-47A7-8586-0155D0AD91CB}">
      <dgm:prSet/>
      <dgm:spPr/>
      <dgm:t>
        <a:bodyPr/>
        <a:lstStyle/>
        <a:p>
          <a:r>
            <a:rPr lang="en-US"/>
            <a:t>Formalizes the company </a:t>
          </a:r>
          <a:r>
            <a:rPr lang="en-IN"/>
            <a:t>view of brand equity into a document</a:t>
          </a:r>
          <a:endParaRPr lang="en-US"/>
        </a:p>
      </dgm:t>
    </dgm:pt>
    <dgm:pt modelId="{FA5B0DD6-B76F-4286-8F30-BB243BA3C5A6}" type="parTrans" cxnId="{AFD21AD6-D01F-4E2B-82B8-6892EAB9DB4B}">
      <dgm:prSet/>
      <dgm:spPr/>
      <dgm:t>
        <a:bodyPr/>
        <a:lstStyle/>
        <a:p>
          <a:endParaRPr lang="en-US"/>
        </a:p>
      </dgm:t>
    </dgm:pt>
    <dgm:pt modelId="{662E01B3-B64F-461A-8626-ACBC6A16A623}" type="sibTrans" cxnId="{AFD21AD6-D01F-4E2B-82B8-6892EAB9DB4B}">
      <dgm:prSet/>
      <dgm:spPr/>
      <dgm:t>
        <a:bodyPr/>
        <a:lstStyle/>
        <a:p>
          <a:endParaRPr lang="en-US"/>
        </a:p>
      </dgm:t>
    </dgm:pt>
    <dgm:pt modelId="{CF0C5028-39A5-4C50-9321-FA7170EFD1B0}">
      <dgm:prSet/>
      <dgm:spPr/>
      <dgm:t>
        <a:bodyPr/>
        <a:lstStyle/>
        <a:p>
          <a:r>
            <a:rPr lang="en-US"/>
            <a:t>Brand charter (or brand bible as sometimes called)</a:t>
          </a:r>
        </a:p>
      </dgm:t>
    </dgm:pt>
    <dgm:pt modelId="{77A93004-E6CF-435A-B658-FB5DE101A79A}" type="parTrans" cxnId="{6512F13A-DD11-4DA9-87EA-1A0FD8209B27}">
      <dgm:prSet/>
      <dgm:spPr/>
      <dgm:t>
        <a:bodyPr/>
        <a:lstStyle/>
        <a:p>
          <a:endParaRPr lang="en-US"/>
        </a:p>
      </dgm:t>
    </dgm:pt>
    <dgm:pt modelId="{BC1669FC-E892-40D3-9029-46366F3C845E}" type="sibTrans" cxnId="{6512F13A-DD11-4DA9-87EA-1A0FD8209B27}">
      <dgm:prSet/>
      <dgm:spPr/>
      <dgm:t>
        <a:bodyPr/>
        <a:lstStyle/>
        <a:p>
          <a:endParaRPr lang="en-US"/>
        </a:p>
      </dgm:t>
    </dgm:pt>
    <dgm:pt modelId="{9F4D891D-66EC-49C5-9EBB-BF8A1AFC5775}">
      <dgm:prSet/>
      <dgm:spPr/>
      <dgm:t>
        <a:bodyPr/>
        <a:lstStyle/>
        <a:p>
          <a:r>
            <a:rPr lang="en-US"/>
            <a:t>Provides relevant guidelines </a:t>
          </a:r>
          <a:r>
            <a:rPr lang="en-IN"/>
            <a:t>to marketing managers and key marketing partners</a:t>
          </a:r>
          <a:endParaRPr lang="en-US"/>
        </a:p>
      </dgm:t>
    </dgm:pt>
    <dgm:pt modelId="{740F843C-8C90-4939-B557-CFA5FFF35DE4}" type="parTrans" cxnId="{E38DE98B-3C5E-49D4-A36A-3166FE42ACE0}">
      <dgm:prSet/>
      <dgm:spPr/>
      <dgm:t>
        <a:bodyPr/>
        <a:lstStyle/>
        <a:p>
          <a:endParaRPr lang="en-US"/>
        </a:p>
      </dgm:t>
    </dgm:pt>
    <dgm:pt modelId="{47B0671A-C6B7-4BD0-847E-2F558483B64A}" type="sibTrans" cxnId="{E38DE98B-3C5E-49D4-A36A-3166FE42ACE0}">
      <dgm:prSet/>
      <dgm:spPr/>
      <dgm:t>
        <a:bodyPr/>
        <a:lstStyle/>
        <a:p>
          <a:endParaRPr lang="en-US"/>
        </a:p>
      </dgm:t>
    </dgm:pt>
    <dgm:pt modelId="{13066D17-9297-446D-87AC-D19371918F40}">
      <dgm:prSet/>
      <dgm:spPr/>
      <dgm:t>
        <a:bodyPr/>
        <a:lstStyle/>
        <a:p>
          <a:r>
            <a:rPr lang="en-IN"/>
            <a:t>Should be updated annually</a:t>
          </a:r>
          <a:endParaRPr lang="en-US"/>
        </a:p>
      </dgm:t>
    </dgm:pt>
    <dgm:pt modelId="{47FB034A-19D1-45FC-97EB-5AED94C03D35}" type="parTrans" cxnId="{9ED7CF31-F8FC-4DBB-9805-2AD378797F43}">
      <dgm:prSet/>
      <dgm:spPr/>
      <dgm:t>
        <a:bodyPr/>
        <a:lstStyle/>
        <a:p>
          <a:endParaRPr lang="en-US"/>
        </a:p>
      </dgm:t>
    </dgm:pt>
    <dgm:pt modelId="{08B41AA8-330A-489E-AFF3-CA17F35A2138}" type="sibTrans" cxnId="{9ED7CF31-F8FC-4DBB-9805-2AD378797F43}">
      <dgm:prSet/>
      <dgm:spPr/>
      <dgm:t>
        <a:bodyPr/>
        <a:lstStyle/>
        <a:p>
          <a:endParaRPr lang="en-US"/>
        </a:p>
      </dgm:t>
    </dgm:pt>
    <dgm:pt modelId="{11AACA63-6764-4BC4-B516-BEDBB87160F5}" type="pres">
      <dgm:prSet presAssocID="{81980E59-8F8E-4F86-8A5F-64363AD764CE}" presName="linear" presStyleCnt="0">
        <dgm:presLayoutVars>
          <dgm:dir/>
          <dgm:animLvl val="lvl"/>
          <dgm:resizeHandles val="exact"/>
        </dgm:presLayoutVars>
      </dgm:prSet>
      <dgm:spPr/>
    </dgm:pt>
    <dgm:pt modelId="{4A8E3AA7-AD84-4956-9F72-27EB302D99F0}" type="pres">
      <dgm:prSet presAssocID="{B0FEE739-CB47-4A3F-B748-17247CFE0BEB}" presName="parentLin" presStyleCnt="0"/>
      <dgm:spPr/>
    </dgm:pt>
    <dgm:pt modelId="{92D9C577-940A-47C1-AAAC-3C212AFA069C}" type="pres">
      <dgm:prSet presAssocID="{B0FEE739-CB47-4A3F-B748-17247CFE0BEB}" presName="parentLeftMargin" presStyleLbl="node1" presStyleIdx="0" presStyleCnt="2"/>
      <dgm:spPr/>
    </dgm:pt>
    <dgm:pt modelId="{9A31FAD3-748E-4494-904B-315131621C72}" type="pres">
      <dgm:prSet presAssocID="{B0FEE739-CB47-4A3F-B748-17247CFE0BEB}" presName="parentText" presStyleLbl="node1" presStyleIdx="0" presStyleCnt="2">
        <dgm:presLayoutVars>
          <dgm:chMax val="0"/>
          <dgm:bulletEnabled val="1"/>
        </dgm:presLayoutVars>
      </dgm:prSet>
      <dgm:spPr/>
    </dgm:pt>
    <dgm:pt modelId="{27CB4A62-A459-4CA1-975E-045807123DBD}" type="pres">
      <dgm:prSet presAssocID="{B0FEE739-CB47-4A3F-B748-17247CFE0BEB}" presName="negativeSpace" presStyleCnt="0"/>
      <dgm:spPr/>
    </dgm:pt>
    <dgm:pt modelId="{74DF5216-32CB-4D1D-8B9E-BA8D612F153E}" type="pres">
      <dgm:prSet presAssocID="{B0FEE739-CB47-4A3F-B748-17247CFE0BEB}" presName="childText" presStyleLbl="conFgAcc1" presStyleIdx="0" presStyleCnt="2">
        <dgm:presLayoutVars>
          <dgm:bulletEnabled val="1"/>
        </dgm:presLayoutVars>
      </dgm:prSet>
      <dgm:spPr/>
    </dgm:pt>
    <dgm:pt modelId="{ADD86FD6-F882-407E-AE16-113A2AD9256A}" type="pres">
      <dgm:prSet presAssocID="{11F94A64-6505-4C53-8070-47FEEA39A903}" presName="spaceBetweenRectangles" presStyleCnt="0"/>
      <dgm:spPr/>
    </dgm:pt>
    <dgm:pt modelId="{6C4792B6-989E-4A77-9DF5-016E770D535E}" type="pres">
      <dgm:prSet presAssocID="{CF0C5028-39A5-4C50-9321-FA7170EFD1B0}" presName="parentLin" presStyleCnt="0"/>
      <dgm:spPr/>
    </dgm:pt>
    <dgm:pt modelId="{6931E10B-95EE-4646-861E-81051A88D9B1}" type="pres">
      <dgm:prSet presAssocID="{CF0C5028-39A5-4C50-9321-FA7170EFD1B0}" presName="parentLeftMargin" presStyleLbl="node1" presStyleIdx="0" presStyleCnt="2"/>
      <dgm:spPr/>
    </dgm:pt>
    <dgm:pt modelId="{2DECDD89-F601-418D-92F6-6F7283FE70F4}" type="pres">
      <dgm:prSet presAssocID="{CF0C5028-39A5-4C50-9321-FA7170EFD1B0}" presName="parentText" presStyleLbl="node1" presStyleIdx="1" presStyleCnt="2">
        <dgm:presLayoutVars>
          <dgm:chMax val="0"/>
          <dgm:bulletEnabled val="1"/>
        </dgm:presLayoutVars>
      </dgm:prSet>
      <dgm:spPr/>
    </dgm:pt>
    <dgm:pt modelId="{502166D6-FA9F-412E-826C-59B685E132D0}" type="pres">
      <dgm:prSet presAssocID="{CF0C5028-39A5-4C50-9321-FA7170EFD1B0}" presName="negativeSpace" presStyleCnt="0"/>
      <dgm:spPr/>
    </dgm:pt>
    <dgm:pt modelId="{C117A3C5-DE33-4345-AC1B-AB291727D803}" type="pres">
      <dgm:prSet presAssocID="{CF0C5028-39A5-4C50-9321-FA7170EFD1B0}" presName="childText" presStyleLbl="conFgAcc1" presStyleIdx="1" presStyleCnt="2">
        <dgm:presLayoutVars>
          <dgm:bulletEnabled val="1"/>
        </dgm:presLayoutVars>
      </dgm:prSet>
      <dgm:spPr/>
    </dgm:pt>
  </dgm:ptLst>
  <dgm:cxnLst>
    <dgm:cxn modelId="{27A8780F-714E-4D74-AB0F-6CE852445D6E}" type="presOf" srcId="{B0FEE739-CB47-4A3F-B748-17247CFE0BEB}" destId="{92D9C577-940A-47C1-AAAC-3C212AFA069C}" srcOrd="0" destOrd="0" presId="urn:microsoft.com/office/officeart/2005/8/layout/list1"/>
    <dgm:cxn modelId="{6435062E-16DB-46EC-88A0-E56DFE6B765C}" type="presOf" srcId="{13066D17-9297-446D-87AC-D19371918F40}" destId="{C117A3C5-DE33-4345-AC1B-AB291727D803}" srcOrd="0" destOrd="1" presId="urn:microsoft.com/office/officeart/2005/8/layout/list1"/>
    <dgm:cxn modelId="{9ED7CF31-F8FC-4DBB-9805-2AD378797F43}" srcId="{CF0C5028-39A5-4C50-9321-FA7170EFD1B0}" destId="{13066D17-9297-446D-87AC-D19371918F40}" srcOrd="1" destOrd="0" parTransId="{47FB034A-19D1-45FC-97EB-5AED94C03D35}" sibTransId="{08B41AA8-330A-489E-AFF3-CA17F35A2138}"/>
    <dgm:cxn modelId="{6512F13A-DD11-4DA9-87EA-1A0FD8209B27}" srcId="{81980E59-8F8E-4F86-8A5F-64363AD764CE}" destId="{CF0C5028-39A5-4C50-9321-FA7170EFD1B0}" srcOrd="1" destOrd="0" parTransId="{77A93004-E6CF-435A-B658-FB5DE101A79A}" sibTransId="{BC1669FC-E892-40D3-9029-46366F3C845E}"/>
    <dgm:cxn modelId="{9EDDA663-2679-4D59-BD51-B66AB1530B08}" type="presOf" srcId="{CF0C5028-39A5-4C50-9321-FA7170EFD1B0}" destId="{6931E10B-95EE-4646-861E-81051A88D9B1}" srcOrd="0" destOrd="0" presId="urn:microsoft.com/office/officeart/2005/8/layout/list1"/>
    <dgm:cxn modelId="{4C180F73-FBB2-4DE7-A604-16D7D2C75849}" type="presOf" srcId="{81980E59-8F8E-4F86-8A5F-64363AD764CE}" destId="{11AACA63-6764-4BC4-B516-BEDBB87160F5}" srcOrd="0" destOrd="0" presId="urn:microsoft.com/office/officeart/2005/8/layout/list1"/>
    <dgm:cxn modelId="{F5BC5D77-416B-4F49-9B85-1B7E996111C3}" type="presOf" srcId="{CF0C5028-39A5-4C50-9321-FA7170EFD1B0}" destId="{2DECDD89-F601-418D-92F6-6F7283FE70F4}" srcOrd="1" destOrd="0" presId="urn:microsoft.com/office/officeart/2005/8/layout/list1"/>
    <dgm:cxn modelId="{E38DE98B-3C5E-49D4-A36A-3166FE42ACE0}" srcId="{CF0C5028-39A5-4C50-9321-FA7170EFD1B0}" destId="{9F4D891D-66EC-49C5-9EBB-BF8A1AFC5775}" srcOrd="0" destOrd="0" parTransId="{740F843C-8C90-4939-B557-CFA5FFF35DE4}" sibTransId="{47B0671A-C6B7-4BD0-847E-2F558483B64A}"/>
    <dgm:cxn modelId="{7C6CC0B4-AD3F-454C-8CFC-A77DEF95596A}" type="presOf" srcId="{9F4D891D-66EC-49C5-9EBB-BF8A1AFC5775}" destId="{C117A3C5-DE33-4345-AC1B-AB291727D803}" srcOrd="0" destOrd="0" presId="urn:microsoft.com/office/officeart/2005/8/layout/list1"/>
    <dgm:cxn modelId="{AF749AB9-4778-4E36-81AF-A058BE8560BB}" type="presOf" srcId="{93BA74A1-1DE6-47A7-8586-0155D0AD91CB}" destId="{74DF5216-32CB-4D1D-8B9E-BA8D612F153E}" srcOrd="0" destOrd="0" presId="urn:microsoft.com/office/officeart/2005/8/layout/list1"/>
    <dgm:cxn modelId="{C0A944BF-50C7-4663-98CB-C647D59A2880}" type="presOf" srcId="{B0FEE739-CB47-4A3F-B748-17247CFE0BEB}" destId="{9A31FAD3-748E-4494-904B-315131621C72}" srcOrd="1" destOrd="0" presId="urn:microsoft.com/office/officeart/2005/8/layout/list1"/>
    <dgm:cxn modelId="{391874CA-0BFF-417A-88BC-16D54E3B5A4C}" srcId="{81980E59-8F8E-4F86-8A5F-64363AD764CE}" destId="{B0FEE739-CB47-4A3F-B748-17247CFE0BEB}" srcOrd="0" destOrd="0" parTransId="{8154942B-426B-4743-9897-81D2DF2F1DB5}" sibTransId="{11F94A64-6505-4C53-8070-47FEEA39A903}"/>
    <dgm:cxn modelId="{AFD21AD6-D01F-4E2B-82B8-6892EAB9DB4B}" srcId="{B0FEE739-CB47-4A3F-B748-17247CFE0BEB}" destId="{93BA74A1-1DE6-47A7-8586-0155D0AD91CB}" srcOrd="0" destOrd="0" parTransId="{FA5B0DD6-B76F-4286-8F30-BB243BA3C5A6}" sibTransId="{662E01B3-B64F-461A-8626-ACBC6A16A623}"/>
    <dgm:cxn modelId="{13E57476-59D0-40E7-BBFF-9096FFFE532B}" type="presParOf" srcId="{11AACA63-6764-4BC4-B516-BEDBB87160F5}" destId="{4A8E3AA7-AD84-4956-9F72-27EB302D99F0}" srcOrd="0" destOrd="0" presId="urn:microsoft.com/office/officeart/2005/8/layout/list1"/>
    <dgm:cxn modelId="{D4CE16D4-A2B9-4341-8082-A460C4F385D2}" type="presParOf" srcId="{4A8E3AA7-AD84-4956-9F72-27EB302D99F0}" destId="{92D9C577-940A-47C1-AAAC-3C212AFA069C}" srcOrd="0" destOrd="0" presId="urn:microsoft.com/office/officeart/2005/8/layout/list1"/>
    <dgm:cxn modelId="{72FE2D7E-512E-4C1F-8BB7-1532BC0C917D}" type="presParOf" srcId="{4A8E3AA7-AD84-4956-9F72-27EB302D99F0}" destId="{9A31FAD3-748E-4494-904B-315131621C72}" srcOrd="1" destOrd="0" presId="urn:microsoft.com/office/officeart/2005/8/layout/list1"/>
    <dgm:cxn modelId="{9F77A802-9036-4EBB-8EC9-1A4828C3A796}" type="presParOf" srcId="{11AACA63-6764-4BC4-B516-BEDBB87160F5}" destId="{27CB4A62-A459-4CA1-975E-045807123DBD}" srcOrd="1" destOrd="0" presId="urn:microsoft.com/office/officeart/2005/8/layout/list1"/>
    <dgm:cxn modelId="{A5DC18C2-B0EB-49C3-985B-C30D7F6E47A4}" type="presParOf" srcId="{11AACA63-6764-4BC4-B516-BEDBB87160F5}" destId="{74DF5216-32CB-4D1D-8B9E-BA8D612F153E}" srcOrd="2" destOrd="0" presId="urn:microsoft.com/office/officeart/2005/8/layout/list1"/>
    <dgm:cxn modelId="{8351C5B3-9944-4885-B53E-661C2E16B52A}" type="presParOf" srcId="{11AACA63-6764-4BC4-B516-BEDBB87160F5}" destId="{ADD86FD6-F882-407E-AE16-113A2AD9256A}" srcOrd="3" destOrd="0" presId="urn:microsoft.com/office/officeart/2005/8/layout/list1"/>
    <dgm:cxn modelId="{42A44682-34D2-4E13-808D-4C0B119D0D20}" type="presParOf" srcId="{11AACA63-6764-4BC4-B516-BEDBB87160F5}" destId="{6C4792B6-989E-4A77-9DF5-016E770D535E}" srcOrd="4" destOrd="0" presId="urn:microsoft.com/office/officeart/2005/8/layout/list1"/>
    <dgm:cxn modelId="{D7E1AA65-0F2D-43E7-9AAC-8BEF2714F6E3}" type="presParOf" srcId="{6C4792B6-989E-4A77-9DF5-016E770D535E}" destId="{6931E10B-95EE-4646-861E-81051A88D9B1}" srcOrd="0" destOrd="0" presId="urn:microsoft.com/office/officeart/2005/8/layout/list1"/>
    <dgm:cxn modelId="{4EFD3F1F-7327-4833-B68C-E1F6B0E49FC9}" type="presParOf" srcId="{6C4792B6-989E-4A77-9DF5-016E770D535E}" destId="{2DECDD89-F601-418D-92F6-6F7283FE70F4}" srcOrd="1" destOrd="0" presId="urn:microsoft.com/office/officeart/2005/8/layout/list1"/>
    <dgm:cxn modelId="{7141B72F-6CFC-4386-9DAF-B63D55908369}" type="presParOf" srcId="{11AACA63-6764-4BC4-B516-BEDBB87160F5}" destId="{502166D6-FA9F-412E-826C-59B685E132D0}" srcOrd="5" destOrd="0" presId="urn:microsoft.com/office/officeart/2005/8/layout/list1"/>
    <dgm:cxn modelId="{308A3C8B-9681-4F23-AAAB-05E540265E40}" type="presParOf" srcId="{11AACA63-6764-4BC4-B516-BEDBB87160F5}" destId="{C117A3C5-DE33-4345-AC1B-AB291727D80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7E89DF-CC61-4F35-9DD5-FBD8A01E95D7}"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AFCE1C2-0958-4A27-9FA0-B622C9FC54E9}">
      <dgm:prSet/>
      <dgm:spPr/>
      <dgm:t>
        <a:bodyPr/>
        <a:lstStyle/>
        <a:p>
          <a:pPr>
            <a:defRPr cap="all"/>
          </a:pPr>
          <a:r>
            <a:rPr lang="en-US"/>
            <a:t>Overseeing Brand Equity</a:t>
          </a:r>
        </a:p>
      </dgm:t>
    </dgm:pt>
    <dgm:pt modelId="{243DA21F-7D1C-4E87-9C1D-2D4C58E92778}" type="parTrans" cxnId="{EB8DC891-E429-40A5-9A25-CE7CC9BC0ACC}">
      <dgm:prSet/>
      <dgm:spPr/>
      <dgm:t>
        <a:bodyPr/>
        <a:lstStyle/>
        <a:p>
          <a:endParaRPr lang="en-US"/>
        </a:p>
      </dgm:t>
    </dgm:pt>
    <dgm:pt modelId="{A1216F58-71B9-4206-9F2B-DA2F60770AC6}" type="sibTrans" cxnId="{EB8DC891-E429-40A5-9A25-CE7CC9BC0ACC}">
      <dgm:prSet/>
      <dgm:spPr/>
      <dgm:t>
        <a:bodyPr/>
        <a:lstStyle/>
        <a:p>
          <a:endParaRPr lang="en-US"/>
        </a:p>
      </dgm:t>
    </dgm:pt>
    <dgm:pt modelId="{5DC0B2A4-346C-42F3-9A6F-E8D6961976AF}">
      <dgm:prSet/>
      <dgm:spPr/>
      <dgm:t>
        <a:bodyPr/>
        <a:lstStyle/>
        <a:p>
          <a:pPr>
            <a:defRPr cap="all"/>
          </a:pPr>
          <a:r>
            <a:rPr lang="en-US"/>
            <a:t>Organizational Design and Structures</a:t>
          </a:r>
        </a:p>
      </dgm:t>
    </dgm:pt>
    <dgm:pt modelId="{6D0D9C80-0D8E-42C6-A3FC-ECCD8740851C}" type="parTrans" cxnId="{7460566B-166E-40E4-BA78-973725E76E06}">
      <dgm:prSet/>
      <dgm:spPr/>
      <dgm:t>
        <a:bodyPr/>
        <a:lstStyle/>
        <a:p>
          <a:endParaRPr lang="en-US"/>
        </a:p>
      </dgm:t>
    </dgm:pt>
    <dgm:pt modelId="{46320F13-D9F4-493B-9E32-59E8D6724EB7}" type="sibTrans" cxnId="{7460566B-166E-40E4-BA78-973725E76E06}">
      <dgm:prSet/>
      <dgm:spPr/>
      <dgm:t>
        <a:bodyPr/>
        <a:lstStyle/>
        <a:p>
          <a:endParaRPr lang="en-US"/>
        </a:p>
      </dgm:t>
    </dgm:pt>
    <dgm:pt modelId="{7F1B91F1-8FDB-4CEF-8375-4B9B82BBC012}">
      <dgm:prSet/>
      <dgm:spPr/>
      <dgm:t>
        <a:bodyPr/>
        <a:lstStyle/>
        <a:p>
          <a:pPr>
            <a:defRPr cap="all"/>
          </a:pPr>
          <a:r>
            <a:rPr lang="en-US"/>
            <a:t>Managing Marketing Partners</a:t>
          </a:r>
        </a:p>
      </dgm:t>
    </dgm:pt>
    <dgm:pt modelId="{0E695918-1CDA-4A21-96AC-9F888677C841}" type="parTrans" cxnId="{6F5E337D-A519-4C19-941D-8769173D5086}">
      <dgm:prSet/>
      <dgm:spPr/>
      <dgm:t>
        <a:bodyPr/>
        <a:lstStyle/>
        <a:p>
          <a:endParaRPr lang="en-US"/>
        </a:p>
      </dgm:t>
    </dgm:pt>
    <dgm:pt modelId="{4AF603EE-7C81-4BFE-84FD-65C462258972}" type="sibTrans" cxnId="{6F5E337D-A519-4C19-941D-8769173D5086}">
      <dgm:prSet/>
      <dgm:spPr/>
      <dgm:t>
        <a:bodyPr/>
        <a:lstStyle/>
        <a:p>
          <a:endParaRPr lang="en-US"/>
        </a:p>
      </dgm:t>
    </dgm:pt>
    <dgm:pt modelId="{A1E99A13-9BBC-468C-86FD-CCD7E51E621A}" type="pres">
      <dgm:prSet presAssocID="{D97E89DF-CC61-4F35-9DD5-FBD8A01E95D7}" presName="root" presStyleCnt="0">
        <dgm:presLayoutVars>
          <dgm:dir/>
          <dgm:resizeHandles val="exact"/>
        </dgm:presLayoutVars>
      </dgm:prSet>
      <dgm:spPr/>
    </dgm:pt>
    <dgm:pt modelId="{7A229D1F-371B-42C0-BF20-63D2A094D395}" type="pres">
      <dgm:prSet presAssocID="{3AFCE1C2-0958-4A27-9FA0-B622C9FC54E9}" presName="compNode" presStyleCnt="0"/>
      <dgm:spPr/>
    </dgm:pt>
    <dgm:pt modelId="{70019CDA-8D03-4D99-8829-B72FB3E6A408}" type="pres">
      <dgm:prSet presAssocID="{3AFCE1C2-0958-4A27-9FA0-B622C9FC54E9}" presName="iconBgRect" presStyleLbl="bgShp" presStyleIdx="0" presStyleCnt="3"/>
      <dgm:spPr/>
    </dgm:pt>
    <dgm:pt modelId="{334D1884-8DB2-421B-909E-8D4E9C8DCD36}" type="pres">
      <dgm:prSet presAssocID="{3AFCE1C2-0958-4A27-9FA0-B622C9FC54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466DEF8-A404-4CE8-9101-1AE777BC771A}" type="pres">
      <dgm:prSet presAssocID="{3AFCE1C2-0958-4A27-9FA0-B622C9FC54E9}" presName="spaceRect" presStyleCnt="0"/>
      <dgm:spPr/>
    </dgm:pt>
    <dgm:pt modelId="{64288525-24D6-4F42-891B-39DA4DE23220}" type="pres">
      <dgm:prSet presAssocID="{3AFCE1C2-0958-4A27-9FA0-B622C9FC54E9}" presName="textRect" presStyleLbl="revTx" presStyleIdx="0" presStyleCnt="3">
        <dgm:presLayoutVars>
          <dgm:chMax val="1"/>
          <dgm:chPref val="1"/>
        </dgm:presLayoutVars>
      </dgm:prSet>
      <dgm:spPr/>
    </dgm:pt>
    <dgm:pt modelId="{0798475A-C22A-4FAE-88A7-5E5781A7DC37}" type="pres">
      <dgm:prSet presAssocID="{A1216F58-71B9-4206-9F2B-DA2F60770AC6}" presName="sibTrans" presStyleCnt="0"/>
      <dgm:spPr/>
    </dgm:pt>
    <dgm:pt modelId="{7ADE728F-E502-491F-8746-B1486D9AD025}" type="pres">
      <dgm:prSet presAssocID="{5DC0B2A4-346C-42F3-9A6F-E8D6961976AF}" presName="compNode" presStyleCnt="0"/>
      <dgm:spPr/>
    </dgm:pt>
    <dgm:pt modelId="{58CE1B64-2CEF-40F9-9BF7-23868531192A}" type="pres">
      <dgm:prSet presAssocID="{5DC0B2A4-346C-42F3-9A6F-E8D6961976AF}" presName="iconBgRect" presStyleLbl="bgShp" presStyleIdx="1" presStyleCnt="3"/>
      <dgm:spPr/>
    </dgm:pt>
    <dgm:pt modelId="{DC5AF904-B3E4-4F7D-9651-3EE35771D674}" type="pres">
      <dgm:prSet presAssocID="{5DC0B2A4-346C-42F3-9A6F-E8D6961976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B03954C-65CE-4BD0-ACED-A0461784E6C0}" type="pres">
      <dgm:prSet presAssocID="{5DC0B2A4-346C-42F3-9A6F-E8D6961976AF}" presName="spaceRect" presStyleCnt="0"/>
      <dgm:spPr/>
    </dgm:pt>
    <dgm:pt modelId="{B3CA4691-5287-4B5E-A597-4085F7EB13CF}" type="pres">
      <dgm:prSet presAssocID="{5DC0B2A4-346C-42F3-9A6F-E8D6961976AF}" presName="textRect" presStyleLbl="revTx" presStyleIdx="1" presStyleCnt="3">
        <dgm:presLayoutVars>
          <dgm:chMax val="1"/>
          <dgm:chPref val="1"/>
        </dgm:presLayoutVars>
      </dgm:prSet>
      <dgm:spPr/>
    </dgm:pt>
    <dgm:pt modelId="{57B745B7-9A9C-4764-8402-E8EA523D433C}" type="pres">
      <dgm:prSet presAssocID="{46320F13-D9F4-493B-9E32-59E8D6724EB7}" presName="sibTrans" presStyleCnt="0"/>
      <dgm:spPr/>
    </dgm:pt>
    <dgm:pt modelId="{9B01BC5C-7F07-4AEC-9A4B-275587F0075A}" type="pres">
      <dgm:prSet presAssocID="{7F1B91F1-8FDB-4CEF-8375-4B9B82BBC012}" presName="compNode" presStyleCnt="0"/>
      <dgm:spPr/>
    </dgm:pt>
    <dgm:pt modelId="{976AA5A6-BCC6-496E-8DDD-8EABCA4B0A63}" type="pres">
      <dgm:prSet presAssocID="{7F1B91F1-8FDB-4CEF-8375-4B9B82BBC012}" presName="iconBgRect" presStyleLbl="bgShp" presStyleIdx="2" presStyleCnt="3"/>
      <dgm:spPr/>
    </dgm:pt>
    <dgm:pt modelId="{39397616-50F2-4950-B8FE-37BB099620FE}" type="pres">
      <dgm:prSet presAssocID="{7F1B91F1-8FDB-4CEF-8375-4B9B82BBC0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0E0CA5E-89BE-4E9A-9284-7D3F7B10699F}" type="pres">
      <dgm:prSet presAssocID="{7F1B91F1-8FDB-4CEF-8375-4B9B82BBC012}" presName="spaceRect" presStyleCnt="0"/>
      <dgm:spPr/>
    </dgm:pt>
    <dgm:pt modelId="{47843090-52D7-4DB7-92AF-62A2345927D8}" type="pres">
      <dgm:prSet presAssocID="{7F1B91F1-8FDB-4CEF-8375-4B9B82BBC012}" presName="textRect" presStyleLbl="revTx" presStyleIdx="2" presStyleCnt="3">
        <dgm:presLayoutVars>
          <dgm:chMax val="1"/>
          <dgm:chPref val="1"/>
        </dgm:presLayoutVars>
      </dgm:prSet>
      <dgm:spPr/>
    </dgm:pt>
  </dgm:ptLst>
  <dgm:cxnLst>
    <dgm:cxn modelId="{FD323A49-98F1-4AF3-8EEA-93053D7DE81C}" type="presOf" srcId="{7F1B91F1-8FDB-4CEF-8375-4B9B82BBC012}" destId="{47843090-52D7-4DB7-92AF-62A2345927D8}" srcOrd="0" destOrd="0" presId="urn:microsoft.com/office/officeart/2018/5/layout/IconCircleLabelList"/>
    <dgm:cxn modelId="{7460566B-166E-40E4-BA78-973725E76E06}" srcId="{D97E89DF-CC61-4F35-9DD5-FBD8A01E95D7}" destId="{5DC0B2A4-346C-42F3-9A6F-E8D6961976AF}" srcOrd="1" destOrd="0" parTransId="{6D0D9C80-0D8E-42C6-A3FC-ECCD8740851C}" sibTransId="{46320F13-D9F4-493B-9E32-59E8D6724EB7}"/>
    <dgm:cxn modelId="{90E4A570-7C15-48B6-B81F-41087EC521D6}" type="presOf" srcId="{3AFCE1C2-0958-4A27-9FA0-B622C9FC54E9}" destId="{64288525-24D6-4F42-891B-39DA4DE23220}" srcOrd="0" destOrd="0" presId="urn:microsoft.com/office/officeart/2018/5/layout/IconCircleLabelList"/>
    <dgm:cxn modelId="{6F5E337D-A519-4C19-941D-8769173D5086}" srcId="{D97E89DF-CC61-4F35-9DD5-FBD8A01E95D7}" destId="{7F1B91F1-8FDB-4CEF-8375-4B9B82BBC012}" srcOrd="2" destOrd="0" parTransId="{0E695918-1CDA-4A21-96AC-9F888677C841}" sibTransId="{4AF603EE-7C81-4BFE-84FD-65C462258972}"/>
    <dgm:cxn modelId="{EB8DC891-E429-40A5-9A25-CE7CC9BC0ACC}" srcId="{D97E89DF-CC61-4F35-9DD5-FBD8A01E95D7}" destId="{3AFCE1C2-0958-4A27-9FA0-B622C9FC54E9}" srcOrd="0" destOrd="0" parTransId="{243DA21F-7D1C-4E87-9C1D-2D4C58E92778}" sibTransId="{A1216F58-71B9-4206-9F2B-DA2F60770AC6}"/>
    <dgm:cxn modelId="{67AADE9D-63DD-4308-BA41-6BC42F139801}" type="presOf" srcId="{D97E89DF-CC61-4F35-9DD5-FBD8A01E95D7}" destId="{A1E99A13-9BBC-468C-86FD-CCD7E51E621A}" srcOrd="0" destOrd="0" presId="urn:microsoft.com/office/officeart/2018/5/layout/IconCircleLabelList"/>
    <dgm:cxn modelId="{D6BE50C2-5F7F-4122-847E-3CACE6EF1505}" type="presOf" srcId="{5DC0B2A4-346C-42F3-9A6F-E8D6961976AF}" destId="{B3CA4691-5287-4B5E-A597-4085F7EB13CF}" srcOrd="0" destOrd="0" presId="urn:microsoft.com/office/officeart/2018/5/layout/IconCircleLabelList"/>
    <dgm:cxn modelId="{B8181345-DE84-4ACC-9694-CA29F8AE9AF4}" type="presParOf" srcId="{A1E99A13-9BBC-468C-86FD-CCD7E51E621A}" destId="{7A229D1F-371B-42C0-BF20-63D2A094D395}" srcOrd="0" destOrd="0" presId="urn:microsoft.com/office/officeart/2018/5/layout/IconCircleLabelList"/>
    <dgm:cxn modelId="{BA19573F-E8CE-493F-8A3D-211BF0198168}" type="presParOf" srcId="{7A229D1F-371B-42C0-BF20-63D2A094D395}" destId="{70019CDA-8D03-4D99-8829-B72FB3E6A408}" srcOrd="0" destOrd="0" presId="urn:microsoft.com/office/officeart/2018/5/layout/IconCircleLabelList"/>
    <dgm:cxn modelId="{DC660996-0372-4778-9252-32E86C35519E}" type="presParOf" srcId="{7A229D1F-371B-42C0-BF20-63D2A094D395}" destId="{334D1884-8DB2-421B-909E-8D4E9C8DCD36}" srcOrd="1" destOrd="0" presId="urn:microsoft.com/office/officeart/2018/5/layout/IconCircleLabelList"/>
    <dgm:cxn modelId="{64DA0381-C61F-423B-A383-621BC5A083E7}" type="presParOf" srcId="{7A229D1F-371B-42C0-BF20-63D2A094D395}" destId="{9466DEF8-A404-4CE8-9101-1AE777BC771A}" srcOrd="2" destOrd="0" presId="urn:microsoft.com/office/officeart/2018/5/layout/IconCircleLabelList"/>
    <dgm:cxn modelId="{85310E59-EFC7-4C42-B4C6-4D36ADFF12F4}" type="presParOf" srcId="{7A229D1F-371B-42C0-BF20-63D2A094D395}" destId="{64288525-24D6-4F42-891B-39DA4DE23220}" srcOrd="3" destOrd="0" presId="urn:microsoft.com/office/officeart/2018/5/layout/IconCircleLabelList"/>
    <dgm:cxn modelId="{8CD4B49A-BD59-4BA8-9721-33D820861CD4}" type="presParOf" srcId="{A1E99A13-9BBC-468C-86FD-CCD7E51E621A}" destId="{0798475A-C22A-4FAE-88A7-5E5781A7DC37}" srcOrd="1" destOrd="0" presId="urn:microsoft.com/office/officeart/2018/5/layout/IconCircleLabelList"/>
    <dgm:cxn modelId="{E44DAA1A-DB35-4C22-A915-E72AF079249F}" type="presParOf" srcId="{A1E99A13-9BBC-468C-86FD-CCD7E51E621A}" destId="{7ADE728F-E502-491F-8746-B1486D9AD025}" srcOrd="2" destOrd="0" presId="urn:microsoft.com/office/officeart/2018/5/layout/IconCircleLabelList"/>
    <dgm:cxn modelId="{36CBEDCB-6A2C-4136-B3E2-8B4653668CBC}" type="presParOf" srcId="{7ADE728F-E502-491F-8746-B1486D9AD025}" destId="{58CE1B64-2CEF-40F9-9BF7-23868531192A}" srcOrd="0" destOrd="0" presId="urn:microsoft.com/office/officeart/2018/5/layout/IconCircleLabelList"/>
    <dgm:cxn modelId="{48709D09-5016-4DEF-B2E4-CE974EF7372C}" type="presParOf" srcId="{7ADE728F-E502-491F-8746-B1486D9AD025}" destId="{DC5AF904-B3E4-4F7D-9651-3EE35771D674}" srcOrd="1" destOrd="0" presId="urn:microsoft.com/office/officeart/2018/5/layout/IconCircleLabelList"/>
    <dgm:cxn modelId="{E2EEDED0-9F47-46AE-9516-07620BEEDE2E}" type="presParOf" srcId="{7ADE728F-E502-491F-8746-B1486D9AD025}" destId="{2B03954C-65CE-4BD0-ACED-A0461784E6C0}" srcOrd="2" destOrd="0" presId="urn:microsoft.com/office/officeart/2018/5/layout/IconCircleLabelList"/>
    <dgm:cxn modelId="{91F2E6E9-5DD5-42F9-B0DD-9324064051AF}" type="presParOf" srcId="{7ADE728F-E502-491F-8746-B1486D9AD025}" destId="{B3CA4691-5287-4B5E-A597-4085F7EB13CF}" srcOrd="3" destOrd="0" presId="urn:microsoft.com/office/officeart/2018/5/layout/IconCircleLabelList"/>
    <dgm:cxn modelId="{3B6090E1-FFD5-449C-860D-E76C5EAE8EF4}" type="presParOf" srcId="{A1E99A13-9BBC-468C-86FD-CCD7E51E621A}" destId="{57B745B7-9A9C-4764-8402-E8EA523D433C}" srcOrd="3" destOrd="0" presId="urn:microsoft.com/office/officeart/2018/5/layout/IconCircleLabelList"/>
    <dgm:cxn modelId="{00ECE933-A2B5-4642-B652-78E613D3A2B2}" type="presParOf" srcId="{A1E99A13-9BBC-468C-86FD-CCD7E51E621A}" destId="{9B01BC5C-7F07-4AEC-9A4B-275587F0075A}" srcOrd="4" destOrd="0" presId="urn:microsoft.com/office/officeart/2018/5/layout/IconCircleLabelList"/>
    <dgm:cxn modelId="{8A524645-A09E-4B29-B411-67A9DB579B6D}" type="presParOf" srcId="{9B01BC5C-7F07-4AEC-9A4B-275587F0075A}" destId="{976AA5A6-BCC6-496E-8DDD-8EABCA4B0A63}" srcOrd="0" destOrd="0" presId="urn:microsoft.com/office/officeart/2018/5/layout/IconCircleLabelList"/>
    <dgm:cxn modelId="{25F1976F-BC84-486C-9FF9-C8A20BADB1CB}" type="presParOf" srcId="{9B01BC5C-7F07-4AEC-9A4B-275587F0075A}" destId="{39397616-50F2-4950-B8FE-37BB099620FE}" srcOrd="1" destOrd="0" presId="urn:microsoft.com/office/officeart/2018/5/layout/IconCircleLabelList"/>
    <dgm:cxn modelId="{0F62A8AF-3A96-474C-A3AD-7C9C23DA03AE}" type="presParOf" srcId="{9B01BC5C-7F07-4AEC-9A4B-275587F0075A}" destId="{10E0CA5E-89BE-4E9A-9284-7D3F7B10699F}" srcOrd="2" destOrd="0" presId="urn:microsoft.com/office/officeart/2018/5/layout/IconCircleLabelList"/>
    <dgm:cxn modelId="{0A46B455-5DCE-4B9F-842B-C22F1D0F22D7}" type="presParOf" srcId="{9B01BC5C-7F07-4AEC-9A4B-275587F0075A}" destId="{47843090-52D7-4DB7-92AF-62A2345927D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C5B06-BF6D-4831-A232-ABC813ADAFBD}">
      <dsp:nvSpPr>
        <dsp:cNvPr id="0" name=""/>
        <dsp:cNvSpPr/>
      </dsp:nvSpPr>
      <dsp:spPr>
        <a:xfrm>
          <a:off x="1081600" y="732260"/>
          <a:ext cx="1157624" cy="1157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37994-7486-4412-89F5-94ED657A29A1}">
      <dsp:nvSpPr>
        <dsp:cNvPr id="0" name=""/>
        <dsp:cNvSpPr/>
      </dsp:nvSpPr>
      <dsp:spPr>
        <a:xfrm>
          <a:off x="6662" y="2005690"/>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Product-Brand Tracking</a:t>
          </a:r>
        </a:p>
      </dsp:txBody>
      <dsp:txXfrm>
        <a:off x="6662" y="2005690"/>
        <a:ext cx="3307499" cy="496124"/>
      </dsp:txXfrm>
    </dsp:sp>
    <dsp:sp modelId="{2E07D3CB-FC52-4A3C-A8AE-84E641642B4F}">
      <dsp:nvSpPr>
        <dsp:cNvPr id="0" name=""/>
        <dsp:cNvSpPr/>
      </dsp:nvSpPr>
      <dsp:spPr>
        <a:xfrm>
          <a:off x="6662" y="2555678"/>
          <a:ext cx="3307499" cy="86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May want to first ask consumers what brands come to mind</a:t>
          </a:r>
        </a:p>
        <a:p>
          <a:pPr marL="0" lvl="0" indent="0" algn="ctr" defTabSz="577850">
            <a:lnSpc>
              <a:spcPct val="90000"/>
            </a:lnSpc>
            <a:spcBef>
              <a:spcPct val="0"/>
            </a:spcBef>
            <a:spcAft>
              <a:spcPct val="35000"/>
            </a:spcAft>
            <a:buNone/>
          </a:pPr>
          <a:r>
            <a:rPr lang="en-US" sz="1300" kern="1200" dirty="0"/>
            <a:t>Next ask for recall of brands</a:t>
          </a:r>
        </a:p>
        <a:p>
          <a:pPr marL="0" lvl="0" indent="0" algn="ctr" defTabSz="577850">
            <a:lnSpc>
              <a:spcPct val="90000"/>
            </a:lnSpc>
            <a:spcBef>
              <a:spcPct val="0"/>
            </a:spcBef>
            <a:spcAft>
              <a:spcPct val="35000"/>
            </a:spcAft>
            <a:buNone/>
          </a:pPr>
          <a:r>
            <a:rPr lang="en-US" sz="1300" kern="1200"/>
            <a:t>Then tests of brand recognition</a:t>
          </a:r>
        </a:p>
      </dsp:txBody>
      <dsp:txXfrm>
        <a:off x="6662" y="2555678"/>
        <a:ext cx="3307499" cy="869725"/>
      </dsp:txXfrm>
    </dsp:sp>
    <dsp:sp modelId="{2BEE05F4-EF93-4167-9BE5-3709CE7B7D62}">
      <dsp:nvSpPr>
        <dsp:cNvPr id="0" name=""/>
        <dsp:cNvSpPr/>
      </dsp:nvSpPr>
      <dsp:spPr>
        <a:xfrm>
          <a:off x="4967912" y="732260"/>
          <a:ext cx="1157624" cy="1157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874AB7-E127-4A4B-8325-2F48AC93EC4C}">
      <dsp:nvSpPr>
        <dsp:cNvPr id="0" name=""/>
        <dsp:cNvSpPr/>
      </dsp:nvSpPr>
      <dsp:spPr>
        <a:xfrm>
          <a:off x="3892975" y="2005690"/>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Corporate or Family Brand Tracking</a:t>
          </a:r>
        </a:p>
      </dsp:txBody>
      <dsp:txXfrm>
        <a:off x="3892975" y="2005690"/>
        <a:ext cx="3307499" cy="496124"/>
      </dsp:txXfrm>
    </dsp:sp>
    <dsp:sp modelId="{1CBB1F08-38CA-4F28-8AC5-30A13E4FFA61}">
      <dsp:nvSpPr>
        <dsp:cNvPr id="0" name=""/>
        <dsp:cNvSpPr/>
      </dsp:nvSpPr>
      <dsp:spPr>
        <a:xfrm>
          <a:off x="3892975" y="2555678"/>
          <a:ext cx="3307499" cy="86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May want to track corporation or family brand separately or concurrently with individual products</a:t>
          </a:r>
        </a:p>
      </dsp:txBody>
      <dsp:txXfrm>
        <a:off x="3892975" y="2555678"/>
        <a:ext cx="3307499" cy="869725"/>
      </dsp:txXfrm>
    </dsp:sp>
    <dsp:sp modelId="{7D50CF0E-CDD0-40E9-AB47-64A18B933A49}">
      <dsp:nvSpPr>
        <dsp:cNvPr id="0" name=""/>
        <dsp:cNvSpPr/>
      </dsp:nvSpPr>
      <dsp:spPr>
        <a:xfrm>
          <a:off x="8854225" y="732260"/>
          <a:ext cx="1157624" cy="1157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C37D0-68BD-4A4C-851A-24D74969FF0E}">
      <dsp:nvSpPr>
        <dsp:cNvPr id="0" name=""/>
        <dsp:cNvSpPr/>
      </dsp:nvSpPr>
      <dsp:spPr>
        <a:xfrm>
          <a:off x="7779287" y="2005690"/>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Global Tracking</a:t>
          </a:r>
        </a:p>
      </dsp:txBody>
      <dsp:txXfrm>
        <a:off x="7779287" y="2005690"/>
        <a:ext cx="3307499" cy="496124"/>
      </dsp:txXfrm>
    </dsp:sp>
    <dsp:sp modelId="{EE3B28E9-A225-48AC-B698-EA7DF324D06B}">
      <dsp:nvSpPr>
        <dsp:cNvPr id="0" name=""/>
        <dsp:cNvSpPr/>
      </dsp:nvSpPr>
      <dsp:spPr>
        <a:xfrm>
          <a:off x="7779287" y="2555678"/>
          <a:ext cx="3307499" cy="86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May need a broader set of background measure for global tracking</a:t>
          </a:r>
        </a:p>
      </dsp:txBody>
      <dsp:txXfrm>
        <a:off x="7779287" y="2555678"/>
        <a:ext cx="3307499" cy="869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ADDD1-C86D-48CF-98EC-40DA16E69B6B}">
      <dsp:nvSpPr>
        <dsp:cNvPr id="0" name=""/>
        <dsp:cNvSpPr/>
      </dsp:nvSpPr>
      <dsp:spPr>
        <a:xfrm>
          <a:off x="559800" y="26003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F3C64-13C8-42BF-A027-B6D961D53905}">
      <dsp:nvSpPr>
        <dsp:cNvPr id="0" name=""/>
        <dsp:cNvSpPr/>
      </dsp:nvSpPr>
      <dsp:spPr>
        <a:xfrm>
          <a:off x="559800" y="19194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Troves of data exist</a:t>
          </a:r>
        </a:p>
      </dsp:txBody>
      <dsp:txXfrm>
        <a:off x="559800" y="1919471"/>
        <a:ext cx="4320000" cy="648000"/>
      </dsp:txXfrm>
    </dsp:sp>
    <dsp:sp modelId="{E40E5C3F-1168-4909-83DB-83C87ECC1E21}">
      <dsp:nvSpPr>
        <dsp:cNvPr id="0" name=""/>
        <dsp:cNvSpPr/>
      </dsp:nvSpPr>
      <dsp:spPr>
        <a:xfrm>
          <a:off x="559800" y="2636047"/>
          <a:ext cx="4320000" cy="105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Can enable continuous tracking of customers</a:t>
          </a:r>
        </a:p>
      </dsp:txBody>
      <dsp:txXfrm>
        <a:off x="559800" y="2636047"/>
        <a:ext cx="4320000" cy="1052796"/>
      </dsp:txXfrm>
    </dsp:sp>
    <dsp:sp modelId="{E53FDB7D-EB5D-404D-B293-DEAC9C982D58}">
      <dsp:nvSpPr>
        <dsp:cNvPr id="0" name=""/>
        <dsp:cNvSpPr/>
      </dsp:nvSpPr>
      <dsp:spPr>
        <a:xfrm>
          <a:off x="5635800" y="26003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7E68A-5952-4A04-BF59-5621B5EA1379}">
      <dsp:nvSpPr>
        <dsp:cNvPr id="0" name=""/>
        <dsp:cNvSpPr/>
      </dsp:nvSpPr>
      <dsp:spPr>
        <a:xfrm>
          <a:off x="5635800" y="19194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Marketing analytic dashboard</a:t>
          </a:r>
        </a:p>
      </dsp:txBody>
      <dsp:txXfrm>
        <a:off x="5635800" y="1919471"/>
        <a:ext cx="4320000" cy="648000"/>
      </dsp:txXfrm>
    </dsp:sp>
    <dsp:sp modelId="{ED8F9FA3-FF56-4514-94FA-E854756FA517}">
      <dsp:nvSpPr>
        <dsp:cNvPr id="0" name=""/>
        <dsp:cNvSpPr/>
      </dsp:nvSpPr>
      <dsp:spPr>
        <a:xfrm>
          <a:off x="5635800" y="2636047"/>
          <a:ext cx="4320000" cy="105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Systems and processes within an organization to communicate important metrics</a:t>
          </a:r>
        </a:p>
        <a:p>
          <a:pPr marL="171450" lvl="1" indent="-171450" algn="l" defTabSz="755650">
            <a:lnSpc>
              <a:spcPct val="90000"/>
            </a:lnSpc>
            <a:spcBef>
              <a:spcPct val="0"/>
            </a:spcBef>
            <a:spcAft>
              <a:spcPct val="15000"/>
            </a:spcAft>
            <a:buChar char="•"/>
          </a:pPr>
          <a:r>
            <a:rPr lang="en-US" sz="1700" kern="1200"/>
            <a:t>And make them available throughout an organization</a:t>
          </a:r>
        </a:p>
      </dsp:txBody>
      <dsp:txXfrm>
        <a:off x="5635800" y="2636047"/>
        <a:ext cx="4320000" cy="1052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B5438-E3E1-4EC5-A26A-8E69629C6707}">
      <dsp:nvSpPr>
        <dsp:cNvPr id="0" name=""/>
        <dsp:cNvSpPr/>
      </dsp:nvSpPr>
      <dsp:spPr>
        <a:xfrm>
          <a:off x="0" y="457037"/>
          <a:ext cx="10515600"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7CD2D8-B5A9-4665-9317-1ABC58B03B6D}">
      <dsp:nvSpPr>
        <dsp:cNvPr id="0" name=""/>
        <dsp:cNvSpPr/>
      </dsp:nvSpPr>
      <dsp:spPr>
        <a:xfrm>
          <a:off x="525780" y="14237"/>
          <a:ext cx="7360920" cy="88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a:t>Brand Charter or Bible</a:t>
          </a:r>
        </a:p>
      </dsp:txBody>
      <dsp:txXfrm>
        <a:off x="569011" y="57468"/>
        <a:ext cx="7274458" cy="799138"/>
      </dsp:txXfrm>
    </dsp:sp>
    <dsp:sp modelId="{14AF18E3-6CBE-4B13-831E-C7EEFEB50891}">
      <dsp:nvSpPr>
        <dsp:cNvPr id="0" name=""/>
        <dsp:cNvSpPr/>
      </dsp:nvSpPr>
      <dsp:spPr>
        <a:xfrm>
          <a:off x="0" y="1817838"/>
          <a:ext cx="10515600" cy="756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FB6C2-C2D4-44EA-A493-0BD86D09C12C}">
      <dsp:nvSpPr>
        <dsp:cNvPr id="0" name=""/>
        <dsp:cNvSpPr/>
      </dsp:nvSpPr>
      <dsp:spPr>
        <a:xfrm>
          <a:off x="525780" y="1375037"/>
          <a:ext cx="7360920" cy="885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a:t>Brand Equity Report</a:t>
          </a:r>
        </a:p>
      </dsp:txBody>
      <dsp:txXfrm>
        <a:off x="569011" y="1418268"/>
        <a:ext cx="7274458" cy="799138"/>
      </dsp:txXfrm>
    </dsp:sp>
    <dsp:sp modelId="{B8A806C3-B798-40E2-81E5-DC979B0588BE}">
      <dsp:nvSpPr>
        <dsp:cNvPr id="0" name=""/>
        <dsp:cNvSpPr/>
      </dsp:nvSpPr>
      <dsp:spPr>
        <a:xfrm>
          <a:off x="0" y="3178638"/>
          <a:ext cx="10515600" cy="75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FCD8E-ED72-4A1D-9148-B070BE51F8A8}">
      <dsp:nvSpPr>
        <dsp:cNvPr id="0" name=""/>
        <dsp:cNvSpPr/>
      </dsp:nvSpPr>
      <dsp:spPr>
        <a:xfrm>
          <a:off x="525780" y="2735837"/>
          <a:ext cx="7360920" cy="885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a:t>Brand Equity Responsibilities</a:t>
          </a:r>
        </a:p>
      </dsp:txBody>
      <dsp:txXfrm>
        <a:off x="569011" y="2779068"/>
        <a:ext cx="7274458"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F5216-32CB-4D1D-8B9E-BA8D612F153E}">
      <dsp:nvSpPr>
        <dsp:cNvPr id="0" name=""/>
        <dsp:cNvSpPr/>
      </dsp:nvSpPr>
      <dsp:spPr>
        <a:xfrm>
          <a:off x="0" y="859337"/>
          <a:ext cx="10515600" cy="8930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Formalizes the company </a:t>
          </a:r>
          <a:r>
            <a:rPr lang="en-IN" sz="2100" kern="1200"/>
            <a:t>view of brand equity into a document</a:t>
          </a:r>
          <a:endParaRPr lang="en-US" sz="2100" kern="1200"/>
        </a:p>
      </dsp:txBody>
      <dsp:txXfrm>
        <a:off x="0" y="859337"/>
        <a:ext cx="10515600" cy="893025"/>
      </dsp:txXfrm>
    </dsp:sp>
    <dsp:sp modelId="{9A31FAD3-748E-4494-904B-315131621C72}">
      <dsp:nvSpPr>
        <dsp:cNvPr id="0" name=""/>
        <dsp:cNvSpPr/>
      </dsp:nvSpPr>
      <dsp:spPr>
        <a:xfrm>
          <a:off x="525780" y="549377"/>
          <a:ext cx="7360920"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First step in establishing a brand equity management system</a:t>
          </a:r>
        </a:p>
      </dsp:txBody>
      <dsp:txXfrm>
        <a:off x="556042" y="579639"/>
        <a:ext cx="7300396" cy="559396"/>
      </dsp:txXfrm>
    </dsp:sp>
    <dsp:sp modelId="{C117A3C5-DE33-4345-AC1B-AB291727D803}">
      <dsp:nvSpPr>
        <dsp:cNvPr id="0" name=""/>
        <dsp:cNvSpPr/>
      </dsp:nvSpPr>
      <dsp:spPr>
        <a:xfrm>
          <a:off x="0" y="2175723"/>
          <a:ext cx="10515600" cy="12237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Provides relevant guidelines </a:t>
          </a:r>
          <a:r>
            <a:rPr lang="en-IN" sz="2100" kern="1200"/>
            <a:t>to marketing managers and key marketing partners</a:t>
          </a:r>
          <a:endParaRPr lang="en-US" sz="2100" kern="1200"/>
        </a:p>
        <a:p>
          <a:pPr marL="228600" lvl="1" indent="-228600" algn="l" defTabSz="933450">
            <a:lnSpc>
              <a:spcPct val="90000"/>
            </a:lnSpc>
            <a:spcBef>
              <a:spcPct val="0"/>
            </a:spcBef>
            <a:spcAft>
              <a:spcPct val="15000"/>
            </a:spcAft>
            <a:buChar char="•"/>
          </a:pPr>
          <a:r>
            <a:rPr lang="en-IN" sz="2100" kern="1200"/>
            <a:t>Should be updated annually</a:t>
          </a:r>
          <a:endParaRPr lang="en-US" sz="2100" kern="1200"/>
        </a:p>
      </dsp:txBody>
      <dsp:txXfrm>
        <a:off x="0" y="2175723"/>
        <a:ext cx="10515600" cy="1223775"/>
      </dsp:txXfrm>
    </dsp:sp>
    <dsp:sp modelId="{2DECDD89-F601-418D-92F6-6F7283FE70F4}">
      <dsp:nvSpPr>
        <dsp:cNvPr id="0" name=""/>
        <dsp:cNvSpPr/>
      </dsp:nvSpPr>
      <dsp:spPr>
        <a:xfrm>
          <a:off x="525780" y="1865763"/>
          <a:ext cx="7360920"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Brand charter (or brand bible as sometimes called)</a:t>
          </a:r>
        </a:p>
      </dsp:txBody>
      <dsp:txXfrm>
        <a:off x="556042" y="1896025"/>
        <a:ext cx="7300396"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19CDA-8D03-4D99-8829-B72FB3E6A408}">
      <dsp:nvSpPr>
        <dsp:cNvPr id="0" name=""/>
        <dsp:cNvSpPr/>
      </dsp:nvSpPr>
      <dsp:spPr>
        <a:xfrm>
          <a:off x="679050" y="37693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D1884-8DB2-421B-909E-8D4E9C8DCD36}">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88525-24D6-4F42-891B-39DA4DE23220}">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Overseeing Brand Equity</a:t>
          </a:r>
        </a:p>
      </dsp:txBody>
      <dsp:txXfrm>
        <a:off x="75768" y="2851938"/>
        <a:ext cx="3093750" cy="720000"/>
      </dsp:txXfrm>
    </dsp:sp>
    <dsp:sp modelId="{58CE1B64-2CEF-40F9-9BF7-23868531192A}">
      <dsp:nvSpPr>
        <dsp:cNvPr id="0" name=""/>
        <dsp:cNvSpPr/>
      </dsp:nvSpPr>
      <dsp:spPr>
        <a:xfrm>
          <a:off x="4314206" y="37693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AF904-B3E4-4F7D-9651-3EE35771D674}">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A4691-5287-4B5E-A597-4085F7EB13CF}">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Organizational Design and Structures</a:t>
          </a:r>
        </a:p>
      </dsp:txBody>
      <dsp:txXfrm>
        <a:off x="3710925" y="2851938"/>
        <a:ext cx="3093750" cy="720000"/>
      </dsp:txXfrm>
    </dsp:sp>
    <dsp:sp modelId="{976AA5A6-BCC6-496E-8DDD-8EABCA4B0A63}">
      <dsp:nvSpPr>
        <dsp:cNvPr id="0" name=""/>
        <dsp:cNvSpPr/>
      </dsp:nvSpPr>
      <dsp:spPr>
        <a:xfrm>
          <a:off x="7949362" y="37693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97616-50F2-4950-B8FE-37BB099620FE}">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43090-52D7-4DB7-92AF-62A2345927D8}">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Managing Marketing Partners</a:t>
          </a:r>
        </a:p>
      </dsp:txBody>
      <dsp:txXfrm>
        <a:off x="7346081" y="285193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20261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IN" u="none" dirty="0"/>
              <a:t>Brand exploratory</a:t>
            </a:r>
          </a:p>
          <a:p>
            <a:pPr>
              <a:buFont typeface="Arial" pitchFamily="34" charset="0"/>
              <a:buNone/>
              <a:defRPr/>
            </a:pPr>
            <a:endParaRPr lang="en-IN" u="sng" dirty="0"/>
          </a:p>
          <a:p>
            <a:pPr>
              <a:buFont typeface="Arial" pitchFamily="34" charset="0"/>
              <a:buNone/>
              <a:defRPr/>
            </a:pPr>
            <a:r>
              <a:rPr lang="en-IN" u="none" dirty="0"/>
              <a:t>Preliminary activities</a:t>
            </a:r>
          </a:p>
          <a:p>
            <a:pPr marL="171450" indent="-171450">
              <a:buFont typeface="Arial" pitchFamily="34" charset="0"/>
              <a:buChar char="•"/>
              <a:defRPr/>
            </a:pPr>
            <a:r>
              <a:rPr lang="en-US" dirty="0"/>
              <a:t>A number of prior research studies may exist and be relevant</a:t>
            </a:r>
          </a:p>
          <a:p>
            <a:pPr marL="171450" indent="-171450">
              <a:buFont typeface="Arial" pitchFamily="34" charset="0"/>
              <a:buChar char="•"/>
              <a:defRPr/>
            </a:pPr>
            <a:r>
              <a:rPr lang="en-US" dirty="0"/>
              <a:t>It is useful to interview internal personnel to gain an understanding of their beliefs about consumer perceptions for the brand and competitive brands</a:t>
            </a:r>
          </a:p>
          <a:p>
            <a:pPr marL="171450" indent="-171450">
              <a:buFont typeface="Arial" pitchFamily="34" charset="0"/>
              <a:buChar char="•"/>
              <a:defRPr/>
            </a:pPr>
            <a:r>
              <a:rPr lang="en-US" dirty="0"/>
              <a:t>Additional research is often required to better understand how customers shop for and use different brands and what they think and feel about them</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519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Ideally, qualitative research conducted as part of the brand exploratory should vary in direction and depth as well as in technique.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challenge is to provide accurate interpretation—going beyond what consumers explicitly state to determine what they implicitly mean.</a:t>
            </a:r>
            <a:endParaRPr lang="en-IN" sz="16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485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One useful outcome of qualitative research is a mental map. A mental map accurately portrays in detail all salient brand associations and responses for a particular target market. One of the simplest means to get consumers to create a mental map is to ask them for their top-of-mind brand associations.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It is sometimes useful to group brand associations into related categories with descriptive labels. Core brand associations are those abstract associations (attributes and benefits) that characterize the 5 to 10 most important aspects or dimensions of a brand.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586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digital marketing review offers the following benefits:</a:t>
            </a:r>
          </a:p>
          <a:p>
            <a:pPr marL="171450" indent="-171450">
              <a:buFont typeface="Arial" panose="020B0604020202020204" pitchFamily="34" charset="0"/>
              <a:buChar char="•"/>
            </a:pPr>
            <a:r>
              <a:rPr lang="en-US" dirty="0"/>
              <a:t>It can highlight whether a brand’s digital efforts are received in online channels, relative to competitors.</a:t>
            </a:r>
          </a:p>
          <a:p>
            <a:pPr marL="171450" indent="-171450">
              <a:buFont typeface="Arial" panose="020B0604020202020204" pitchFamily="34" charset="0"/>
              <a:buChar char="•"/>
            </a:pPr>
            <a:r>
              <a:rPr lang="en-US" dirty="0"/>
              <a:t>It can help unlock important customer-level insights as well as industry trends, which is made possible due to in-depth analysis of online conversations surrounding a brand. This can be useful in developing a better picture of brand image and brand personality, as it pertains to digital channels.</a:t>
            </a:r>
          </a:p>
          <a:p>
            <a:pPr marL="171450" indent="-171450">
              <a:buFont typeface="Arial" panose="020B0604020202020204" pitchFamily="34" charset="0"/>
              <a:buChar char="•"/>
            </a:pPr>
            <a:r>
              <a:rPr lang="en-US" dirty="0"/>
              <a:t>It can provide useful input to brand strategy development and, by providing rich customer insights, the crafting or refinement of the brand positioning.</a:t>
            </a:r>
          </a:p>
          <a:p>
            <a:pPr marL="171450" indent="-171450">
              <a:buFont typeface="Arial" panose="020B0604020202020204" pitchFamily="34" charset="0"/>
              <a:buChar char="•"/>
            </a:pPr>
            <a:r>
              <a:rPr lang="en-US" dirty="0"/>
              <a:t>It can act as a health check of a brand’s digital marketing and social media strategy, and allow brand managers to introduce course correction measures, if the online strategy is seen as inconsistent with the brand’s overall strategy.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7702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John Roberts, one of Australia’s top marketing academics, sees the challenge in achieving the ideal positioning for a brand as being able to achieve congruence among four key considerations:</a:t>
            </a:r>
          </a:p>
          <a:p>
            <a:pPr marL="228600" indent="-228600">
              <a:buFont typeface="+mj-lt"/>
              <a:buAutoNum type="arabicPeriod"/>
            </a:pPr>
            <a:r>
              <a:rPr lang="en-US" dirty="0"/>
              <a:t>What customers currently believe about the brand (and find credible)</a:t>
            </a:r>
          </a:p>
          <a:p>
            <a:pPr marL="228600" indent="-228600">
              <a:buFont typeface="+mj-lt"/>
              <a:buAutoNum type="arabicPeriod"/>
            </a:pPr>
            <a:r>
              <a:rPr lang="en-US" dirty="0"/>
              <a:t>What customers will value in the brand</a:t>
            </a:r>
          </a:p>
          <a:p>
            <a:pPr marL="228600" indent="-228600">
              <a:buFont typeface="+mj-lt"/>
              <a:buAutoNum type="arabicPeriod"/>
            </a:pPr>
            <a:r>
              <a:rPr lang="en-US" dirty="0"/>
              <a:t>What the firm is currently saying about the brand, and</a:t>
            </a:r>
          </a:p>
          <a:p>
            <a:pPr marL="228600" indent="-228600">
              <a:buFont typeface="+mj-lt"/>
              <a:buAutoNum type="arabicPeriod"/>
            </a:pPr>
            <a:r>
              <a:rPr lang="en-US" dirty="0"/>
              <a:t>Where the firm would like to take the brand?</a:t>
            </a:r>
          </a:p>
          <a:p>
            <a:pPr marL="0" indent="0">
              <a:buFont typeface="+mj-lt"/>
              <a:buNone/>
            </a:pPr>
            <a:endParaRPr lang="en-US" dirty="0"/>
          </a:p>
          <a:p>
            <a:pPr marL="0" indent="0">
              <a:buFont typeface="+mj-lt"/>
              <a:buNone/>
            </a:pPr>
            <a:r>
              <a:rPr lang="en-US" dirty="0"/>
              <a:t>Because each of the four considerations may suggest or reflect different approaches to positioning, finding a positioning that balances the four considerations as much as possible is key.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162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Tracking studies play an important role by providing consistent baseline information to facilitate day-to-day decision-making. A good tracking system can help marketers better understand a host of important considerations such as category dynamics, consumer behavior, competitive vulnerabilities and opportunities, and marketing effectiveness and efficiency.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3195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Questions such as the following can be addressed using marketing analytics:</a:t>
            </a:r>
          </a:p>
          <a:p>
            <a:pPr marL="171450" indent="-171450">
              <a:buFont typeface="Arial" panose="020B0604020202020204" pitchFamily="34" charset="0"/>
              <a:buChar char="•"/>
            </a:pPr>
            <a:r>
              <a:rPr lang="en-US" dirty="0"/>
              <a:t>What is the likely impact of a 15 percent increase in our social media expenditure next year?</a:t>
            </a:r>
          </a:p>
          <a:p>
            <a:pPr marL="171450" indent="-171450">
              <a:buFont typeface="Arial" panose="020B0604020202020204" pitchFamily="34" charset="0"/>
              <a:buChar char="•"/>
            </a:pPr>
            <a:r>
              <a:rPr lang="en-US" dirty="0"/>
              <a:t>What is the return-on-investment of influencer marketing programs? Why is the ROI of one campaign higher than another?</a:t>
            </a:r>
          </a:p>
          <a:p>
            <a:pPr marL="171450" indent="-171450">
              <a:buFont typeface="Arial" panose="020B0604020202020204" pitchFamily="34" charset="0"/>
              <a:buChar char="•"/>
            </a:pPr>
            <a:r>
              <a:rPr lang="en-US" dirty="0"/>
              <a:t>What is the relative impact of offline versus online marketing expenditures on sales revenue growth in the past three years? What will happen if we shift the budget to spend more money in online than offline channels next year?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099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defRPr/>
            </a:pPr>
            <a:r>
              <a:rPr lang="en-US" u="none" dirty="0"/>
              <a:t>Brand tracking studies, as well as brand audits, can provide a huge reservoir of information about how best to build and measure brand equity. To get the most value from these research efforts, firms need proper internal structures and procedures to capitalize on the usefulness of the brand equity concept and the information they collect about it. Although a brand equity measurement system does not ensure that managers will always make good decisions about the brand, it should increase the likelihood they do and, if nothing else, decrease the likelihood of bad decisions.</a:t>
            </a:r>
          </a:p>
          <a:p>
            <a:pPr eaLnBrk="1" hangingPunct="1">
              <a:defRPr/>
            </a:pPr>
            <a:endParaRPr lang="en-US" u="none" dirty="0"/>
          </a:p>
          <a:p>
            <a:pPr eaLnBrk="1" hangingPunct="1">
              <a:defRPr/>
            </a:pPr>
            <a:r>
              <a:rPr lang="en-IN" u="none" dirty="0"/>
              <a:t>Brand equity management system</a:t>
            </a:r>
          </a:p>
          <a:p>
            <a:pPr marL="171450" indent="-171450" eaLnBrk="1" hangingPunct="1">
              <a:buFont typeface="Arial" pitchFamily="34" charset="0"/>
              <a:buChar char="•"/>
              <a:defRPr/>
            </a:pPr>
            <a:r>
              <a:rPr lang="en-IN" u="none" dirty="0"/>
              <a:t>Set of organizational processes designed to:</a:t>
            </a:r>
          </a:p>
          <a:p>
            <a:pPr marL="628650" lvl="1" indent="-171450" eaLnBrk="1" hangingPunct="1">
              <a:buFont typeface="Arial" pitchFamily="34" charset="0"/>
              <a:buChar char="•"/>
              <a:defRPr/>
            </a:pPr>
            <a:r>
              <a:rPr lang="en-IN" u="none" dirty="0"/>
              <a:t>Improve the understanding of brand equity.</a:t>
            </a:r>
          </a:p>
          <a:p>
            <a:pPr marL="628650" lvl="1" indent="-171450" eaLnBrk="1" hangingPunct="1">
              <a:buFont typeface="Arial" pitchFamily="34" charset="0"/>
              <a:buChar char="•"/>
              <a:defRPr/>
            </a:pPr>
            <a:r>
              <a:rPr lang="en-IN" u="none" dirty="0"/>
              <a:t>Use of the brand equity concept within a firm.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4140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itchFamily="34" charset="0"/>
              <a:buNone/>
              <a:defRPr/>
            </a:pPr>
            <a:r>
              <a:rPr lang="en-US" u="none" dirty="0"/>
              <a:t>The charter should define and clarify points-of-parity, points-of-difference, and the</a:t>
            </a:r>
          </a:p>
          <a:p>
            <a:pPr>
              <a:buFont typeface="Arial" pitchFamily="34" charset="0"/>
              <a:buNone/>
              <a:defRPr/>
            </a:pPr>
            <a:r>
              <a:rPr lang="en-US" u="none" dirty="0"/>
              <a:t>brand mantra.</a:t>
            </a:r>
          </a:p>
          <a:p>
            <a:pPr marL="171450" indent="-171450">
              <a:buFont typeface="Arial" panose="020B0604020202020204" pitchFamily="34" charset="0"/>
              <a:buChar char="•"/>
              <a:defRPr/>
            </a:pPr>
            <a:r>
              <a:rPr lang="en-US" u="none" dirty="0"/>
              <a:t>Explain how brand equity is measured in terms of the tracking study and the resulting brand equity report (described shortly).</a:t>
            </a:r>
          </a:p>
          <a:p>
            <a:pPr marL="171450" indent="-171450">
              <a:buFont typeface="Arial" panose="020B0604020202020204" pitchFamily="34" charset="0"/>
              <a:buChar char="•"/>
              <a:defRPr/>
            </a:pPr>
            <a:r>
              <a:rPr lang="en-US" u="none" dirty="0"/>
              <a:t>Suggest how marketers should manage brands with some general strategic guidelines, stressing clarity, consistency, and innovation in marketing thinking over time.</a:t>
            </a:r>
          </a:p>
          <a:p>
            <a:pPr marL="171450" indent="-171450">
              <a:buFont typeface="Arial" panose="020B0604020202020204" pitchFamily="34" charset="0"/>
              <a:buChar char="•"/>
              <a:defRPr/>
            </a:pPr>
            <a:r>
              <a:rPr lang="en-US" u="none" dirty="0"/>
              <a:t>Outline how to devise marketing programs along specific tactical guidelines, satisfying differentiation, relevance, integration, value, and excellence criteria. Guidelines for specific brand management tasks such as ad campaign evaluation and brand name selection may also be offered.</a:t>
            </a:r>
          </a:p>
          <a:p>
            <a:pPr marL="171450" indent="-171450">
              <a:buFont typeface="Arial" panose="020B0604020202020204" pitchFamily="34" charset="0"/>
              <a:buChar char="•"/>
              <a:defRPr/>
            </a:pPr>
            <a:r>
              <a:rPr lang="en-US" u="none" dirty="0"/>
              <a:t>Specify the proper treatment of the brand in terms of trademark usage, design considerations, packaging, and communications. As these types of instructions can be long and detailed, it is often better to create a separate brand or corporate identity style manual or guide to address these more mechanical considerations</a:t>
            </a:r>
          </a:p>
          <a:p>
            <a:pPr marL="171450" indent="-171450">
              <a:buFont typeface="Arial" panose="020B0604020202020204" pitchFamily="34" charset="0"/>
              <a:buChar char="•"/>
              <a:defRPr/>
            </a:pPr>
            <a:r>
              <a:rPr lang="en-US" u="none" dirty="0"/>
              <a:t>Although parts of the brand charter may not change from year to year, the firm should nevertheless update it on an annual basis to provide decision makers with a current brand profile and to identify new opportunities and potential risks for the brand. As marketers introduce new products, change brand programs, and conduct other marketing initiatives, they should reflect these adequately in the brand charter. Many of the in-depth insights that emerge from brand audits also belong in the charter.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0123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Brands need constant, consistent nurturing to grow. Weak brands often suffer from a lack of discipline, commitment, and investment in brand building. In this section, we consider internal issues of assigning responsibilities and duties for properly managing brand equity, as well as external issues related to the proper roles of marketing partners.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529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Developing a Brand Equity Measurement and Management System</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956025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u="none" dirty="0"/>
              <a:t>Overseeing brand equity</a:t>
            </a:r>
          </a:p>
          <a:p>
            <a:pPr marL="171450" indent="-171450">
              <a:buFont typeface="Arial" pitchFamily="34" charset="0"/>
              <a:buChar char="•"/>
              <a:defRPr/>
            </a:pPr>
            <a:r>
              <a:rPr lang="en-IN" u="none" dirty="0"/>
              <a:t>To provide central coordination, the firm should:</a:t>
            </a:r>
          </a:p>
          <a:p>
            <a:pPr marL="628650" lvl="1" indent="-171450">
              <a:buFont typeface="Arial" pitchFamily="34" charset="0"/>
              <a:buChar char="•"/>
              <a:defRPr/>
            </a:pPr>
            <a:r>
              <a:rPr lang="en-IN" u="none" dirty="0"/>
              <a:t>Establish a position responsible for overseeing the implementation of the brand charter and brand equity reports.</a:t>
            </a:r>
          </a:p>
          <a:p>
            <a:pPr marL="628650" lvl="1" indent="-171450">
              <a:buFont typeface="Arial" pitchFamily="34" charset="0"/>
              <a:buChar char="•"/>
              <a:defRPr/>
            </a:pPr>
            <a:r>
              <a:rPr lang="en-IN" u="none" dirty="0"/>
              <a:t>Ensure that product and marketing actions across divisions and geographic boundaries reflect their spirit as closely as possible.</a:t>
            </a:r>
          </a:p>
          <a:p>
            <a:pPr marL="628650" lvl="1" indent="-171450">
              <a:buFont typeface="Arial" pitchFamily="34" charset="0"/>
              <a:buChar char="•"/>
              <a:defRPr/>
            </a:pPr>
            <a:r>
              <a:rPr lang="en-IN" u="none" dirty="0"/>
              <a:t>Maximize the long-term equity of the brand.</a:t>
            </a:r>
          </a:p>
          <a:p>
            <a:pPr>
              <a:buFont typeface="Arial" pitchFamily="34" charset="0"/>
              <a:buNone/>
              <a:defRPr/>
            </a:pPr>
            <a:endParaRPr lang="en-US" u="none" dirty="0"/>
          </a:p>
          <a:p>
            <a:pPr>
              <a:buFont typeface="Arial" pitchFamily="34" charset="0"/>
              <a:buNone/>
              <a:defRPr/>
            </a:pPr>
            <a:r>
              <a:rPr lang="en-US" u="none" dirty="0"/>
              <a:t>Organizational design and structures</a:t>
            </a:r>
          </a:p>
          <a:p>
            <a:pPr marL="171450" indent="-171450">
              <a:buFont typeface="Arial" pitchFamily="34" charset="0"/>
              <a:buChar char="•"/>
              <a:defRPr/>
            </a:pPr>
            <a:r>
              <a:rPr lang="en-IN" u="none" dirty="0"/>
              <a:t>Firms may attempt to redesign their marketing organizations to better reflect the challenges faced by their brands.</a:t>
            </a:r>
          </a:p>
          <a:p>
            <a:pPr marL="171450" indent="-171450">
              <a:buFont typeface="Arial" pitchFamily="34" charset="0"/>
              <a:buChar char="•"/>
              <a:defRPr/>
            </a:pPr>
            <a:r>
              <a:rPr lang="en-IN" u="none" dirty="0"/>
              <a:t>To meet the challenges of changing job requirements and duties, traditional marketing departments may be replaced by business groups, multidisciplinary teams, and so on.</a:t>
            </a:r>
          </a:p>
          <a:p>
            <a:pPr marL="171450" indent="-171450">
              <a:buFont typeface="Arial" pitchFamily="34" charset="0"/>
              <a:buChar char="•"/>
              <a:defRPr/>
            </a:pPr>
            <a:r>
              <a:rPr lang="en-IN" u="none" dirty="0"/>
              <a:t>New organizational structure aims to improve internal coordination and efficiencies as well as external focus on retailers and consumers.</a:t>
            </a:r>
          </a:p>
          <a:p>
            <a:pPr>
              <a:buFont typeface="Arial" pitchFamily="34" charset="0"/>
              <a:buNone/>
              <a:defRPr/>
            </a:pPr>
            <a:endParaRPr lang="en-US" u="none" dirty="0"/>
          </a:p>
          <a:p>
            <a:pPr>
              <a:buFont typeface="Arial" pitchFamily="34" charset="0"/>
              <a:buNone/>
              <a:defRPr/>
            </a:pPr>
            <a:r>
              <a:rPr lang="en-US" u="none" dirty="0"/>
              <a:t>Managing marketing partners</a:t>
            </a:r>
          </a:p>
          <a:p>
            <a:pPr marL="171450" indent="-171450">
              <a:buFont typeface="Arial" pitchFamily="34" charset="0"/>
              <a:buChar char="•"/>
              <a:defRPr/>
            </a:pPr>
            <a:r>
              <a:rPr lang="en-IN" u="none" dirty="0"/>
              <a:t>Performance of a brand is also dependent on the actions taken by outside suppliers and marketing partners.</a:t>
            </a:r>
          </a:p>
          <a:p>
            <a:pPr marL="171450" indent="-171450">
              <a:buFont typeface="Arial" pitchFamily="34" charset="0"/>
              <a:buChar char="•"/>
              <a:defRPr/>
            </a:pPr>
            <a:r>
              <a:rPr lang="en-IN" u="none" dirty="0"/>
              <a:t>Global trend indicates that firms are increasingly consolidating their marketing partnerships and reducing the number of their outside suppliers.</a:t>
            </a:r>
          </a:p>
          <a:p>
            <a:pPr marL="171450" indent="-171450">
              <a:buFont typeface="Arial" pitchFamily="34" charset="0"/>
              <a:buChar char="•"/>
              <a:defRPr/>
            </a:pPr>
            <a:r>
              <a:rPr lang="en-IN" u="none" dirty="0"/>
              <a:t>Number of outside suppliers any firm will hire in any one area depends on:</a:t>
            </a:r>
          </a:p>
          <a:p>
            <a:pPr marL="628650" lvl="1" indent="-171450">
              <a:buFont typeface="Arial" pitchFamily="34" charset="0"/>
              <a:buChar char="•"/>
              <a:defRPr/>
            </a:pPr>
            <a:r>
              <a:rPr lang="en-IN" u="none" dirty="0"/>
              <a:t>Cost efficiencies</a:t>
            </a:r>
          </a:p>
          <a:p>
            <a:pPr marL="628650" lvl="1" indent="-171450">
              <a:buFont typeface="Arial" pitchFamily="34" charset="0"/>
              <a:buChar char="•"/>
              <a:defRPr/>
            </a:pPr>
            <a:r>
              <a:rPr lang="en-IN" u="none" dirty="0"/>
              <a:t>Organizational leverage</a:t>
            </a:r>
          </a:p>
          <a:p>
            <a:pPr marL="628650" lvl="1" indent="-171450">
              <a:buFont typeface="Arial" pitchFamily="34" charset="0"/>
              <a:buChar char="•"/>
              <a:defRPr/>
            </a:pPr>
            <a:r>
              <a:rPr lang="en-IN" u="none" dirty="0"/>
              <a:t>Creative diversification affect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383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cover our next brand management building block: measuring and interpreting brand performance.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96256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Complicating matters is that, depending on the particular industry or category, some observers believe up to 70 percent (or even more) of marketing expenditures may be devoted to programs and activities that improve brand equity but cannot be linked to short-term incremental profits.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540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must be familiar with the brand audit. </a:t>
            </a:r>
          </a:p>
          <a:p>
            <a:endParaRPr lang="en-US" dirty="0"/>
          </a:p>
          <a:p>
            <a:r>
              <a:rPr lang="en-US" dirty="0"/>
              <a:t>I will go over this lecture quickly so we can do some actual analysis.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73339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u="none" dirty="0"/>
              <a:t>Brand audit</a:t>
            </a:r>
          </a:p>
          <a:p>
            <a:pPr marL="171450" indent="-171450">
              <a:buFont typeface="Arial" pitchFamily="34" charset="0"/>
              <a:buChar char="•"/>
              <a:defRPr/>
            </a:pPr>
            <a:r>
              <a:rPr lang="en-US" dirty="0"/>
              <a:t>Consumer-focused exercise to assess the health of the brand, uncover its sources of brand equity, and suggest ways to improve and leverage its equity.</a:t>
            </a:r>
          </a:p>
          <a:p>
            <a:pPr marL="171450" indent="-171450">
              <a:buFont typeface="Arial" pitchFamily="34" charset="0"/>
              <a:buChar char="•"/>
              <a:defRPr/>
            </a:pPr>
            <a:r>
              <a:rPr lang="en-US" dirty="0"/>
              <a:t>Useful background for managers as they set up their marketing plans and can have profound implications on brands’ strategic direction and resulting performance.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752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u="none" dirty="0"/>
              <a:t>A similar concept has been suggested for marketing</a:t>
            </a:r>
          </a:p>
          <a:p>
            <a:pPr>
              <a:defRPr/>
            </a:pPr>
            <a:r>
              <a:rPr lang="en-US" u="none" dirty="0"/>
              <a:t>Marketing audit is an </a:t>
            </a:r>
            <a:r>
              <a:rPr lang="en-US" dirty="0"/>
              <a:t>Internal, company-focused exercise to make sure marketing operations are efficient and effective.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711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brand inventory is a valuable first step for several reasons.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baseline="0" dirty="0">
                <a:solidFill>
                  <a:schemeClr val="tx1"/>
                </a:solidFill>
                <a:latin typeface="Arial"/>
                <a:ea typeface="Arial"/>
                <a:cs typeface="Arial"/>
                <a:sym typeface="Arial"/>
              </a:rPr>
              <a:t>First, it helps to suggest what consumers’ current perceptions may be based on. Consumer associations are typically rooted in the intended meaning of the brand elements attached to them—but not always.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baseline="0" dirty="0">
                <a:solidFill>
                  <a:schemeClr val="tx1"/>
                </a:solidFill>
                <a:latin typeface="Arial"/>
                <a:ea typeface="Arial"/>
                <a:cs typeface="Arial"/>
                <a:sym typeface="Arial"/>
              </a:rPr>
              <a:t>The brand inventory provides useful information for interpreting follow-up research. it can supply some useful analysis too and initial insights into how brand equity may be better managed.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42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outcome of the brand inventory—both online and offline—should be an accurate, comprehensive, and up-to-date profile of how all the products and services are branded in terms of which brand elements are employed and how, and the nature of the supporting marketing program. Marketers should also profile competitive brands in as much detail as possible to determine points-of-parity and points-of-difference.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factors determined the success of brand M&amp;A</a:t>
            </a:r>
            <a:r>
              <a:rPr lang="en-US" sz="1200" b="0" i="0" u="none" strike="noStrike" kern="1200" cap="none" baseline="0" dirty="0">
                <a:solidFill>
                  <a:schemeClr val="tx1"/>
                </a:solidFill>
                <a:latin typeface="Arial"/>
                <a:cs typeface="Arial"/>
                <a:sym typeface="Arial"/>
              </a:rPr>
              <a:t>: </a:t>
            </a:r>
            <a:endParaRPr lang="en-US" altLang="en-US" sz="1200" b="0" i="0" u="none" strike="noStrike" kern="1200" cap="none" baseline="0" dirty="0">
              <a:solidFill>
                <a:schemeClr val="tx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tx1"/>
                </a:solidFill>
                <a:latin typeface="Arial"/>
                <a:cs typeface="Arial"/>
                <a:sym typeface="Arial"/>
              </a:rPr>
              <a:t>Marketing, R&amp;D, operation capability and asset synergy.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769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4"/>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en-US"/>
              <a:t>Click to edit Master title style</a:t>
            </a:r>
            <a:endParaRPr dirty="0"/>
          </a:p>
        </p:txBody>
      </p:sp>
      <p:sp>
        <p:nvSpPr>
          <p:cNvPr id="34" name="Shape 34"/>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lang="en-US" dirty="0"/>
          </a:p>
        </p:txBody>
      </p:sp>
      <p:sp>
        <p:nvSpPr>
          <p:cNvPr id="35" name="Shape 35"/>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lang="en-US" dirty="0"/>
          </a:p>
        </p:txBody>
      </p:sp>
      <p:sp>
        <p:nvSpPr>
          <p:cNvPr id="36" name="Shape 36"/>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9"/>
            <a:ext cx="10972800" cy="4434275"/>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4327034"/>
      </p:ext>
    </p:extLst>
  </p:cSld>
  <p:clrMapOvr>
    <a:masterClrMapping/>
  </p:clrMapOvr>
  <p:hf sldNum="0" hdr="0" ftr="0" dt="0"/>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4"/>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34" name="Shape 34"/>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1836354"/>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3632203"/>
            <a:ext cx="10972800" cy="1793875"/>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17070929"/>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62" r:id="rId3"/>
    <p:sldLayoutId id="214748366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log.rstudio.com/2021/02/04/rstudio-cloud1/"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ogos-download.com/53176-rstudio-logo-download.html" TargetMode="External"/><Relationship Id="rId5" Type="http://schemas.openxmlformats.org/officeDocument/2006/relationships/image" Target="../media/image2.png"/><Relationship Id="rId4" Type="http://schemas.openxmlformats.org/officeDocument/2006/relationships/hyperlink" Target="https://www.topzenith.com/2017/07/top-10-best-r-programming-video-tutorials.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imd.org/research-knowledge/articles/unilever-buys-dollar-shave-club/)" TargetMode="External"/><Relationship Id="rId2" Type="http://schemas.openxmlformats.org/officeDocument/2006/relationships/slideLayout" Target="../slideLayouts/slideLayout3.xml"/><Relationship Id="rId1" Type="http://schemas.openxmlformats.org/officeDocument/2006/relationships/video" Target="https://www.youtube.com/embed/ZUG9qYTJMsI?start=2&amp;feature=oembed" TargetMode="External"/><Relationship Id="rId5" Type="http://schemas.openxmlformats.org/officeDocument/2006/relationships/image" Target="../media/image32.jpeg"/><Relationship Id="rId4" Type="http://schemas.openxmlformats.org/officeDocument/2006/relationships/hyperlink" Target="https://www.celebritynetworth.com/richest-businessmen/ceos/michael-dubin-net-worth/#:~:text=Michael%20Dubin%20net%20worth%3A%20Michael,delivery%20company%20Dollar%20Shave%20Clu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ageplaza.com/blog/brand-equity.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C6EEB4-2025-F7DE-9A28-DC8DC744883D}"/>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a:solidFill>
                  <a:schemeClr val="bg1"/>
                </a:solidFill>
              </a:rPr>
              <a:t>Install packages in RStudio</a:t>
            </a:r>
          </a:p>
        </p:txBody>
      </p:sp>
      <p:sp>
        <p:nvSpPr>
          <p:cNvPr id="3" name="Content Placeholder 2">
            <a:extLst>
              <a:ext uri="{FF2B5EF4-FFF2-40B4-BE49-F238E27FC236}">
                <a16:creationId xmlns:a16="http://schemas.microsoft.com/office/drawing/2014/main" id="{AECF2B69-CE40-93CF-CB1F-FF40004AD86D}"/>
              </a:ext>
            </a:extLst>
          </p:cNvPr>
          <p:cNvSpPr>
            <a:spLocks noGrp="1"/>
          </p:cNvSpPr>
          <p:nvPr>
            <p:ph idx="1"/>
          </p:nvPr>
        </p:nvSpPr>
        <p:spPr>
          <a:xfrm>
            <a:off x="1376313" y="5665510"/>
            <a:ext cx="9426806" cy="719122"/>
          </a:xfrm>
        </p:spPr>
        <p:txBody>
          <a:bodyPr vert="horz" lIns="91440" tIns="45720" rIns="91440" bIns="45720" rtlCol="0">
            <a:normAutofit/>
          </a:bodyPr>
          <a:lstStyle/>
          <a:p>
            <a:pPr marL="0" indent="0" algn="ctr">
              <a:buNone/>
            </a:pPr>
            <a:r>
              <a:rPr lang="en-US" sz="2400">
                <a:solidFill>
                  <a:schemeClr val="bg2"/>
                </a:solidFill>
              </a:rPr>
              <a:t>Get URL: https://github.com/mikenguyen13/bm_F22_practice</a:t>
            </a:r>
          </a:p>
        </p:txBody>
      </p:sp>
      <p:pic>
        <p:nvPicPr>
          <p:cNvPr id="7" name="Picture 6" descr="Logo&#10;&#10;Description automatically generated">
            <a:extLst>
              <a:ext uri="{FF2B5EF4-FFF2-40B4-BE49-F238E27FC236}">
                <a16:creationId xmlns:a16="http://schemas.microsoft.com/office/drawing/2014/main" id="{84037C70-AEAA-9372-22AE-727CDDF89A4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0308" y="715805"/>
            <a:ext cx="3631036" cy="2814052"/>
          </a:xfrm>
          <a:prstGeom prst="rect">
            <a:avLst/>
          </a:prstGeom>
        </p:spPr>
      </p:pic>
      <p:cxnSp>
        <p:nvCxnSpPr>
          <p:cNvPr id="20" name="Straight Connector 15">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a:extLst>
              <a:ext uri="{FF2B5EF4-FFF2-40B4-BE49-F238E27FC236}">
                <a16:creationId xmlns:a16="http://schemas.microsoft.com/office/drawing/2014/main" id="{A371EFA5-B4A1-1890-3434-8C50A5FBDEE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71647" y="1484558"/>
            <a:ext cx="3647276" cy="1276546"/>
          </a:xfrm>
          <a:prstGeom prst="rect">
            <a:avLst/>
          </a:prstGeom>
        </p:spPr>
      </p:pic>
      <p:cxnSp>
        <p:nvCxnSpPr>
          <p:cNvPr id="18" name="Straight Connector 17">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10;&#10;Description automatically generated">
            <a:extLst>
              <a:ext uri="{FF2B5EF4-FFF2-40B4-BE49-F238E27FC236}">
                <a16:creationId xmlns:a16="http://schemas.microsoft.com/office/drawing/2014/main" id="{2E8A2787-4547-4401-0744-1DF1CD584EF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222987" y="1242926"/>
            <a:ext cx="3647275" cy="1759810"/>
          </a:xfrm>
          <a:prstGeom prst="rect">
            <a:avLst/>
          </a:prstGeom>
        </p:spPr>
      </p:pic>
    </p:spTree>
    <p:extLst>
      <p:ext uri="{BB962C8B-B14F-4D97-AF65-F5344CB8AC3E}">
        <p14:creationId xmlns:p14="http://schemas.microsoft.com/office/powerpoint/2010/main" val="296878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Conducting Brand Audits </a:t>
            </a:r>
            <a:r>
              <a:rPr lang="en-US" altLang="en-US" sz="4100" b="0">
                <a:ea typeface="+mj-ea"/>
                <a:cs typeface="+mj-cs"/>
              </a:rPr>
              <a:t>(1 of 2)</a:t>
            </a:r>
            <a:endParaRPr lang="en-US" sz="4100" b="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228600"/>
            <a:r>
              <a:rPr lang="en-US" altLang="en-US" sz="2000" dirty="0"/>
              <a:t>Brand audit</a:t>
            </a:r>
          </a:p>
          <a:p>
            <a:pPr lvl="1" indent="-228600"/>
            <a:r>
              <a:rPr lang="en-US" altLang="en-US" sz="2000" dirty="0"/>
              <a:t>Comprehensive examination of a brand to discover its sources of brand equity</a:t>
            </a:r>
          </a:p>
          <a:p>
            <a:pPr lvl="1" indent="-228600"/>
            <a:r>
              <a:rPr lang="en-US" altLang="en-US" sz="2000" dirty="0"/>
              <a:t>Consists of two steps</a:t>
            </a:r>
          </a:p>
          <a:p>
            <a:pPr lvl="2" indent="-228600"/>
            <a:r>
              <a:rPr lang="en-US" altLang="en-US" sz="2000" dirty="0"/>
              <a:t>Brand inventory</a:t>
            </a:r>
          </a:p>
          <a:p>
            <a:pPr lvl="2" indent="-228600"/>
            <a:r>
              <a:rPr lang="en-US" altLang="en-US" sz="2000" dirty="0"/>
              <a:t>Brand exploratory</a:t>
            </a:r>
          </a:p>
          <a:p>
            <a:pPr lvl="2" indent="-228600"/>
            <a:endParaRPr lang="en-US" altLang="en-US" sz="2000" dirty="0"/>
          </a:p>
        </p:txBody>
      </p:sp>
      <p:pic>
        <p:nvPicPr>
          <p:cNvPr id="5" name="Picture 4" descr="Desk with productivity items">
            <a:extLst>
              <a:ext uri="{FF2B5EF4-FFF2-40B4-BE49-F238E27FC236}">
                <a16:creationId xmlns:a16="http://schemas.microsoft.com/office/drawing/2014/main" id="{B4DEC104-2B55-47DE-1985-361DB7DC351B}"/>
              </a:ext>
            </a:extLst>
          </p:cNvPr>
          <p:cNvPicPr>
            <a:picLocks noChangeAspect="1"/>
          </p:cNvPicPr>
          <p:nvPr/>
        </p:nvPicPr>
        <p:blipFill rotWithShape="1">
          <a:blip r:embed="rId3"/>
          <a:srcRect l="34232" r="20648" b="-1"/>
          <a:stretch/>
        </p:blipFill>
        <p:spPr>
          <a:xfrm>
            <a:off x="20" y="10"/>
            <a:ext cx="4635571" cy="6857990"/>
          </a:xfrm>
          <a:prstGeom prst="rect">
            <a:avLst/>
          </a:prstGeom>
          <a:effectLst/>
        </p:spPr>
      </p:pic>
      <p:cxnSp>
        <p:nvCxnSpPr>
          <p:cNvPr id="22"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4A0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8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Conducting Brand Audits </a:t>
            </a:r>
            <a:r>
              <a:rPr lang="en-US" altLang="en-US" sz="4100" b="0">
                <a:ea typeface="+mj-ea"/>
                <a:cs typeface="+mj-cs"/>
              </a:rPr>
              <a:t>(2 of 2)</a:t>
            </a:r>
            <a:endParaRPr lang="en-US" sz="4100" b="0">
              <a:ea typeface="+mj-ea"/>
              <a:cs typeface="+mj-cs"/>
            </a:endParaRPr>
          </a:p>
        </p:txBody>
      </p:sp>
      <p:sp>
        <p:nvSpPr>
          <p:cNvPr id="6" name="Content Placeholder 5"/>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altLang="en-US" sz="2000" dirty="0"/>
              <a:t>Marketing audit</a:t>
            </a:r>
          </a:p>
          <a:p>
            <a:pPr lvl="1" indent="-228600"/>
            <a:r>
              <a:rPr lang="en-US" altLang="en-US" sz="2000" dirty="0"/>
              <a:t>Independent examination of a company’s marketing environment, objectives, strategies, and activities</a:t>
            </a:r>
          </a:p>
          <a:p>
            <a:pPr lvl="2" indent="-228600"/>
            <a:r>
              <a:rPr lang="en-US" altLang="en-US" sz="2000" dirty="0"/>
              <a:t>Agreement on objectives, scope, and approach</a:t>
            </a:r>
          </a:p>
          <a:p>
            <a:pPr lvl="2" indent="-228600"/>
            <a:r>
              <a:rPr lang="en-US" altLang="en-US" sz="2000" dirty="0"/>
              <a:t>Data collection</a:t>
            </a:r>
          </a:p>
          <a:p>
            <a:pPr lvl="2" indent="-228600"/>
            <a:r>
              <a:rPr lang="en-US" altLang="en-US" sz="2000" dirty="0"/>
              <a:t>Report preparation and presentation</a:t>
            </a:r>
          </a:p>
        </p:txBody>
      </p:sp>
      <p:pic>
        <p:nvPicPr>
          <p:cNvPr id="8" name="Picture 7" descr="Desk with productivity items">
            <a:extLst>
              <a:ext uri="{FF2B5EF4-FFF2-40B4-BE49-F238E27FC236}">
                <a16:creationId xmlns:a16="http://schemas.microsoft.com/office/drawing/2014/main" id="{DA1EA382-AA49-4107-179F-CCF40326ACA8}"/>
              </a:ext>
            </a:extLst>
          </p:cNvPr>
          <p:cNvPicPr>
            <a:picLocks noChangeAspect="1"/>
          </p:cNvPicPr>
          <p:nvPr/>
        </p:nvPicPr>
        <p:blipFill rotWithShape="1">
          <a:blip r:embed="rId3"/>
          <a:srcRect l="35065" r="19815" b="-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E80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06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Brand Inventory </a:t>
            </a:r>
            <a:r>
              <a:rPr lang="en-US" sz="4400" b="0">
                <a:ea typeface="+mj-ea"/>
                <a:cs typeface="+mj-cs"/>
              </a:rPr>
              <a:t>(1 of 2)</a:t>
            </a: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First step in the brand audit</a:t>
            </a:r>
          </a:p>
          <a:p>
            <a:pPr indent="-228600"/>
            <a:r>
              <a:rPr lang="en-US" sz="2000" dirty="0"/>
              <a:t>Purpose of the brand inventory</a:t>
            </a:r>
          </a:p>
          <a:p>
            <a:pPr lvl="1" indent="-228600"/>
            <a:r>
              <a:rPr lang="en-US" sz="2000" dirty="0"/>
              <a:t>Provide a current, comprehensive profile of how all products and services are marketed and branded</a:t>
            </a:r>
          </a:p>
          <a:p>
            <a:pPr indent="-228600"/>
            <a:r>
              <a:rPr lang="en-US" altLang="en-US" sz="2000" dirty="0"/>
              <a:t>Profiling each product or service requires marketers to catalogue:</a:t>
            </a:r>
          </a:p>
          <a:p>
            <a:pPr lvl="1" indent="-228600"/>
            <a:r>
              <a:rPr lang="en-US" altLang="en-US" sz="2000" dirty="0"/>
              <a:t>Visual and written form for each product or service sold</a:t>
            </a:r>
          </a:p>
          <a:p>
            <a:pPr lvl="1" indent="-228600"/>
            <a:r>
              <a:rPr lang="en-US" altLang="en-US" sz="2000" dirty="0"/>
              <a:t>The inherent product attributes or characteristics of the brand</a:t>
            </a:r>
          </a:p>
          <a:p>
            <a:pPr lvl="1" indent="-228600"/>
            <a:r>
              <a:rPr lang="en-US" altLang="en-US" sz="2000" dirty="0"/>
              <a:t>Pricing, communications, and distribution policies</a:t>
            </a:r>
          </a:p>
        </p:txBody>
      </p:sp>
      <p:pic>
        <p:nvPicPr>
          <p:cNvPr id="5" name="Picture 4">
            <a:extLst>
              <a:ext uri="{FF2B5EF4-FFF2-40B4-BE49-F238E27FC236}">
                <a16:creationId xmlns:a16="http://schemas.microsoft.com/office/drawing/2014/main" id="{C3DEE44E-7834-6DA8-4E99-39652A3B8FE8}"/>
              </a:ext>
            </a:extLst>
          </p:cNvPr>
          <p:cNvPicPr>
            <a:picLocks noChangeAspect="1"/>
          </p:cNvPicPr>
          <p:nvPr/>
        </p:nvPicPr>
        <p:blipFill rotWithShape="1">
          <a:blip r:embed="rId3"/>
          <a:srcRect l="24670" r="2750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E9E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63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vert="horz" lIns="91440" tIns="45720" rIns="91440" bIns="45720" rtlCol="0" anchor="b">
            <a:normAutofit/>
          </a:bodyPr>
          <a:lstStyle/>
          <a:p>
            <a:pPr>
              <a:lnSpc>
                <a:spcPct val="90000"/>
              </a:lnSpc>
              <a:spcBef>
                <a:spcPct val="0"/>
              </a:spcBef>
            </a:pPr>
            <a:r>
              <a:rPr lang="en-US" sz="5400">
                <a:ea typeface="+mj-ea"/>
                <a:cs typeface="+mj-cs"/>
              </a:rPr>
              <a:t>Brand Inventory </a:t>
            </a:r>
            <a:r>
              <a:rPr lang="en-US" sz="5400" b="0">
                <a:ea typeface="+mj-ea"/>
                <a:cs typeface="+mj-cs"/>
              </a:rPr>
              <a:t>(2 of 2)</a:t>
            </a:r>
          </a:p>
        </p:txBody>
      </p:sp>
      <p:pic>
        <p:nvPicPr>
          <p:cNvPr id="5" name="Picture 4" descr="Abstract blurred background of department store">
            <a:extLst>
              <a:ext uri="{FF2B5EF4-FFF2-40B4-BE49-F238E27FC236}">
                <a16:creationId xmlns:a16="http://schemas.microsoft.com/office/drawing/2014/main" id="{207B2DD4-0969-397C-C804-E1FBBE7681D2}"/>
              </a:ext>
            </a:extLst>
          </p:cNvPr>
          <p:cNvPicPr>
            <a:picLocks noChangeAspect="1"/>
          </p:cNvPicPr>
          <p:nvPr/>
        </p:nvPicPr>
        <p:blipFill rotWithShape="1">
          <a:blip r:embed="rId3"/>
          <a:srcRect l="24322" r="3623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4654296" y="2706624"/>
            <a:ext cx="6894576" cy="3483864"/>
          </a:xfrm>
        </p:spPr>
        <p:txBody>
          <a:bodyPr vert="horz" lIns="91440" tIns="45720" rIns="91440" bIns="45720" rtlCol="0">
            <a:normAutofit lnSpcReduction="10000"/>
          </a:bodyPr>
          <a:lstStyle/>
          <a:p>
            <a:pPr marL="0" indent="0">
              <a:buNone/>
            </a:pPr>
            <a:r>
              <a:rPr lang="en-US" sz="2200" dirty="0"/>
              <a:t>A digital inventory of brand assets may provide useful insights:</a:t>
            </a:r>
          </a:p>
          <a:p>
            <a:pPr marL="556200" lvl="1" indent="-228600"/>
            <a:r>
              <a:rPr lang="en-US" sz="2200" dirty="0"/>
              <a:t>Outdated brand accounts that have fallen into disuse</a:t>
            </a:r>
          </a:p>
          <a:p>
            <a:pPr marL="556200" lvl="1" indent="-228600"/>
            <a:r>
              <a:rPr lang="en-US" sz="2200" dirty="0"/>
              <a:t>Overlapping brand assets which can be merged or deleted. </a:t>
            </a:r>
          </a:p>
          <a:p>
            <a:pPr marL="1013400" lvl="2" indent="-228600"/>
            <a:r>
              <a:rPr lang="en-US" sz="2200" dirty="0"/>
              <a:t>What factors determined the success of brand M&amp;A?</a:t>
            </a:r>
          </a:p>
          <a:p>
            <a:pPr marL="556200" lvl="1" indent="-228600"/>
            <a:r>
              <a:rPr lang="en-US" sz="2200" dirty="0"/>
              <a:t>Existing brand accounts with information that is either inaccurate or not up-to-date</a:t>
            </a:r>
          </a:p>
          <a:p>
            <a:pPr marL="556200" lvl="1" indent="-228600"/>
            <a:r>
              <a:rPr lang="en-US" sz="2200" dirty="0"/>
              <a:t>Particular digital and social media channels where the brand does not have a presence</a:t>
            </a:r>
            <a:endParaRPr lang="en-US" altLang="en-US" sz="2200" dirty="0"/>
          </a:p>
        </p:txBody>
      </p:sp>
    </p:spTree>
    <p:extLst>
      <p:ext uri="{BB962C8B-B14F-4D97-AF65-F5344CB8AC3E}">
        <p14:creationId xmlns:p14="http://schemas.microsoft.com/office/powerpoint/2010/main" val="81792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vert="horz" lIns="91440" tIns="45720" rIns="91440" bIns="45720" rtlCol="0" anchor="b">
            <a:normAutofit/>
          </a:bodyPr>
          <a:lstStyle/>
          <a:p>
            <a:pPr>
              <a:lnSpc>
                <a:spcPct val="90000"/>
              </a:lnSpc>
              <a:spcBef>
                <a:spcPct val="0"/>
              </a:spcBef>
            </a:pPr>
            <a:r>
              <a:rPr lang="en-US" altLang="en-US" sz="5400" dirty="0">
                <a:ea typeface="+mj-ea"/>
                <a:cs typeface="+mj-cs"/>
              </a:rPr>
              <a:t>Brand Exploratory</a:t>
            </a:r>
            <a:endParaRPr lang="en-US" sz="5400" b="0" dirty="0">
              <a:ea typeface="+mj-ea"/>
              <a:cs typeface="+mj-cs"/>
            </a:endParaRPr>
          </a:p>
        </p:txBody>
      </p:sp>
      <p:pic>
        <p:nvPicPr>
          <p:cNvPr id="5" name="Picture 4">
            <a:extLst>
              <a:ext uri="{FF2B5EF4-FFF2-40B4-BE49-F238E27FC236}">
                <a16:creationId xmlns:a16="http://schemas.microsoft.com/office/drawing/2014/main" id="{DC98A53A-8EA4-DCF7-2A30-8B97A862A873}"/>
              </a:ext>
            </a:extLst>
          </p:cNvPr>
          <p:cNvPicPr>
            <a:picLocks noChangeAspect="1"/>
          </p:cNvPicPr>
          <p:nvPr/>
        </p:nvPicPr>
        <p:blipFill rotWithShape="1">
          <a:blip r:embed="rId3"/>
          <a:srcRect l="22401" r="4436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4654296" y="2706624"/>
            <a:ext cx="6894576" cy="3483864"/>
          </a:xfrm>
        </p:spPr>
        <p:txBody>
          <a:bodyPr vert="horz" lIns="91440" tIns="45720" rIns="91440" bIns="45720" rtlCol="0">
            <a:normAutofit/>
          </a:bodyPr>
          <a:lstStyle/>
          <a:p>
            <a:pPr marL="0" indent="0">
              <a:buNone/>
            </a:pPr>
            <a:r>
              <a:rPr lang="en-US" sz="1700" dirty="0"/>
              <a:t>Second step of the brand audit</a:t>
            </a:r>
          </a:p>
          <a:p>
            <a:pPr indent="-228600"/>
            <a:r>
              <a:rPr lang="en-US" sz="1700" dirty="0"/>
              <a:t>Provides detailed information about what consumers actually think of a brand</a:t>
            </a:r>
          </a:p>
          <a:p>
            <a:pPr lvl="1" indent="-228600"/>
            <a:r>
              <a:rPr lang="en-US" sz="1700" dirty="0"/>
              <a:t>Research directed to understanding what consumers:</a:t>
            </a:r>
          </a:p>
          <a:p>
            <a:pPr lvl="2" indent="-228600"/>
            <a:r>
              <a:rPr lang="en-US" sz="1700" dirty="0"/>
              <a:t>Think and feel about a brand</a:t>
            </a:r>
          </a:p>
          <a:p>
            <a:pPr lvl="2" indent="-228600"/>
            <a:r>
              <a:rPr lang="en-US" sz="1700" dirty="0"/>
              <a:t>Act toward it</a:t>
            </a:r>
          </a:p>
          <a:p>
            <a:pPr lvl="1" indent="-228600"/>
            <a:r>
              <a:rPr lang="en-US" sz="1700" dirty="0"/>
              <a:t>Helps identify sources of brand equity and possible barriers</a:t>
            </a:r>
          </a:p>
          <a:p>
            <a:pPr marL="171450" indent="-228600">
              <a:defRPr/>
            </a:pPr>
            <a:r>
              <a:rPr lang="en-US" sz="1700" dirty="0"/>
              <a:t>Steps for brand exploratory:</a:t>
            </a:r>
          </a:p>
          <a:p>
            <a:pPr marL="628650" lvl="1" indent="-228600">
              <a:defRPr/>
            </a:pPr>
            <a:r>
              <a:rPr lang="en-US" sz="1700" dirty="0"/>
              <a:t>Study prior research</a:t>
            </a:r>
          </a:p>
          <a:p>
            <a:pPr marL="628650" lvl="1" indent="-228600">
              <a:defRPr/>
            </a:pPr>
            <a:r>
              <a:rPr lang="en-US" sz="1700" dirty="0"/>
              <a:t>Interview internal personnel</a:t>
            </a:r>
          </a:p>
          <a:p>
            <a:pPr marL="628650" lvl="1" indent="-228600">
              <a:defRPr/>
            </a:pPr>
            <a:r>
              <a:rPr lang="en-US" sz="1700" dirty="0"/>
              <a:t>Conduct additional research</a:t>
            </a:r>
          </a:p>
          <a:p>
            <a:pPr indent="-228600"/>
            <a:endParaRPr lang="en-US" sz="1700" dirty="0"/>
          </a:p>
        </p:txBody>
      </p:sp>
    </p:spTree>
    <p:extLst>
      <p:ext uri="{BB962C8B-B14F-4D97-AF65-F5344CB8AC3E}">
        <p14:creationId xmlns:p14="http://schemas.microsoft.com/office/powerpoint/2010/main" val="78930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Exploratory </a:t>
            </a:r>
            <a:r>
              <a:rPr lang="en-IN" altLang="en-US" sz="1500" b="0" dirty="0"/>
              <a:t>(2 of 3)</a:t>
            </a:r>
            <a:endParaRPr lang="en-IN" sz="1500" b="0" dirty="0"/>
          </a:p>
        </p:txBody>
      </p:sp>
      <p:sp>
        <p:nvSpPr>
          <p:cNvPr id="3" name="Content Placeholder 2"/>
          <p:cNvSpPr>
            <a:spLocks noGrp="1"/>
          </p:cNvSpPr>
          <p:nvPr>
            <p:ph sz="quarter" idx="13"/>
          </p:nvPr>
        </p:nvSpPr>
        <p:spPr/>
        <p:txBody>
          <a:bodyPr/>
          <a:lstStyle/>
          <a:p>
            <a:pPr>
              <a:defRPr/>
            </a:pPr>
            <a:r>
              <a:rPr lang="en-US" dirty="0"/>
              <a:t>Three criteria to judge qualitative research techniques (according to Levy)</a:t>
            </a:r>
          </a:p>
          <a:p>
            <a:pPr lvl="1">
              <a:defRPr/>
            </a:pPr>
            <a:r>
              <a:rPr lang="en-US" dirty="0"/>
              <a:t>Direction</a:t>
            </a:r>
          </a:p>
          <a:p>
            <a:pPr lvl="1">
              <a:defRPr/>
            </a:pPr>
            <a:r>
              <a:rPr lang="en-US" dirty="0"/>
              <a:t>Depth</a:t>
            </a:r>
          </a:p>
          <a:p>
            <a:pPr lvl="1">
              <a:defRPr/>
            </a:pPr>
            <a:r>
              <a:rPr lang="en-US" dirty="0"/>
              <a:t>Diversity</a:t>
            </a:r>
          </a:p>
        </p:txBody>
      </p:sp>
    </p:spTree>
    <p:extLst>
      <p:ext uri="{BB962C8B-B14F-4D97-AF65-F5344CB8AC3E}">
        <p14:creationId xmlns:p14="http://schemas.microsoft.com/office/powerpoint/2010/main" val="140646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spcBef>
                <a:spcPct val="0"/>
              </a:spcBef>
            </a:pPr>
            <a:r>
              <a:rPr lang="en-US" altLang="en-US" sz="4000" kern="1200">
                <a:solidFill>
                  <a:schemeClr val="tx1"/>
                </a:solidFill>
                <a:latin typeface="+mj-lt"/>
                <a:ea typeface="+mj-ea"/>
                <a:cs typeface="+mj-cs"/>
              </a:rPr>
              <a:t>Figure 9-2: Summary of Qualitative Techniques</a:t>
            </a:r>
            <a:endParaRPr lang="en-US" sz="4000" b="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p:cNvSpPr>
            <a:spLocks noGrp="1"/>
          </p:cNvSpPr>
          <p:nvPr>
            <p:ph sz="quarter" idx="13"/>
          </p:nvPr>
        </p:nvSpPr>
        <p:spPr>
          <a:xfrm>
            <a:off x="1115568" y="2481943"/>
            <a:ext cx="4170110" cy="3695020"/>
          </a:xfrm>
        </p:spPr>
        <p:txBody>
          <a:bodyPr vert="horz" lIns="91440" tIns="45720" rIns="91440" bIns="45720" rtlCol="0">
            <a:noAutofit/>
          </a:bodyPr>
          <a:lstStyle/>
          <a:p>
            <a:pPr marL="324" indent="-228600">
              <a:spcBef>
                <a:spcPts val="450"/>
              </a:spcBef>
            </a:pPr>
            <a:r>
              <a:rPr lang="en-US" sz="2200" dirty="0"/>
              <a:t>Free association</a:t>
            </a:r>
          </a:p>
          <a:p>
            <a:pPr marL="324" indent="-228600">
              <a:spcBef>
                <a:spcPts val="450"/>
              </a:spcBef>
            </a:pPr>
            <a:r>
              <a:rPr lang="en-US" sz="2200" dirty="0"/>
              <a:t>Adjective ratings and checklists</a:t>
            </a:r>
          </a:p>
          <a:p>
            <a:pPr marL="324" indent="-228600">
              <a:spcBef>
                <a:spcPts val="450"/>
              </a:spcBef>
            </a:pPr>
            <a:r>
              <a:rPr lang="en-US" sz="2200" dirty="0"/>
              <a:t>Confessional interviews</a:t>
            </a:r>
          </a:p>
          <a:p>
            <a:pPr marL="324" indent="-228600">
              <a:spcBef>
                <a:spcPts val="450"/>
              </a:spcBef>
            </a:pPr>
            <a:r>
              <a:rPr lang="en-US" sz="2200" dirty="0"/>
              <a:t>Projective techniques</a:t>
            </a:r>
          </a:p>
          <a:p>
            <a:pPr marL="324" indent="-228600">
              <a:spcBef>
                <a:spcPts val="450"/>
              </a:spcBef>
            </a:pPr>
            <a:r>
              <a:rPr lang="en-US" sz="2200" dirty="0"/>
              <a:t>Photo sorts</a:t>
            </a:r>
          </a:p>
          <a:p>
            <a:pPr marL="324" indent="-228600">
              <a:spcBef>
                <a:spcPts val="450"/>
              </a:spcBef>
            </a:pPr>
            <a:r>
              <a:rPr lang="en-US" sz="2200" dirty="0"/>
              <a:t>Archetypal research</a:t>
            </a:r>
          </a:p>
          <a:p>
            <a:pPr marL="324" indent="-228600">
              <a:spcBef>
                <a:spcPts val="450"/>
              </a:spcBef>
            </a:pPr>
            <a:r>
              <a:rPr lang="en-US" sz="2200" dirty="0"/>
              <a:t>Bubble drawings</a:t>
            </a:r>
          </a:p>
          <a:p>
            <a:pPr marL="324" indent="-228600">
              <a:spcBef>
                <a:spcPts val="450"/>
              </a:spcBef>
            </a:pPr>
            <a:r>
              <a:rPr lang="en-US" sz="2200" dirty="0"/>
              <a:t>Story telling</a:t>
            </a:r>
          </a:p>
          <a:p>
            <a:pPr marL="324" indent="-228600">
              <a:spcBef>
                <a:spcPts val="450"/>
              </a:spcBef>
            </a:pPr>
            <a:r>
              <a:rPr lang="en-US" sz="2200" dirty="0"/>
              <a:t>Personification exercises</a:t>
            </a:r>
          </a:p>
          <a:p>
            <a:pPr marL="324" indent="-228600">
              <a:spcBef>
                <a:spcPts val="450"/>
              </a:spcBef>
            </a:pPr>
            <a:r>
              <a:rPr lang="en-US" sz="2200" dirty="0"/>
              <a:t>Role playing</a:t>
            </a:r>
          </a:p>
        </p:txBody>
      </p:sp>
      <p:sp>
        <p:nvSpPr>
          <p:cNvPr id="4" name="TextBox 3">
            <a:extLst>
              <a:ext uri="{FF2B5EF4-FFF2-40B4-BE49-F238E27FC236}">
                <a16:creationId xmlns:a16="http://schemas.microsoft.com/office/drawing/2014/main" id="{32DC1D92-E46C-0053-93E1-51BF6A6FCA3D}"/>
              </a:ext>
            </a:extLst>
          </p:cNvPr>
          <p:cNvSpPr txBox="1"/>
          <p:nvPr/>
        </p:nvSpPr>
        <p:spPr>
          <a:xfrm>
            <a:off x="6096000" y="2474063"/>
            <a:ext cx="4899102" cy="4796185"/>
          </a:xfrm>
          <a:prstGeom prst="rect">
            <a:avLst/>
          </a:prstGeom>
          <a:noFill/>
        </p:spPr>
        <p:txBody>
          <a:bodyPr wrap="square" rtlCol="0">
            <a:spAutoFit/>
          </a:bodyPr>
          <a:lstStyle/>
          <a:p>
            <a:pPr marL="114624" indent="-342900">
              <a:spcBef>
                <a:spcPts val="450"/>
              </a:spcBef>
              <a:buFont typeface="Arial" panose="020B0604020202020204" pitchFamily="34" charset="0"/>
              <a:buChar char="•"/>
            </a:pPr>
            <a:r>
              <a:rPr lang="en-US" sz="2200" dirty="0"/>
              <a:t>Metaphor elicitation*</a:t>
            </a:r>
          </a:p>
          <a:p>
            <a:pPr marL="114624" indent="-342900">
              <a:spcBef>
                <a:spcPts val="450"/>
              </a:spcBef>
              <a:buFont typeface="Arial" panose="020B0604020202020204" pitchFamily="34" charset="0"/>
              <a:buChar char="•"/>
            </a:pPr>
            <a:r>
              <a:rPr lang="en-US" sz="2200" dirty="0"/>
              <a:t>Day/Behavior reconstruction</a:t>
            </a:r>
          </a:p>
          <a:p>
            <a:pPr marL="114624" indent="-342900">
              <a:spcBef>
                <a:spcPts val="450"/>
              </a:spcBef>
              <a:buFont typeface="Arial" panose="020B0604020202020204" pitchFamily="34" charset="0"/>
              <a:buChar char="•"/>
            </a:pPr>
            <a:r>
              <a:rPr lang="en-US" sz="2200" dirty="0"/>
              <a:t>Photo/Written journal</a:t>
            </a:r>
          </a:p>
          <a:p>
            <a:pPr marL="114624" indent="-342900">
              <a:spcBef>
                <a:spcPts val="450"/>
              </a:spcBef>
              <a:buFont typeface="Arial" panose="020B0604020202020204" pitchFamily="34" charset="0"/>
              <a:buChar char="•"/>
            </a:pPr>
            <a:r>
              <a:rPr lang="en-US" sz="2200" dirty="0"/>
              <a:t>Participatory design</a:t>
            </a:r>
          </a:p>
          <a:p>
            <a:pPr marL="114624" indent="-342900">
              <a:spcBef>
                <a:spcPts val="450"/>
              </a:spcBef>
              <a:buFont typeface="Arial" panose="020B0604020202020204" pitchFamily="34" charset="0"/>
              <a:buChar char="•"/>
            </a:pPr>
            <a:r>
              <a:rPr lang="en-US" sz="2200" dirty="0"/>
              <a:t>Consumer-led problem solving</a:t>
            </a:r>
          </a:p>
          <a:p>
            <a:pPr marL="114624" indent="-342900">
              <a:spcBef>
                <a:spcPts val="450"/>
              </a:spcBef>
              <a:buFont typeface="Arial" panose="020B0604020202020204" pitchFamily="34" charset="0"/>
              <a:buChar char="•"/>
            </a:pPr>
            <a:r>
              <a:rPr lang="en-US" sz="2200" dirty="0"/>
              <a:t>Real-life experimenting</a:t>
            </a:r>
          </a:p>
          <a:p>
            <a:pPr marL="114624" indent="-342900">
              <a:spcBef>
                <a:spcPts val="450"/>
              </a:spcBef>
              <a:buFont typeface="Arial" panose="020B0604020202020204" pitchFamily="34" charset="0"/>
              <a:buChar char="•"/>
            </a:pPr>
            <a:r>
              <a:rPr lang="en-US" sz="2200" dirty="0"/>
              <a:t>Collaging and drawing</a:t>
            </a:r>
          </a:p>
          <a:p>
            <a:pPr marL="114624" indent="-342900">
              <a:spcBef>
                <a:spcPts val="450"/>
              </a:spcBef>
              <a:buFont typeface="Arial" panose="020B0604020202020204" pitchFamily="34" charset="0"/>
              <a:buChar char="•"/>
            </a:pPr>
            <a:r>
              <a:rPr lang="en-US" sz="2200" dirty="0"/>
              <a:t>Consumer shadowing</a:t>
            </a:r>
          </a:p>
          <a:p>
            <a:pPr marL="114624" indent="-342900">
              <a:spcBef>
                <a:spcPts val="450"/>
              </a:spcBef>
              <a:buFont typeface="Arial" panose="020B0604020202020204" pitchFamily="34" charset="0"/>
              <a:buChar char="•"/>
            </a:pPr>
            <a:r>
              <a:rPr lang="en-US" sz="2200" dirty="0"/>
              <a:t>Consumer–product interaction</a:t>
            </a:r>
          </a:p>
          <a:p>
            <a:pPr marL="114624" indent="-342900">
              <a:spcBef>
                <a:spcPts val="450"/>
              </a:spcBef>
              <a:buFont typeface="Arial" panose="020B0604020202020204" pitchFamily="34" charset="0"/>
              <a:buChar char="•"/>
            </a:pPr>
            <a:r>
              <a:rPr lang="en-US" sz="2200" dirty="0"/>
              <a:t>Video observation</a:t>
            </a:r>
          </a:p>
          <a:p>
            <a:pPr>
              <a:spcBef>
                <a:spcPts val="450"/>
              </a:spcBef>
            </a:pPr>
            <a:r>
              <a:rPr lang="en-US" sz="2200" dirty="0"/>
              <a:t>*Z M E T trademark</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142886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spcBef>
                <a:spcPct val="0"/>
              </a:spcBef>
            </a:pPr>
            <a:r>
              <a:rPr lang="en-US" sz="4800" kern="1200">
                <a:solidFill>
                  <a:schemeClr val="tx1"/>
                </a:solidFill>
                <a:latin typeface="+mj-lt"/>
                <a:ea typeface="+mj-ea"/>
                <a:cs typeface="+mj-cs"/>
              </a:rPr>
              <a:t>Figure 9-3A: Classic M T V Mental Map</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he mental map contains the M T V, Music Television, logo in the center. 20 branches extend outward in all directions from the M T V logo, forming a circle. At the ends of the branches are potential psychological associations with the M T V brand. The associations read as follows, beginning from the top and continuing clockwise. Changing. Original. Real and genuine. For me. Fun and entertaining. Young. Hip and cool. Irrelevant and rebellious. Popular. Interactive. Connected. Live and immediate. Lifestyle. Music. Informative. Trusting. Mainstream Leader. Popular. Trendsetter.">
            <a:extLst>
              <a:ext uri="{FF2B5EF4-FFF2-40B4-BE49-F238E27FC236}">
                <a16:creationId xmlns:a16="http://schemas.microsoft.com/office/drawing/2014/main" id="{C39AB548-3BCF-4369-AB1A-0C975C2E0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356" y="749784"/>
            <a:ext cx="6408836" cy="5207179"/>
          </a:xfrm>
          <a:prstGeom prst="rect">
            <a:avLst/>
          </a:prstGeom>
        </p:spPr>
      </p:pic>
    </p:spTree>
    <p:extLst>
      <p:ext uri="{BB962C8B-B14F-4D97-AF65-F5344CB8AC3E}">
        <p14:creationId xmlns:p14="http://schemas.microsoft.com/office/powerpoint/2010/main" val="390271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400" dirty="0">
                <a:ea typeface="+mj-ea"/>
                <a:cs typeface="+mj-cs"/>
              </a:rPr>
              <a:t>Brand Exploratory</a:t>
            </a:r>
            <a:endParaRPr lang="en-US" sz="4400" b="0" dirty="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Digital marketing review</a:t>
            </a:r>
          </a:p>
          <a:p>
            <a:pPr lvl="1" indent="-228600"/>
            <a:r>
              <a:rPr lang="en-US" sz="2000" dirty="0"/>
              <a:t>Can provide important input to a brand audit</a:t>
            </a:r>
          </a:p>
          <a:p>
            <a:pPr lvl="2" indent="-228600"/>
            <a:r>
              <a:rPr lang="en-US" sz="2000" dirty="0"/>
              <a:t>Could help generate useful insights regarding a brand’s online presence</a:t>
            </a:r>
          </a:p>
        </p:txBody>
      </p:sp>
      <p:pic>
        <p:nvPicPr>
          <p:cNvPr id="5" name="Picture 4" descr="Person holding mouse">
            <a:extLst>
              <a:ext uri="{FF2B5EF4-FFF2-40B4-BE49-F238E27FC236}">
                <a16:creationId xmlns:a16="http://schemas.microsoft.com/office/drawing/2014/main" id="{92B8CA13-E7E1-8A74-6C91-DBFBA50A9DB4}"/>
              </a:ext>
            </a:extLst>
          </p:cNvPr>
          <p:cNvPicPr>
            <a:picLocks noChangeAspect="1"/>
          </p:cNvPicPr>
          <p:nvPr/>
        </p:nvPicPr>
        <p:blipFill rotWithShape="1">
          <a:blip r:embed="rId3"/>
          <a:srcRect l="29135" r="2574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8A06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66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spcBef>
                <a:spcPct val="0"/>
              </a:spcBef>
            </a:pPr>
            <a:r>
              <a:rPr lang="en-US" sz="4800" kern="1200">
                <a:solidFill>
                  <a:schemeClr val="tx1"/>
                </a:solidFill>
                <a:latin typeface="+mj-lt"/>
                <a:ea typeface="+mj-ea"/>
                <a:cs typeface="+mj-cs"/>
              </a:rPr>
              <a:t>Figure 9-4: Sample Mayo Clinic Brand Concept Map</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he brand concept map features a blue oval in its center with the word, Mayo. Six branches extend outward from around the outline of Mayo to attach to each of 6 pink ovals, which read as follows, starting from the top left and continuing clockwise. Oval 1, Best patient care available. Oval 2, Best doctors in the world. Oval 3, Expert in treating serious illnesses. Oval 4, World leader in new medical treatments. Oval 5, Leader in medical research. Oval 6, Known worldwide. Branches connect ovals 3 and 4 and ovals 3 and 5. Branches extend outward from ovals 1 and 2 to attach to Oval 7, Can be trusted to do what’s right for patients. Branches extend outward from oval 2 to attach to oval 8, Doctors work as a team, oval 9, Can figure out what’s wrong when other doctors can’t, oval 10, Top notch surgery and treatment. Branches also connect ovals 8 and 9. A branch extends from oval 3 to attach to oval 11, Treats patients with rare complex illnesses. Branches extend outward from ovals 4 and 5 to attach to oval 12, Latest medical equipment and technology. Ovals 7 and 9 are all pink. 6 additional ovals form an outer layer and are green, as follows. Branches extend outward from oval 7 to ovals 13, Cares more about people than money, and 14, Caring and compassionate. A branch extends from oval 2 to attach to oval 15, Approachable, friendly doctors. Branches connect ovals 14 and 15. Branches extend outward from oval 5 to attach to ovals 16, Leader in cancer research and treatment, and 17, publishes health information. A branch extends outward from oval 6 to attach to oval 18, Treats famous people.">
            <a:extLst>
              <a:ext uri="{FF2B5EF4-FFF2-40B4-BE49-F238E27FC236}">
                <a16:creationId xmlns:a16="http://schemas.microsoft.com/office/drawing/2014/main" id="{4A4DBF2B-18B8-4D1C-A9AB-9159EFB47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1166359"/>
            <a:ext cx="6408836" cy="4374030"/>
          </a:xfrm>
          <a:prstGeom prst="rect">
            <a:avLst/>
          </a:prstGeom>
        </p:spPr>
      </p:pic>
    </p:spTree>
    <p:extLst>
      <p:ext uri="{BB962C8B-B14F-4D97-AF65-F5344CB8AC3E}">
        <p14:creationId xmlns:p14="http://schemas.microsoft.com/office/powerpoint/2010/main" val="351158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E3F38-5615-D0EC-F087-170A6332DDE4}"/>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iClicker Question</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0D2448-AEB6-91F2-454E-E120751B9189}"/>
              </a:ext>
            </a:extLst>
          </p:cNvPr>
          <p:cNvSpPr>
            <a:spLocks noGrp="1"/>
          </p:cNvSpPr>
          <p:nvPr>
            <p:ph sz="half" idx="1"/>
          </p:nvPr>
        </p:nvSpPr>
        <p:spPr>
          <a:xfrm>
            <a:off x="1155548" y="2217343"/>
            <a:ext cx="9880893" cy="3959619"/>
          </a:xfrm>
        </p:spPr>
        <p:txBody>
          <a:bodyPr vert="horz" lIns="91440" tIns="45720" rIns="91440" bIns="45720" rtlCol="0">
            <a:normAutofit/>
          </a:bodyPr>
          <a:lstStyle/>
          <a:p>
            <a:pPr marL="0" indent="0">
              <a:buNone/>
            </a:pPr>
            <a:r>
              <a:rPr lang="en-US" sz="2400" dirty="0"/>
              <a:t>From what perspective should brand reputation be measured?</a:t>
            </a:r>
          </a:p>
          <a:p>
            <a:pPr marL="742950" indent="-457200">
              <a:buFont typeface="+mj-lt"/>
              <a:buAutoNum type="alphaUcPeriod"/>
            </a:pPr>
            <a:r>
              <a:rPr lang="en-US" sz="2400" dirty="0"/>
              <a:t>Stakeholders</a:t>
            </a:r>
          </a:p>
          <a:p>
            <a:pPr marL="742950" indent="-457200">
              <a:buFont typeface="+mj-lt"/>
              <a:buAutoNum type="alphaUcPeriod"/>
            </a:pPr>
            <a:r>
              <a:rPr lang="en-US" sz="2400" dirty="0"/>
              <a:t>Stockholders</a:t>
            </a:r>
          </a:p>
          <a:p>
            <a:pPr marL="742950" indent="-457200">
              <a:buFont typeface="+mj-lt"/>
              <a:buAutoNum type="alphaUcPeriod"/>
            </a:pPr>
            <a:r>
              <a:rPr lang="en-US" sz="2400" dirty="0"/>
              <a:t>Customers</a:t>
            </a:r>
          </a:p>
          <a:p>
            <a:endParaRPr lang="en-US" sz="2400" dirty="0"/>
          </a:p>
        </p:txBody>
      </p:sp>
    </p:spTree>
    <p:extLst>
      <p:ext uri="{BB962C8B-B14F-4D97-AF65-F5344CB8AC3E}">
        <p14:creationId xmlns:p14="http://schemas.microsoft.com/office/powerpoint/2010/main" val="61255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100">
                <a:ea typeface="+mj-ea"/>
                <a:cs typeface="+mj-cs"/>
              </a:rPr>
              <a:t>Brand Positioning and the Supporting Marketing Program</a:t>
            </a: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indent="-228600"/>
            <a:r>
              <a:rPr lang="en-US" altLang="en-US" sz="2000"/>
              <a:t>Ideal brand positioning aims to achieve congruence between:</a:t>
            </a:r>
          </a:p>
          <a:p>
            <a:pPr lvl="1" indent="-228600"/>
            <a:r>
              <a:rPr lang="en-US" altLang="en-US" sz="2000"/>
              <a:t>What customers currently believe about the brand</a:t>
            </a:r>
          </a:p>
          <a:p>
            <a:pPr lvl="1" indent="-228600"/>
            <a:r>
              <a:rPr lang="en-US" altLang="en-US" sz="2000"/>
              <a:t>What customers will value in the brand</a:t>
            </a:r>
          </a:p>
          <a:p>
            <a:pPr lvl="1" indent="-228600"/>
            <a:r>
              <a:rPr lang="en-US" altLang="en-US" sz="2000"/>
              <a:t>What the firm is currently saying about the brand</a:t>
            </a:r>
          </a:p>
          <a:p>
            <a:pPr lvl="1" indent="-228600"/>
            <a:r>
              <a:rPr lang="en-US" altLang="en-US" sz="2000"/>
              <a:t>Where the firm would like to take the brand</a:t>
            </a:r>
          </a:p>
        </p:txBody>
      </p:sp>
      <p:pic>
        <p:nvPicPr>
          <p:cNvPr id="5" name="Picture 4" descr="Angled photo of a man holding pencil over a colour catalogue">
            <a:extLst>
              <a:ext uri="{FF2B5EF4-FFF2-40B4-BE49-F238E27FC236}">
                <a16:creationId xmlns:a16="http://schemas.microsoft.com/office/drawing/2014/main" id="{C5560784-A670-0C68-1F4C-112DDA5C8A69}"/>
              </a:ext>
            </a:extLst>
          </p:cNvPr>
          <p:cNvPicPr>
            <a:picLocks noChangeAspect="1"/>
          </p:cNvPicPr>
          <p:nvPr/>
        </p:nvPicPr>
        <p:blipFill rotWithShape="1">
          <a:blip r:embed="rId2"/>
          <a:srcRect l="29819" r="2506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34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4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pPr>
              <a:lnSpc>
                <a:spcPct val="90000"/>
              </a:lnSpc>
              <a:spcBef>
                <a:spcPct val="0"/>
              </a:spcBef>
            </a:pPr>
            <a:r>
              <a:rPr lang="en-US" sz="2900" kern="1200">
                <a:solidFill>
                  <a:schemeClr val="tx1"/>
                </a:solidFill>
                <a:latin typeface="+mj-lt"/>
                <a:ea typeface="+mj-ea"/>
                <a:cs typeface="+mj-cs"/>
              </a:rPr>
              <a:t>Figure 9-5: John Roberts’s Brand Positioning Considerations</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diagram features brand equity at its center. Arrows extend to brand equity from the following concepts in its upper and lower left and right. Upper left, Owned. Upper right, valued. Lower left, claimed. Lower right, desired. The upper two concepts are labelled, customer. The lower two concepts are labelled, competition. The two concepts on the left are labelled, Reality, or present. The two concepts on the right are labelled, Objective, or future.">
            <a:extLst>
              <a:ext uri="{FF2B5EF4-FFF2-40B4-BE49-F238E27FC236}">
                <a16:creationId xmlns:a16="http://schemas.microsoft.com/office/drawing/2014/main" id="{2BD8050E-2FEA-49C1-93E2-FDCBA5541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17" y="858525"/>
            <a:ext cx="7499145"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85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Designing Brand Tracking Studies</a:t>
            </a:r>
            <a:endParaRPr lang="en-US" sz="410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Brand tracking studies</a:t>
            </a:r>
          </a:p>
          <a:p>
            <a:pPr lvl="1" indent="-228600"/>
            <a:r>
              <a:rPr lang="en-US" sz="2000" dirty="0"/>
              <a:t>Collect information from consumers</a:t>
            </a:r>
          </a:p>
          <a:p>
            <a:pPr lvl="2" indent="-228600"/>
            <a:r>
              <a:rPr lang="en-US" sz="2000" dirty="0"/>
              <a:t>On a routine basis</a:t>
            </a:r>
          </a:p>
          <a:p>
            <a:pPr lvl="2" indent="-228600"/>
            <a:r>
              <a:rPr lang="en-US" sz="2000" dirty="0"/>
              <a:t>Usually quantitative</a:t>
            </a:r>
          </a:p>
          <a:p>
            <a:pPr lvl="3" indent="-228600"/>
            <a:r>
              <a:rPr lang="en-US" sz="2000" dirty="0"/>
              <a:t>On a number of key dimensions that marketers can identify in the brand audit</a:t>
            </a:r>
          </a:p>
          <a:p>
            <a:pPr lvl="1" indent="-228600"/>
            <a:r>
              <a:rPr lang="en-US" sz="2000" dirty="0"/>
              <a:t>With brand extensions or additional communication methods</a:t>
            </a:r>
          </a:p>
          <a:p>
            <a:pPr lvl="2" indent="-228600"/>
            <a:r>
              <a:rPr lang="en-US" sz="2000" dirty="0"/>
              <a:t>Becomes difficult and expensive to research</a:t>
            </a:r>
          </a:p>
          <a:p>
            <a:pPr lvl="2" indent="-228600"/>
            <a:r>
              <a:rPr lang="en-US" sz="2000" dirty="0"/>
              <a:t>Yet necessary</a:t>
            </a:r>
          </a:p>
        </p:txBody>
      </p:sp>
      <p:pic>
        <p:nvPicPr>
          <p:cNvPr id="5" name="Picture 4" descr="A person reaching for a paper on a table full of paper and sticky notes">
            <a:extLst>
              <a:ext uri="{FF2B5EF4-FFF2-40B4-BE49-F238E27FC236}">
                <a16:creationId xmlns:a16="http://schemas.microsoft.com/office/drawing/2014/main" id="{6C00F927-CF51-3117-E4A7-6C61032232D7}"/>
              </a:ext>
            </a:extLst>
          </p:cNvPr>
          <p:cNvPicPr>
            <a:picLocks noChangeAspect="1"/>
          </p:cNvPicPr>
          <p:nvPr/>
        </p:nvPicPr>
        <p:blipFill rotWithShape="1">
          <a:blip r:embed="rId3"/>
          <a:srcRect l="26944" r="2793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4F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02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50863" y="365125"/>
            <a:ext cx="11090274" cy="1325563"/>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What to Track</a:t>
            </a:r>
          </a:p>
        </p:txBody>
      </p:sp>
      <p:graphicFrame>
        <p:nvGraphicFramePr>
          <p:cNvPr id="5" name="Content Placeholder 2">
            <a:extLst>
              <a:ext uri="{FF2B5EF4-FFF2-40B4-BE49-F238E27FC236}">
                <a16:creationId xmlns:a16="http://schemas.microsoft.com/office/drawing/2014/main" id="{70157EA7-9A6E-D914-7AB9-A78F53BEFB9B}"/>
              </a:ext>
            </a:extLst>
          </p:cNvPr>
          <p:cNvGraphicFramePr>
            <a:graphicFrameLocks noGrp="1"/>
          </p:cNvGraphicFramePr>
          <p:nvPr>
            <p:ph sz="quarter" idx="13"/>
            <p:extLst>
              <p:ext uri="{D42A27DB-BD31-4B8C-83A1-F6EECF244321}">
                <p14:modId xmlns:p14="http://schemas.microsoft.com/office/powerpoint/2010/main" val="2941645224"/>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00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AE4C5B06-BF6D-4831-A232-ABC813ADAFB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FA37994-7486-4412-89F5-94ED657A29A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2E07D3CB-FC52-4A3C-A8AE-84E641642B4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2BEE05F4-EF93-4167-9BE5-3709CE7B7D6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66874AB7-E127-4A4B-8325-2F48AC93EC4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CBB1F08-38CA-4F28-8AC5-30A13E4FFA6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7D50CF0E-CDD0-40E9-AB47-64A18B933A49}"/>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graphicEl>
                                              <a:dgm id="{865C37D0-68BD-4A4C-851A-24D74969FF0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graphicEl>
                                              <a:dgm id="{EE3B28E9-A225-48AC-B698-EA7DF324D06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1" y="1018781"/>
            <a:ext cx="5482790" cy="822959"/>
          </a:xfrm>
        </p:spPr>
        <p:txBody>
          <a:bodyPr/>
          <a:lstStyle/>
          <a:p>
            <a:r>
              <a:rPr lang="en-US" sz="2550" dirty="0"/>
              <a:t>Figure 9-6: Brand Context Measures </a:t>
            </a:r>
            <a:r>
              <a:rPr lang="en-US" sz="1500" b="0" dirty="0"/>
              <a:t>(1 of 2)</a:t>
            </a:r>
            <a:endParaRPr lang="en-IN" sz="1500" b="0" dirty="0"/>
          </a:p>
        </p:txBody>
      </p:sp>
      <p:sp>
        <p:nvSpPr>
          <p:cNvPr id="3" name="Content Placeholder 2"/>
          <p:cNvSpPr>
            <a:spLocks noGrp="1"/>
          </p:cNvSpPr>
          <p:nvPr>
            <p:ph sz="quarter" idx="13"/>
          </p:nvPr>
        </p:nvSpPr>
        <p:spPr>
          <a:xfrm>
            <a:off x="3009901" y="2024496"/>
            <a:ext cx="2602430" cy="3611698"/>
          </a:xfrm>
          <a:ln w="3175">
            <a:solidFill>
              <a:schemeClr val="tx1"/>
            </a:solidFill>
          </a:ln>
        </p:spPr>
        <p:txBody>
          <a:bodyPr vert="horz" lIns="67500" tIns="67500" rIns="67500" bIns="67500" rtlCol="0">
            <a:normAutofit/>
          </a:bodyPr>
          <a:lstStyle/>
          <a:p>
            <a:pPr marL="324" indent="0">
              <a:spcBef>
                <a:spcPts val="75"/>
              </a:spcBef>
              <a:buNone/>
            </a:pPr>
            <a:r>
              <a:rPr lang="en-IN" sz="1200" b="1" dirty="0"/>
              <a:t>Economic Indicators</a:t>
            </a:r>
          </a:p>
          <a:p>
            <a:pPr marL="324" indent="0">
              <a:spcBef>
                <a:spcPts val="75"/>
              </a:spcBef>
              <a:buNone/>
            </a:pPr>
            <a:r>
              <a:rPr lang="en-IN" sz="1200" dirty="0"/>
              <a:t>Gross domestic product</a:t>
            </a:r>
          </a:p>
          <a:p>
            <a:pPr marL="324" indent="0">
              <a:spcBef>
                <a:spcPts val="75"/>
              </a:spcBef>
              <a:buNone/>
            </a:pPr>
            <a:r>
              <a:rPr lang="en-IN" sz="1200" dirty="0"/>
              <a:t>Interest rates</a:t>
            </a:r>
          </a:p>
          <a:p>
            <a:pPr marL="324" indent="0">
              <a:spcBef>
                <a:spcPts val="75"/>
              </a:spcBef>
              <a:buNone/>
            </a:pPr>
            <a:r>
              <a:rPr lang="en-IN" sz="1200" dirty="0"/>
              <a:t>Unemployment</a:t>
            </a:r>
          </a:p>
          <a:p>
            <a:pPr marL="324" indent="0">
              <a:spcBef>
                <a:spcPts val="75"/>
              </a:spcBef>
              <a:buNone/>
            </a:pPr>
            <a:r>
              <a:rPr lang="en-IN" sz="1200" dirty="0"/>
              <a:t>Average wage</a:t>
            </a:r>
          </a:p>
          <a:p>
            <a:pPr marL="324" indent="0">
              <a:spcBef>
                <a:spcPts val="75"/>
              </a:spcBef>
              <a:buNone/>
            </a:pPr>
            <a:r>
              <a:rPr lang="en-IN" sz="1200" dirty="0"/>
              <a:t>Disposable income</a:t>
            </a:r>
          </a:p>
          <a:p>
            <a:pPr marL="324" indent="0">
              <a:spcBef>
                <a:spcPts val="75"/>
              </a:spcBef>
              <a:buNone/>
            </a:pPr>
            <a:r>
              <a:rPr lang="en-IN" sz="1200" dirty="0"/>
              <a:t>Home ownership and housing debt</a:t>
            </a:r>
          </a:p>
          <a:p>
            <a:pPr marL="324" indent="0">
              <a:spcBef>
                <a:spcPts val="75"/>
              </a:spcBef>
              <a:buNone/>
            </a:pPr>
            <a:r>
              <a:rPr lang="en-IN" sz="1200" dirty="0"/>
              <a:t>Exchange rates, share markets, and balance of payments</a:t>
            </a:r>
          </a:p>
          <a:p>
            <a:pPr marL="324" indent="0">
              <a:spcBef>
                <a:spcPts val="75"/>
              </a:spcBef>
              <a:buNone/>
            </a:pPr>
            <a:r>
              <a:rPr lang="en-IN" sz="1200" b="1" dirty="0"/>
              <a:t>Retail</a:t>
            </a:r>
          </a:p>
          <a:p>
            <a:pPr marL="324" indent="0">
              <a:spcBef>
                <a:spcPts val="75"/>
              </a:spcBef>
              <a:buNone/>
            </a:pPr>
            <a:r>
              <a:rPr lang="en-IN" sz="1200" dirty="0"/>
              <a:t>Total spent in supermarkets</a:t>
            </a:r>
          </a:p>
          <a:p>
            <a:pPr marL="324" indent="0">
              <a:spcBef>
                <a:spcPts val="75"/>
              </a:spcBef>
              <a:buNone/>
            </a:pPr>
            <a:r>
              <a:rPr lang="en-IN" sz="1200" dirty="0"/>
              <a:t>Change year to year</a:t>
            </a:r>
          </a:p>
          <a:p>
            <a:pPr marL="324" indent="0">
              <a:spcBef>
                <a:spcPts val="75"/>
              </a:spcBef>
              <a:buNone/>
            </a:pPr>
            <a:r>
              <a:rPr lang="en-IN" sz="1200" dirty="0"/>
              <a:t>Growth in house brand</a:t>
            </a:r>
          </a:p>
          <a:p>
            <a:pPr marL="324" indent="0">
              <a:spcBef>
                <a:spcPts val="75"/>
              </a:spcBef>
              <a:buNone/>
            </a:pPr>
            <a:r>
              <a:rPr lang="en-IN" sz="1200" b="1" dirty="0"/>
              <a:t>Technology</a:t>
            </a:r>
          </a:p>
          <a:p>
            <a:pPr marL="324" indent="0">
              <a:spcBef>
                <a:spcPts val="75"/>
              </a:spcBef>
              <a:buNone/>
            </a:pPr>
            <a:r>
              <a:rPr lang="en-IN" sz="1200" dirty="0"/>
              <a:t>Computer at home</a:t>
            </a:r>
          </a:p>
          <a:p>
            <a:pPr marL="324" indent="0">
              <a:spcBef>
                <a:spcPts val="75"/>
              </a:spcBef>
              <a:buNone/>
            </a:pPr>
            <a:r>
              <a:rPr lang="en-IN" sz="1200" dirty="0"/>
              <a:t>D</a:t>
            </a:r>
            <a:r>
              <a:rPr lang="en-IN" sz="100" dirty="0"/>
              <a:t> </a:t>
            </a:r>
            <a:r>
              <a:rPr lang="en-IN" sz="1200" dirty="0"/>
              <a:t>V</a:t>
            </a:r>
            <a:r>
              <a:rPr lang="en-IN" sz="100" dirty="0"/>
              <a:t> </a:t>
            </a:r>
            <a:r>
              <a:rPr lang="en-IN" sz="1200" dirty="0"/>
              <a:t>R</a:t>
            </a:r>
          </a:p>
          <a:p>
            <a:pPr marL="324" indent="0">
              <a:spcBef>
                <a:spcPts val="75"/>
              </a:spcBef>
              <a:buNone/>
            </a:pPr>
            <a:r>
              <a:rPr lang="en-US" sz="1200" dirty="0"/>
              <a:t>Access to and use of Internet</a:t>
            </a:r>
          </a:p>
        </p:txBody>
      </p:sp>
      <p:sp>
        <p:nvSpPr>
          <p:cNvPr id="4" name="Content Placeholder 3"/>
          <p:cNvSpPr>
            <a:spLocks noGrp="1"/>
          </p:cNvSpPr>
          <p:nvPr>
            <p:ph sz="quarter" idx="14"/>
          </p:nvPr>
        </p:nvSpPr>
        <p:spPr>
          <a:xfrm>
            <a:off x="5919137" y="2024496"/>
            <a:ext cx="2674620" cy="3697649"/>
          </a:xfrm>
          <a:ln w="3175">
            <a:solidFill>
              <a:schemeClr val="tx1"/>
            </a:solidFill>
          </a:ln>
        </p:spPr>
        <p:txBody>
          <a:bodyPr vert="horz" lIns="67500" tIns="67500" rIns="67500" bIns="67500" rtlCol="0">
            <a:normAutofit/>
          </a:bodyPr>
          <a:lstStyle/>
          <a:p>
            <a:pPr marL="324" indent="0">
              <a:spcBef>
                <a:spcPts val="75"/>
              </a:spcBef>
              <a:buNone/>
            </a:pPr>
            <a:r>
              <a:rPr lang="en-IN" sz="1200" dirty="0"/>
              <a:t>Phones</a:t>
            </a:r>
          </a:p>
          <a:p>
            <a:pPr marL="324" indent="0">
              <a:spcBef>
                <a:spcPts val="75"/>
              </a:spcBef>
              <a:buNone/>
            </a:pPr>
            <a:r>
              <a:rPr lang="en-IN" sz="1200" dirty="0"/>
              <a:t>P</a:t>
            </a:r>
            <a:r>
              <a:rPr lang="en-IN" sz="100" dirty="0"/>
              <a:t> </a:t>
            </a:r>
            <a:r>
              <a:rPr lang="en-IN" sz="1200" dirty="0"/>
              <a:t>D</a:t>
            </a:r>
            <a:r>
              <a:rPr lang="en-IN" sz="100" dirty="0"/>
              <a:t> </a:t>
            </a:r>
            <a:r>
              <a:rPr lang="en-IN" sz="1200" dirty="0"/>
              <a:t>A</a:t>
            </a:r>
          </a:p>
          <a:p>
            <a:pPr marL="324" indent="0">
              <a:spcBef>
                <a:spcPts val="75"/>
              </a:spcBef>
              <a:buNone/>
            </a:pPr>
            <a:r>
              <a:rPr lang="en-IN" sz="1200" dirty="0"/>
              <a:t>Microwaves</a:t>
            </a:r>
          </a:p>
          <a:p>
            <a:pPr marL="324" indent="0">
              <a:spcBef>
                <a:spcPts val="75"/>
              </a:spcBef>
              <a:buNone/>
            </a:pPr>
            <a:r>
              <a:rPr lang="en-IN" sz="1200" dirty="0"/>
              <a:t>Television</a:t>
            </a:r>
          </a:p>
          <a:p>
            <a:pPr marL="324" indent="0">
              <a:spcBef>
                <a:spcPts val="75"/>
              </a:spcBef>
              <a:buNone/>
            </a:pPr>
            <a:r>
              <a:rPr lang="en-IN" sz="1200" b="1" dirty="0"/>
              <a:t>Personal Attitudes and Values</a:t>
            </a:r>
          </a:p>
          <a:p>
            <a:pPr marL="324" indent="0">
              <a:spcBef>
                <a:spcPts val="75"/>
              </a:spcBef>
              <a:buNone/>
            </a:pPr>
            <a:r>
              <a:rPr lang="en-IN" sz="1200" dirty="0"/>
              <a:t>Confidence</a:t>
            </a:r>
          </a:p>
          <a:p>
            <a:pPr marL="324" indent="0">
              <a:spcBef>
                <a:spcPts val="75"/>
              </a:spcBef>
              <a:buNone/>
            </a:pPr>
            <a:r>
              <a:rPr lang="en-IN" sz="1200" dirty="0"/>
              <a:t>Security</a:t>
            </a:r>
          </a:p>
          <a:p>
            <a:pPr marL="324" indent="0">
              <a:spcBef>
                <a:spcPts val="75"/>
              </a:spcBef>
              <a:buNone/>
            </a:pPr>
            <a:r>
              <a:rPr lang="en-IN" sz="1200" dirty="0"/>
              <a:t>Family</a:t>
            </a:r>
          </a:p>
          <a:p>
            <a:pPr marL="324" indent="0">
              <a:spcBef>
                <a:spcPts val="75"/>
              </a:spcBef>
              <a:buNone/>
            </a:pPr>
            <a:r>
              <a:rPr lang="en-IN" sz="1200" dirty="0"/>
              <a:t>Environment</a:t>
            </a:r>
          </a:p>
          <a:p>
            <a:pPr marL="324" indent="0">
              <a:spcBef>
                <a:spcPts val="75"/>
              </a:spcBef>
              <a:buNone/>
            </a:pPr>
            <a:r>
              <a:rPr lang="en-IN" sz="1200" dirty="0"/>
              <a:t>Traditional values</a:t>
            </a:r>
          </a:p>
          <a:p>
            <a:pPr marL="324" indent="0">
              <a:spcBef>
                <a:spcPts val="75"/>
              </a:spcBef>
              <a:buNone/>
            </a:pPr>
            <a:r>
              <a:rPr lang="en-IN" sz="1200" dirty="0"/>
              <a:t>Foreigners v</a:t>
            </a:r>
            <a:r>
              <a:rPr lang="en-IN" sz="100" dirty="0">
                <a:solidFill>
                  <a:schemeClr val="bg1"/>
                </a:solidFill>
              </a:rPr>
              <a:t>er</a:t>
            </a:r>
            <a:r>
              <a:rPr lang="en-IN" sz="1200" dirty="0"/>
              <a:t>s</a:t>
            </a:r>
            <a:r>
              <a:rPr lang="en-IN" sz="100" dirty="0">
                <a:solidFill>
                  <a:schemeClr val="bg1"/>
                </a:solidFill>
              </a:rPr>
              <a:t>us</a:t>
            </a:r>
            <a:r>
              <a:rPr lang="en-IN" sz="1200" dirty="0"/>
              <a:t> sovereignty</a:t>
            </a:r>
          </a:p>
          <a:p>
            <a:pPr marL="324" indent="0">
              <a:spcBef>
                <a:spcPts val="75"/>
              </a:spcBef>
              <a:buNone/>
            </a:pPr>
            <a:r>
              <a:rPr lang="en-IN" sz="1200" b="1" dirty="0"/>
              <a:t>Media Indicators</a:t>
            </a:r>
          </a:p>
          <a:p>
            <a:pPr marL="324" indent="0">
              <a:spcBef>
                <a:spcPts val="75"/>
              </a:spcBef>
              <a:buNone/>
            </a:pPr>
            <a:r>
              <a:rPr lang="en-IN" sz="1200" dirty="0"/>
              <a:t>Media consumption: total time spent watching T</a:t>
            </a:r>
            <a:r>
              <a:rPr lang="en-IN" sz="100" dirty="0"/>
              <a:t> </a:t>
            </a:r>
            <a:r>
              <a:rPr lang="en-IN" sz="1200" dirty="0"/>
              <a:t>V, consuming other media</a:t>
            </a:r>
          </a:p>
          <a:p>
            <a:pPr marL="324" indent="0">
              <a:spcBef>
                <a:spcPts val="75"/>
              </a:spcBef>
              <a:buNone/>
            </a:pPr>
            <a:r>
              <a:rPr lang="en-IN" sz="1200" dirty="0"/>
              <a:t>Advertising expenditure: total, by </a:t>
            </a:r>
            <a:r>
              <a:rPr lang="en-US" sz="1200" dirty="0"/>
              <a:t>media and by product category</a:t>
            </a:r>
          </a:p>
          <a:p>
            <a:pPr marL="324" indent="0">
              <a:spcBef>
                <a:spcPts val="75"/>
              </a:spcBef>
              <a:buNone/>
            </a:pPr>
            <a:r>
              <a:rPr lang="en-IN" sz="1200" b="1" dirty="0"/>
              <a:t>Demographic Profile</a:t>
            </a:r>
          </a:p>
          <a:p>
            <a:pPr marL="324" indent="0">
              <a:spcBef>
                <a:spcPts val="75"/>
              </a:spcBef>
              <a:buNone/>
            </a:pPr>
            <a:r>
              <a:rPr lang="en-US" sz="1200" dirty="0"/>
              <a:t>Population profile: age, sex, income, </a:t>
            </a:r>
            <a:r>
              <a:rPr lang="en-IN" sz="1200" dirty="0"/>
              <a:t>household size</a:t>
            </a:r>
          </a:p>
        </p:txBody>
      </p:sp>
    </p:spTree>
    <p:extLst>
      <p:ext uri="{BB962C8B-B14F-4D97-AF65-F5344CB8AC3E}">
        <p14:creationId xmlns:p14="http://schemas.microsoft.com/office/powerpoint/2010/main" val="206974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009901" y="1018781"/>
            <a:ext cx="5316755" cy="822959"/>
          </a:xfrm>
        </p:spPr>
        <p:txBody>
          <a:bodyPr/>
          <a:lstStyle/>
          <a:p>
            <a:r>
              <a:rPr lang="en-US" sz="2550" dirty="0"/>
              <a:t>Figure 9-6: Brand Context Measures </a:t>
            </a:r>
            <a:r>
              <a:rPr lang="en-US" sz="1500" b="0" dirty="0"/>
              <a:t>(2 of 2)</a:t>
            </a:r>
            <a:endParaRPr lang="en-IN" sz="1500" b="0" dirty="0"/>
          </a:p>
        </p:txBody>
      </p:sp>
      <p:sp>
        <p:nvSpPr>
          <p:cNvPr id="6" name="Content Placeholder 5"/>
          <p:cNvSpPr>
            <a:spLocks noGrp="1"/>
          </p:cNvSpPr>
          <p:nvPr>
            <p:ph sz="quarter" idx="13"/>
          </p:nvPr>
        </p:nvSpPr>
        <p:spPr>
          <a:xfrm>
            <a:off x="3009901" y="2024496"/>
            <a:ext cx="2645744" cy="3553947"/>
          </a:xfrm>
          <a:ln w="3175">
            <a:solidFill>
              <a:schemeClr val="tx1"/>
            </a:solidFill>
          </a:ln>
        </p:spPr>
        <p:txBody>
          <a:bodyPr vert="horz" lIns="67500" tIns="67500" rIns="67500" bIns="67500" rtlCol="0">
            <a:normAutofit/>
          </a:bodyPr>
          <a:lstStyle/>
          <a:p>
            <a:pPr marL="324" indent="0">
              <a:spcBef>
                <a:spcPts val="150"/>
              </a:spcBef>
              <a:buNone/>
            </a:pPr>
            <a:r>
              <a:rPr lang="en-IN" sz="1200" dirty="0"/>
              <a:t>Geographic distribution</a:t>
            </a:r>
          </a:p>
          <a:p>
            <a:pPr marL="324" indent="0">
              <a:spcBef>
                <a:spcPts val="150"/>
              </a:spcBef>
              <a:buNone/>
            </a:pPr>
            <a:r>
              <a:rPr lang="en-IN" sz="1200" dirty="0"/>
              <a:t>Ethnic and cultural profile</a:t>
            </a:r>
          </a:p>
          <a:p>
            <a:pPr marL="324" indent="0">
              <a:spcBef>
                <a:spcPts val="150"/>
              </a:spcBef>
              <a:buNone/>
            </a:pPr>
            <a:r>
              <a:rPr lang="en-IN" sz="1200" b="1" dirty="0"/>
              <a:t>Other Products and Services</a:t>
            </a:r>
          </a:p>
          <a:p>
            <a:pPr marL="324" indent="0">
              <a:spcBef>
                <a:spcPts val="150"/>
              </a:spcBef>
              <a:buNone/>
            </a:pPr>
            <a:r>
              <a:rPr lang="en-IN" sz="1200" dirty="0"/>
              <a:t>Transport: own car—how many</a:t>
            </a:r>
          </a:p>
          <a:p>
            <a:pPr marL="324" indent="0">
              <a:spcBef>
                <a:spcPts val="150"/>
              </a:spcBef>
              <a:buNone/>
            </a:pPr>
            <a:r>
              <a:rPr lang="en-IN" sz="1200" dirty="0"/>
              <a:t>Best description of car Motorbike</a:t>
            </a:r>
          </a:p>
          <a:p>
            <a:pPr marL="324" indent="0">
              <a:spcBef>
                <a:spcPts val="150"/>
              </a:spcBef>
              <a:buNone/>
            </a:pPr>
            <a:r>
              <a:rPr lang="en-IN" sz="1200" dirty="0"/>
              <a:t>Home ownership or renting</a:t>
            </a:r>
          </a:p>
          <a:p>
            <a:pPr marL="324" indent="0">
              <a:spcBef>
                <a:spcPts val="150"/>
              </a:spcBef>
              <a:buNone/>
            </a:pPr>
            <a:r>
              <a:rPr lang="en-US" sz="1200" dirty="0"/>
              <a:t>Domestic trips overnight in last year</a:t>
            </a:r>
          </a:p>
          <a:p>
            <a:pPr marL="324" indent="0">
              <a:spcBef>
                <a:spcPts val="150"/>
              </a:spcBef>
              <a:buNone/>
            </a:pPr>
            <a:r>
              <a:rPr lang="en-US" sz="1200" dirty="0"/>
              <a:t>International trips in last two years</a:t>
            </a:r>
          </a:p>
          <a:p>
            <a:pPr marL="324" indent="0">
              <a:spcBef>
                <a:spcPts val="150"/>
              </a:spcBef>
              <a:buNone/>
            </a:pPr>
            <a:r>
              <a:rPr lang="en-US" sz="1200" b="1" dirty="0"/>
              <a:t>Attitude to Brands and Shopping</a:t>
            </a:r>
          </a:p>
          <a:p>
            <a:pPr marL="324" indent="0">
              <a:spcBef>
                <a:spcPts val="150"/>
              </a:spcBef>
              <a:buNone/>
            </a:pPr>
            <a:r>
              <a:rPr lang="en-IN" sz="1200" dirty="0"/>
              <a:t>Buy on price</a:t>
            </a:r>
          </a:p>
          <a:p>
            <a:pPr marL="324" indent="0">
              <a:spcBef>
                <a:spcPts val="150"/>
              </a:spcBef>
              <a:buNone/>
            </a:pPr>
            <a:r>
              <a:rPr lang="en-US" sz="1200" dirty="0"/>
              <a:t>Like to buy new things</a:t>
            </a:r>
          </a:p>
          <a:p>
            <a:pPr marL="324" indent="0">
              <a:spcBef>
                <a:spcPts val="150"/>
              </a:spcBef>
              <a:buNone/>
            </a:pPr>
            <a:r>
              <a:rPr lang="en-US" sz="1200" dirty="0"/>
              <a:t>Country of origin or manufacture</a:t>
            </a:r>
          </a:p>
          <a:p>
            <a:pPr marL="324" indent="0">
              <a:spcBef>
                <a:spcPts val="150"/>
              </a:spcBef>
              <a:buNone/>
            </a:pPr>
            <a:r>
              <a:rPr lang="en-US" sz="1200" dirty="0"/>
              <a:t>Prefer to buy things that have been </a:t>
            </a:r>
            <a:r>
              <a:rPr lang="en-IN" sz="1200" dirty="0"/>
              <a:t>advertised</a:t>
            </a:r>
          </a:p>
          <a:p>
            <a:pPr marL="324" indent="0">
              <a:spcBef>
                <a:spcPts val="150"/>
              </a:spcBef>
              <a:buNone/>
            </a:pPr>
            <a:r>
              <a:rPr lang="en-IN" sz="1200" dirty="0"/>
              <a:t>Importance of familiar brands</a:t>
            </a:r>
          </a:p>
        </p:txBody>
      </p:sp>
    </p:spTree>
    <p:extLst>
      <p:ext uri="{BB962C8B-B14F-4D97-AF65-F5344CB8AC3E}">
        <p14:creationId xmlns:p14="http://schemas.microsoft.com/office/powerpoint/2010/main" val="1350664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sz="4600" kern="1200">
                <a:solidFill>
                  <a:schemeClr val="tx1"/>
                </a:solidFill>
                <a:latin typeface="+mj-lt"/>
                <a:ea typeface="+mj-ea"/>
                <a:cs typeface="+mj-cs"/>
              </a:rPr>
              <a:t>Big Data and Marketing Analytic Dashboards</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CF4B8711-0816-4FB0-B55C-F11C9CDC6CA9}"/>
              </a:ext>
            </a:extLst>
          </p:cNvPr>
          <p:cNvGraphicFramePr>
            <a:graphicFrameLocks noGrp="1"/>
          </p:cNvGraphicFramePr>
          <p:nvPr>
            <p:ph sz="quarter" idx="13"/>
            <p:extLst>
              <p:ext uri="{D42A27DB-BD31-4B8C-83A1-F6EECF244321}">
                <p14:modId xmlns:p14="http://schemas.microsoft.com/office/powerpoint/2010/main" val="60039811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17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graphicEl>
                                              <a:dgm id="{624ADDD1-C86D-48CF-98EC-40DA16E69B6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graphicEl>
                                              <a:dgm id="{526F3C64-13C8-42BF-A027-B6D961D5390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graphicEl>
                                              <a:dgm id="{E40E5C3F-1168-4909-83DB-83C87ECC1E2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graphicEl>
                                              <a:dgm id="{E53FDB7D-EB5D-404D-B293-DEAC9C982D5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graphicEl>
                                              <a:dgm id="{7A67E68A-5952-4A04-BF59-5621B5EA137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graphicEl>
                                              <a:dgm id="{ED8F9FA3-FF56-4514-94FA-E854756FA51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altLang="en-US" sz="4200" kern="1200">
                <a:solidFill>
                  <a:schemeClr val="tx1"/>
                </a:solidFill>
                <a:latin typeface="+mj-lt"/>
                <a:ea typeface="+mj-ea"/>
                <a:cs typeface="+mj-cs"/>
              </a:rPr>
              <a:t>Establishing a Brand Equity Management System</a:t>
            </a:r>
            <a:endParaRPr lang="en-US" sz="42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87D8131-CD4D-C659-1838-4E420122F77D}"/>
              </a:ext>
            </a:extLst>
          </p:cNvPr>
          <p:cNvGraphicFramePr>
            <a:graphicFrameLocks noGrp="1"/>
          </p:cNvGraphicFramePr>
          <p:nvPr>
            <p:ph sz="quarter" idx="13"/>
            <p:extLst>
              <p:ext uri="{D42A27DB-BD31-4B8C-83A1-F6EECF244321}">
                <p14:modId xmlns:p14="http://schemas.microsoft.com/office/powerpoint/2010/main" val="70022266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096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altLang="en-US" sz="5400" kern="1200">
                <a:solidFill>
                  <a:schemeClr val="tx1"/>
                </a:solidFill>
                <a:latin typeface="+mj-lt"/>
                <a:ea typeface="+mj-ea"/>
                <a:cs typeface="+mj-cs"/>
              </a:rPr>
              <a:t>Brand Charter or Bible</a:t>
            </a:r>
            <a:endParaRPr lang="en-US" sz="54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6BC1E6-8D89-3F10-FB57-044F81D7F443}"/>
              </a:ext>
            </a:extLst>
          </p:cNvPr>
          <p:cNvGraphicFramePr>
            <a:graphicFrameLocks noGrp="1"/>
          </p:cNvGraphicFramePr>
          <p:nvPr>
            <p:ph sz="quarter" idx="13"/>
            <p:extLst>
              <p:ext uri="{D42A27DB-BD31-4B8C-83A1-F6EECF244321}">
                <p14:modId xmlns:p14="http://schemas.microsoft.com/office/powerpoint/2010/main" val="377213336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154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pPr>
              <a:lnSpc>
                <a:spcPct val="90000"/>
              </a:lnSpc>
              <a:spcBef>
                <a:spcPct val="0"/>
              </a:spcBef>
            </a:pPr>
            <a:r>
              <a:rPr lang="en-US" altLang="en-US" sz="5400">
                <a:ea typeface="+mj-ea"/>
                <a:cs typeface="+mj-cs"/>
              </a:rPr>
              <a:t>Brand Equity Report</a:t>
            </a:r>
            <a:endParaRPr lang="en-US" sz="5400">
              <a:ea typeface="+mj-ea"/>
              <a:cs typeface="+mj-cs"/>
            </a:endParaRPr>
          </a:p>
        </p:txBody>
      </p:sp>
      <p:pic>
        <p:nvPicPr>
          <p:cNvPr id="5" name="Picture 4" descr="A person reaching for a paper on a table full of paper and sticky notes">
            <a:extLst>
              <a:ext uri="{FF2B5EF4-FFF2-40B4-BE49-F238E27FC236}">
                <a16:creationId xmlns:a16="http://schemas.microsoft.com/office/drawing/2014/main" id="{A39CDDAF-27D8-4A20-0C6D-46E97DD9A32B}"/>
              </a:ext>
            </a:extLst>
          </p:cNvPr>
          <p:cNvPicPr>
            <a:picLocks noChangeAspect="1"/>
          </p:cNvPicPr>
          <p:nvPr/>
        </p:nvPicPr>
        <p:blipFill rotWithShape="1">
          <a:blip r:embed="rId2"/>
          <a:srcRect l="26838" r="2783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5297762" y="2706624"/>
            <a:ext cx="6251110" cy="3483864"/>
          </a:xfrm>
        </p:spPr>
        <p:txBody>
          <a:bodyPr vert="horz" lIns="91440" tIns="45720" rIns="91440" bIns="45720" rtlCol="0">
            <a:normAutofit/>
          </a:bodyPr>
          <a:lstStyle/>
          <a:p>
            <a:pPr indent="-228600">
              <a:defRPr/>
            </a:pPr>
            <a:r>
              <a:rPr lang="en-US" sz="1700"/>
              <a:t>Second step in establishing a successful brand equity management system</a:t>
            </a:r>
          </a:p>
          <a:p>
            <a:pPr lvl="1" indent="-228600">
              <a:defRPr/>
            </a:pPr>
            <a:r>
              <a:rPr lang="en-US" sz="1700"/>
              <a:t>Assemble results of the tracking survey and other relevant performance measure for the brand</a:t>
            </a:r>
          </a:p>
          <a:p>
            <a:pPr lvl="1" indent="-228600">
              <a:defRPr/>
            </a:pPr>
            <a:r>
              <a:rPr lang="en-US" sz="1700"/>
              <a:t>Create a brand equity report or scorecard</a:t>
            </a:r>
          </a:p>
          <a:p>
            <a:pPr lvl="2" indent="-228600">
              <a:defRPr/>
            </a:pPr>
            <a:r>
              <a:rPr lang="en-US" sz="1700"/>
              <a:t>Distribute to management regularly</a:t>
            </a:r>
          </a:p>
          <a:p>
            <a:pPr lvl="1" indent="-228600">
              <a:defRPr/>
            </a:pPr>
            <a:r>
              <a:rPr lang="en-US" sz="1700"/>
              <a:t>Contents</a:t>
            </a:r>
          </a:p>
          <a:p>
            <a:pPr lvl="2" indent="-228600">
              <a:defRPr/>
            </a:pPr>
            <a:r>
              <a:rPr lang="en-US" sz="1700"/>
              <a:t>A brand equity report should describe:</a:t>
            </a:r>
          </a:p>
          <a:p>
            <a:pPr lvl="3" indent="-228600">
              <a:defRPr/>
            </a:pPr>
            <a:r>
              <a:rPr lang="en-US" sz="1700"/>
              <a:t>What is happening with the brand?</a:t>
            </a:r>
          </a:p>
          <a:p>
            <a:pPr lvl="3" indent="-228600">
              <a:defRPr/>
            </a:pPr>
            <a:r>
              <a:rPr lang="en-US" sz="1700"/>
              <a:t>Why is it happening?</a:t>
            </a:r>
          </a:p>
          <a:p>
            <a:pPr lvl="1" indent="-228600">
              <a:defRPr/>
            </a:pPr>
            <a:r>
              <a:rPr lang="en-US" sz="1700"/>
              <a:t>Should include more descriptive market-level information</a:t>
            </a:r>
          </a:p>
        </p:txBody>
      </p:sp>
    </p:spTree>
    <p:extLst>
      <p:ext uri="{BB962C8B-B14F-4D97-AF65-F5344CB8AC3E}">
        <p14:creationId xmlns:p14="http://schemas.microsoft.com/office/powerpoint/2010/main" val="412012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FC4B3-CDEF-1FFF-A9FC-D898C5DDD895}"/>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dirty="0">
                <a:solidFill>
                  <a:schemeClr val="bg1"/>
                </a:solidFill>
                <a:latin typeface="+mj-lt"/>
                <a:ea typeface="+mj-ea"/>
                <a:cs typeface="+mj-cs"/>
              </a:rPr>
              <a:t>iClicker Question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B4DB31-E331-DFAD-8280-D94BFDE3B0DE}"/>
              </a:ext>
            </a:extLst>
          </p:cNvPr>
          <p:cNvSpPr>
            <a:spLocks noGrp="1"/>
          </p:cNvSpPr>
          <p:nvPr>
            <p:ph sz="half" idx="1"/>
          </p:nvPr>
        </p:nvSpPr>
        <p:spPr>
          <a:xfrm>
            <a:off x="1155548" y="2217343"/>
            <a:ext cx="9880893" cy="3959619"/>
          </a:xfrm>
        </p:spPr>
        <p:txBody>
          <a:bodyPr vert="horz" lIns="91440" tIns="45720" rIns="91440" bIns="45720" rtlCol="0">
            <a:normAutofit/>
          </a:bodyPr>
          <a:lstStyle/>
          <a:p>
            <a:pPr marL="0" indent="0">
              <a:buNone/>
            </a:pPr>
            <a:r>
              <a:rPr lang="en-US" sz="2400" dirty="0"/>
              <a:t>What are the drivers of brand reputation? </a:t>
            </a:r>
          </a:p>
          <a:p>
            <a:pPr marL="457200" indent="-457200">
              <a:buFont typeface="+mj-lt"/>
              <a:buAutoNum type="alphaUcPeriod"/>
            </a:pPr>
            <a:r>
              <a:rPr lang="en-US" sz="2400" dirty="0"/>
              <a:t>Brand Equity </a:t>
            </a:r>
          </a:p>
          <a:p>
            <a:pPr marL="457200" indent="-457200">
              <a:buFont typeface="+mj-lt"/>
              <a:buAutoNum type="alphaUcPeriod"/>
            </a:pPr>
            <a:r>
              <a:rPr lang="en-US" sz="2400" dirty="0"/>
              <a:t>Relationship Equity </a:t>
            </a:r>
          </a:p>
          <a:p>
            <a:pPr marL="457200" indent="-457200">
              <a:buFont typeface="+mj-lt"/>
              <a:buAutoNum type="alphaUcPeriod"/>
            </a:pPr>
            <a:r>
              <a:rPr lang="en-US" sz="2400" dirty="0"/>
              <a:t>Customer Equity </a:t>
            </a:r>
          </a:p>
          <a:p>
            <a:pPr marL="457200" indent="-457200">
              <a:buFont typeface="+mj-lt"/>
              <a:buAutoNum type="alphaUcPeriod"/>
            </a:pPr>
            <a:r>
              <a:rPr lang="en-US" sz="2400" dirty="0"/>
              <a:t>Corporate reputation </a:t>
            </a:r>
          </a:p>
          <a:p>
            <a:pPr marL="457200" indent="-457200">
              <a:buFont typeface="+mj-lt"/>
              <a:buAutoNum type="alphaUcPeriod"/>
            </a:pPr>
            <a:r>
              <a:rPr lang="en-US" sz="2400" dirty="0"/>
              <a:t>A, B, C</a:t>
            </a:r>
          </a:p>
          <a:p>
            <a:pPr marL="457200" indent="-457200">
              <a:buFont typeface="+mj-lt"/>
              <a:buAutoNum type="alphaUcPeriod"/>
            </a:pPr>
            <a:r>
              <a:rPr lang="en-US" sz="2400" dirty="0"/>
              <a:t>A, B, D</a:t>
            </a:r>
          </a:p>
        </p:txBody>
      </p:sp>
    </p:spTree>
    <p:extLst>
      <p:ext uri="{BB962C8B-B14F-4D97-AF65-F5344CB8AC3E}">
        <p14:creationId xmlns:p14="http://schemas.microsoft.com/office/powerpoint/2010/main" val="226731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pPr>
              <a:lnSpc>
                <a:spcPct val="90000"/>
              </a:lnSpc>
              <a:spcBef>
                <a:spcPct val="0"/>
              </a:spcBef>
            </a:pPr>
            <a:r>
              <a:rPr lang="en-US" altLang="en-US" sz="5000">
                <a:ea typeface="+mj-ea"/>
                <a:cs typeface="+mj-cs"/>
              </a:rPr>
              <a:t>Brand Equity Responsibilities </a:t>
            </a:r>
            <a:r>
              <a:rPr lang="en-US" altLang="en-US" sz="5000" b="0">
                <a:ea typeface="+mj-ea"/>
                <a:cs typeface="+mj-cs"/>
              </a:rPr>
              <a:t>(1 of 2)</a:t>
            </a:r>
            <a:endParaRPr lang="en-US" sz="5000" b="0">
              <a:ea typeface="+mj-ea"/>
              <a:cs typeface="+mj-cs"/>
            </a:endParaRPr>
          </a:p>
        </p:txBody>
      </p:sp>
      <p:pic>
        <p:nvPicPr>
          <p:cNvPr id="5" name="Picture 4" descr="Desk with productivity items">
            <a:extLst>
              <a:ext uri="{FF2B5EF4-FFF2-40B4-BE49-F238E27FC236}">
                <a16:creationId xmlns:a16="http://schemas.microsoft.com/office/drawing/2014/main" id="{6C267BCF-37C9-6869-1110-06B7D4FDED8C}"/>
              </a:ext>
            </a:extLst>
          </p:cNvPr>
          <p:cNvPicPr>
            <a:picLocks noChangeAspect="1"/>
          </p:cNvPicPr>
          <p:nvPr/>
        </p:nvPicPr>
        <p:blipFill rotWithShape="1">
          <a:blip r:embed="rId3"/>
          <a:srcRect l="34959" r="1970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5297762" y="2706624"/>
            <a:ext cx="6251110" cy="3483864"/>
          </a:xfrm>
        </p:spPr>
        <p:txBody>
          <a:bodyPr vert="horz" lIns="91440" tIns="45720" rIns="91440" bIns="45720" rtlCol="0">
            <a:normAutofit/>
          </a:bodyPr>
          <a:lstStyle/>
          <a:p>
            <a:pPr indent="-228600">
              <a:defRPr/>
            </a:pPr>
            <a:r>
              <a:rPr lang="en-US" sz="2200"/>
              <a:t>Third step in establishing a successful brand equity management system</a:t>
            </a:r>
          </a:p>
          <a:p>
            <a:pPr lvl="1" indent="-228600">
              <a:defRPr/>
            </a:pPr>
            <a:r>
              <a:rPr lang="en-US" sz="2200"/>
              <a:t>Clearly define organization responsibilities and processes</a:t>
            </a:r>
          </a:p>
          <a:p>
            <a:pPr lvl="2" indent="-228600">
              <a:defRPr/>
            </a:pPr>
            <a:r>
              <a:rPr lang="en-US" sz="2200"/>
              <a:t>With respect to the brand</a:t>
            </a:r>
          </a:p>
        </p:txBody>
      </p:sp>
    </p:spTree>
    <p:extLst>
      <p:ext uri="{BB962C8B-B14F-4D97-AF65-F5344CB8AC3E}">
        <p14:creationId xmlns:p14="http://schemas.microsoft.com/office/powerpoint/2010/main" val="225334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altLang="en-US" sz="5400" kern="1200">
                <a:solidFill>
                  <a:schemeClr val="tx1"/>
                </a:solidFill>
                <a:latin typeface="+mj-lt"/>
                <a:ea typeface="+mj-ea"/>
                <a:cs typeface="+mj-cs"/>
              </a:rPr>
              <a:t>Brand Equity Responsibilities </a:t>
            </a:r>
            <a:r>
              <a:rPr lang="en-US" altLang="en-US" sz="5400" b="0" kern="1200">
                <a:solidFill>
                  <a:schemeClr val="tx1"/>
                </a:solidFill>
                <a:latin typeface="+mj-lt"/>
                <a:ea typeface="+mj-ea"/>
                <a:cs typeface="+mj-cs"/>
              </a:rPr>
              <a:t>(2 of 2)</a:t>
            </a:r>
            <a:endParaRPr lang="en-US" sz="5400" b="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AE856F-23DB-95FB-7356-4236A1CE06B4}"/>
              </a:ext>
            </a:extLst>
          </p:cNvPr>
          <p:cNvGraphicFramePr>
            <a:graphicFrameLocks noGrp="1"/>
          </p:cNvGraphicFramePr>
          <p:nvPr>
            <p:ph sz="quarter" idx="13"/>
            <p:extLst>
              <p:ext uri="{D42A27DB-BD31-4B8C-83A1-F6EECF244321}">
                <p14:modId xmlns:p14="http://schemas.microsoft.com/office/powerpoint/2010/main" val="352473219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1091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21EB6E8-AA87-F475-B284-02D770E23691}"/>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nSpc>
                <a:spcPct val="90000"/>
              </a:lnSpc>
              <a:spcBef>
                <a:spcPct val="0"/>
              </a:spcBef>
            </a:pPr>
            <a:r>
              <a:rPr lang="en-US" sz="4000" kern="1200" dirty="0">
                <a:solidFill>
                  <a:srgbClr val="FFFFFF"/>
                </a:solidFill>
                <a:latin typeface="+mj-lt"/>
                <a:ea typeface="+mj-ea"/>
                <a:cs typeface="+mj-cs"/>
              </a:rPr>
              <a:t>Dollar Shave Club</a:t>
            </a:r>
          </a:p>
        </p:txBody>
      </p:sp>
      <p:sp>
        <p:nvSpPr>
          <p:cNvPr id="8" name="Content Placeholder 7">
            <a:extLst>
              <a:ext uri="{FF2B5EF4-FFF2-40B4-BE49-F238E27FC236}">
                <a16:creationId xmlns:a16="http://schemas.microsoft.com/office/drawing/2014/main" id="{720A3BB1-A935-591C-F721-0C6BD9395766}"/>
              </a:ext>
            </a:extLst>
          </p:cNvPr>
          <p:cNvSpPr>
            <a:spLocks noGrp="1"/>
          </p:cNvSpPr>
          <p:nvPr>
            <p:ph sz="quarter" idx="13"/>
          </p:nvPr>
        </p:nvSpPr>
        <p:spPr>
          <a:xfrm>
            <a:off x="1424904" y="2494450"/>
            <a:ext cx="4053545" cy="3563159"/>
          </a:xfrm>
        </p:spPr>
        <p:txBody>
          <a:bodyPr vert="horz" lIns="91440" tIns="45720" rIns="91440" bIns="45720" rtlCol="0">
            <a:normAutofit/>
          </a:bodyPr>
          <a:lstStyle/>
          <a:p>
            <a:pPr indent="-228600"/>
            <a:r>
              <a:rPr lang="en-US" sz="2400" dirty="0"/>
              <a:t>Was purchased by Unilever for </a:t>
            </a:r>
            <a:r>
              <a:rPr lang="en-US" sz="2400" dirty="0">
                <a:hlinkClick r:id="rId3"/>
              </a:rPr>
              <a:t>$1 billion </a:t>
            </a:r>
            <a:endParaRPr lang="en-US" sz="2400" dirty="0"/>
          </a:p>
          <a:p>
            <a:pPr indent="-228600"/>
            <a:r>
              <a:rPr lang="en-US" sz="2400" dirty="0">
                <a:hlinkClick r:id="rId4"/>
              </a:rPr>
              <a:t>Founder net worth</a:t>
            </a:r>
            <a:r>
              <a:rPr lang="en-US" sz="2400" dirty="0"/>
              <a:t>: $200 mil</a:t>
            </a:r>
          </a:p>
          <a:p>
            <a:pPr indent="-228600"/>
            <a:r>
              <a:rPr lang="en-US" sz="2400" dirty="0"/>
              <a:t>How can a commodity product be so successful?</a:t>
            </a:r>
          </a:p>
        </p:txBody>
      </p:sp>
      <p:pic>
        <p:nvPicPr>
          <p:cNvPr id="4" name="Online Media 3" title="DollarShaveClub.com - Our Blades Are F***ing Great">
            <a:hlinkClick r:id="" action="ppaction://media"/>
            <a:extLst>
              <a:ext uri="{FF2B5EF4-FFF2-40B4-BE49-F238E27FC236}">
                <a16:creationId xmlns:a16="http://schemas.microsoft.com/office/drawing/2014/main" id="{5A2AA90A-8180-2C71-E2BB-3037D3FDCAC1}"/>
              </a:ext>
            </a:extLst>
          </p:cNvPr>
          <p:cNvPicPr>
            <a:picLocks noRot="1" noChangeAspect="1"/>
          </p:cNvPicPr>
          <p:nvPr>
            <a:videoFile r:link="rId1"/>
          </p:nvPr>
        </p:nvPicPr>
        <p:blipFill>
          <a:blip r:embed="rId5"/>
          <a:stretch>
            <a:fillRect/>
          </a:stretch>
        </p:blipFill>
        <p:spPr>
          <a:xfrm>
            <a:off x="6098892" y="2917383"/>
            <a:ext cx="4802404" cy="2713358"/>
          </a:xfrm>
          <a:prstGeom prst="rect">
            <a:avLst/>
          </a:prstGeom>
        </p:spPr>
      </p:pic>
    </p:spTree>
    <p:extLst>
      <p:ext uri="{BB962C8B-B14F-4D97-AF65-F5344CB8AC3E}">
        <p14:creationId xmlns:p14="http://schemas.microsoft.com/office/powerpoint/2010/main" val="7983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BB8A1-3DC3-FA37-3C06-B6FDCBE1B7FD}"/>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iClicker Question</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F2F038-6CF2-90E2-2244-789679E53A4C}"/>
              </a:ext>
            </a:extLst>
          </p:cNvPr>
          <p:cNvSpPr>
            <a:spLocks noGrp="1"/>
          </p:cNvSpPr>
          <p:nvPr>
            <p:ph sz="half" idx="1"/>
          </p:nvPr>
        </p:nvSpPr>
        <p:spPr>
          <a:xfrm>
            <a:off x="1155548" y="2217343"/>
            <a:ext cx="9880893" cy="3959619"/>
          </a:xfrm>
        </p:spPr>
        <p:txBody>
          <a:bodyPr vert="horz" lIns="91440" tIns="45720" rIns="91440" bIns="45720" rtlCol="0">
            <a:normAutofit/>
          </a:bodyPr>
          <a:lstStyle/>
          <a:p>
            <a:pPr marL="0" indent="0">
              <a:buNone/>
            </a:pPr>
            <a:r>
              <a:rPr lang="en-US" sz="2400" dirty="0"/>
              <a:t>Why is Twitter a good social media to track brand sentiment?</a:t>
            </a:r>
          </a:p>
          <a:p>
            <a:pPr marL="457200" indent="-457200">
              <a:buFont typeface="+mj-lt"/>
              <a:buAutoNum type="alphaUcPeriod"/>
            </a:pPr>
            <a:r>
              <a:rPr lang="en-US" sz="2400" dirty="0"/>
              <a:t> Twitter accounts are public (Conversations on Twitter have a larger impact on public brand perception). </a:t>
            </a:r>
          </a:p>
          <a:p>
            <a:pPr marL="457200" indent="-457200">
              <a:buFont typeface="+mj-lt"/>
              <a:buAutoNum type="alphaUcPeriod"/>
            </a:pPr>
            <a:r>
              <a:rPr lang="en-US" sz="2400" dirty="0"/>
              <a:t>Brands maintain an active presence on Twitter (brand conversations are publicly observed)</a:t>
            </a:r>
          </a:p>
          <a:p>
            <a:pPr marL="457200" indent="-457200">
              <a:buFont typeface="+mj-lt"/>
              <a:buAutoNum type="alphaUcPeriod"/>
            </a:pPr>
            <a:r>
              <a:rPr lang="en-US" sz="2400" dirty="0"/>
              <a:t>Twitter has a publicly available application programming interface that can identify conservation about the brands</a:t>
            </a:r>
          </a:p>
          <a:p>
            <a:pPr marL="457200" indent="-457200">
              <a:buFont typeface="+mj-lt"/>
              <a:buAutoNum type="alphaUcPeriod"/>
            </a:pPr>
            <a:r>
              <a:rPr lang="en-US" sz="2400" dirty="0"/>
              <a:t>All of the above</a:t>
            </a:r>
          </a:p>
        </p:txBody>
      </p:sp>
    </p:spTree>
    <p:extLst>
      <p:ext uri="{BB962C8B-B14F-4D97-AF65-F5344CB8AC3E}">
        <p14:creationId xmlns:p14="http://schemas.microsoft.com/office/powerpoint/2010/main" val="111785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4253EE-4FA2-4843-BE27-C7D5B08FFB8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latin typeface="+mj-lt"/>
                <a:ea typeface="+mj-ea"/>
                <a:cs typeface="+mj-cs"/>
              </a:rPr>
              <a:t>Chapter 9</a:t>
            </a:r>
          </a:p>
        </p:txBody>
      </p:sp>
      <p:sp>
        <p:nvSpPr>
          <p:cNvPr id="12" name="TextBox 11">
            <a:extLst>
              <a:ext uri="{FF2B5EF4-FFF2-40B4-BE49-F238E27FC236}">
                <a16:creationId xmlns:a16="http://schemas.microsoft.com/office/drawing/2014/main" id="{F8904C73-C3F9-927A-EAD9-C9CBD9A6C877}"/>
              </a:ext>
            </a:extLst>
          </p:cNvPr>
          <p:cNvSpPr txBox="1"/>
          <p:nvPr/>
        </p:nvSpPr>
        <p:spPr>
          <a:xfrm>
            <a:off x="838200" y="1825625"/>
            <a:ext cx="5181600" cy="4351338"/>
          </a:xfrm>
          <a:prstGeom prst="rect">
            <a:avLst/>
          </a:prstGeom>
        </p:spPr>
        <p:txBody>
          <a:bodyPr vert="horz" lIns="91440" tIns="45720" rIns="91440" bIns="45720" rtlCol="0">
            <a:normAutofit/>
          </a:bodyPr>
          <a:lstStyle/>
          <a:p>
            <a:pPr>
              <a:lnSpc>
                <a:spcPct val="90000"/>
              </a:lnSpc>
              <a:spcAft>
                <a:spcPts val="600"/>
              </a:spcAft>
            </a:pPr>
            <a:r>
              <a:rPr lang="en-US" sz="2800" dirty="0"/>
              <a:t>Developing a Brand Equity Measurement and Management System</a:t>
            </a:r>
          </a:p>
        </p:txBody>
      </p:sp>
      <p:pic>
        <p:nvPicPr>
          <p:cNvPr id="14" name="Picture 13" descr="Text&#10;&#10;Description automatically generated">
            <a:extLst>
              <a:ext uri="{FF2B5EF4-FFF2-40B4-BE49-F238E27FC236}">
                <a16:creationId xmlns:a16="http://schemas.microsoft.com/office/drawing/2014/main" id="{31FAD3A0-80E2-712C-5A88-5E79A9E22B3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72200" y="2129441"/>
            <a:ext cx="5181600" cy="3743706"/>
          </a:xfrm>
          <a:prstGeom prst="rect">
            <a:avLst/>
          </a:prstGeom>
          <a:noFill/>
        </p:spPr>
      </p:pic>
    </p:spTree>
    <p:extLst>
      <p:ext uri="{BB962C8B-B14F-4D97-AF65-F5344CB8AC3E}">
        <p14:creationId xmlns:p14="http://schemas.microsoft.com/office/powerpoint/2010/main" val="32239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BB34-E2CD-F2B9-3E1B-495EDD38F7B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Brand Management Building Blocks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AAFE94-5AEF-96BE-670F-D75424A2881C}"/>
              </a:ext>
            </a:extLst>
          </p:cNvPr>
          <p:cNvSpPr>
            <a:spLocks noGrp="1"/>
          </p:cNvSpPr>
          <p:nvPr>
            <p:ph idx="1"/>
          </p:nvPr>
        </p:nvSpPr>
        <p:spPr>
          <a:xfrm>
            <a:off x="1155548" y="2217343"/>
            <a:ext cx="9880893" cy="3959619"/>
          </a:xfrm>
        </p:spPr>
        <p:txBody>
          <a:bodyPr>
            <a:normAutofit/>
          </a:bodyPr>
          <a:lstStyle/>
          <a:p>
            <a:pPr marL="457200" indent="-457200">
              <a:buClrTx/>
              <a:buFont typeface="+mj-lt"/>
              <a:buAutoNum type="arabicPeriod"/>
            </a:pPr>
            <a:r>
              <a:rPr lang="en-US" sz="2400"/>
              <a:t>Developing a Brand Strategy</a:t>
            </a:r>
          </a:p>
          <a:p>
            <a:pPr marL="457200" indent="-457200">
              <a:buClrTx/>
              <a:buFont typeface="+mj-lt"/>
              <a:buAutoNum type="arabicPeriod"/>
            </a:pPr>
            <a:r>
              <a:rPr lang="en-US" sz="2400"/>
              <a:t>Designing and Implementing Brand Marketing Programs</a:t>
            </a:r>
          </a:p>
          <a:p>
            <a:pPr marL="457200" indent="-457200">
              <a:buClrTx/>
              <a:buFont typeface="+mj-lt"/>
              <a:buAutoNum type="arabicPeriod"/>
            </a:pPr>
            <a:r>
              <a:rPr lang="en-US" sz="2400"/>
              <a:t>Measuring and Interpreting Brand Performance </a:t>
            </a:r>
          </a:p>
          <a:p>
            <a:pPr marL="457200" indent="-457200">
              <a:buClrTx/>
              <a:buFont typeface="+mj-lt"/>
              <a:buAutoNum type="arabicPeriod"/>
            </a:pPr>
            <a:r>
              <a:rPr lang="en-US" sz="2400"/>
              <a:t>Growing and Sustaining Brand Equity</a:t>
            </a:r>
          </a:p>
        </p:txBody>
      </p:sp>
    </p:spTree>
    <p:extLst>
      <p:ext uri="{BB962C8B-B14F-4D97-AF65-F5344CB8AC3E}">
        <p14:creationId xmlns:p14="http://schemas.microsoft.com/office/powerpoint/2010/main" val="31650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vert="horz" lIns="91440" tIns="45720" rIns="91440" bIns="45720" rtlCol="0" anchor="t">
            <a:normAutofit/>
          </a:bodyPr>
          <a:lstStyle/>
          <a:p>
            <a:pPr>
              <a:lnSpc>
                <a:spcPct val="90000"/>
              </a:lnSpc>
              <a:spcBef>
                <a:spcPct val="0"/>
              </a:spcBef>
            </a:pPr>
            <a:r>
              <a:rPr lang="en-US" altLang="en-US" sz="4000" kern="1200">
                <a:solidFill>
                  <a:schemeClr val="bg1"/>
                </a:solidFill>
                <a:latin typeface="+mj-lt"/>
                <a:ea typeface="+mj-ea"/>
                <a:cs typeface="+mj-cs"/>
              </a:rPr>
              <a:t>Learning Objectives</a:t>
            </a:r>
            <a:endParaRPr lang="en-US" sz="4000" b="0" kern="1200">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quarter" idx="13"/>
          </p:nvPr>
        </p:nvSpPr>
        <p:spPr>
          <a:xfrm>
            <a:off x="1155548" y="2217343"/>
            <a:ext cx="9880893" cy="3959619"/>
          </a:xfrm>
        </p:spPr>
        <p:txBody>
          <a:bodyPr vert="horz" lIns="91440" tIns="45720" rIns="91440" bIns="45720" rtlCol="0">
            <a:normAutofit/>
          </a:bodyPr>
          <a:lstStyle/>
          <a:p>
            <a:pPr marL="324" indent="-228600"/>
            <a:r>
              <a:rPr lang="en-US" altLang="en-US" sz="2400" b="1" dirty="0"/>
              <a:t>9.1</a:t>
            </a:r>
            <a:r>
              <a:rPr lang="en-US" altLang="en-US" sz="2400" dirty="0"/>
              <a:t> Describe the new accountability in terms of ROMI (Return on Marketing Investment)</a:t>
            </a:r>
          </a:p>
          <a:p>
            <a:pPr marL="324" indent="-228600"/>
            <a:r>
              <a:rPr lang="en-US" sz="2400" b="1" dirty="0"/>
              <a:t>9.2</a:t>
            </a:r>
            <a:r>
              <a:rPr lang="en-US" sz="2400" dirty="0"/>
              <a:t> Create an understanding of analytics dashboards as a tool for monitoring performance and the implications of brand investments</a:t>
            </a:r>
          </a:p>
          <a:p>
            <a:pPr marL="324" indent="-228600"/>
            <a:r>
              <a:rPr lang="en-US" altLang="en-US" sz="2400" b="1" dirty="0"/>
              <a:t>9.3</a:t>
            </a:r>
            <a:r>
              <a:rPr lang="en-US" altLang="en-US" sz="2400" dirty="0"/>
              <a:t> Outline the two main steps in conducting a brand audit and how to execute a digital marketing review</a:t>
            </a:r>
          </a:p>
          <a:p>
            <a:pPr marL="324" indent="-228600"/>
            <a:r>
              <a:rPr lang="en-US" altLang="en-US" sz="2400" b="1" dirty="0"/>
              <a:t>9.4</a:t>
            </a:r>
            <a:r>
              <a:rPr lang="en-US" altLang="en-US" sz="2400" dirty="0"/>
              <a:t> Describe how to design, conduct, and interpret a tracking study</a:t>
            </a:r>
          </a:p>
          <a:p>
            <a:pPr marL="324" indent="-228600"/>
            <a:r>
              <a:rPr lang="en-US" altLang="en-US" sz="2400" b="1" dirty="0"/>
              <a:t>9.5</a:t>
            </a:r>
            <a:r>
              <a:rPr lang="en-US" altLang="en-US" sz="2400" dirty="0"/>
              <a:t> Identify the steps in implementing a brand equity management system</a:t>
            </a:r>
          </a:p>
          <a:p>
            <a:pPr marL="324" indent="-228600"/>
            <a:endParaRPr lang="en-US" altLang="en-US" sz="2400" dirty="0"/>
          </a:p>
        </p:txBody>
      </p:sp>
    </p:spTree>
    <p:extLst>
      <p:ext uri="{BB962C8B-B14F-4D97-AF65-F5344CB8AC3E}">
        <p14:creationId xmlns:p14="http://schemas.microsoft.com/office/powerpoint/2010/main" val="378569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The New Accountability </a:t>
            </a:r>
            <a:r>
              <a:rPr lang="en-US" altLang="en-US" sz="4100" b="0">
                <a:ea typeface="+mj-ea"/>
                <a:cs typeface="+mj-cs"/>
              </a:rPr>
              <a:t>(1 of 2)</a:t>
            </a:r>
            <a:endParaRPr lang="en-US" sz="4100" b="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indent="-228600"/>
            <a:r>
              <a:rPr lang="en-US" sz="2000" dirty="0"/>
              <a:t>Virtually every marketing dollar spent today must be justified as both effective and efficient in terms of</a:t>
            </a:r>
          </a:p>
          <a:p>
            <a:pPr lvl="1" indent="-228600"/>
            <a:r>
              <a:rPr lang="en-US" sz="2000" dirty="0"/>
              <a:t>Return on marketing investment (R O M I)</a:t>
            </a:r>
          </a:p>
          <a:p>
            <a:pPr indent="-228600"/>
            <a:r>
              <a:rPr lang="en-US" sz="2000" dirty="0"/>
              <a:t>Increased accountability</a:t>
            </a:r>
          </a:p>
          <a:p>
            <a:pPr lvl="1" indent="-228600"/>
            <a:r>
              <a:rPr lang="en-US" sz="2000" dirty="0"/>
              <a:t>Has forced marketers to address tough challenges</a:t>
            </a:r>
          </a:p>
          <a:p>
            <a:pPr lvl="2" indent="-228600"/>
            <a:r>
              <a:rPr lang="en-US" sz="2000" dirty="0"/>
              <a:t>Develop new measurement approaches</a:t>
            </a:r>
          </a:p>
        </p:txBody>
      </p:sp>
      <p:pic>
        <p:nvPicPr>
          <p:cNvPr id="5" name="Picture 4" descr="Old wrinkled hands with some coins">
            <a:extLst>
              <a:ext uri="{FF2B5EF4-FFF2-40B4-BE49-F238E27FC236}">
                <a16:creationId xmlns:a16="http://schemas.microsoft.com/office/drawing/2014/main" id="{389D9B03-85D4-3C4B-A5B0-546E2ECED8A9}"/>
              </a:ext>
            </a:extLst>
          </p:cNvPr>
          <p:cNvPicPr>
            <a:picLocks noChangeAspect="1"/>
          </p:cNvPicPr>
          <p:nvPr/>
        </p:nvPicPr>
        <p:blipFill rotWithShape="1">
          <a:blip r:embed="rId3"/>
          <a:srcRect l="16982" r="3789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970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14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The New Accountability </a:t>
            </a:r>
            <a:r>
              <a:rPr lang="en-US" altLang="en-US" sz="4100" b="0">
                <a:ea typeface="+mj-ea"/>
                <a:cs typeface="+mj-cs"/>
              </a:rPr>
              <a:t>(2 of 2)</a:t>
            </a:r>
            <a:endParaRPr lang="en-US" sz="410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lvl="0" indent="0">
              <a:buNone/>
            </a:pPr>
            <a:r>
              <a:rPr lang="en-US" sz="2000" dirty="0"/>
              <a:t>Conducting Brand Audits</a:t>
            </a:r>
          </a:p>
          <a:p>
            <a:pPr lvl="0" indent="-228600"/>
            <a:r>
              <a:rPr lang="en-US" sz="2000" dirty="0"/>
              <a:t>Brand Inventory</a:t>
            </a:r>
          </a:p>
          <a:p>
            <a:pPr lvl="0" indent="-228600"/>
            <a:r>
              <a:rPr lang="en-US" sz="2000" dirty="0"/>
              <a:t>Brand Exploratory</a:t>
            </a:r>
          </a:p>
          <a:p>
            <a:pPr lvl="0" indent="-228600"/>
            <a:r>
              <a:rPr lang="en-US" sz="2000" dirty="0"/>
              <a:t>Brand Positioning and the Supporting Marketing Program</a:t>
            </a:r>
          </a:p>
        </p:txBody>
      </p:sp>
      <p:pic>
        <p:nvPicPr>
          <p:cNvPr id="5" name="Picture 4" descr="Angled photo of a man holding pencil over a colour catalogue">
            <a:extLst>
              <a:ext uri="{FF2B5EF4-FFF2-40B4-BE49-F238E27FC236}">
                <a16:creationId xmlns:a16="http://schemas.microsoft.com/office/drawing/2014/main" id="{8900F8B5-76EF-0514-982B-35CC242A7AB2}"/>
              </a:ext>
            </a:extLst>
          </p:cNvPr>
          <p:cNvPicPr>
            <a:picLocks noChangeAspect="1"/>
          </p:cNvPicPr>
          <p:nvPr/>
        </p:nvPicPr>
        <p:blipFill rotWithShape="1">
          <a:blip r:embed="rId3"/>
          <a:srcRect l="29819" r="2506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34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99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1431</TotalTime>
  <Words>2889</Words>
  <Application>Microsoft Office PowerPoint</Application>
  <PresentationFormat>Widescreen</PresentationFormat>
  <Paragraphs>325</Paragraphs>
  <Slides>32</Slides>
  <Notes>20</Notes>
  <HiddenSlides>11</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Install packages in RStudio</vt:lpstr>
      <vt:lpstr>iClicker Question</vt:lpstr>
      <vt:lpstr>iClicker Question</vt:lpstr>
      <vt:lpstr>iClicker Question</vt:lpstr>
      <vt:lpstr>Chapter 9</vt:lpstr>
      <vt:lpstr>Brand Management Building Blocks</vt:lpstr>
      <vt:lpstr>Learning Objectives</vt:lpstr>
      <vt:lpstr>The New Accountability (1 of 2)</vt:lpstr>
      <vt:lpstr>The New Accountability (2 of 2)</vt:lpstr>
      <vt:lpstr>Conducting Brand Audits (1 of 2)</vt:lpstr>
      <vt:lpstr>Conducting Brand Audits (2 of 2)</vt:lpstr>
      <vt:lpstr>Brand Inventory (1 of 2)</vt:lpstr>
      <vt:lpstr>Brand Inventory (2 of 2)</vt:lpstr>
      <vt:lpstr>Brand Exploratory</vt:lpstr>
      <vt:lpstr>Brand Exploratory (2 of 3)</vt:lpstr>
      <vt:lpstr>Figure 9-2: Summary of Qualitative Techniques</vt:lpstr>
      <vt:lpstr>Figure 9-3A: Classic M T V Mental Map</vt:lpstr>
      <vt:lpstr>Brand Exploratory</vt:lpstr>
      <vt:lpstr>Figure 9-4: Sample Mayo Clinic Brand Concept Map</vt:lpstr>
      <vt:lpstr>Brand Positioning and the Supporting Marketing Program</vt:lpstr>
      <vt:lpstr>Figure 9-5: John Roberts’s Brand Positioning Considerations</vt:lpstr>
      <vt:lpstr>Designing Brand Tracking Studies</vt:lpstr>
      <vt:lpstr>What to Track</vt:lpstr>
      <vt:lpstr>Figure 9-6: Brand Context Measures (1 of 2)</vt:lpstr>
      <vt:lpstr>Figure 9-6: Brand Context Measures (2 of 2)</vt:lpstr>
      <vt:lpstr>Big Data and Marketing Analytic Dashboards</vt:lpstr>
      <vt:lpstr>Establishing a Brand Equity Management System</vt:lpstr>
      <vt:lpstr>Brand Charter or Bible</vt:lpstr>
      <vt:lpstr>Brand Equity Report</vt:lpstr>
      <vt:lpstr>Brand Equity Responsibilities (1 of 2)</vt:lpstr>
      <vt:lpstr>Brand Equity Responsibilities (2 of 2)</vt:lpstr>
      <vt:lpstr>Dollar Shave Club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iClicker Question</dc:title>
  <dc:creator>Nguyen, Mike (MU-Student)</dc:creator>
  <cp:lastModifiedBy>Nguyen, Mike (MU-Student)</cp:lastModifiedBy>
  <cp:revision>3</cp:revision>
  <dcterms:created xsi:type="dcterms:W3CDTF">2022-10-30T22:21:06Z</dcterms:created>
  <dcterms:modified xsi:type="dcterms:W3CDTF">2022-11-01T02:46:28Z</dcterms:modified>
</cp:coreProperties>
</file>