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409" r:id="rId2"/>
    <p:sldId id="410" r:id="rId3"/>
    <p:sldId id="411" r:id="rId4"/>
    <p:sldId id="412" r:id="rId5"/>
    <p:sldId id="256" r:id="rId6"/>
    <p:sldId id="389" r:id="rId7"/>
    <p:sldId id="390" r:id="rId8"/>
    <p:sldId id="391" r:id="rId9"/>
    <p:sldId id="414" r:id="rId10"/>
    <p:sldId id="392" r:id="rId11"/>
    <p:sldId id="415" r:id="rId12"/>
    <p:sldId id="416" r:id="rId13"/>
    <p:sldId id="393" r:id="rId14"/>
    <p:sldId id="394" r:id="rId15"/>
    <p:sldId id="417" r:id="rId16"/>
    <p:sldId id="395"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 id="413" r:id="rId30"/>
    <p:sldId id="419" r:id="rId31"/>
    <p:sldId id="41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8" autoAdjust="0"/>
    <p:restoredTop sz="78202" autoAdjust="0"/>
  </p:normalViewPr>
  <p:slideViewPr>
    <p:cSldViewPr snapToGrid="0">
      <p:cViewPr varScale="1">
        <p:scale>
          <a:sx n="74" d="100"/>
          <a:sy n="74" d="100"/>
        </p:scale>
        <p:origin x="1244" y="6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328350-1F43-4B75-8DC6-C91903381700}"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4E8D0C4-9180-4606-AC0D-10CBA80C8660}">
      <dgm:prSet/>
      <dgm:spPr/>
      <dgm:t>
        <a:bodyPr/>
        <a:lstStyle/>
        <a:p>
          <a:pPr>
            <a:defRPr cap="all"/>
          </a:pPr>
          <a:r>
            <a:rPr lang="en-US"/>
            <a:t>Presentation</a:t>
          </a:r>
        </a:p>
      </dgm:t>
    </dgm:pt>
    <dgm:pt modelId="{EFAB7613-9510-4EC7-BF5C-86ED47026090}" type="parTrans" cxnId="{66E10DA4-C1AE-4E86-9DDF-C1520B1E61BB}">
      <dgm:prSet/>
      <dgm:spPr/>
      <dgm:t>
        <a:bodyPr/>
        <a:lstStyle/>
        <a:p>
          <a:endParaRPr lang="en-US"/>
        </a:p>
      </dgm:t>
    </dgm:pt>
    <dgm:pt modelId="{34833D0F-6CDD-4E31-AF41-633A44F5A416}" type="sibTrans" cxnId="{66E10DA4-C1AE-4E86-9DDF-C1520B1E61BB}">
      <dgm:prSet/>
      <dgm:spPr/>
      <dgm:t>
        <a:bodyPr/>
        <a:lstStyle/>
        <a:p>
          <a:endParaRPr lang="en-US"/>
        </a:p>
      </dgm:t>
    </dgm:pt>
    <dgm:pt modelId="{E690205E-9F3C-4E5D-A46E-D727E7B1CC87}">
      <dgm:prSet/>
      <dgm:spPr/>
      <dgm:t>
        <a:bodyPr/>
        <a:lstStyle/>
        <a:p>
          <a:pPr>
            <a:defRPr cap="all"/>
          </a:pPr>
          <a:r>
            <a:rPr lang="en-US"/>
            <a:t>Report</a:t>
          </a:r>
        </a:p>
      </dgm:t>
    </dgm:pt>
    <dgm:pt modelId="{B9FC6947-3D1E-424C-927D-AB3343E71C73}" type="parTrans" cxnId="{DB82C07A-EB49-4D17-9BD4-A54099BD50E3}">
      <dgm:prSet/>
      <dgm:spPr/>
      <dgm:t>
        <a:bodyPr/>
        <a:lstStyle/>
        <a:p>
          <a:endParaRPr lang="en-US"/>
        </a:p>
      </dgm:t>
    </dgm:pt>
    <dgm:pt modelId="{D2B10ADD-165A-44DB-85E8-E155514F9B77}" type="sibTrans" cxnId="{DB82C07A-EB49-4D17-9BD4-A54099BD50E3}">
      <dgm:prSet/>
      <dgm:spPr/>
      <dgm:t>
        <a:bodyPr/>
        <a:lstStyle/>
        <a:p>
          <a:endParaRPr lang="en-US"/>
        </a:p>
      </dgm:t>
    </dgm:pt>
    <dgm:pt modelId="{0602C1D7-FF95-4B76-B008-D870717D75BE}" type="pres">
      <dgm:prSet presAssocID="{14328350-1F43-4B75-8DC6-C91903381700}" presName="root" presStyleCnt="0">
        <dgm:presLayoutVars>
          <dgm:dir/>
          <dgm:resizeHandles val="exact"/>
        </dgm:presLayoutVars>
      </dgm:prSet>
      <dgm:spPr/>
    </dgm:pt>
    <dgm:pt modelId="{E05CA916-2427-4AB7-A39A-32C3A9AD7152}" type="pres">
      <dgm:prSet presAssocID="{34E8D0C4-9180-4606-AC0D-10CBA80C8660}" presName="compNode" presStyleCnt="0"/>
      <dgm:spPr/>
    </dgm:pt>
    <dgm:pt modelId="{54FE555D-5D3E-40FA-A28D-1859DD3E7363}" type="pres">
      <dgm:prSet presAssocID="{34E8D0C4-9180-4606-AC0D-10CBA80C8660}" presName="iconBgRect" presStyleLbl="bgShp" presStyleIdx="0" presStyleCnt="2"/>
      <dgm:spPr>
        <a:prstGeom prst="round2DiagRect">
          <a:avLst>
            <a:gd name="adj1" fmla="val 29727"/>
            <a:gd name="adj2" fmla="val 0"/>
          </a:avLst>
        </a:prstGeom>
      </dgm:spPr>
    </dgm:pt>
    <dgm:pt modelId="{62F205DD-D61E-4FD3-8B0F-A46571C4DD49}" type="pres">
      <dgm:prSet presAssocID="{34E8D0C4-9180-4606-AC0D-10CBA80C866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9F7B229B-4340-4997-A1A4-38CFBD05CC80}" type="pres">
      <dgm:prSet presAssocID="{34E8D0C4-9180-4606-AC0D-10CBA80C8660}" presName="spaceRect" presStyleCnt="0"/>
      <dgm:spPr/>
    </dgm:pt>
    <dgm:pt modelId="{5CF8EA60-EB6A-4411-8035-ED1ABAB27599}" type="pres">
      <dgm:prSet presAssocID="{34E8D0C4-9180-4606-AC0D-10CBA80C8660}" presName="textRect" presStyleLbl="revTx" presStyleIdx="0" presStyleCnt="2">
        <dgm:presLayoutVars>
          <dgm:chMax val="1"/>
          <dgm:chPref val="1"/>
        </dgm:presLayoutVars>
      </dgm:prSet>
      <dgm:spPr/>
    </dgm:pt>
    <dgm:pt modelId="{B4E8802A-D0C0-4FEE-B012-52B725A9A877}" type="pres">
      <dgm:prSet presAssocID="{34833D0F-6CDD-4E31-AF41-633A44F5A416}" presName="sibTrans" presStyleCnt="0"/>
      <dgm:spPr/>
    </dgm:pt>
    <dgm:pt modelId="{8ACBA7A5-717D-4D73-B349-6FD702AFDD3F}" type="pres">
      <dgm:prSet presAssocID="{E690205E-9F3C-4E5D-A46E-D727E7B1CC87}" presName="compNode" presStyleCnt="0"/>
      <dgm:spPr/>
    </dgm:pt>
    <dgm:pt modelId="{FBB22E21-178E-4159-A223-3899F63F0AD8}" type="pres">
      <dgm:prSet presAssocID="{E690205E-9F3C-4E5D-A46E-D727E7B1CC87}" presName="iconBgRect" presStyleLbl="bgShp" presStyleIdx="1" presStyleCnt="2"/>
      <dgm:spPr>
        <a:prstGeom prst="round2DiagRect">
          <a:avLst>
            <a:gd name="adj1" fmla="val 29727"/>
            <a:gd name="adj2" fmla="val 0"/>
          </a:avLst>
        </a:prstGeom>
      </dgm:spPr>
    </dgm:pt>
    <dgm:pt modelId="{84366AA0-6BC4-401E-90C8-3EBD9CDB94E7}" type="pres">
      <dgm:prSet presAssocID="{E690205E-9F3C-4E5D-A46E-D727E7B1CC8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per"/>
        </a:ext>
      </dgm:extLst>
    </dgm:pt>
    <dgm:pt modelId="{5658282E-AB52-41DE-B5E2-69432D8C01B8}" type="pres">
      <dgm:prSet presAssocID="{E690205E-9F3C-4E5D-A46E-D727E7B1CC87}" presName="spaceRect" presStyleCnt="0"/>
      <dgm:spPr/>
    </dgm:pt>
    <dgm:pt modelId="{E280BD4C-62AA-4D79-B6AE-23D12919E75D}" type="pres">
      <dgm:prSet presAssocID="{E690205E-9F3C-4E5D-A46E-D727E7B1CC87}" presName="textRect" presStyleLbl="revTx" presStyleIdx="1" presStyleCnt="2">
        <dgm:presLayoutVars>
          <dgm:chMax val="1"/>
          <dgm:chPref val="1"/>
        </dgm:presLayoutVars>
      </dgm:prSet>
      <dgm:spPr/>
    </dgm:pt>
  </dgm:ptLst>
  <dgm:cxnLst>
    <dgm:cxn modelId="{B8FF3F01-C98D-4F0C-A96B-16F37B44FB05}" type="presOf" srcId="{14328350-1F43-4B75-8DC6-C91903381700}" destId="{0602C1D7-FF95-4B76-B008-D870717D75BE}" srcOrd="0" destOrd="0" presId="urn:microsoft.com/office/officeart/2018/5/layout/IconLeafLabelList"/>
    <dgm:cxn modelId="{DB82C07A-EB49-4D17-9BD4-A54099BD50E3}" srcId="{14328350-1F43-4B75-8DC6-C91903381700}" destId="{E690205E-9F3C-4E5D-A46E-D727E7B1CC87}" srcOrd="1" destOrd="0" parTransId="{B9FC6947-3D1E-424C-927D-AB3343E71C73}" sibTransId="{D2B10ADD-165A-44DB-85E8-E155514F9B77}"/>
    <dgm:cxn modelId="{66E10DA4-C1AE-4E86-9DDF-C1520B1E61BB}" srcId="{14328350-1F43-4B75-8DC6-C91903381700}" destId="{34E8D0C4-9180-4606-AC0D-10CBA80C8660}" srcOrd="0" destOrd="0" parTransId="{EFAB7613-9510-4EC7-BF5C-86ED47026090}" sibTransId="{34833D0F-6CDD-4E31-AF41-633A44F5A416}"/>
    <dgm:cxn modelId="{83BF44B0-4467-4088-8921-05D33E56E7E4}" type="presOf" srcId="{E690205E-9F3C-4E5D-A46E-D727E7B1CC87}" destId="{E280BD4C-62AA-4D79-B6AE-23D12919E75D}" srcOrd="0" destOrd="0" presId="urn:microsoft.com/office/officeart/2018/5/layout/IconLeafLabelList"/>
    <dgm:cxn modelId="{9D3B80C6-3C64-49BB-94D3-BDFF956EB9B1}" type="presOf" srcId="{34E8D0C4-9180-4606-AC0D-10CBA80C8660}" destId="{5CF8EA60-EB6A-4411-8035-ED1ABAB27599}" srcOrd="0" destOrd="0" presId="urn:microsoft.com/office/officeart/2018/5/layout/IconLeafLabelList"/>
    <dgm:cxn modelId="{D1BBB060-D0AC-4EF1-87C7-40FD23449EB3}" type="presParOf" srcId="{0602C1D7-FF95-4B76-B008-D870717D75BE}" destId="{E05CA916-2427-4AB7-A39A-32C3A9AD7152}" srcOrd="0" destOrd="0" presId="urn:microsoft.com/office/officeart/2018/5/layout/IconLeafLabelList"/>
    <dgm:cxn modelId="{E2F8B495-F7E2-48F9-82A1-33E41A82593B}" type="presParOf" srcId="{E05CA916-2427-4AB7-A39A-32C3A9AD7152}" destId="{54FE555D-5D3E-40FA-A28D-1859DD3E7363}" srcOrd="0" destOrd="0" presId="urn:microsoft.com/office/officeart/2018/5/layout/IconLeafLabelList"/>
    <dgm:cxn modelId="{2061C513-7135-4856-B232-09027E83C190}" type="presParOf" srcId="{E05CA916-2427-4AB7-A39A-32C3A9AD7152}" destId="{62F205DD-D61E-4FD3-8B0F-A46571C4DD49}" srcOrd="1" destOrd="0" presId="urn:microsoft.com/office/officeart/2018/5/layout/IconLeafLabelList"/>
    <dgm:cxn modelId="{DB2432C6-7DE4-41F5-880F-318BEB2CA67B}" type="presParOf" srcId="{E05CA916-2427-4AB7-A39A-32C3A9AD7152}" destId="{9F7B229B-4340-4997-A1A4-38CFBD05CC80}" srcOrd="2" destOrd="0" presId="urn:microsoft.com/office/officeart/2018/5/layout/IconLeafLabelList"/>
    <dgm:cxn modelId="{89E0927D-5204-414C-9F4B-E7A34A264B6E}" type="presParOf" srcId="{E05CA916-2427-4AB7-A39A-32C3A9AD7152}" destId="{5CF8EA60-EB6A-4411-8035-ED1ABAB27599}" srcOrd="3" destOrd="0" presId="urn:microsoft.com/office/officeart/2018/5/layout/IconLeafLabelList"/>
    <dgm:cxn modelId="{4F3A155E-1CC5-4894-B34D-3A324EC8EBD8}" type="presParOf" srcId="{0602C1D7-FF95-4B76-B008-D870717D75BE}" destId="{B4E8802A-D0C0-4FEE-B012-52B725A9A877}" srcOrd="1" destOrd="0" presId="urn:microsoft.com/office/officeart/2018/5/layout/IconLeafLabelList"/>
    <dgm:cxn modelId="{B2F85253-6ABC-4BF2-8857-9FD5534245D2}" type="presParOf" srcId="{0602C1D7-FF95-4B76-B008-D870717D75BE}" destId="{8ACBA7A5-717D-4D73-B349-6FD702AFDD3F}" srcOrd="2" destOrd="0" presId="urn:microsoft.com/office/officeart/2018/5/layout/IconLeafLabelList"/>
    <dgm:cxn modelId="{7F9DC1A4-DC7D-40DF-A9E2-2B9C2060DC7E}" type="presParOf" srcId="{8ACBA7A5-717D-4D73-B349-6FD702AFDD3F}" destId="{FBB22E21-178E-4159-A223-3899F63F0AD8}" srcOrd="0" destOrd="0" presId="urn:microsoft.com/office/officeart/2018/5/layout/IconLeafLabelList"/>
    <dgm:cxn modelId="{5D00ED9A-F298-40CE-BE82-4AD89D532B67}" type="presParOf" srcId="{8ACBA7A5-717D-4D73-B349-6FD702AFDD3F}" destId="{84366AA0-6BC4-401E-90C8-3EBD9CDB94E7}" srcOrd="1" destOrd="0" presId="urn:microsoft.com/office/officeart/2018/5/layout/IconLeafLabelList"/>
    <dgm:cxn modelId="{CE68FDBE-D504-477F-96F6-A1DC1168D849}" type="presParOf" srcId="{8ACBA7A5-717D-4D73-B349-6FD702AFDD3F}" destId="{5658282E-AB52-41DE-B5E2-69432D8C01B8}" srcOrd="2" destOrd="0" presId="urn:microsoft.com/office/officeart/2018/5/layout/IconLeafLabelList"/>
    <dgm:cxn modelId="{DEC5168C-2437-454A-83D0-F65FDAE67E85}" type="presParOf" srcId="{8ACBA7A5-717D-4D73-B349-6FD702AFDD3F}" destId="{E280BD4C-62AA-4D79-B6AE-23D12919E75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E555D-5D3E-40FA-A28D-1859DD3E7363}">
      <dsp:nvSpPr>
        <dsp:cNvPr id="0" name=""/>
        <dsp:cNvSpPr/>
      </dsp:nvSpPr>
      <dsp:spPr>
        <a:xfrm>
          <a:off x="2250914" y="44702"/>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F205DD-D61E-4FD3-8B0F-A46571C4DD49}">
      <dsp:nvSpPr>
        <dsp:cNvPr id="0" name=""/>
        <dsp:cNvSpPr/>
      </dsp:nvSpPr>
      <dsp:spPr>
        <a:xfrm>
          <a:off x="2718914" y="5127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F8EA60-EB6A-4411-8035-ED1ABAB27599}">
      <dsp:nvSpPr>
        <dsp:cNvPr id="0" name=""/>
        <dsp:cNvSpPr/>
      </dsp:nvSpPr>
      <dsp:spPr>
        <a:xfrm>
          <a:off x="1548914" y="29247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US" sz="4400" kern="1200"/>
            <a:t>Presentation</a:t>
          </a:r>
        </a:p>
      </dsp:txBody>
      <dsp:txXfrm>
        <a:off x="1548914" y="2924702"/>
        <a:ext cx="3600000" cy="720000"/>
      </dsp:txXfrm>
    </dsp:sp>
    <dsp:sp modelId="{FBB22E21-178E-4159-A223-3899F63F0AD8}">
      <dsp:nvSpPr>
        <dsp:cNvPr id="0" name=""/>
        <dsp:cNvSpPr/>
      </dsp:nvSpPr>
      <dsp:spPr>
        <a:xfrm>
          <a:off x="6480914" y="44702"/>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366AA0-6BC4-401E-90C8-3EBD9CDB94E7}">
      <dsp:nvSpPr>
        <dsp:cNvPr id="0" name=""/>
        <dsp:cNvSpPr/>
      </dsp:nvSpPr>
      <dsp:spPr>
        <a:xfrm>
          <a:off x="6948914" y="5127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80BD4C-62AA-4D79-B6AE-23D12919E75D}">
      <dsp:nvSpPr>
        <dsp:cNvPr id="0" name=""/>
        <dsp:cNvSpPr/>
      </dsp:nvSpPr>
      <dsp:spPr>
        <a:xfrm>
          <a:off x="5778914" y="29247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US" sz="4400" kern="1200"/>
            <a:t>Report</a:t>
          </a:r>
        </a:p>
      </dsp:txBody>
      <dsp:txXfrm>
        <a:off x="5778914" y="292470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11/27/2022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How should we reinforce brand equity over time?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How can marketers make sure consumers have knowledge structures that support brand equity for their brands?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Generally, we reinforce brand equity by marketing actions that consistently convey the meaning of the brand to consumers in terms of brand awareness and brand image.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b="0" i="0" u="none" strike="noStrike" kern="1200" cap="none" baseline="0" dirty="0">
                <a:solidFill>
                  <a:schemeClr val="tx1"/>
                </a:solidFill>
                <a:latin typeface="Arial"/>
                <a:cs typeface="Arial"/>
                <a:sym typeface="Arial"/>
              </a:rPr>
              <a:t>More specifically, in this chapter, we examine 3 key issues regarding brand reinforcement.</a:t>
            </a:r>
          </a:p>
          <a:p>
            <a:pPr marL="228600" marR="0" lvl="0" indent="-228600" algn="l" defTabSz="457200" rtl="0" eaLnBrk="1" fontAlgn="auto" latinLnBrk="0" hangingPunct="1">
              <a:lnSpc>
                <a:spcPct val="100000"/>
              </a:lnSpc>
              <a:spcBef>
                <a:spcPts val="0"/>
              </a:spcBef>
              <a:spcAft>
                <a:spcPts val="0"/>
              </a:spcAft>
              <a:buClrTx/>
              <a:buSzTx/>
              <a:buFontTx/>
              <a:buAutoNum type="arabicPeriod"/>
              <a:tabLst/>
              <a:defRPr/>
            </a:pPr>
            <a:r>
              <a:rPr lang="en-US" altLang="en-US" sz="1200" b="0" i="0" u="none" strike="noStrike" kern="1200" cap="none" baseline="0" dirty="0">
                <a:solidFill>
                  <a:schemeClr val="tx1"/>
                </a:solidFill>
                <a:latin typeface="Arial"/>
                <a:cs typeface="Arial"/>
                <a:sym typeface="Arial"/>
              </a:rPr>
              <a:t>Advantages of maintain brand consistency </a:t>
            </a:r>
          </a:p>
          <a:p>
            <a:pPr marL="228600" marR="0" lvl="0" indent="-228600" algn="l" defTabSz="457200" rtl="0" eaLnBrk="1" fontAlgn="auto" latinLnBrk="0" hangingPunct="1">
              <a:lnSpc>
                <a:spcPct val="100000"/>
              </a:lnSpc>
              <a:spcBef>
                <a:spcPts val="0"/>
              </a:spcBef>
              <a:spcAft>
                <a:spcPts val="0"/>
              </a:spcAft>
              <a:buClrTx/>
              <a:buSzTx/>
              <a:buFontTx/>
              <a:buAutoNum type="arabicPeriod"/>
              <a:tabLst/>
              <a:defRPr/>
            </a:pPr>
            <a:r>
              <a:rPr lang="en-US" altLang="en-US" sz="1200" b="0" i="0" u="none" strike="noStrike" kern="1200" cap="none" baseline="0" dirty="0">
                <a:solidFill>
                  <a:schemeClr val="tx1"/>
                </a:solidFill>
                <a:latin typeface="Arial"/>
                <a:cs typeface="Arial"/>
                <a:sym typeface="Arial"/>
              </a:rPr>
              <a:t>Importance of protecting sources of brand equity </a:t>
            </a:r>
          </a:p>
          <a:p>
            <a:pPr marL="228600" marR="0" lvl="0" indent="-228600" algn="l" defTabSz="457200" rtl="0" eaLnBrk="1" fontAlgn="auto" latinLnBrk="0" hangingPunct="1">
              <a:lnSpc>
                <a:spcPct val="100000"/>
              </a:lnSpc>
              <a:spcBef>
                <a:spcPts val="0"/>
              </a:spcBef>
              <a:spcAft>
                <a:spcPts val="0"/>
              </a:spcAft>
              <a:buClrTx/>
              <a:buSzTx/>
              <a:buFontTx/>
              <a:buAutoNum type="arabicPeriod"/>
              <a:tabLst/>
              <a:defRPr/>
            </a:pPr>
            <a:r>
              <a:rPr lang="en-US" altLang="en-US" sz="1200" b="0" i="0" u="none" strike="noStrike" kern="1200" cap="none" baseline="0" dirty="0">
                <a:solidFill>
                  <a:schemeClr val="tx1"/>
                </a:solidFill>
                <a:latin typeface="Arial"/>
                <a:cs typeface="Arial"/>
                <a:sym typeface="Arial"/>
              </a:rPr>
              <a:t>Tradeoff between fortifying and leveraging brands. </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70215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Identifying additional or new usage opportunities </a:t>
            </a:r>
          </a:p>
          <a:p>
            <a:pPr marL="171450" indent="-171450">
              <a:buFont typeface="Arial" pitchFamily="34" charset="0"/>
              <a:buChar char="•"/>
              <a:defRPr/>
            </a:pPr>
            <a:r>
              <a:rPr lang="en-US" dirty="0"/>
              <a:t>To identify additional or new opportunities for consumers, the marketing program should include:</a:t>
            </a:r>
          </a:p>
          <a:p>
            <a:pPr marL="628650" lvl="1" indent="-171450">
              <a:buFont typeface="Arial" pitchFamily="34" charset="0"/>
              <a:buChar char="•"/>
              <a:defRPr/>
            </a:pPr>
            <a:r>
              <a:rPr lang="en-US" dirty="0"/>
              <a:t>Communications about the appropriateness and advantages of using the brand more frequently in existing situations or in new situations.</a:t>
            </a:r>
          </a:p>
          <a:p>
            <a:pPr marL="628650" lvl="1" indent="-171450">
              <a:buFont typeface="Arial" pitchFamily="34" charset="0"/>
              <a:buChar char="•"/>
              <a:defRPr/>
            </a:pPr>
            <a:r>
              <a:rPr lang="en-US" dirty="0"/>
              <a:t>Reminders to consumers to actually use the brand as close as possible in time to those situations for which it could be used.</a:t>
            </a:r>
          </a:p>
          <a:p>
            <a:pPr marL="171450" indent="-171450">
              <a:buFont typeface="Arial" pitchFamily="34" charset="0"/>
              <a:buChar char="•"/>
              <a:defRPr/>
            </a:pPr>
            <a:r>
              <a:rPr lang="en-US" dirty="0"/>
              <a:t>To increase frequency of usage for products of short life spans:</a:t>
            </a:r>
          </a:p>
          <a:p>
            <a:pPr marL="628650" lvl="1" indent="-171450">
              <a:buFont typeface="Arial" pitchFamily="34" charset="0"/>
              <a:buChar char="•"/>
              <a:defRPr/>
            </a:pPr>
            <a:r>
              <a:rPr lang="en-US" dirty="0"/>
              <a:t>Tie the act of replacing the product to a certain holiday, event, or time of year.</a:t>
            </a:r>
          </a:p>
          <a:p>
            <a:pPr marL="1085850" lvl="2" indent="-171450">
              <a:buFont typeface="Arial" pitchFamily="34" charset="0"/>
              <a:buChar char="•"/>
              <a:defRPr/>
            </a:pPr>
            <a:r>
              <a:rPr lang="en-US" dirty="0"/>
              <a:t>Oral-B toothbrushes</a:t>
            </a:r>
          </a:p>
          <a:p>
            <a:pPr marL="628650" lvl="1" indent="-171450">
              <a:buFont typeface="Arial" pitchFamily="34" charset="0"/>
              <a:buChar char="•"/>
              <a:defRPr/>
            </a:pPr>
            <a:r>
              <a:rPr lang="en-US" dirty="0"/>
              <a:t>Provide consumers with better information about:</a:t>
            </a:r>
          </a:p>
          <a:p>
            <a:pPr marL="1085850" lvl="2" indent="-171450">
              <a:buFont typeface="Arial" pitchFamily="34" charset="0"/>
              <a:buChar char="•"/>
              <a:defRPr/>
            </a:pPr>
            <a:r>
              <a:rPr lang="en-US" dirty="0"/>
              <a:t>When they first used the product or need to replace it.</a:t>
            </a:r>
          </a:p>
          <a:p>
            <a:pPr marL="1085850" lvl="2" indent="-171450">
              <a:buFont typeface="Arial" pitchFamily="34" charset="0"/>
              <a:buChar char="•"/>
              <a:defRPr/>
            </a:pPr>
            <a:r>
              <a:rPr lang="en-US" dirty="0"/>
              <a:t>The current level of product performance.</a:t>
            </a:r>
          </a:p>
          <a:p>
            <a:pPr marL="171450" indent="-171450">
              <a:buFont typeface="Arial" pitchFamily="34" charset="0"/>
              <a:buChar char="•"/>
              <a:defRPr/>
            </a:pPr>
            <a:r>
              <a:rPr lang="en-US" dirty="0"/>
              <a:t>Consumers can be convinced of the merits of more regular usage and overcome any potential hurdles to increased usage, such as by making product designs and packaging more convenient and easier to use.</a:t>
            </a:r>
          </a:p>
          <a:p>
            <a:pPr marL="171450" indent="-171450">
              <a:buFont typeface="Arial" pitchFamily="34" charset="0"/>
              <a:buChar char="•"/>
              <a:defRPr/>
            </a:pPr>
            <a:endParaRPr lang="en-US" dirty="0"/>
          </a:p>
          <a:p>
            <a:pPr>
              <a:buFont typeface="Arial" pitchFamily="34" charset="0"/>
              <a:buNone/>
              <a:defRPr/>
            </a:pPr>
            <a:r>
              <a:rPr lang="en-US" u="none" dirty="0"/>
              <a:t>Identifying new and completely different ways to use the brand</a:t>
            </a:r>
          </a:p>
          <a:p>
            <a:pPr marL="171450" indent="-171450">
              <a:buFont typeface="Arial" pitchFamily="34" charset="0"/>
              <a:buChar char="•"/>
              <a:defRPr/>
            </a:pPr>
            <a:r>
              <a:rPr lang="en-US" dirty="0"/>
              <a:t>New usage applications may require more than just new ad campaigns or merchandising approaches.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0303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There is a clear hierarchy in these strategic targeting options. In an attempt to turn sales around, some firms mistakenly focus initially on the fourth one, chasing after new customers. This is the riskiest option. If it fails, two bad things can happen: the firm may fail to attract any new customers, but even worse, it may lose existing ones.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00064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A common problem for marketers of established, mature brands is to make them more contemporary by creating relevant usage situations, a more contemporary user profile, or a more modern brand personality. Heritage brands that have been around for years may be seen as trustworthy but also boring, uninteresting, and not that likable.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99252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The brand name is typically the most important brand element, and it’s often the most difficult to change. Nevertheless, we can drop names or combine them into initials to reflect shifts in marketing strategy or to ease pronounceability and recall. Shortened names or initials can also minimize potentially negative product associations.</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For example, Federal Express chose to officially shorten its name to FedEx and introduce a new logo to acknowledge what consumers were actually calling the brand. In an attempt to convey a healthier image, Kentucky Fried Chicken abbreviated its name to the initials KFC.</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00821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Managing brand equity and the brand portfolio requires taking a long-term view and carefully considering the role of different brands in the portfolio and their relationships over time. Sometimes a brand refresh just requires cleaning up the brand architecture.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73387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A corporate or family branding strategy in which brands are ordered in a logical manner could provide the hierarchical structure in consumers’ minds to facilitate brand migration.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95763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marketing challenge lies in making a brand seem relevant to vastly different generations and cohort groups or lifestyles. </a:t>
            </a:r>
            <a:r>
              <a:rPr lang="en-US" sz="1200" b="0" i="0" u="none" strike="noStrike" kern="1200" cap="none" baseline="0" dirty="0">
                <a:solidFill>
                  <a:schemeClr val="tx1"/>
                </a:solidFill>
                <a:latin typeface="Arial"/>
                <a:ea typeface="Arial"/>
                <a:cs typeface="Arial"/>
                <a:sym typeface="Arial"/>
              </a:rPr>
              <a:t>The challenge is greater when the brand has a strong personality or user image associations that tie it to one particular consumer group.</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The response to the challenge of marketing across generations and cohort groups has taken all forms. Some marketers have attempted to cut loose from the past, as Tommy Hilfiger did by renouncing the urban styles it had come to embody in the 1990s.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00088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In retiring a brand, several options are possible. A first step in retrenching a fading brand is to reduce the number of its product types (package sizes or variations). Such actions reduce the cost of supporting the brand and allow it to put its best foot forward so it can more easily hit profit targets. If a sufficiently large and loyal enough customer base exists, eliminating marketing support can be a means to milk or harvest profits from these cash cows.</a:t>
            </a:r>
            <a:endParaRPr lang="en-US" dirty="0"/>
          </a:p>
          <a:p>
            <a:endParaRPr lang="en-US" dirty="0"/>
          </a:p>
          <a:p>
            <a:r>
              <a:rPr lang="en-US" sz="1200" b="0" i="0" u="none" strike="noStrike" kern="1200" cap="none" baseline="0" dirty="0">
                <a:solidFill>
                  <a:schemeClr val="tx1"/>
                </a:solidFill>
                <a:latin typeface="Arial"/>
                <a:ea typeface="Arial"/>
                <a:cs typeface="Arial"/>
                <a:sym typeface="Arial"/>
              </a:rPr>
              <a:t>An </a:t>
            </a:r>
            <a:r>
              <a:rPr lang="en-US" sz="1200" b="0" i="1" u="none" strike="noStrike" kern="1200" cap="none" baseline="0" dirty="0">
                <a:solidFill>
                  <a:schemeClr val="tx1"/>
                </a:solidFill>
                <a:latin typeface="Arial"/>
                <a:ea typeface="Arial"/>
                <a:cs typeface="Arial"/>
                <a:sym typeface="Arial"/>
              </a:rPr>
              <a:t>orphan brand </a:t>
            </a:r>
            <a:r>
              <a:rPr lang="en-US" sz="1200" b="0" i="0" u="none" strike="noStrike" kern="1200" cap="none" baseline="0" dirty="0">
                <a:solidFill>
                  <a:schemeClr val="tx1"/>
                </a:solidFill>
                <a:latin typeface="Arial"/>
                <a:ea typeface="Arial"/>
                <a:cs typeface="Arial"/>
                <a:sym typeface="Arial"/>
              </a:rPr>
              <a:t>is a once-popular brand with diminished equity that a parent company allows to decline by withdrawing marketing support. Typically, these orphan brands have a customer base too small to warrant advertising and promotional expenditures.</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Finally, a permanent solution is to discontinue the product altogether. The marketplace is littered with brands that either failed to establish an adequate level of brand equity or saw their sources of brand equity disappear because of changes in the marketing environment.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17762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Fundamentally, the issue is the existing and latent equity of the brand. As the former head of consumer packaged-goods giant Unilever commented in explaining his company’s decision to review about 75 percent of its brands and lines of businesses for possible sell-offs, “If businesses aren’t creating value, we shouldn’t be in them. It’s like having a nice garden that gets weeds. You have to clean it up, so the light and air get in to the blooms which are likely to grow the best.”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56175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https://www.youtube.com/watch?v=6mDmdssPCws&amp;ab_channel=Calvin%26Habs</a:t>
            </a:r>
          </a:p>
          <a:p>
            <a:r>
              <a:rPr lang="en-US" dirty="0"/>
              <a:t>https://www.youtube.com/watch?v=SAUIeP6oSFs&amp;t=24s&amp;ab_channel=Calvin%26Habs</a:t>
            </a:r>
          </a:p>
          <a:p>
            <a:endParaRPr lang="en-US" dirty="0"/>
          </a:p>
          <a:p>
            <a:r>
              <a:rPr lang="en-US" dirty="0"/>
              <a:t>Edgy Advertising</a:t>
            </a:r>
          </a:p>
          <a:p>
            <a:r>
              <a:rPr lang="en-US" dirty="0"/>
              <a:t>https://scottbassen.com/Snapple-Personified-Bottles</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1598099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Without question, the most important consideration in reinforcing brands is consistency in the nature and amount of marketing support the brand receives. </a:t>
            </a:r>
          </a:p>
          <a:p>
            <a:r>
              <a:rPr lang="en-US" sz="1200" b="0" i="0" u="none" strike="noStrike" kern="1200" cap="none" baseline="0" dirty="0">
                <a:solidFill>
                  <a:schemeClr val="tx1"/>
                </a:solidFill>
                <a:latin typeface="Arial"/>
                <a:ea typeface="Arial"/>
                <a:cs typeface="Arial"/>
                <a:sym typeface="Arial"/>
              </a:rPr>
              <a:t>Brand consistency is critical to maintaining the strength and favorability of brand associations. </a:t>
            </a:r>
          </a:p>
          <a:p>
            <a:r>
              <a:rPr lang="en-US" sz="1200" b="0" i="0" u="none" strike="noStrike" kern="1200" cap="none" baseline="0" dirty="0">
                <a:solidFill>
                  <a:schemeClr val="tx1"/>
                </a:solidFill>
                <a:latin typeface="Arial"/>
                <a:ea typeface="Arial"/>
                <a:cs typeface="Arial"/>
                <a:sym typeface="Arial"/>
              </a:rPr>
              <a:t>Another way to achieve a consistent appeal is through retro-marketing, or convincing consumers that heritage brands have nostalgic appeal that can help consumers connect with their past.</a:t>
            </a:r>
          </a:p>
          <a:p>
            <a:endParaRPr lang="en-US" sz="1200" b="0" i="0" u="none" strike="noStrike" kern="1200" cap="none" baseline="0" dirty="0">
              <a:solidFill>
                <a:schemeClr val="tx1"/>
              </a:solidFill>
              <a:latin typeface="Arial"/>
              <a:ea typeface="Arial"/>
              <a:cs typeface="Arial"/>
              <a:sym typeface="Arial"/>
            </a:endParaRPr>
          </a:p>
          <a:p>
            <a:pPr>
              <a:buFont typeface="Arial" pitchFamily="34" charset="0"/>
              <a:buNone/>
              <a:defRPr/>
            </a:pPr>
            <a:r>
              <a:rPr lang="en-US" u="none" dirty="0"/>
              <a:t>Consistent marketing support for market leader brands</a:t>
            </a:r>
          </a:p>
          <a:p>
            <a:pPr marL="171450" indent="-171450">
              <a:buFont typeface="Arial" pitchFamily="34" charset="0"/>
              <a:buChar char="•"/>
              <a:defRPr/>
            </a:pPr>
            <a:r>
              <a:rPr lang="en-US" dirty="0"/>
              <a:t>Inadequate marketing support is a dangerous strategy when combined with price increases.</a:t>
            </a:r>
          </a:p>
          <a:p>
            <a:pPr marL="628650" lvl="1" indent="-171450">
              <a:buFont typeface="Arial" pitchFamily="34" charset="0"/>
              <a:buChar char="•"/>
              <a:defRPr/>
            </a:pPr>
            <a:r>
              <a:rPr lang="en-US" dirty="0"/>
              <a:t>An example of failure to adequately support a brand occurred in the kitchen and bath fixtures market.</a:t>
            </a:r>
          </a:p>
          <a:p>
            <a:pPr marL="628650" lvl="1" indent="-171450">
              <a:buFont typeface="Arial" pitchFamily="34" charset="0"/>
              <a:buChar char="•"/>
              <a:defRPr/>
            </a:pPr>
            <a:endParaRPr lang="en-US" dirty="0"/>
          </a:p>
          <a:p>
            <a:pPr>
              <a:buFont typeface="Arial" pitchFamily="34" charset="0"/>
              <a:buNone/>
              <a:defRPr/>
            </a:pPr>
            <a:r>
              <a:rPr lang="en-US" u="none" dirty="0"/>
              <a:t>Consistency and change</a:t>
            </a:r>
          </a:p>
          <a:p>
            <a:pPr marL="171450" indent="-171450">
              <a:buFont typeface="Arial" pitchFamily="34" charset="0"/>
              <a:buChar char="•"/>
              <a:defRPr/>
            </a:pPr>
            <a:r>
              <a:rPr lang="en-US" dirty="0"/>
              <a:t>Managing brand equity with consistency requires making numerous tactical shifts and changes.</a:t>
            </a:r>
          </a:p>
          <a:p>
            <a:pPr marL="628650" lvl="1" indent="-171450">
              <a:buFont typeface="Arial" pitchFamily="34" charset="0"/>
              <a:buChar char="•"/>
              <a:defRPr/>
            </a:pPr>
            <a:r>
              <a:rPr lang="en-US" dirty="0"/>
              <a:t>In order to maintain the strategic thrust and direction of a brand.</a:t>
            </a:r>
          </a:p>
          <a:p>
            <a:pPr marL="171450" indent="-171450">
              <a:buFont typeface="Arial" pitchFamily="34" charset="0"/>
              <a:buChar char="•"/>
              <a:defRPr/>
            </a:pPr>
            <a:r>
              <a:rPr lang="en-US" dirty="0"/>
              <a:t>Most effective tactics for a particular brand at any one time varies</a:t>
            </a:r>
          </a:p>
          <a:p>
            <a:pPr marL="171450" indent="-171450">
              <a:buFont typeface="Arial" pitchFamily="34" charset="0"/>
              <a:buChar char="•"/>
              <a:defRPr/>
            </a:pPr>
            <a:r>
              <a:rPr lang="en-US" dirty="0"/>
              <a:t>Strategic positioning of many leading brands has been kept uniform over time by the retention of key elements of the marketing program and the preservation of the brand meaning.</a:t>
            </a:r>
          </a:p>
          <a:p>
            <a:pPr marL="0" indent="0">
              <a:buFont typeface="Arial" pitchFamily="34" charset="0"/>
              <a:buNone/>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a:t>The main message is “Cheers to all” (https://www.sotrender.com/blog/2021/04/brand-consistency/)</a:t>
            </a:r>
          </a:p>
          <a:p>
            <a:pPr marL="0" indent="0">
              <a:buFont typeface="Arial" pitchFamily="34" charset="0"/>
              <a:buNone/>
              <a:defRPr/>
            </a:pPr>
            <a:r>
              <a:rPr lang="en-US" dirty="0"/>
              <a:t>Social equality is trending and Heineken wanted to jump on this bandwagon. Do you consider this campaign is in line with their brand image.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21369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dirty="0"/>
              <a:t>Brand flashbacks</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Dubbed </a:t>
            </a:r>
            <a:r>
              <a:rPr lang="en-US" sz="1200" b="0" i="1" u="none" strike="noStrike" kern="1200" cap="none" baseline="0" dirty="0">
                <a:solidFill>
                  <a:schemeClr val="tx1"/>
                </a:solidFill>
                <a:latin typeface="Arial"/>
                <a:ea typeface="Arial"/>
                <a:cs typeface="Arial"/>
                <a:sym typeface="Arial"/>
              </a:rPr>
              <a:t>retro-branding</a:t>
            </a:r>
            <a:r>
              <a:rPr lang="en-US" sz="1200" b="0" i="0" u="none" strike="noStrike" kern="1200" cap="none" baseline="0" dirty="0">
                <a:solidFill>
                  <a:schemeClr val="tx1"/>
                </a:solidFill>
                <a:latin typeface="Arial"/>
                <a:ea typeface="Arial"/>
                <a:cs typeface="Arial"/>
                <a:sym typeface="Arial"/>
              </a:rPr>
              <a:t>, </a:t>
            </a:r>
            <a:r>
              <a:rPr lang="en-US" sz="1200" b="0" i="1" u="none" strike="noStrike" kern="1200" cap="none" baseline="0" dirty="0">
                <a:solidFill>
                  <a:schemeClr val="tx1"/>
                </a:solidFill>
                <a:latin typeface="Arial"/>
                <a:ea typeface="Arial"/>
                <a:cs typeface="Arial"/>
                <a:sym typeface="Arial"/>
              </a:rPr>
              <a:t>retro-advertising, </a:t>
            </a:r>
            <a:r>
              <a:rPr lang="en-US" sz="1200" b="0" i="0" u="none" strike="noStrike" kern="1200" cap="none" baseline="0" dirty="0">
                <a:solidFill>
                  <a:schemeClr val="tx1"/>
                </a:solidFill>
                <a:latin typeface="Arial"/>
                <a:ea typeface="Arial"/>
                <a:cs typeface="Arial"/>
                <a:sym typeface="Arial"/>
              </a:rPr>
              <a:t>or </a:t>
            </a:r>
            <a:r>
              <a:rPr lang="en-US" sz="1200" b="0" i="1" u="none" strike="noStrike" kern="1200" cap="none" baseline="0" dirty="0">
                <a:solidFill>
                  <a:schemeClr val="tx1"/>
                </a:solidFill>
                <a:latin typeface="Arial"/>
                <a:ea typeface="Arial"/>
                <a:cs typeface="Arial"/>
                <a:sym typeface="Arial"/>
              </a:rPr>
              <a:t>nostalgia marketing </a:t>
            </a:r>
            <a:r>
              <a:rPr lang="en-US" sz="1200" b="0" i="0" u="none" strike="noStrike" kern="1200" cap="none" baseline="0" dirty="0">
                <a:solidFill>
                  <a:schemeClr val="tx1"/>
                </a:solidFill>
                <a:latin typeface="Arial"/>
                <a:ea typeface="Arial"/>
                <a:cs typeface="Arial"/>
                <a:sym typeface="Arial"/>
              </a:rPr>
              <a:t>by some marketing pundits, the tactic is a means to tie in with past advertising that was, and perhaps could be, a key source of brand equity.</a:t>
            </a:r>
            <a:endParaRPr lang="en-US" dirty="0"/>
          </a:p>
          <a:p>
            <a:r>
              <a:rPr lang="en-US" b="0" dirty="0"/>
              <a:t>Heritage can be a powerful point of difference where it conveys expertise, longevity, and experience, not just age. </a:t>
            </a:r>
          </a:p>
          <a:p>
            <a:endParaRPr lang="en-US" b="0" dirty="0"/>
          </a:p>
          <a:p>
            <a:r>
              <a:rPr lang="en-US" b="0" dirty="0"/>
              <a:t>Another example would be Oreo’s celebrating its anniversary. The research found that nostalgic ads can positively influence consumers, where they can create favorable attitudes toward the ad and the brand. </a:t>
            </a:r>
          </a:p>
          <a:p>
            <a:r>
              <a:rPr lang="en-US" b="0" dirty="0"/>
              <a:t>Another study found that the source of nostalgic purchase behavior, which is called intergenerational influence, or the influence of a parent’s purchase behavior and brand attitudes on a child’s behavior and attitudes.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102760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Does it remind you of anything?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Which is similar to customer retention.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Key sources of brand equity are of enduring value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799155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longer it takes a firm to respond to a marketing crisis, the more likely customers will form a negative impression based on unfavorable media overage or WOM. </a:t>
            </a:r>
          </a:p>
          <a:p>
            <a:r>
              <a:rPr lang="en-US" dirty="0"/>
              <a:t>An example was the Volkswagen diesel emission crisis, which apologized too little to late.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625722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Marketers can design marketing programs that mainly try to capitalize on or maximize brand awareness and image—for example, by reducing advertising expenses, seeking increasingly higher price premiums, or introducing numerous brand extensions.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09748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Marketers are more likely to change the specific tactics and supporting marketing program for the brand than its basic positioning and strategic direction.</a:t>
            </a:r>
          </a:p>
          <a:p>
            <a:endParaRPr lang="en-US" dirty="0"/>
          </a:p>
          <a:p>
            <a:pPr>
              <a:buFont typeface="Arial" pitchFamily="34" charset="0"/>
              <a:buNone/>
              <a:defRPr/>
            </a:pPr>
            <a:r>
              <a:rPr lang="en-US" u="none" dirty="0"/>
              <a:t>Product-related performance associations</a:t>
            </a:r>
          </a:p>
          <a:p>
            <a:pPr marL="171450" indent="-171450">
              <a:buFont typeface="Arial" pitchFamily="34" charset="0"/>
              <a:buChar char="•"/>
              <a:defRPr/>
            </a:pPr>
            <a:r>
              <a:rPr lang="en-US" dirty="0"/>
              <a:t>For brands whose core associations are primarily product-related performance attributes or benefits, product design, manufacturing, and merchandising innovation are critical to maintaining or enhancing brand equity.</a:t>
            </a:r>
          </a:p>
          <a:p>
            <a:pPr marL="171450" indent="-171450">
              <a:buFont typeface="Arial" pitchFamily="34" charset="0"/>
              <a:buChar char="•"/>
              <a:defRPr/>
            </a:pPr>
            <a:r>
              <a:rPr lang="en-US" dirty="0"/>
              <a:t>For companies in diverse categories, innovation is critical to success.</a:t>
            </a:r>
          </a:p>
          <a:p>
            <a:pPr marL="171450" indent="-171450">
              <a:buFont typeface="Arial" pitchFamily="34" charset="0"/>
              <a:buChar char="•"/>
              <a:defRPr/>
            </a:pPr>
            <a:r>
              <a:rPr lang="en-US" dirty="0"/>
              <a:t>Product innovations are critical for performance-based brands whose equity sources reside primarily in product-related associations.</a:t>
            </a:r>
          </a:p>
          <a:p>
            <a:pPr marL="628650" lvl="1" indent="-171450">
              <a:buFont typeface="Arial" pitchFamily="34" charset="0"/>
              <a:buChar char="•"/>
              <a:defRPr/>
            </a:pPr>
            <a:r>
              <a:rPr lang="en-US" dirty="0"/>
              <a:t>It is important not to change products too much, especially if the brand meaning for consumers is wrapped up in the product design or makeup.</a:t>
            </a:r>
          </a:p>
          <a:p>
            <a:pPr marL="0" lvl="0" indent="0">
              <a:buFont typeface="Arial" pitchFamily="34" charset="0"/>
              <a:buNone/>
              <a:defRPr/>
            </a:pPr>
            <a:endParaRPr lang="en-US" dirty="0"/>
          </a:p>
          <a:p>
            <a:pPr marL="0" lvl="0" indent="0">
              <a:buFont typeface="Arial" pitchFamily="34" charset="0"/>
              <a:buNone/>
              <a:defRPr/>
            </a:pPr>
            <a:r>
              <a:rPr lang="en-US" dirty="0"/>
              <a:t>Innovation is important for this association, i.e., progressive was the first to offer direct sales online and the ability to compare tup to 3 other insurers. </a:t>
            </a:r>
          </a:p>
          <a:p>
            <a:pPr marL="0" lvl="0" indent="0">
              <a:buFont typeface="Arial" pitchFamily="34" charset="0"/>
              <a:buNone/>
              <a:defRPr/>
            </a:pPr>
            <a:r>
              <a:rPr lang="en-US" dirty="0"/>
              <a:t>Smith corona filed for bankruptcy after the personal computer boom, but they should have understood their business and the document business, not the typewriter. </a:t>
            </a:r>
          </a:p>
          <a:p>
            <a:pPr marL="0" lvl="0" indent="0">
              <a:buFont typeface="Arial" pitchFamily="34" charset="0"/>
              <a:buNone/>
              <a:defRPr/>
            </a:pPr>
            <a:r>
              <a:rPr lang="en-US" dirty="0"/>
              <a:t>A similar story happened to Blockbuster, which Netflix replaced them. </a:t>
            </a:r>
          </a:p>
          <a:p>
            <a:pPr marL="0" lvl="0" indent="0">
              <a:buFont typeface="Arial" pitchFamily="34" charset="0"/>
              <a:buNone/>
              <a:defRPr/>
            </a:pPr>
            <a:endParaRPr lang="en-US" dirty="0"/>
          </a:p>
          <a:p>
            <a:pPr marL="0" lvl="0" indent="0">
              <a:buFont typeface="Arial" pitchFamily="34" charset="0"/>
              <a:buNone/>
              <a:defRPr/>
            </a:pPr>
            <a:r>
              <a:rPr lang="en-US" dirty="0"/>
              <a:t>However, marketers must also remember that we reassure consumers that we have a better product, not a different one. </a:t>
            </a:r>
          </a:p>
          <a:p>
            <a:pPr marL="0" lvl="0" indent="0">
              <a:buFont typeface="Arial" pitchFamily="34" charset="0"/>
              <a:buNone/>
              <a:defRPr/>
            </a:pPr>
            <a:endParaRPr lang="en-US" dirty="0"/>
          </a:p>
          <a:p>
            <a:pPr>
              <a:buFont typeface="Arial" pitchFamily="34" charset="0"/>
              <a:buNone/>
              <a:defRPr/>
            </a:pPr>
            <a:r>
              <a:rPr lang="en-US" u="none" dirty="0"/>
              <a:t>Nonproduct-related imagery associations</a:t>
            </a:r>
          </a:p>
          <a:p>
            <a:pPr marL="171450" indent="-171450">
              <a:buFont typeface="Arial" pitchFamily="34" charset="0"/>
              <a:buChar char="•"/>
              <a:defRPr/>
            </a:pPr>
            <a:r>
              <a:rPr lang="en-US" dirty="0"/>
              <a:t>For brands whose core associations are primarily nonproduct-related attributes and symbolic or experiential benefits, relevance in user and usage imagery is especially critical.</a:t>
            </a:r>
          </a:p>
          <a:p>
            <a:pPr marL="171450" indent="-171450">
              <a:buFont typeface="Arial" pitchFamily="34" charset="0"/>
              <a:buChar char="•"/>
              <a:defRPr/>
            </a:pPr>
            <a:r>
              <a:rPr lang="en-US" dirty="0"/>
              <a:t>Ill-conceived or too-frequent </a:t>
            </a:r>
            <a:r>
              <a:rPr lang="en-US" dirty="0" err="1"/>
              <a:t>repositionings</a:t>
            </a:r>
            <a:r>
              <a:rPr lang="en-US" dirty="0"/>
              <a:t> </a:t>
            </a:r>
            <a:r>
              <a:rPr lang="en-US" dirty="0" err="1"/>
              <a:t>cana</a:t>
            </a:r>
            <a:r>
              <a:rPr lang="en-US" dirty="0"/>
              <a:t> brand’s image brand and confuse or even alienate consumers.</a:t>
            </a:r>
          </a:p>
          <a:p>
            <a:pPr marL="628650" lvl="1" indent="-171450">
              <a:buFont typeface="Arial" pitchFamily="34" charset="0"/>
              <a:buChar char="•"/>
              <a:defRPr/>
            </a:pPr>
            <a:r>
              <a:rPr lang="en-US" dirty="0"/>
              <a:t>Brand images can be extremely sticky, and once strong associations have formed, they may be difficult to change.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80772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Flip following between product-related performance and non product-related imagery associations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414818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Brands sometimes have to return to their roots to recapture lost sources of equity.</a:t>
            </a:r>
          </a:p>
          <a:p>
            <a:pPr marL="628650" lvl="1" indent="-171450">
              <a:buFont typeface="Arial" pitchFamily="34" charset="0"/>
              <a:buChar char="•"/>
              <a:defRPr/>
            </a:pPr>
            <a:endParaRPr lang="en-US" dirty="0"/>
          </a:p>
          <a:p>
            <a:pPr marL="171450" lvl="0" indent="-171450">
              <a:buFont typeface="Arial" pitchFamily="34" charset="0"/>
              <a:buChar char="•"/>
              <a:defRPr/>
            </a:pPr>
            <a:r>
              <a:rPr lang="en-US" dirty="0"/>
              <a:t>In profiling brand knowledge structures to guide repositioning, marketers need to accurately and completely characterize the breadth and depth of brand awareness.</a:t>
            </a:r>
          </a:p>
          <a:p>
            <a:pPr marL="171450" indent="-171450">
              <a:buFont typeface="Arial" pitchFamily="34" charset="0"/>
              <a:buChar char="•"/>
              <a:defRPr/>
            </a:pPr>
            <a:r>
              <a:rPr lang="en-US" dirty="0"/>
              <a:t>Revitalization strategies run along a continuum, with pure back-to-basics at one end and pure reinvention at the other.</a:t>
            </a:r>
          </a:p>
          <a:p>
            <a:pPr marL="171450" indent="-171450">
              <a:buFont typeface="Arial" pitchFamily="34" charset="0"/>
              <a:buChar char="•"/>
              <a:defRPr/>
            </a:pPr>
            <a:r>
              <a:rPr lang="en-US" dirty="0"/>
              <a:t>Market failures, in which insufficient consumers are attracted to a brand, are typically much less damaging than product failures, in which the brand fundamentally fails to live up to its consumer promise.</a:t>
            </a:r>
          </a:p>
          <a:p>
            <a:pPr marL="628650" lvl="1" indent="-171450">
              <a:buFont typeface="Arial" pitchFamily="34" charset="0"/>
              <a:buChar char="•"/>
              <a:defRPr/>
            </a:pPr>
            <a:r>
              <a:rPr lang="en-US" dirty="0"/>
              <a:t>In market failure, a relaunch can sometimes prove successful.</a:t>
            </a:r>
          </a:p>
          <a:p>
            <a:pPr marL="628650" lvl="1" indent="-171450">
              <a:buFont typeface="Arial" pitchFamily="34" charset="0"/>
              <a:buChar char="•"/>
              <a:defRPr/>
            </a:pPr>
            <a:r>
              <a:rPr lang="en-US" dirty="0"/>
              <a:t>In product failure, the brand fundamentally fails to live up to its consumer promise.</a:t>
            </a:r>
          </a:p>
          <a:p>
            <a:pPr marL="171450" indent="-171450">
              <a:buFont typeface="Arial" pitchFamily="34" charset="0"/>
              <a:buChar char="•"/>
              <a:defRPr/>
            </a:pPr>
            <a:r>
              <a:rPr lang="en-US" dirty="0"/>
              <a:t>Strategic options on how best to refresh old sources of brand equity or create new ones to achieve the intended positioning:</a:t>
            </a:r>
          </a:p>
          <a:p>
            <a:pPr marL="628650" lvl="1" indent="-171450">
              <a:buFont typeface="Arial" pitchFamily="34" charset="0"/>
              <a:buChar char="•"/>
              <a:defRPr/>
            </a:pPr>
            <a:r>
              <a:rPr lang="en-US" dirty="0"/>
              <a:t>Expand the depth or breadth of brand awareness, or both, by improving consumer recall.</a:t>
            </a:r>
          </a:p>
          <a:p>
            <a:pPr marL="628650" lvl="1" indent="-171450">
              <a:buFont typeface="Arial" pitchFamily="34" charset="0"/>
              <a:buChar char="•"/>
              <a:defRPr/>
            </a:pPr>
            <a:r>
              <a:rPr lang="en-US" dirty="0"/>
              <a:t>Improve the strength, favorability, and uniqueness of the brand associations making up the brand image.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9018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11/27/2022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609600" y="215372"/>
            <a:ext cx="109728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7"/>
            <a:ext cx="109728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4542450"/>
      </p:ext>
    </p:extLst>
  </p:cSld>
  <p:clrMapOvr>
    <a:masterClrMapping/>
  </p:clrMapOvr>
  <p:extLst>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609600" y="215372"/>
            <a:ext cx="109728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7"/>
            <a:ext cx="109728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609600" y="3632201"/>
            <a:ext cx="109728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2112334"/>
      </p:ext>
    </p:extLst>
  </p:cSld>
  <p:clrMapOvr>
    <a:masterClrMapping/>
  </p:clrMapOvr>
  <p:extLst>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11/27/2022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sohardtodefine.wordpress.com/2009/06/16/muh-muh-muh-my-smith-corona/" TargetMode="External"/><Relationship Id="rId3" Type="http://schemas.openxmlformats.org/officeDocument/2006/relationships/image" Target="../media/image11.jpg"/><Relationship Id="rId7" Type="http://schemas.openxmlformats.org/officeDocument/2006/relationships/image" Target="../media/image13.jpg"/><Relationship Id="rId12" Type="http://schemas.openxmlformats.org/officeDocument/2006/relationships/hyperlink" Target="https://creativecommons.org/licenses/by-nc-nd/3.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flickr.com/photos/digiart2001/3951170293/" TargetMode="External"/><Relationship Id="rId11" Type="http://schemas.openxmlformats.org/officeDocument/2006/relationships/hyperlink" Target="https://creativecommons.org/licenses/by-nc-sa/3.0/" TargetMode="External"/><Relationship Id="rId5" Type="http://schemas.openxmlformats.org/officeDocument/2006/relationships/image" Target="../media/image12.jpg"/><Relationship Id="rId10" Type="http://schemas.openxmlformats.org/officeDocument/2006/relationships/hyperlink" Target="https://www.mappusinsurance.com/progressive-insurance-to-give-back-premium-to-auto-insurance-clients-due-to-coronavirus/" TargetMode="External"/><Relationship Id="rId4" Type="http://schemas.openxmlformats.org/officeDocument/2006/relationships/hyperlink" Target="https://www.wired.it/economia/business/2018/04/01/prodotti-flop-fallimenti-commerciali/" TargetMode="External"/><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KscChA1DxAk?feature=oembed" TargetMode="External"/><Relationship Id="rId1" Type="http://schemas.openxmlformats.org/officeDocument/2006/relationships/video" Target="https://www.youtube.com/embed/7jphRepLG9I?feature=oembed" TargetMode="Externa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ideo" Target="https://www.youtube.com/embed/fzFVe5mY1h8?start=8&amp;feature=oembed" TargetMode="External"/><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video" Target="https://www.youtube.com/embed/WhUJfvSgxEI?feature=oembed" TargetMode="External"/><Relationship Id="rId7" Type="http://schemas.openxmlformats.org/officeDocument/2006/relationships/image" Target="../media/image22.jpeg"/><Relationship Id="rId2" Type="http://schemas.openxmlformats.org/officeDocument/2006/relationships/video" Target="https://www.youtube.com/embed/mPZQqI9HcQE?feature=oembed" TargetMode="External"/><Relationship Id="rId1" Type="http://schemas.openxmlformats.org/officeDocument/2006/relationships/video" Target="https://www.youtube.com/embed/Lc8ifdzY5_k?feature=oembed" TargetMode="Externa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dsmediabrokers.com/brand-management/"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dD6r53DWxwk?feature=oembed" TargetMode="Externa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N1ajBDCOQ_4?start=28&amp;feature=oembed" TargetMode="External"/><Relationship Id="rId1" Type="http://schemas.openxmlformats.org/officeDocument/2006/relationships/video" Target="https://www.youtube.com/embed/nKFZJU7bvaw?feature=oembed" TargetMode="Externa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64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After Thanksgiving GIFs | Tenor">
            <a:extLst>
              <a:ext uri="{FF2B5EF4-FFF2-40B4-BE49-F238E27FC236}">
                <a16:creationId xmlns:a16="http://schemas.microsoft.com/office/drawing/2014/main" id="{DFFF7331-8016-FFF5-8FB8-6D2C288906C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21035" y="864108"/>
            <a:ext cx="5129784" cy="5129784"/>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30 Thanksgiving Memes That Will Crack Up Your Dinner Table">
            <a:extLst>
              <a:ext uri="{FF2B5EF4-FFF2-40B4-BE49-F238E27FC236}">
                <a16:creationId xmlns:a16="http://schemas.microsoft.com/office/drawing/2014/main" id="{DAC6582A-5AFF-F692-9AAD-2532913D46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180" y="876932"/>
            <a:ext cx="5129784" cy="5104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086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1792" y="1161288"/>
            <a:ext cx="3602736" cy="4526280"/>
          </a:xfrm>
        </p:spPr>
        <p:txBody>
          <a:bodyPr vert="horz" lIns="91440" tIns="45720" rIns="91440" bIns="45720" rtlCol="0" anchor="ctr">
            <a:normAutofit/>
          </a:bodyPr>
          <a:lstStyle/>
          <a:p>
            <a:pPr>
              <a:lnSpc>
                <a:spcPct val="90000"/>
              </a:lnSpc>
              <a:spcBef>
                <a:spcPct val="0"/>
              </a:spcBef>
            </a:pPr>
            <a:r>
              <a:rPr lang="en-US" sz="4000" kern="1200">
                <a:solidFill>
                  <a:schemeClr val="tx1"/>
                </a:solidFill>
                <a:latin typeface="+mj-lt"/>
                <a:ea typeface="+mj-ea"/>
                <a:cs typeface="+mj-cs"/>
              </a:rPr>
              <a:t>Protecting Sources of Brand Equity</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Content Placeholder 2"/>
          <p:cNvSpPr>
            <a:spLocks noGrp="1"/>
          </p:cNvSpPr>
          <p:nvPr>
            <p:ph sz="quarter" idx="13"/>
          </p:nvPr>
        </p:nvSpPr>
        <p:spPr>
          <a:xfrm>
            <a:off x="5434149" y="932688"/>
            <a:ext cx="5916603" cy="4992624"/>
          </a:xfrm>
        </p:spPr>
        <p:txBody>
          <a:bodyPr vert="horz" lIns="91440" tIns="45720" rIns="91440" bIns="45720" rtlCol="0" anchor="ctr">
            <a:normAutofit/>
          </a:bodyPr>
          <a:lstStyle/>
          <a:p>
            <a:pPr indent="-228600"/>
            <a:r>
              <a:rPr lang="en-US" altLang="en-US" sz="2000" dirty="0"/>
              <a:t>Unless the company makes strategic positioning of the brand less powerful, there is little need to deviate from a successful positioning</a:t>
            </a:r>
          </a:p>
          <a:p>
            <a:pPr indent="-228600"/>
            <a:r>
              <a:rPr lang="en-US" altLang="en-US" sz="2000" dirty="0"/>
              <a:t>Although brands should always look for potentially powerful new sources of brand equity</a:t>
            </a:r>
          </a:p>
          <a:p>
            <a:pPr lvl="1" indent="-228600"/>
            <a:r>
              <a:rPr lang="en-US" altLang="en-US" sz="2000" dirty="0"/>
              <a:t>Top priority is to preserve and defend those that already exist</a:t>
            </a:r>
          </a:p>
        </p:txBody>
      </p:sp>
    </p:spTree>
    <p:extLst>
      <p:ext uri="{BB962C8B-B14F-4D97-AF65-F5344CB8AC3E}">
        <p14:creationId xmlns:p14="http://schemas.microsoft.com/office/powerpoint/2010/main" val="418011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0A225C-C341-BC6A-83C0-F7F2076F467E}"/>
              </a:ext>
            </a:extLst>
          </p:cNvPr>
          <p:cNvSpPr>
            <a:spLocks noGrp="1"/>
          </p:cNvSpPr>
          <p:nvPr>
            <p:ph type="title"/>
          </p:nvPr>
        </p:nvSpPr>
        <p:spPr>
          <a:xfrm>
            <a:off x="1115568" y="548640"/>
            <a:ext cx="10168128" cy="1179576"/>
          </a:xfrm>
        </p:spPr>
        <p:txBody>
          <a:bodyPr vert="horz" lIns="91440" tIns="45720" rIns="91440" bIns="45720" rtlCol="0" anchor="ctr">
            <a:normAutofit/>
          </a:bodyPr>
          <a:lstStyle/>
          <a:p>
            <a:pPr>
              <a:lnSpc>
                <a:spcPct val="90000"/>
              </a:lnSpc>
              <a:spcBef>
                <a:spcPct val="0"/>
              </a:spcBef>
            </a:pPr>
            <a:r>
              <a:rPr lang="en-US" sz="4000" kern="1200">
                <a:solidFill>
                  <a:schemeClr val="tx1"/>
                </a:solidFill>
                <a:latin typeface="+mj-lt"/>
                <a:ea typeface="+mj-ea"/>
                <a:cs typeface="+mj-cs"/>
              </a:rPr>
              <a:t>Brand Crises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4436336-8AEF-64CB-85E8-E4F65B2DA30A}"/>
              </a:ext>
            </a:extLst>
          </p:cNvPr>
          <p:cNvSpPr>
            <a:spLocks noGrp="1"/>
          </p:cNvSpPr>
          <p:nvPr>
            <p:ph sz="quarter" idx="13"/>
          </p:nvPr>
        </p:nvSpPr>
        <p:spPr>
          <a:xfrm>
            <a:off x="1115568" y="2481943"/>
            <a:ext cx="10168128" cy="3695020"/>
          </a:xfrm>
        </p:spPr>
        <p:txBody>
          <a:bodyPr vert="horz" lIns="91440" tIns="45720" rIns="91440" bIns="45720" rtlCol="0">
            <a:normAutofit/>
          </a:bodyPr>
          <a:lstStyle/>
          <a:p>
            <a:pPr indent="-228600"/>
            <a:r>
              <a:rPr lang="en-US" sz="2200" dirty="0"/>
              <a:t>Brands that have a sincere brand personality can suffer more when a crisis occurs </a:t>
            </a:r>
          </a:p>
          <a:p>
            <a:pPr indent="-228600"/>
            <a:r>
              <a:rPr lang="en-US" sz="2200" dirty="0"/>
              <a:t>Consumers are more likely o punish brands for transgressions when those concerns with strong relationships with brands </a:t>
            </a:r>
          </a:p>
          <a:p>
            <a:pPr lvl="1" indent="-228600"/>
            <a:r>
              <a:rPr lang="en-US" sz="2200" dirty="0"/>
              <a:t>injustice or betrayal: when consumers directly experience the crisis</a:t>
            </a:r>
          </a:p>
          <a:p>
            <a:pPr lvl="1" indent="-228600"/>
            <a:r>
              <a:rPr lang="en-US" sz="2200" dirty="0"/>
              <a:t>Forgiveness: when the crisis does not impact them directly (counter-argumentation)</a:t>
            </a:r>
          </a:p>
          <a:p>
            <a:pPr indent="-228600"/>
            <a:r>
              <a:rPr lang="en-US" sz="2200" dirty="0"/>
              <a:t>Brands that have line extensions or extensions can suffer more from crises (spillover effect)</a:t>
            </a:r>
          </a:p>
          <a:p>
            <a:pPr indent="-228600"/>
            <a:endParaRPr lang="en-US" sz="2200" dirty="0"/>
          </a:p>
        </p:txBody>
      </p:sp>
    </p:spTree>
    <p:extLst>
      <p:ext uri="{BB962C8B-B14F-4D97-AF65-F5344CB8AC3E}">
        <p14:creationId xmlns:p14="http://schemas.microsoft.com/office/powerpoint/2010/main" val="23804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AC5121-A5FA-7787-B4C3-076E8163A79F}"/>
              </a:ext>
            </a:extLst>
          </p:cNvPr>
          <p:cNvSpPr>
            <a:spLocks noGrp="1"/>
          </p:cNvSpPr>
          <p:nvPr>
            <p:ph type="title"/>
          </p:nvPr>
        </p:nvSpPr>
        <p:spPr>
          <a:xfrm>
            <a:off x="621792" y="1161288"/>
            <a:ext cx="3602736" cy="4526280"/>
          </a:xfrm>
        </p:spPr>
        <p:txBody>
          <a:bodyPr vert="horz" lIns="91440" tIns="45720" rIns="91440" bIns="45720" rtlCol="0" anchor="ctr">
            <a:normAutofit/>
          </a:bodyPr>
          <a:lstStyle/>
          <a:p>
            <a:pPr>
              <a:lnSpc>
                <a:spcPct val="90000"/>
              </a:lnSpc>
              <a:spcBef>
                <a:spcPct val="0"/>
              </a:spcBef>
            </a:pPr>
            <a:r>
              <a:rPr lang="en-US" sz="4000" kern="1200">
                <a:solidFill>
                  <a:schemeClr val="tx1"/>
                </a:solidFill>
                <a:latin typeface="+mj-lt"/>
                <a:ea typeface="+mj-ea"/>
                <a:cs typeface="+mj-cs"/>
              </a:rPr>
              <a:t>Recovering from a Brand Crisis or Scandal</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88D33E8-A3D5-408D-D51C-C44AB54767B0}"/>
              </a:ext>
            </a:extLst>
          </p:cNvPr>
          <p:cNvSpPr>
            <a:spLocks noGrp="1"/>
          </p:cNvSpPr>
          <p:nvPr>
            <p:ph sz="quarter" idx="13"/>
          </p:nvPr>
        </p:nvSpPr>
        <p:spPr>
          <a:xfrm>
            <a:off x="5434149" y="932688"/>
            <a:ext cx="5916603" cy="4992624"/>
          </a:xfrm>
        </p:spPr>
        <p:txBody>
          <a:bodyPr vert="horz" lIns="91440" tIns="45720" rIns="91440" bIns="45720" rtlCol="0" anchor="ctr">
            <a:normAutofit/>
          </a:bodyPr>
          <a:lstStyle/>
          <a:p>
            <a:pPr indent="-228600"/>
            <a:r>
              <a:rPr lang="en-US" sz="2000"/>
              <a:t>Swiftness </a:t>
            </a:r>
          </a:p>
          <a:p>
            <a:pPr indent="-228600"/>
            <a:r>
              <a:rPr lang="en-US" sz="2000"/>
              <a:t>Sincerity </a:t>
            </a:r>
          </a:p>
        </p:txBody>
      </p:sp>
    </p:spTree>
    <p:extLst>
      <p:ext uri="{BB962C8B-B14F-4D97-AF65-F5344CB8AC3E}">
        <p14:creationId xmlns:p14="http://schemas.microsoft.com/office/powerpoint/2010/main" val="2351798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48640"/>
            <a:ext cx="10168128" cy="1179576"/>
          </a:xfrm>
        </p:spPr>
        <p:txBody>
          <a:bodyPr vert="horz" lIns="91440" tIns="45720" rIns="91440" bIns="45720" rtlCol="0" anchor="ctr">
            <a:normAutofit/>
          </a:bodyPr>
          <a:lstStyle/>
          <a:p>
            <a:pPr>
              <a:lnSpc>
                <a:spcPct val="90000"/>
              </a:lnSpc>
              <a:spcBef>
                <a:spcPct val="0"/>
              </a:spcBef>
            </a:pPr>
            <a:r>
              <a:rPr lang="en-US" sz="4000" kern="1200">
                <a:solidFill>
                  <a:schemeClr val="tx1"/>
                </a:solidFill>
                <a:latin typeface="+mj-lt"/>
                <a:ea typeface="+mj-ea"/>
                <a:cs typeface="+mj-cs"/>
              </a:rPr>
              <a:t>Fortifying Versus Leveraging</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sz="quarter" idx="13"/>
          </p:nvPr>
        </p:nvSpPr>
        <p:spPr>
          <a:xfrm>
            <a:off x="1115568" y="2481943"/>
            <a:ext cx="10168128" cy="3695020"/>
          </a:xfrm>
        </p:spPr>
        <p:txBody>
          <a:bodyPr vert="horz" lIns="91440" tIns="45720" rIns="91440" bIns="45720" rtlCol="0">
            <a:normAutofit/>
          </a:bodyPr>
          <a:lstStyle/>
          <a:p>
            <a:pPr indent="-228600"/>
            <a:r>
              <a:rPr lang="en-US" altLang="en-US" sz="2200" dirty="0"/>
              <a:t>Marketers can design marketing programs that mainly try to capitalize on or maximize brand awareness and image</a:t>
            </a:r>
          </a:p>
          <a:p>
            <a:pPr indent="-228600"/>
            <a:r>
              <a:rPr lang="en-US" altLang="en-US" sz="2200" dirty="0"/>
              <a:t>Without its sources of brand equity, the brand itself may not continue to yield valuable benefits</a:t>
            </a:r>
          </a:p>
        </p:txBody>
      </p:sp>
    </p:spTree>
    <p:extLst>
      <p:ext uri="{BB962C8B-B14F-4D97-AF65-F5344CB8AC3E}">
        <p14:creationId xmlns:p14="http://schemas.microsoft.com/office/powerpoint/2010/main" val="27404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3EDA0D-F54B-48BB-9910-7DB6A5FBA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3A73256-0EB9-4289-A040-E77C05B42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2000" cy="2395820"/>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4FE2E0-0356-4DC9-A129-5C677E5BB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080500" y="6"/>
            <a:ext cx="31114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AF9516E-11D6-4EBA-B6FD-722514EE9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
            <a:ext cx="12192000" cy="2395815"/>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1E68CD86-EBCA-4577-B9FD-960CCEE8C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26042" y="9496"/>
            <a:ext cx="11765956" cy="2376835"/>
          </a:xfrm>
          <a:prstGeom prst="rect">
            <a:avLst/>
          </a:prstGeom>
          <a:gradFill>
            <a:gsLst>
              <a:gs pos="0">
                <a:srgbClr val="000000">
                  <a:alpha val="8000"/>
                </a:srgbClr>
              </a:gs>
              <a:gs pos="76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365125"/>
            <a:ext cx="9748522" cy="1325563"/>
          </a:xfrm>
        </p:spPr>
        <p:txBody>
          <a:bodyPr vert="horz" lIns="91440" tIns="45720" rIns="91440" bIns="45720" rtlCol="0" anchor="ctr">
            <a:normAutofit/>
          </a:bodyPr>
          <a:lstStyle/>
          <a:p>
            <a:pPr>
              <a:lnSpc>
                <a:spcPct val="90000"/>
              </a:lnSpc>
              <a:spcBef>
                <a:spcPct val="0"/>
              </a:spcBef>
            </a:pPr>
            <a:r>
              <a:rPr lang="en-US" sz="4000" kern="1200">
                <a:solidFill>
                  <a:srgbClr val="FFFFFF"/>
                </a:solidFill>
                <a:latin typeface="+mj-lt"/>
                <a:ea typeface="+mj-ea"/>
                <a:cs typeface="+mj-cs"/>
              </a:rPr>
              <a:t>Fine-Tuning the Supporting Marketing Program</a:t>
            </a:r>
          </a:p>
        </p:txBody>
      </p:sp>
      <p:pic>
        <p:nvPicPr>
          <p:cNvPr id="13" name="Picture 12" descr="Logo&#10;&#10;Description automatically generated">
            <a:extLst>
              <a:ext uri="{FF2B5EF4-FFF2-40B4-BE49-F238E27FC236}">
                <a16:creationId xmlns:a16="http://schemas.microsoft.com/office/drawing/2014/main" id="{64A7D776-6CC1-4704-5EAF-F16D613C62E7}"/>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1237" r="19515" b="4"/>
          <a:stretch/>
        </p:blipFill>
        <p:spPr>
          <a:xfrm>
            <a:off x="1045013" y="1824895"/>
            <a:ext cx="2282932" cy="2282932"/>
          </a:xfrm>
          <a:custGeom>
            <a:avLst/>
            <a:gdLst/>
            <a:ahLst/>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p:spPr>
      </p:pic>
      <p:pic>
        <p:nvPicPr>
          <p:cNvPr id="10" name="Picture 9" descr="A picture containing text, outdoor&#10;&#10;Description automatically generated">
            <a:extLst>
              <a:ext uri="{FF2B5EF4-FFF2-40B4-BE49-F238E27FC236}">
                <a16:creationId xmlns:a16="http://schemas.microsoft.com/office/drawing/2014/main" id="{ADB1C933-718B-57F0-7C1B-7BD4E959EFCF}"/>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23868" r="9380" b="-4"/>
          <a:stretch/>
        </p:blipFill>
        <p:spPr>
          <a:xfrm>
            <a:off x="3650350" y="1816875"/>
            <a:ext cx="2282932" cy="2282932"/>
          </a:xfrm>
          <a:custGeom>
            <a:avLst/>
            <a:gdLst/>
            <a:ahLst/>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p:spPr>
      </p:pic>
      <p:pic>
        <p:nvPicPr>
          <p:cNvPr id="7" name="Picture 6" descr="A picture containing text, car, electronics&#10;&#10;Description automatically generated">
            <a:extLst>
              <a:ext uri="{FF2B5EF4-FFF2-40B4-BE49-F238E27FC236}">
                <a16:creationId xmlns:a16="http://schemas.microsoft.com/office/drawing/2014/main" id="{53823ADA-1366-7663-1667-AD0124978E30}"/>
              </a:ext>
            </a:extLst>
          </p:cNvPr>
          <p:cNvPicPr>
            <a:picLocks noChangeAspect="1"/>
          </p:cNvPicPr>
          <p:nvPr/>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l="25001" r="-4" b="-4"/>
          <a:stretch/>
        </p:blipFill>
        <p:spPr>
          <a:xfrm>
            <a:off x="6292739" y="1816875"/>
            <a:ext cx="2282932" cy="2282932"/>
          </a:xfrm>
          <a:custGeom>
            <a:avLst/>
            <a:gdLst/>
            <a:ahLst/>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p:spPr>
      </p:pic>
      <p:pic>
        <p:nvPicPr>
          <p:cNvPr id="5" name="Picture 4" descr="A person with the arms crossed&#10;&#10;Description automatically generated with low confidence">
            <a:extLst>
              <a:ext uri="{FF2B5EF4-FFF2-40B4-BE49-F238E27FC236}">
                <a16:creationId xmlns:a16="http://schemas.microsoft.com/office/drawing/2014/main" id="{8F274A8D-D654-FCA0-2BCA-DD9A76415A5D}"/>
              </a:ext>
            </a:extLst>
          </p:cNvPr>
          <p:cNvPicPr>
            <a:picLocks noChangeAspect="1"/>
          </p:cNvPicPr>
          <p:nvPr/>
        </p:nvPicPr>
        <p:blipFill rotWithShape="1">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l="29124" r="26127" b="1"/>
          <a:stretch/>
        </p:blipFill>
        <p:spPr>
          <a:xfrm>
            <a:off x="8894647" y="1831520"/>
            <a:ext cx="2282932" cy="2282932"/>
          </a:xfrm>
          <a:custGeom>
            <a:avLst/>
            <a:gdLst/>
            <a:ahLst/>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p:spPr>
      </p:pic>
      <p:sp>
        <p:nvSpPr>
          <p:cNvPr id="3" name="Content Placeholder 2"/>
          <p:cNvSpPr>
            <a:spLocks noGrp="1"/>
          </p:cNvSpPr>
          <p:nvPr>
            <p:ph sz="quarter" idx="13"/>
          </p:nvPr>
        </p:nvSpPr>
        <p:spPr>
          <a:xfrm>
            <a:off x="1371598" y="4503762"/>
            <a:ext cx="9748523" cy="1727792"/>
          </a:xfrm>
        </p:spPr>
        <p:txBody>
          <a:bodyPr vert="horz" lIns="91440" tIns="45720" rIns="91440" bIns="45720" rtlCol="0" anchor="ctr">
            <a:normAutofit/>
          </a:bodyPr>
          <a:lstStyle/>
          <a:p>
            <a:pPr indent="-228600"/>
            <a:r>
              <a:rPr lang="en-US" altLang="en-US" sz="2000"/>
              <a:t>Product-related performance associations</a:t>
            </a:r>
          </a:p>
          <a:p>
            <a:pPr indent="-228600"/>
            <a:r>
              <a:rPr lang="en-US" altLang="en-US" sz="2000"/>
              <a:t>Nonproduct-related imagery associations</a:t>
            </a:r>
          </a:p>
        </p:txBody>
      </p:sp>
      <p:sp>
        <p:nvSpPr>
          <p:cNvPr id="8" name="TextBox 7">
            <a:extLst>
              <a:ext uri="{FF2B5EF4-FFF2-40B4-BE49-F238E27FC236}">
                <a16:creationId xmlns:a16="http://schemas.microsoft.com/office/drawing/2014/main" id="{6298468A-F9B7-D871-49FA-242FAD31E205}"/>
              </a:ext>
            </a:extLst>
          </p:cNvPr>
          <p:cNvSpPr txBox="1"/>
          <p:nvPr/>
        </p:nvSpPr>
        <p:spPr>
          <a:xfrm>
            <a:off x="9751909" y="6870700"/>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8" tooltip="https://sohardtodefine.wordpress.com/2009/06/16/muh-muh-muh-my-smith-corona/">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1"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
        <p:nvSpPr>
          <p:cNvPr id="11" name="TextBox 10">
            <a:extLst>
              <a:ext uri="{FF2B5EF4-FFF2-40B4-BE49-F238E27FC236}">
                <a16:creationId xmlns:a16="http://schemas.microsoft.com/office/drawing/2014/main" id="{36D8E03A-AD64-EC65-2A22-540AACF3EFBA}"/>
              </a:ext>
            </a:extLst>
          </p:cNvPr>
          <p:cNvSpPr txBox="1"/>
          <p:nvPr/>
        </p:nvSpPr>
        <p:spPr>
          <a:xfrm>
            <a:off x="7279882" y="6870700"/>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www.flickr.com/photos/digiart2001/395117029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2"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
        <p:nvSpPr>
          <p:cNvPr id="14" name="TextBox 13">
            <a:extLst>
              <a:ext uri="{FF2B5EF4-FFF2-40B4-BE49-F238E27FC236}">
                <a16:creationId xmlns:a16="http://schemas.microsoft.com/office/drawing/2014/main" id="{B8A41A27-04D8-FDAB-0F77-FCE7EEB00C33}"/>
              </a:ext>
            </a:extLst>
          </p:cNvPr>
          <p:cNvSpPr txBox="1"/>
          <p:nvPr/>
        </p:nvSpPr>
        <p:spPr>
          <a:xfrm>
            <a:off x="4807855" y="6870700"/>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wired.it/economia/business/2018/04/01/prodotti-flop-fallimenti-commerciali/">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2"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1740676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87EA4E9-DFD6-45D4-965D-8A79984E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4293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9ECF61-7874-2BE8-A737-7F2E7754BD8C}"/>
              </a:ext>
            </a:extLst>
          </p:cNvPr>
          <p:cNvSpPr>
            <a:spLocks noGrp="1"/>
          </p:cNvSpPr>
          <p:nvPr>
            <p:ph type="title"/>
          </p:nvPr>
        </p:nvSpPr>
        <p:spPr>
          <a:xfrm>
            <a:off x="847344" y="300505"/>
            <a:ext cx="10506456" cy="1197864"/>
          </a:xfrm>
        </p:spPr>
        <p:txBody>
          <a:bodyPr vert="horz" lIns="91440" tIns="45720" rIns="91440" bIns="45720" rtlCol="0" anchor="b">
            <a:normAutofit/>
          </a:bodyPr>
          <a:lstStyle/>
          <a:p>
            <a:pPr algn="ctr">
              <a:lnSpc>
                <a:spcPct val="90000"/>
              </a:lnSpc>
              <a:spcBef>
                <a:spcPct val="0"/>
              </a:spcBef>
            </a:pPr>
            <a:r>
              <a:rPr lang="en-US" sz="5400">
                <a:solidFill>
                  <a:schemeClr val="bg1"/>
                </a:solidFill>
                <a:ea typeface="+mj-ea"/>
                <a:cs typeface="+mj-cs"/>
              </a:rPr>
              <a:t>Flip Flopping</a:t>
            </a:r>
          </a:p>
        </p:txBody>
      </p:sp>
      <p:pic>
        <p:nvPicPr>
          <p:cNvPr id="7" name="Online Media 6" title="(1999) Heineken TV Ad ''The Weasel'' It's all about the Beer / Refrigerator Party scene">
            <a:hlinkClick r:id="" action="ppaction://media"/>
            <a:extLst>
              <a:ext uri="{FF2B5EF4-FFF2-40B4-BE49-F238E27FC236}">
                <a16:creationId xmlns:a16="http://schemas.microsoft.com/office/drawing/2014/main" id="{E1D53CCF-5D89-1808-D656-CF931A76D8BC}"/>
              </a:ext>
            </a:extLst>
          </p:cNvPr>
          <p:cNvPicPr>
            <a:picLocks noRot="1" noChangeAspect="1"/>
          </p:cNvPicPr>
          <p:nvPr>
            <a:videoFile r:link="rId1"/>
          </p:nvPr>
        </p:nvPicPr>
        <p:blipFill>
          <a:blip r:embed="rId5"/>
          <a:stretch>
            <a:fillRect/>
          </a:stretch>
        </p:blipFill>
        <p:spPr>
          <a:xfrm>
            <a:off x="482221" y="2998202"/>
            <a:ext cx="5465162" cy="3087816"/>
          </a:xfrm>
          <a:prstGeom prst="rect">
            <a:avLst/>
          </a:prstGeom>
        </p:spPr>
      </p:pic>
      <p:pic>
        <p:nvPicPr>
          <p:cNvPr id="4" name="Online Media 3" title="Heineken Commercial - Give Yourself A Good Name (Boss's Daughter)">
            <a:hlinkClick r:id="" action="ppaction://media"/>
            <a:extLst>
              <a:ext uri="{FF2B5EF4-FFF2-40B4-BE49-F238E27FC236}">
                <a16:creationId xmlns:a16="http://schemas.microsoft.com/office/drawing/2014/main" id="{546BD967-EA73-BA9B-6E5A-C7B0B1826E5C}"/>
              </a:ext>
            </a:extLst>
          </p:cNvPr>
          <p:cNvPicPr>
            <a:picLocks noGrp="1" noRot="1" noChangeAspect="1"/>
          </p:cNvPicPr>
          <p:nvPr>
            <p:ph sz="quarter" idx="13"/>
            <a:videoFile r:link="rId2"/>
          </p:nvPr>
        </p:nvPicPr>
        <p:blipFill>
          <a:blip r:embed="rId6"/>
          <a:stretch>
            <a:fillRect/>
          </a:stretch>
        </p:blipFill>
        <p:spPr>
          <a:xfrm>
            <a:off x="6244618" y="2998202"/>
            <a:ext cx="5465161" cy="3087815"/>
          </a:xfrm>
          <a:prstGeom prst="rect">
            <a:avLst/>
          </a:prstGeom>
        </p:spPr>
      </p:pic>
      <p:sp>
        <p:nvSpPr>
          <p:cNvPr id="9" name="TextBox 8">
            <a:extLst>
              <a:ext uri="{FF2B5EF4-FFF2-40B4-BE49-F238E27FC236}">
                <a16:creationId xmlns:a16="http://schemas.microsoft.com/office/drawing/2014/main" id="{7C4D090D-05B6-3B6B-9306-D874324714BA}"/>
              </a:ext>
            </a:extLst>
          </p:cNvPr>
          <p:cNvSpPr txBox="1"/>
          <p:nvPr/>
        </p:nvSpPr>
        <p:spPr>
          <a:xfrm>
            <a:off x="6348549" y="6230983"/>
            <a:ext cx="5199017" cy="369332"/>
          </a:xfrm>
          <a:prstGeom prst="rect">
            <a:avLst/>
          </a:prstGeom>
          <a:noFill/>
        </p:spPr>
        <p:txBody>
          <a:bodyPr wrap="square" rtlCol="0">
            <a:spAutoFit/>
          </a:bodyPr>
          <a:lstStyle/>
          <a:p>
            <a:r>
              <a:rPr lang="en-US" dirty="0"/>
              <a:t>User-focus ad (“Give Yourself a Good Name”)</a:t>
            </a:r>
          </a:p>
        </p:txBody>
      </p:sp>
      <p:sp>
        <p:nvSpPr>
          <p:cNvPr id="10" name="TextBox 9">
            <a:extLst>
              <a:ext uri="{FF2B5EF4-FFF2-40B4-BE49-F238E27FC236}">
                <a16:creationId xmlns:a16="http://schemas.microsoft.com/office/drawing/2014/main" id="{09D66E9F-D9A9-8C7C-F4BF-D065A10DE6B4}"/>
              </a:ext>
            </a:extLst>
          </p:cNvPr>
          <p:cNvSpPr txBox="1"/>
          <p:nvPr/>
        </p:nvSpPr>
        <p:spPr>
          <a:xfrm>
            <a:off x="492034" y="6188163"/>
            <a:ext cx="5199017" cy="369332"/>
          </a:xfrm>
          <a:prstGeom prst="rect">
            <a:avLst/>
          </a:prstGeom>
          <a:noFill/>
        </p:spPr>
        <p:txBody>
          <a:bodyPr wrap="square" rtlCol="0">
            <a:spAutoFit/>
          </a:bodyPr>
          <a:lstStyle/>
          <a:p>
            <a:r>
              <a:rPr lang="en-US" dirty="0"/>
              <a:t>Product-focused ad (“It’s All About the Beer”)</a:t>
            </a:r>
          </a:p>
        </p:txBody>
      </p:sp>
    </p:spTree>
    <p:extLst>
      <p:ext uri="{BB962C8B-B14F-4D97-AF65-F5344CB8AC3E}">
        <p14:creationId xmlns:p14="http://schemas.microsoft.com/office/powerpoint/2010/main" val="133719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p:cTn id="17" fill="hold" display="0">
                  <p:stCondLst>
                    <p:cond delay="indefinite"/>
                  </p:stCondLst>
                </p:cTn>
                <p:tgtEl>
                  <p:spTgt spid="7"/>
                </p:tgtEl>
              </p:cMediaNode>
            </p:video>
            <p:seq concurrent="1" nextAc="seek">
              <p:cTn id="18" restart="whenNotActive" fill="hold" evtFilter="cancelBubble" nodeType="interactiveSeq">
                <p:stCondLst>
                  <p:cond evt="onClick" delay="0">
                    <p:tgtEl>
                      <p:spTgt spid="7"/>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Revitalizing Brands</a:t>
            </a:r>
            <a:endParaRPr lang="en-IN" dirty="0"/>
          </a:p>
        </p:txBody>
      </p:sp>
      <p:sp>
        <p:nvSpPr>
          <p:cNvPr id="4" name="Content Placeholder 3"/>
          <p:cNvSpPr>
            <a:spLocks noGrp="1"/>
          </p:cNvSpPr>
          <p:nvPr>
            <p:ph sz="quarter" idx="13"/>
          </p:nvPr>
        </p:nvSpPr>
        <p:spPr>
          <a:xfrm>
            <a:off x="1981200" y="1556328"/>
            <a:ext cx="8229600" cy="2526723"/>
          </a:xfrm>
        </p:spPr>
        <p:txBody>
          <a:bodyPr/>
          <a:lstStyle/>
          <a:p>
            <a:r>
              <a:rPr lang="en-US" dirty="0"/>
              <a:t>In virtually every product category are examples of once prominent and admired brands that have fallen on hard times or even completely disappeared</a:t>
            </a:r>
          </a:p>
          <a:p>
            <a:pPr lvl="1"/>
            <a:r>
              <a:rPr lang="en-US" dirty="0"/>
              <a:t>Brands such as Microsoft, G</a:t>
            </a:r>
            <a:r>
              <a:rPr lang="en-US" sz="100" dirty="0"/>
              <a:t> </a:t>
            </a:r>
            <a:r>
              <a:rPr lang="en-US" dirty="0"/>
              <a:t>E, and Old Spice have successfully repositioned their brands</a:t>
            </a:r>
          </a:p>
          <a:p>
            <a:r>
              <a:rPr lang="en-US" dirty="0"/>
              <a:t>Two strategic options:</a:t>
            </a:r>
            <a:endParaRPr lang="en-IN" dirty="0"/>
          </a:p>
        </p:txBody>
      </p:sp>
      <p:sp>
        <p:nvSpPr>
          <p:cNvPr id="5" name="Content Placeholder 4"/>
          <p:cNvSpPr>
            <a:spLocks noGrp="1"/>
          </p:cNvSpPr>
          <p:nvPr>
            <p:ph sz="quarter" idx="14"/>
          </p:nvPr>
        </p:nvSpPr>
        <p:spPr>
          <a:xfrm>
            <a:off x="1981200" y="4209717"/>
            <a:ext cx="8229600" cy="1793875"/>
          </a:xfrm>
        </p:spPr>
        <p:txBody>
          <a:bodyPr/>
          <a:lstStyle/>
          <a:p>
            <a:pPr marL="741600" lvl="1" indent="-428400">
              <a:buFont typeface="+mj-lt"/>
              <a:buAutoNum type="arabicPeriod"/>
            </a:pPr>
            <a:r>
              <a:rPr lang="en-US" dirty="0"/>
              <a:t>Expand the depth or breadth of brand awareness, or both</a:t>
            </a:r>
          </a:p>
          <a:p>
            <a:pPr marL="741600" lvl="1" indent="-428400">
              <a:buFont typeface="+mj-lt"/>
              <a:buAutoNum type="arabicPeriod"/>
            </a:pPr>
            <a:r>
              <a:rPr lang="en-US" dirty="0"/>
              <a:t>Improve strength, favorability, and uniqueness of the brand associations</a:t>
            </a:r>
            <a:endParaRPr lang="en-IN" dirty="0"/>
          </a:p>
        </p:txBody>
      </p:sp>
    </p:spTree>
    <p:extLst>
      <p:ext uri="{BB962C8B-B14F-4D97-AF65-F5344CB8AC3E}">
        <p14:creationId xmlns:p14="http://schemas.microsoft.com/office/powerpoint/2010/main" val="988257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Expanding Brand Awareness</a:t>
            </a:r>
          </a:p>
        </p:txBody>
      </p:sp>
      <p:sp>
        <p:nvSpPr>
          <p:cNvPr id="5" name="Content Placeholder 4"/>
          <p:cNvSpPr>
            <a:spLocks noGrp="1"/>
          </p:cNvSpPr>
          <p:nvPr>
            <p:ph sz="quarter" idx="13"/>
          </p:nvPr>
        </p:nvSpPr>
        <p:spPr/>
        <p:txBody>
          <a:bodyPr/>
          <a:lstStyle/>
          <a:p>
            <a:pPr>
              <a:spcAft>
                <a:spcPts val="300"/>
              </a:spcAft>
            </a:pPr>
            <a:r>
              <a:rPr lang="en-US" dirty="0"/>
              <a:t>Identifying Additional or New Usage Opportunities</a:t>
            </a:r>
          </a:p>
          <a:p>
            <a:pPr>
              <a:spcAft>
                <a:spcPts val="300"/>
              </a:spcAft>
            </a:pPr>
            <a:r>
              <a:rPr lang="en-US" dirty="0"/>
              <a:t>Identifying New and Completely Different Ways to Use the Brand</a:t>
            </a:r>
          </a:p>
        </p:txBody>
      </p:sp>
    </p:spTree>
    <p:extLst>
      <p:ext uri="{BB962C8B-B14F-4D97-AF65-F5344CB8AC3E}">
        <p14:creationId xmlns:p14="http://schemas.microsoft.com/office/powerpoint/2010/main" val="2601963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Improving Brand Image</a:t>
            </a:r>
          </a:p>
        </p:txBody>
      </p:sp>
      <p:sp>
        <p:nvSpPr>
          <p:cNvPr id="3" name="Content Placeholder 2"/>
          <p:cNvSpPr>
            <a:spLocks noGrp="1"/>
          </p:cNvSpPr>
          <p:nvPr>
            <p:ph sz="quarter" idx="13"/>
          </p:nvPr>
        </p:nvSpPr>
        <p:spPr/>
        <p:txBody>
          <a:bodyPr/>
          <a:lstStyle/>
          <a:p>
            <a:pPr lvl="0"/>
            <a:r>
              <a:rPr lang="en-US" dirty="0"/>
              <a:t>Identifying the Target Market</a:t>
            </a:r>
          </a:p>
          <a:p>
            <a:pPr lvl="0"/>
            <a:r>
              <a:rPr lang="en-US" dirty="0"/>
              <a:t>Repositioning the Brand</a:t>
            </a:r>
          </a:p>
          <a:p>
            <a:pPr lvl="0"/>
            <a:r>
              <a:rPr lang="en-US" dirty="0"/>
              <a:t>Changing Brand Elements</a:t>
            </a:r>
          </a:p>
        </p:txBody>
      </p:sp>
    </p:spTree>
    <p:extLst>
      <p:ext uri="{BB962C8B-B14F-4D97-AF65-F5344CB8AC3E}">
        <p14:creationId xmlns:p14="http://schemas.microsoft.com/office/powerpoint/2010/main" val="2271552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Identifying the Target Market</a:t>
            </a:r>
          </a:p>
        </p:txBody>
      </p:sp>
      <p:sp>
        <p:nvSpPr>
          <p:cNvPr id="3" name="Content Placeholder 2"/>
          <p:cNvSpPr>
            <a:spLocks noGrp="1"/>
          </p:cNvSpPr>
          <p:nvPr>
            <p:ph sz="quarter" idx="13"/>
          </p:nvPr>
        </p:nvSpPr>
        <p:spPr/>
        <p:txBody>
          <a:bodyPr/>
          <a:lstStyle/>
          <a:p>
            <a:pPr marL="255600">
              <a:defRPr/>
            </a:pPr>
            <a:r>
              <a:rPr lang="en-US" dirty="0"/>
              <a:t>Key target market segments as part of the brand revitalization strategy:</a:t>
            </a:r>
          </a:p>
          <a:p>
            <a:pPr marL="741600" lvl="1">
              <a:defRPr/>
            </a:pPr>
            <a:r>
              <a:rPr lang="en-US" dirty="0"/>
              <a:t>Retaining vulnerable customers</a:t>
            </a:r>
          </a:p>
          <a:p>
            <a:pPr marL="741600" lvl="1">
              <a:defRPr/>
            </a:pPr>
            <a:r>
              <a:rPr lang="en-US" dirty="0"/>
              <a:t>Recapturing lost customers</a:t>
            </a:r>
          </a:p>
          <a:p>
            <a:pPr marL="741600" lvl="1">
              <a:defRPr/>
            </a:pPr>
            <a:r>
              <a:rPr lang="en-US" dirty="0"/>
              <a:t>Identifying neglected segments</a:t>
            </a:r>
          </a:p>
          <a:p>
            <a:pPr marL="741600" lvl="1">
              <a:defRPr/>
            </a:pPr>
            <a:r>
              <a:rPr lang="en-US" dirty="0"/>
              <a:t>Attracting new customers</a:t>
            </a:r>
          </a:p>
        </p:txBody>
      </p:sp>
    </p:spTree>
    <p:extLst>
      <p:ext uri="{BB962C8B-B14F-4D97-AF65-F5344CB8AC3E}">
        <p14:creationId xmlns:p14="http://schemas.microsoft.com/office/powerpoint/2010/main" val="318204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19763-BF34-3086-D717-B8C234856523}"/>
              </a:ext>
            </a:extLst>
          </p:cNvPr>
          <p:cNvSpPr>
            <a:spLocks noGrp="1"/>
          </p:cNvSpPr>
          <p:nvPr>
            <p:ph type="title"/>
          </p:nvPr>
        </p:nvSpPr>
        <p:spPr>
          <a:xfrm>
            <a:off x="4965430" y="629268"/>
            <a:ext cx="6586491" cy="1286160"/>
          </a:xfrm>
        </p:spPr>
        <p:txBody>
          <a:bodyPr vert="horz" lIns="91440" tIns="45720" rIns="91440" bIns="45720" rtlCol="0" anchor="b">
            <a:normAutofit/>
          </a:bodyPr>
          <a:lstStyle/>
          <a:p>
            <a:pPr>
              <a:lnSpc>
                <a:spcPct val="90000"/>
              </a:lnSpc>
              <a:spcBef>
                <a:spcPct val="0"/>
              </a:spcBef>
            </a:pPr>
            <a:r>
              <a:rPr lang="en-US" sz="4400">
                <a:ea typeface="+mj-ea"/>
                <a:cs typeface="+mj-cs"/>
              </a:rPr>
              <a:t>iClicker Question</a:t>
            </a:r>
          </a:p>
        </p:txBody>
      </p:sp>
      <p:sp>
        <p:nvSpPr>
          <p:cNvPr id="3" name="Content Placeholder 2">
            <a:extLst>
              <a:ext uri="{FF2B5EF4-FFF2-40B4-BE49-F238E27FC236}">
                <a16:creationId xmlns:a16="http://schemas.microsoft.com/office/drawing/2014/main" id="{CE622B91-1AF6-6E1E-D792-DC7392126668}"/>
              </a:ext>
            </a:extLst>
          </p:cNvPr>
          <p:cNvSpPr>
            <a:spLocks noGrp="1"/>
          </p:cNvSpPr>
          <p:nvPr>
            <p:ph sz="quarter" idx="13"/>
          </p:nvPr>
        </p:nvSpPr>
        <p:spPr>
          <a:xfrm>
            <a:off x="4965431" y="2438400"/>
            <a:ext cx="6586489" cy="3785419"/>
          </a:xfrm>
        </p:spPr>
        <p:txBody>
          <a:bodyPr vert="horz" lIns="91440" tIns="45720" rIns="91440" bIns="45720" rtlCol="0">
            <a:normAutofit/>
          </a:bodyPr>
          <a:lstStyle/>
          <a:p>
            <a:pPr marL="0" indent="0">
              <a:buNone/>
            </a:pPr>
            <a:r>
              <a:rPr lang="en-US" sz="2000" dirty="0"/>
              <a:t>Constructs are the reflection of variables in reality</a:t>
            </a:r>
          </a:p>
          <a:p>
            <a:pPr marL="457200" indent="-457200">
              <a:buFont typeface="+mj-lt"/>
              <a:buAutoNum type="alphaUcPeriod"/>
            </a:pPr>
            <a:r>
              <a:rPr lang="en-US" sz="2000" dirty="0"/>
              <a:t>True</a:t>
            </a:r>
          </a:p>
          <a:p>
            <a:pPr marL="457200" indent="-457200">
              <a:buFont typeface="+mj-lt"/>
              <a:buAutoNum type="alphaUcPeriod"/>
            </a:pPr>
            <a:r>
              <a:rPr lang="en-US" sz="2000" dirty="0"/>
              <a:t>False</a:t>
            </a:r>
          </a:p>
        </p:txBody>
      </p:sp>
      <p:pic>
        <p:nvPicPr>
          <p:cNvPr id="5" name="Picture 4" descr="Sunset silhouette of scaffolding in construction site">
            <a:extLst>
              <a:ext uri="{FF2B5EF4-FFF2-40B4-BE49-F238E27FC236}">
                <a16:creationId xmlns:a16="http://schemas.microsoft.com/office/drawing/2014/main" id="{1B9EDA27-98A9-2B87-E868-31B2997B831F}"/>
              </a:ext>
            </a:extLst>
          </p:cNvPr>
          <p:cNvPicPr>
            <a:picLocks noChangeAspect="1"/>
          </p:cNvPicPr>
          <p:nvPr/>
        </p:nvPicPr>
        <p:blipFill rotWithShape="1">
          <a:blip r:embed="rId2"/>
          <a:srcRect l="29368" r="25512"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CFA1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033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Repositioning the Brand</a:t>
            </a:r>
          </a:p>
        </p:txBody>
      </p:sp>
      <p:sp>
        <p:nvSpPr>
          <p:cNvPr id="3" name="Content Placeholder 2"/>
          <p:cNvSpPr>
            <a:spLocks noGrp="1"/>
          </p:cNvSpPr>
          <p:nvPr>
            <p:ph sz="quarter" idx="13"/>
          </p:nvPr>
        </p:nvSpPr>
        <p:spPr/>
        <p:txBody>
          <a:bodyPr/>
          <a:lstStyle/>
          <a:p>
            <a:r>
              <a:rPr lang="en-US" dirty="0"/>
              <a:t>May require more compelling points-of-difference</a:t>
            </a:r>
          </a:p>
          <a:p>
            <a:r>
              <a:rPr lang="en-US" dirty="0"/>
              <a:t>May need to reposition to establish a point-of-parity on some key image dimension</a:t>
            </a:r>
          </a:p>
        </p:txBody>
      </p:sp>
    </p:spTree>
    <p:extLst>
      <p:ext uri="{BB962C8B-B14F-4D97-AF65-F5344CB8AC3E}">
        <p14:creationId xmlns:p14="http://schemas.microsoft.com/office/powerpoint/2010/main" val="987837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Brand Elements</a:t>
            </a:r>
            <a:endParaRPr lang="en-IN" dirty="0"/>
          </a:p>
        </p:txBody>
      </p:sp>
      <p:sp>
        <p:nvSpPr>
          <p:cNvPr id="3" name="Content Placeholder 2"/>
          <p:cNvSpPr>
            <a:spLocks noGrp="1"/>
          </p:cNvSpPr>
          <p:nvPr>
            <p:ph sz="quarter" idx="13"/>
          </p:nvPr>
        </p:nvSpPr>
        <p:spPr/>
        <p:txBody>
          <a:bodyPr/>
          <a:lstStyle/>
          <a:p>
            <a:r>
              <a:rPr lang="en-US" dirty="0"/>
              <a:t>May need to convey new information</a:t>
            </a:r>
          </a:p>
          <a:p>
            <a:r>
              <a:rPr lang="en-US" dirty="0"/>
              <a:t>May need to signal that a brand has taken on new meaning because something in the marketing program has changed</a:t>
            </a:r>
          </a:p>
        </p:txBody>
      </p:sp>
    </p:spTree>
    <p:extLst>
      <p:ext uri="{BB962C8B-B14F-4D97-AF65-F5344CB8AC3E}">
        <p14:creationId xmlns:p14="http://schemas.microsoft.com/office/powerpoint/2010/main" val="1667775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Adjustments to the Brand Portfolio</a:t>
            </a:r>
            <a:endParaRPr lang="en-IN" dirty="0"/>
          </a:p>
        </p:txBody>
      </p:sp>
      <p:sp>
        <p:nvSpPr>
          <p:cNvPr id="3" name="Content Placeholder 2"/>
          <p:cNvSpPr>
            <a:spLocks noGrp="1"/>
          </p:cNvSpPr>
          <p:nvPr>
            <p:ph sz="quarter" idx="13"/>
          </p:nvPr>
        </p:nvSpPr>
        <p:spPr/>
        <p:txBody>
          <a:bodyPr/>
          <a:lstStyle/>
          <a:p>
            <a:pPr lvl="0"/>
            <a:r>
              <a:rPr lang="en-US" dirty="0"/>
              <a:t>Migration Strategies</a:t>
            </a:r>
          </a:p>
          <a:p>
            <a:pPr lvl="0"/>
            <a:r>
              <a:rPr lang="en-US" dirty="0"/>
              <a:t>Acquiring New Customers</a:t>
            </a:r>
          </a:p>
          <a:p>
            <a:pPr lvl="0"/>
            <a:r>
              <a:rPr lang="en-US" dirty="0"/>
              <a:t>Retiring Brands</a:t>
            </a:r>
          </a:p>
        </p:txBody>
      </p:sp>
    </p:spTree>
    <p:extLst>
      <p:ext uri="{BB962C8B-B14F-4D97-AF65-F5344CB8AC3E}">
        <p14:creationId xmlns:p14="http://schemas.microsoft.com/office/powerpoint/2010/main" val="2551952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Strategies</a:t>
            </a:r>
            <a:endParaRPr lang="en-IN" dirty="0"/>
          </a:p>
        </p:txBody>
      </p:sp>
      <p:sp>
        <p:nvSpPr>
          <p:cNvPr id="3" name="Content Placeholder 2"/>
          <p:cNvSpPr>
            <a:spLocks noGrp="1"/>
          </p:cNvSpPr>
          <p:nvPr>
            <p:ph sz="quarter" idx="13"/>
          </p:nvPr>
        </p:nvSpPr>
        <p:spPr>
          <a:xfrm>
            <a:off x="1981201" y="1556327"/>
            <a:ext cx="8157411" cy="4434275"/>
          </a:xfrm>
        </p:spPr>
        <p:txBody>
          <a:bodyPr/>
          <a:lstStyle/>
          <a:p>
            <a:r>
              <a:rPr lang="en-US" dirty="0"/>
              <a:t>Brand migration strategy</a:t>
            </a:r>
          </a:p>
          <a:p>
            <a:pPr lvl="1"/>
            <a:r>
              <a:rPr lang="en-US" dirty="0"/>
              <a:t>Helps consumers understand how various brands in the portfolio can satisfy their needs</a:t>
            </a:r>
          </a:p>
          <a:p>
            <a:pPr lvl="2"/>
            <a:r>
              <a:rPr lang="en-US" dirty="0"/>
              <a:t>As they change over time or as products and brands themselves change over time</a:t>
            </a:r>
          </a:p>
          <a:p>
            <a:r>
              <a:rPr lang="en-US" dirty="0"/>
              <a:t>Managing brand transitions is especially important in rapidly changing, technologically intensive markets</a:t>
            </a:r>
          </a:p>
          <a:p>
            <a:pPr lvl="1"/>
            <a:r>
              <a:rPr lang="en-US" dirty="0"/>
              <a:t>Ideally, brands will be organized in consumers’ minds</a:t>
            </a:r>
          </a:p>
        </p:txBody>
      </p:sp>
    </p:spTree>
    <p:extLst>
      <p:ext uri="{BB962C8B-B14F-4D97-AF65-F5344CB8AC3E}">
        <p14:creationId xmlns:p14="http://schemas.microsoft.com/office/powerpoint/2010/main" val="2628226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Acquiring New Customers</a:t>
            </a:r>
            <a:endParaRPr lang="en-IN" dirty="0"/>
          </a:p>
        </p:txBody>
      </p:sp>
      <p:sp>
        <p:nvSpPr>
          <p:cNvPr id="3" name="Content Placeholder 2"/>
          <p:cNvSpPr>
            <a:spLocks noGrp="1"/>
          </p:cNvSpPr>
          <p:nvPr>
            <p:ph sz="quarter" idx="13"/>
          </p:nvPr>
        </p:nvSpPr>
        <p:spPr>
          <a:xfrm>
            <a:off x="1981200" y="1556327"/>
            <a:ext cx="8439151" cy="4434275"/>
          </a:xfrm>
        </p:spPr>
        <p:txBody>
          <a:bodyPr/>
          <a:lstStyle/>
          <a:p>
            <a:r>
              <a:rPr lang="en-US" dirty="0"/>
              <a:t>Trade-offs between attracting new customers and retaining existing ones</a:t>
            </a:r>
          </a:p>
          <a:p>
            <a:r>
              <a:rPr lang="en-US" dirty="0"/>
              <a:t>Firms must proactively develop strategies to attract new customers, especially younger ones</a:t>
            </a:r>
          </a:p>
        </p:txBody>
      </p:sp>
    </p:spTree>
    <p:extLst>
      <p:ext uri="{BB962C8B-B14F-4D97-AF65-F5344CB8AC3E}">
        <p14:creationId xmlns:p14="http://schemas.microsoft.com/office/powerpoint/2010/main" val="375377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Retiring Brands</a:t>
            </a:r>
            <a:endParaRPr lang="en-IN" dirty="0"/>
          </a:p>
        </p:txBody>
      </p:sp>
      <p:sp>
        <p:nvSpPr>
          <p:cNvPr id="3" name="Content Placeholder 2"/>
          <p:cNvSpPr>
            <a:spLocks noGrp="1"/>
          </p:cNvSpPr>
          <p:nvPr>
            <p:ph sz="quarter" idx="13"/>
          </p:nvPr>
        </p:nvSpPr>
        <p:spPr/>
        <p:txBody>
          <a:bodyPr/>
          <a:lstStyle/>
          <a:p>
            <a:r>
              <a:rPr lang="en-US" dirty="0"/>
              <a:t>Some brands are not worth saving</a:t>
            </a:r>
          </a:p>
          <a:p>
            <a:pPr lvl="1"/>
            <a:r>
              <a:rPr lang="en-US" dirty="0"/>
              <a:t>Sources of brand equity may have dried up</a:t>
            </a:r>
          </a:p>
          <a:p>
            <a:pPr lvl="1"/>
            <a:r>
              <a:rPr lang="en-US" dirty="0"/>
              <a:t>Damaging and difficult-to-change new associations may have been created</a:t>
            </a:r>
          </a:p>
        </p:txBody>
      </p:sp>
    </p:spTree>
    <p:extLst>
      <p:ext uri="{BB962C8B-B14F-4D97-AF65-F5344CB8AC3E}">
        <p14:creationId xmlns:p14="http://schemas.microsoft.com/office/powerpoint/2010/main" val="1581589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Obsoleting Existing Products</a:t>
            </a:r>
            <a:endParaRPr lang="en-IN" dirty="0"/>
          </a:p>
        </p:txBody>
      </p:sp>
      <p:sp>
        <p:nvSpPr>
          <p:cNvPr id="3" name="Content Placeholder 2"/>
          <p:cNvSpPr>
            <a:spLocks noGrp="1"/>
          </p:cNvSpPr>
          <p:nvPr>
            <p:ph sz="quarter" idx="13"/>
          </p:nvPr>
        </p:nvSpPr>
        <p:spPr/>
        <p:txBody>
          <a:bodyPr/>
          <a:lstStyle/>
          <a:p>
            <a:r>
              <a:rPr lang="en-US" dirty="0"/>
              <a:t>Technological changes and shifting consumer tastes can be challenging for brands</a:t>
            </a:r>
          </a:p>
          <a:p>
            <a:pPr lvl="1"/>
            <a:r>
              <a:rPr lang="en-US" dirty="0"/>
              <a:t>May not have kept up with changes in the marketplace</a:t>
            </a:r>
          </a:p>
          <a:p>
            <a:r>
              <a:rPr lang="en-US" dirty="0"/>
              <a:t>Discontinuing brands (or deliberate obsoleting) may be a bold move</a:t>
            </a:r>
          </a:p>
          <a:p>
            <a:pPr lvl="1"/>
            <a:r>
              <a:rPr lang="en-US" dirty="0"/>
              <a:t>But one which paves the way for introducing innovative, new brands</a:t>
            </a:r>
          </a:p>
        </p:txBody>
      </p:sp>
    </p:spTree>
    <p:extLst>
      <p:ext uri="{BB962C8B-B14F-4D97-AF65-F5344CB8AC3E}">
        <p14:creationId xmlns:p14="http://schemas.microsoft.com/office/powerpoint/2010/main" val="2832522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lnSpc>
                <a:spcPct val="90000"/>
              </a:lnSpc>
              <a:spcBef>
                <a:spcPct val="0"/>
              </a:spcBef>
            </a:pPr>
            <a:r>
              <a:rPr lang="en-US" sz="3200" kern="1200">
                <a:solidFill>
                  <a:schemeClr val="bg1"/>
                </a:solidFill>
                <a:latin typeface="+mj-lt"/>
                <a:ea typeface="+mj-ea"/>
                <a:cs typeface="+mj-cs"/>
              </a:rPr>
              <a:t>Figure 14-9: Brand Reinforcement Strategies</a:t>
            </a:r>
          </a:p>
        </p:txBody>
      </p:sp>
      <p:pic>
        <p:nvPicPr>
          <p:cNvPr id="5" name="Picture 4" descr="The flow chart begins at left and proceeds rightward in 4 stages. Stage 1 is labelled, Brand Reinforcement Strategies. A fancy bracket extends from stage 1 rightward, to the 2 elements of stage 2, which read as follows. Stage 2, element 1, brand awareness. Begin bulleted list. Bullet 1, what products does the brand represent? Bullet 2, what benefits does it supply? Bullet 3, what needs does it satisfy? End bulleted list. Stage 2, element 2, brand image. Begin bulleted list. Bullet 1, how does the brand make products superior? Bullet 2, what strong, favorable, and unique brand associations exist in customers’ minds? End bulleted list. A fancy bracket extends from stage 2 rightward, with arrows extending from its point to each of the 2 elements in stage 3, which read as follows. Stage 3, element 1, innovation in product design, manufacturing, and merchandising. Stage 3, element 2, Relevance in user and usage imagery. A fancy bracket extends from stage 3 rightward, with arrows extending from its point to each of the 4 elements of stage 4, which read as follows. Stage 4, element 1, Consistency in amount and nature of marketing support. Stage 4, element 2, Continuity in brand meaning, changes in marketing tactics. Stage 4, element 3, Protecting sources of brand equity. Stage 4, element 4, Trading off marketing activities to fortify versus leverage brand equity."/>
          <p:cNvPicPr>
            <a:picLocks noChangeAspect="1"/>
          </p:cNvPicPr>
          <p:nvPr/>
        </p:nvPicPr>
        <p:blipFill>
          <a:blip r:embed="rId2"/>
          <a:stretch>
            <a:fillRect/>
          </a:stretch>
        </p:blipFill>
        <p:spPr>
          <a:xfrm>
            <a:off x="2580641" y="1675227"/>
            <a:ext cx="7030717" cy="4394199"/>
          </a:xfrm>
          <a:prstGeom prst="rect">
            <a:avLst/>
          </a:prstGeom>
        </p:spPr>
      </p:pic>
      <p:sp>
        <p:nvSpPr>
          <p:cNvPr id="3" name="Rectangle 2">
            <a:extLst>
              <a:ext uri="{FF2B5EF4-FFF2-40B4-BE49-F238E27FC236}">
                <a16:creationId xmlns:a16="http://schemas.microsoft.com/office/drawing/2014/main" id="{DB3D1589-54D1-755D-A591-9406E3A3A55B}"/>
              </a:ext>
            </a:extLst>
          </p:cNvPr>
          <p:cNvSpPr/>
          <p:nvPr/>
        </p:nvSpPr>
        <p:spPr>
          <a:xfrm>
            <a:off x="4069829" y="1671723"/>
            <a:ext cx="6783049" cy="453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75A81FA-95F4-E92E-9D7A-EF8CF98D1FF5}"/>
              </a:ext>
            </a:extLst>
          </p:cNvPr>
          <p:cNvSpPr/>
          <p:nvPr/>
        </p:nvSpPr>
        <p:spPr>
          <a:xfrm>
            <a:off x="6373318" y="1671723"/>
            <a:ext cx="5191593" cy="453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BA433E6-405F-E61F-2FE4-B7AE3F17521C}"/>
              </a:ext>
            </a:extLst>
          </p:cNvPr>
          <p:cNvSpPr/>
          <p:nvPr/>
        </p:nvSpPr>
        <p:spPr>
          <a:xfrm>
            <a:off x="7792386" y="1671723"/>
            <a:ext cx="3975071" cy="453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545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lnSpc>
                <a:spcPct val="90000"/>
              </a:lnSpc>
              <a:spcBef>
                <a:spcPct val="0"/>
              </a:spcBef>
            </a:pPr>
            <a:r>
              <a:rPr lang="en-US" sz="3200" kern="1200">
                <a:solidFill>
                  <a:schemeClr val="bg1"/>
                </a:solidFill>
                <a:latin typeface="+mj-lt"/>
                <a:ea typeface="+mj-ea"/>
                <a:cs typeface="+mj-cs"/>
              </a:rPr>
              <a:t>Figure 14-10: Brand Revitalization Strategies</a:t>
            </a:r>
          </a:p>
        </p:txBody>
      </p:sp>
      <p:pic>
        <p:nvPicPr>
          <p:cNvPr id="7" name="Picture 6" descr="The flow chart begins at left and proceeds rightward in 5 stages. Stage 1 is labelled, Brand Revitalization Strategies. A pair of arrows extends from stage 1 rightward, to the 2 elements of stage 2, which read as follows. Stage 2, Refresh old sources of brand equity. Stage 2, element 2, Create new sources of brand equity. A fancy bracket extends from stage 2 rightward, with arrows extending from its point to each of the 2 elements in stage 3, which read as follows. Stage 3, element 1, Expand depth and breadth of awareness and usage of brand. Stage 3, element 2, Improve strength, favorability, and uniqueness of brand associations. A pair of arrows extends from stage 3, element 1 to the first 2 elements of stage 4, which reads as follows. Stage 4, element 1, Increase quantity of consumption, or how much. Stage 4, element 2, Increase frequency of consumption, or how often. A set of 3 arrows extends from stage 3 element 3 to the last 3 elements of stage 4, which read as follows. Stage 4, element 3, Bolster fading associations. Stage 4, element 4, Neutralize negative associations. Stage 4, element 5, Create new associations. A pair of arrows extends from stage 4, element 2 rightward, to the first 2 elements of stage 5, which read as follows. Stage 5, element 1, Identify additional opportunities to use brand in the same basic way. Stage 5, element 2, Identify completely new and different ways to use brand. A fancy bracket extends rightward from the last 3 elements of stage 4 rightward, with arrows extending from its point to each of the last 4 elements of stage 5, which read as follows. Stage 5, element 3, retain vulnerable customers. Stage 5, element 4, recapture lost customers, Stage 5, element 5, identify neglected segments. Stage 5, element 6, attract new custom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795" y="1675227"/>
            <a:ext cx="6734409" cy="4394199"/>
          </a:xfrm>
          <a:prstGeom prst="rect">
            <a:avLst/>
          </a:prstGeom>
        </p:spPr>
      </p:pic>
      <p:sp>
        <p:nvSpPr>
          <p:cNvPr id="3" name="Rectangle 2">
            <a:extLst>
              <a:ext uri="{FF2B5EF4-FFF2-40B4-BE49-F238E27FC236}">
                <a16:creationId xmlns:a16="http://schemas.microsoft.com/office/drawing/2014/main" id="{246EE0EC-3744-1642-6AFB-F454902C025E}"/>
              </a:ext>
            </a:extLst>
          </p:cNvPr>
          <p:cNvSpPr/>
          <p:nvPr/>
        </p:nvSpPr>
        <p:spPr>
          <a:xfrm>
            <a:off x="3672590" y="1652909"/>
            <a:ext cx="6783049" cy="453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B2FD0EC-5396-985D-C293-DB7AD725D1FA}"/>
              </a:ext>
            </a:extLst>
          </p:cNvPr>
          <p:cNvSpPr/>
          <p:nvPr/>
        </p:nvSpPr>
        <p:spPr>
          <a:xfrm>
            <a:off x="5099154" y="1652908"/>
            <a:ext cx="5191593" cy="453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01BEF82-705C-D13B-586D-37B8F99D1321}"/>
              </a:ext>
            </a:extLst>
          </p:cNvPr>
          <p:cNvSpPr/>
          <p:nvPr/>
        </p:nvSpPr>
        <p:spPr>
          <a:xfrm>
            <a:off x="6563014" y="1652908"/>
            <a:ext cx="4072508" cy="453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72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7">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1"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24">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CCDA563-AF5A-9005-5E01-C237E69E6C6E}"/>
              </a:ext>
            </a:extLst>
          </p:cNvPr>
          <p:cNvSpPr>
            <a:spLocks noGrp="1"/>
          </p:cNvSpPr>
          <p:nvPr>
            <p:ph type="title"/>
          </p:nvPr>
        </p:nvSpPr>
        <p:spPr>
          <a:xfrm>
            <a:off x="1047280" y="759805"/>
            <a:ext cx="10306520" cy="1325563"/>
          </a:xfrm>
        </p:spPr>
        <p:txBody>
          <a:bodyPr vert="horz" lIns="91440" tIns="45720" rIns="91440" bIns="45720" rtlCol="0" anchor="ctr">
            <a:normAutofit/>
          </a:bodyPr>
          <a:lstStyle/>
          <a:p>
            <a:pPr>
              <a:lnSpc>
                <a:spcPct val="90000"/>
              </a:lnSpc>
              <a:spcBef>
                <a:spcPct val="0"/>
              </a:spcBef>
            </a:pPr>
            <a:r>
              <a:rPr lang="en-US" sz="4000" kern="1200">
                <a:solidFill>
                  <a:srgbClr val="FFFFFF"/>
                </a:solidFill>
                <a:latin typeface="+mj-lt"/>
                <a:ea typeface="+mj-ea"/>
                <a:cs typeface="+mj-cs"/>
              </a:rPr>
              <a:t>Snapple</a:t>
            </a:r>
          </a:p>
        </p:txBody>
      </p:sp>
      <p:sp>
        <p:nvSpPr>
          <p:cNvPr id="8" name="Content Placeholder 7">
            <a:extLst>
              <a:ext uri="{FF2B5EF4-FFF2-40B4-BE49-F238E27FC236}">
                <a16:creationId xmlns:a16="http://schemas.microsoft.com/office/drawing/2014/main" id="{CE2AB819-4D36-AE25-42AF-2ABE783299EA}"/>
              </a:ext>
            </a:extLst>
          </p:cNvPr>
          <p:cNvSpPr>
            <a:spLocks noGrp="1"/>
          </p:cNvSpPr>
          <p:nvPr>
            <p:ph sz="quarter" idx="13"/>
          </p:nvPr>
        </p:nvSpPr>
        <p:spPr>
          <a:xfrm>
            <a:off x="1424904" y="2494450"/>
            <a:ext cx="4053545" cy="3563159"/>
          </a:xfrm>
        </p:spPr>
        <p:txBody>
          <a:bodyPr vert="horz" lIns="91440" tIns="45720" rIns="91440" bIns="45720" rtlCol="0">
            <a:normAutofit/>
          </a:bodyPr>
          <a:lstStyle/>
          <a:p>
            <a:pPr indent="-228600"/>
            <a:r>
              <a:rPr lang="en-US"/>
              <a:t>Leading "New Age" beverage </a:t>
            </a:r>
          </a:p>
          <a:p>
            <a:pPr indent="-228600"/>
            <a:r>
              <a:rPr lang="en-US"/>
              <a:t>Quaker Oats purchased Snapple in 1994. </a:t>
            </a:r>
          </a:p>
          <a:p>
            <a:pPr indent="-228600"/>
            <a:r>
              <a:rPr lang="en-US"/>
              <a:t>was later sold to Triarc Beverage Group for $300 mil in 1997. </a:t>
            </a:r>
          </a:p>
          <a:p>
            <a:pPr indent="-228600"/>
            <a:r>
              <a:rPr lang="en-US"/>
              <a:t>In 2000, it was sold to Cadbury Schweppes</a:t>
            </a:r>
          </a:p>
          <a:p>
            <a:pPr indent="-228600"/>
            <a:r>
              <a:rPr lang="en-US"/>
              <a:t>then split to form Dr. Pepper. </a:t>
            </a:r>
            <a:endParaRPr lang="en-US" dirty="0"/>
          </a:p>
        </p:txBody>
      </p:sp>
      <p:pic>
        <p:nvPicPr>
          <p:cNvPr id="4" name="Online Media 3" title="German Snapple Facts: Animal Edition">
            <a:hlinkClick r:id="" action="ppaction://media"/>
            <a:extLst>
              <a:ext uri="{FF2B5EF4-FFF2-40B4-BE49-F238E27FC236}">
                <a16:creationId xmlns:a16="http://schemas.microsoft.com/office/drawing/2014/main" id="{364BC5DD-7ACE-6646-C7AD-F3ABADF9770A}"/>
              </a:ext>
            </a:extLst>
          </p:cNvPr>
          <p:cNvPicPr>
            <a:picLocks noRot="1" noChangeAspect="1"/>
          </p:cNvPicPr>
          <p:nvPr>
            <a:videoFile r:link="rId1"/>
          </p:nvPr>
        </p:nvPicPr>
        <p:blipFill>
          <a:blip r:embed="rId4"/>
          <a:stretch>
            <a:fillRect/>
          </a:stretch>
        </p:blipFill>
        <p:spPr>
          <a:xfrm>
            <a:off x="6098892" y="2917383"/>
            <a:ext cx="4802404" cy="2713358"/>
          </a:xfrm>
          <a:prstGeom prst="rect">
            <a:avLst/>
          </a:prstGeom>
        </p:spPr>
      </p:pic>
    </p:spTree>
    <p:extLst>
      <p:ext uri="{BB962C8B-B14F-4D97-AF65-F5344CB8AC3E}">
        <p14:creationId xmlns:p14="http://schemas.microsoft.com/office/powerpoint/2010/main" val="215631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93C4-EDE5-E3CF-5CD8-2593BE28F7F6}"/>
              </a:ext>
            </a:extLst>
          </p:cNvPr>
          <p:cNvSpPr>
            <a:spLocks noGrp="1"/>
          </p:cNvSpPr>
          <p:nvPr>
            <p:ph type="title"/>
          </p:nvPr>
        </p:nvSpPr>
        <p:spPr>
          <a:xfrm>
            <a:off x="4965430" y="629268"/>
            <a:ext cx="6586491" cy="1286160"/>
          </a:xfrm>
        </p:spPr>
        <p:txBody>
          <a:bodyPr vert="horz" lIns="91440" tIns="45720" rIns="91440" bIns="45720" rtlCol="0" anchor="b">
            <a:normAutofit/>
          </a:bodyPr>
          <a:lstStyle/>
          <a:p>
            <a:pPr>
              <a:lnSpc>
                <a:spcPct val="90000"/>
              </a:lnSpc>
              <a:spcBef>
                <a:spcPct val="0"/>
              </a:spcBef>
            </a:pPr>
            <a:r>
              <a:rPr lang="en-US" sz="4400">
                <a:ea typeface="+mj-ea"/>
                <a:cs typeface="+mj-cs"/>
              </a:rPr>
              <a:t>iClicker Question</a:t>
            </a:r>
          </a:p>
        </p:txBody>
      </p:sp>
      <p:sp>
        <p:nvSpPr>
          <p:cNvPr id="3" name="Content Placeholder 2">
            <a:extLst>
              <a:ext uri="{FF2B5EF4-FFF2-40B4-BE49-F238E27FC236}">
                <a16:creationId xmlns:a16="http://schemas.microsoft.com/office/drawing/2014/main" id="{0CCC613B-BA04-4D23-24EC-763B6DEB6A1F}"/>
              </a:ext>
            </a:extLst>
          </p:cNvPr>
          <p:cNvSpPr>
            <a:spLocks noGrp="1"/>
          </p:cNvSpPr>
          <p:nvPr>
            <p:ph sz="quarter" idx="13"/>
          </p:nvPr>
        </p:nvSpPr>
        <p:spPr>
          <a:xfrm>
            <a:off x="4965431" y="2438400"/>
            <a:ext cx="6586489" cy="3785419"/>
          </a:xfrm>
        </p:spPr>
        <p:txBody>
          <a:bodyPr vert="horz" lIns="91440" tIns="45720" rIns="91440" bIns="45720" rtlCol="0">
            <a:normAutofit/>
          </a:bodyPr>
          <a:lstStyle/>
          <a:p>
            <a:pPr marL="0" indent="0">
              <a:buNone/>
            </a:pPr>
            <a:r>
              <a:rPr lang="en-US" sz="2000" dirty="0"/>
              <a:t>A hypothesis is our guess about a relationship between two variables/constructs. </a:t>
            </a:r>
          </a:p>
          <a:p>
            <a:pPr marL="457200" indent="-457200">
              <a:buFont typeface="+mj-lt"/>
              <a:buAutoNum type="alphaUcPeriod"/>
            </a:pPr>
            <a:r>
              <a:rPr lang="en-US" sz="2000" dirty="0"/>
              <a:t>True </a:t>
            </a:r>
          </a:p>
          <a:p>
            <a:pPr marL="457200" indent="-457200">
              <a:buFont typeface="+mj-lt"/>
              <a:buAutoNum type="alphaUcPeriod"/>
            </a:pPr>
            <a:r>
              <a:rPr lang="en-US" sz="2000" dirty="0"/>
              <a:t>False</a:t>
            </a:r>
          </a:p>
        </p:txBody>
      </p:sp>
      <p:pic>
        <p:nvPicPr>
          <p:cNvPr id="5" name="Picture 4" descr="Formulae written on a blackboard">
            <a:extLst>
              <a:ext uri="{FF2B5EF4-FFF2-40B4-BE49-F238E27FC236}">
                <a16:creationId xmlns:a16="http://schemas.microsoft.com/office/drawing/2014/main" id="{16EFEE73-2DD5-2106-A760-51D05EF94CD7}"/>
              </a:ext>
            </a:extLst>
          </p:cNvPr>
          <p:cNvPicPr>
            <a:picLocks noChangeAspect="1"/>
          </p:cNvPicPr>
          <p:nvPr/>
        </p:nvPicPr>
        <p:blipFill rotWithShape="1">
          <a:blip r:embed="rId2"/>
          <a:srcRect l="25541" r="29339"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004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C886788-700E-4D20-9F80-E0E96837A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1850674C-4E08-4C62-A3E2-6337FE4F7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BCE4FF05-2B0C-4C97-A9B4-E163085A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DE322D-FD46-EF6D-A660-E295B85A72F8}"/>
              </a:ext>
            </a:extLst>
          </p:cNvPr>
          <p:cNvSpPr>
            <a:spLocks noGrp="1"/>
          </p:cNvSpPr>
          <p:nvPr>
            <p:ph type="title"/>
          </p:nvPr>
        </p:nvSpPr>
        <p:spPr>
          <a:xfrm>
            <a:off x="475488" y="1124712"/>
            <a:ext cx="4023360" cy="3200400"/>
          </a:xfrm>
        </p:spPr>
        <p:txBody>
          <a:bodyPr vert="horz" lIns="91440" tIns="45720" rIns="91440" bIns="45720" rtlCol="0" anchor="b">
            <a:normAutofit/>
          </a:bodyPr>
          <a:lstStyle/>
          <a:p>
            <a:pPr>
              <a:lnSpc>
                <a:spcPct val="90000"/>
              </a:lnSpc>
              <a:spcBef>
                <a:spcPct val="0"/>
              </a:spcBef>
            </a:pPr>
            <a:r>
              <a:rPr lang="en-US" sz="4800">
                <a:ea typeface="+mj-ea"/>
                <a:cs typeface="+mj-cs"/>
              </a:rPr>
              <a:t>Please don’t do this for your report</a:t>
            </a:r>
          </a:p>
        </p:txBody>
      </p:sp>
      <p:sp>
        <p:nvSpPr>
          <p:cNvPr id="17" name="Rectangle 16">
            <a:extLst>
              <a:ext uri="{FF2B5EF4-FFF2-40B4-BE49-F238E27FC236}">
                <a16:creationId xmlns:a16="http://schemas.microsoft.com/office/drawing/2014/main" id="{529C2A7A-A6B6-4A56-B11C-8E967D88A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Online Media 4" title="How to Fail at Marketing">
            <a:hlinkClick r:id="" action="ppaction://media"/>
            <a:extLst>
              <a:ext uri="{FF2B5EF4-FFF2-40B4-BE49-F238E27FC236}">
                <a16:creationId xmlns:a16="http://schemas.microsoft.com/office/drawing/2014/main" id="{E0136892-4A17-CD85-9615-AD26E0D5665D}"/>
              </a:ext>
            </a:extLst>
          </p:cNvPr>
          <p:cNvPicPr>
            <a:picLocks noRot="1" noChangeAspect="1"/>
          </p:cNvPicPr>
          <p:nvPr>
            <a:videoFile r:link="rId1"/>
          </p:nvPr>
        </p:nvPicPr>
        <p:blipFill>
          <a:blip r:embed="rId5"/>
          <a:stretch>
            <a:fillRect/>
          </a:stretch>
        </p:blipFill>
        <p:spPr>
          <a:xfrm>
            <a:off x="5836131" y="568146"/>
            <a:ext cx="5410870" cy="3057142"/>
          </a:xfrm>
          <a:prstGeom prst="rect">
            <a:avLst/>
          </a:prstGeom>
        </p:spPr>
      </p:pic>
      <p:sp>
        <p:nvSpPr>
          <p:cNvPr id="19" name="Rectangle 18">
            <a:extLst>
              <a:ext uri="{FF2B5EF4-FFF2-40B4-BE49-F238E27FC236}">
                <a16:creationId xmlns:a16="http://schemas.microsoft.com/office/drawing/2014/main" id="{FDBD7205-E536-4134-8768-AC3E1A3C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Online Media 5" title="Marketing Meeting Melee - funny video">
            <a:hlinkClick r:id="" action="ppaction://media"/>
            <a:extLst>
              <a:ext uri="{FF2B5EF4-FFF2-40B4-BE49-F238E27FC236}">
                <a16:creationId xmlns:a16="http://schemas.microsoft.com/office/drawing/2014/main" id="{BE670908-7F1B-6EAA-1834-DD7FAA0861AC}"/>
              </a:ext>
            </a:extLst>
          </p:cNvPr>
          <p:cNvPicPr>
            <a:picLocks noRot="1" noChangeAspect="1"/>
          </p:cNvPicPr>
          <p:nvPr>
            <a:videoFile r:link="rId2"/>
          </p:nvPr>
        </p:nvPicPr>
        <p:blipFill>
          <a:blip r:embed="rId6"/>
          <a:stretch>
            <a:fillRect/>
          </a:stretch>
        </p:blipFill>
        <p:spPr>
          <a:xfrm>
            <a:off x="5549354" y="4187063"/>
            <a:ext cx="2871216" cy="1622237"/>
          </a:xfrm>
          <a:prstGeom prst="rect">
            <a:avLst/>
          </a:prstGeom>
        </p:spPr>
      </p:pic>
      <p:pic>
        <p:nvPicPr>
          <p:cNvPr id="4" name="Online Media 3" title="How Marketing Data Analysts Make It Work - funny video">
            <a:hlinkClick r:id="" action="ppaction://media"/>
            <a:extLst>
              <a:ext uri="{FF2B5EF4-FFF2-40B4-BE49-F238E27FC236}">
                <a16:creationId xmlns:a16="http://schemas.microsoft.com/office/drawing/2014/main" id="{2C685D51-960B-02FC-5417-86BE00ADC3D2}"/>
              </a:ext>
            </a:extLst>
          </p:cNvPr>
          <p:cNvPicPr>
            <a:picLocks noRot="1" noChangeAspect="1"/>
          </p:cNvPicPr>
          <p:nvPr>
            <a:videoFile r:link="rId3"/>
          </p:nvPr>
        </p:nvPicPr>
        <p:blipFill>
          <a:blip r:embed="rId7"/>
          <a:stretch>
            <a:fillRect/>
          </a:stretch>
        </p:blipFill>
        <p:spPr>
          <a:xfrm>
            <a:off x="8665013" y="4187063"/>
            <a:ext cx="2871216" cy="1622237"/>
          </a:xfrm>
          <a:prstGeom prst="rect">
            <a:avLst/>
          </a:prstGeom>
        </p:spPr>
      </p:pic>
    </p:spTree>
    <p:extLst>
      <p:ext uri="{BB962C8B-B14F-4D97-AF65-F5344CB8AC3E}">
        <p14:creationId xmlns:p14="http://schemas.microsoft.com/office/powerpoint/2010/main" val="250454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5"/>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4"/>
                </p:tgtEl>
              </p:cMediaNode>
            </p:video>
            <p:seq concurrent="1" nextAc="seek">
              <p:cTn id="16" restart="whenNotActive" fill="hold" evtFilter="cancelBubble" nodeType="interactiveSeq">
                <p:stCondLst>
                  <p:cond evt="onClick" delay="0">
                    <p:tgtEl>
                      <p:spTgt spid="4"/>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4"/>
                                        </p:tgtEl>
                                      </p:cBhvr>
                                    </p:cmd>
                                  </p:childTnLst>
                                </p:cTn>
                              </p:par>
                            </p:childTnLst>
                          </p:cTn>
                        </p:par>
                      </p:childTnLst>
                    </p:cTn>
                  </p:par>
                </p:childTnLst>
              </p:cTn>
              <p:nextCondLst>
                <p:cond evt="onClick" delay="0">
                  <p:tgtEl>
                    <p:spTgt spid="4"/>
                  </p:tgtEl>
                </p:cond>
              </p:nextCondLst>
            </p:seq>
            <p:video>
              <p:cMediaNode vol="80000">
                <p:cTn id="21" fill="hold" display="0">
                  <p:stCondLst>
                    <p:cond delay="indefinite"/>
                  </p:stCondLst>
                </p:cTn>
                <p:tgtEl>
                  <p:spTgt spid="5"/>
                </p:tgtEl>
              </p:cMediaNode>
            </p:video>
            <p:seq concurrent="1" nextAc="seek">
              <p:cTn id="22" restart="whenNotActive" fill="hold" evtFilter="cancelBubble" nodeType="interactiveSeq">
                <p:stCondLst>
                  <p:cond evt="onClick" delay="0">
                    <p:tgtEl>
                      <p:spTgt spid="5"/>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5"/>
                                        </p:tgtEl>
                                      </p:cBhvr>
                                    </p:cmd>
                                  </p:childTnLst>
                                </p:cTn>
                              </p:par>
                            </p:childTnLst>
                          </p:cTn>
                        </p:par>
                      </p:childTnLst>
                    </p:cTn>
                  </p:par>
                </p:childTnLst>
              </p:cTn>
              <p:nextCondLst>
                <p:cond evt="onClick" delay="0">
                  <p:tgtEl>
                    <p:spTgt spid="5"/>
                  </p:tgtEl>
                </p:cond>
              </p:nextCondLst>
            </p:seq>
            <p:video>
              <p:cMediaNode vol="80000">
                <p:cTn id="27" fill="hold" display="0">
                  <p:stCondLst>
                    <p:cond delay="indefinite"/>
                  </p:stCondLst>
                </p:cTn>
                <p:tgtEl>
                  <p:spTgt spid="6"/>
                </p:tgtEl>
              </p:cMediaNode>
            </p:video>
            <p:seq concurrent="1" nextAc="seek">
              <p:cTn id="28" restart="whenNotActive" fill="hold" evtFilter="cancelBubble" nodeType="interactiveSeq">
                <p:stCondLst>
                  <p:cond evt="onClick" delay="0">
                    <p:tgtEl>
                      <p:spTgt spid="6"/>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C65803-7482-D1C7-3559-7F091E9AE5C3}"/>
              </a:ext>
            </a:extLst>
          </p:cNvPr>
          <p:cNvSpPr>
            <a:spLocks noGrp="1"/>
          </p:cNvSpPr>
          <p:nvPr>
            <p:ph type="title"/>
          </p:nvPr>
        </p:nvSpPr>
        <p:spPr>
          <a:xfrm>
            <a:off x="1383564" y="348865"/>
            <a:ext cx="9718111" cy="1576446"/>
          </a:xfrm>
        </p:spPr>
        <p:txBody>
          <a:bodyPr vert="horz" lIns="91440" tIns="45720" rIns="91440" bIns="45720" rtlCol="0" anchor="ctr">
            <a:normAutofit/>
          </a:bodyPr>
          <a:lstStyle/>
          <a:p>
            <a:pPr>
              <a:lnSpc>
                <a:spcPct val="90000"/>
              </a:lnSpc>
              <a:spcBef>
                <a:spcPct val="0"/>
              </a:spcBef>
            </a:pPr>
            <a:r>
              <a:rPr lang="en-US" sz="4000" kern="1200">
                <a:solidFill>
                  <a:srgbClr val="FFFFFF"/>
                </a:solidFill>
                <a:latin typeface="+mj-lt"/>
                <a:ea typeface="+mj-ea"/>
                <a:cs typeface="+mj-cs"/>
              </a:rPr>
              <a:t>Group Discussion – 15 mins</a:t>
            </a:r>
          </a:p>
        </p:txBody>
      </p:sp>
      <p:graphicFrame>
        <p:nvGraphicFramePr>
          <p:cNvPr id="5" name="Content Placeholder 2">
            <a:extLst>
              <a:ext uri="{FF2B5EF4-FFF2-40B4-BE49-F238E27FC236}">
                <a16:creationId xmlns:a16="http://schemas.microsoft.com/office/drawing/2014/main" id="{7B513073-1C31-B463-EF17-1B485AF8FAE8}"/>
              </a:ext>
            </a:extLst>
          </p:cNvPr>
          <p:cNvGraphicFramePr>
            <a:graphicFrameLocks noGrp="1"/>
          </p:cNvGraphicFramePr>
          <p:nvPr>
            <p:ph sz="quarter" idx="13"/>
            <p:extLst>
              <p:ext uri="{D42A27DB-BD31-4B8C-83A1-F6EECF244321}">
                <p14:modId xmlns:p14="http://schemas.microsoft.com/office/powerpoint/2010/main" val="224128186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5229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3F33-E185-94CB-D731-FEC875737595}"/>
              </a:ext>
            </a:extLst>
          </p:cNvPr>
          <p:cNvSpPr>
            <a:spLocks noGrp="1"/>
          </p:cNvSpPr>
          <p:nvPr>
            <p:ph type="title"/>
          </p:nvPr>
        </p:nvSpPr>
        <p:spPr>
          <a:xfrm>
            <a:off x="4965430" y="629268"/>
            <a:ext cx="6586491" cy="1286160"/>
          </a:xfrm>
        </p:spPr>
        <p:txBody>
          <a:bodyPr vert="horz" lIns="91440" tIns="45720" rIns="91440" bIns="45720" rtlCol="0" anchor="b">
            <a:normAutofit/>
          </a:bodyPr>
          <a:lstStyle/>
          <a:p>
            <a:pPr>
              <a:lnSpc>
                <a:spcPct val="90000"/>
              </a:lnSpc>
              <a:spcBef>
                <a:spcPct val="0"/>
              </a:spcBef>
            </a:pPr>
            <a:r>
              <a:rPr lang="en-US" sz="4400">
                <a:ea typeface="+mj-ea"/>
                <a:cs typeface="+mj-cs"/>
              </a:rPr>
              <a:t>iClicker Question</a:t>
            </a:r>
          </a:p>
        </p:txBody>
      </p:sp>
      <p:sp>
        <p:nvSpPr>
          <p:cNvPr id="3" name="Content Placeholder 2">
            <a:extLst>
              <a:ext uri="{FF2B5EF4-FFF2-40B4-BE49-F238E27FC236}">
                <a16:creationId xmlns:a16="http://schemas.microsoft.com/office/drawing/2014/main" id="{492A780C-8133-E107-DE80-6722223A52D8}"/>
              </a:ext>
            </a:extLst>
          </p:cNvPr>
          <p:cNvSpPr>
            <a:spLocks noGrp="1"/>
          </p:cNvSpPr>
          <p:nvPr>
            <p:ph sz="quarter" idx="13"/>
          </p:nvPr>
        </p:nvSpPr>
        <p:spPr>
          <a:xfrm>
            <a:off x="4965431" y="2438400"/>
            <a:ext cx="6586489" cy="3785419"/>
          </a:xfrm>
        </p:spPr>
        <p:txBody>
          <a:bodyPr vert="horz" lIns="91440" tIns="45720" rIns="91440" bIns="45720" rtlCol="0">
            <a:normAutofit/>
          </a:bodyPr>
          <a:lstStyle/>
          <a:p>
            <a:pPr marL="0" indent="0">
              <a:buNone/>
            </a:pPr>
            <a:r>
              <a:rPr lang="en-US" sz="2000" dirty="0"/>
              <a:t>Sweet Baby Ray's Barbecue Sauce is a </a:t>
            </a:r>
          </a:p>
          <a:p>
            <a:pPr marL="457200" indent="-457200">
              <a:buFont typeface="+mj-lt"/>
              <a:buAutoNum type="alphaUcPeriod"/>
            </a:pPr>
            <a:r>
              <a:rPr lang="en-US" sz="2000" dirty="0"/>
              <a:t>Flanker brand</a:t>
            </a:r>
          </a:p>
          <a:p>
            <a:pPr marL="457200" indent="-457200">
              <a:buFont typeface="+mj-lt"/>
              <a:buAutoNum type="alphaUcPeriod"/>
            </a:pPr>
            <a:r>
              <a:rPr lang="en-US" sz="2000" dirty="0"/>
              <a:t>Cash cow brand</a:t>
            </a:r>
          </a:p>
          <a:p>
            <a:pPr marL="457200" indent="-457200">
              <a:buFont typeface="+mj-lt"/>
              <a:buAutoNum type="alphaUcPeriod"/>
            </a:pPr>
            <a:r>
              <a:rPr lang="en-US" sz="2000" dirty="0"/>
              <a:t>Low-end, entry-level brand</a:t>
            </a:r>
          </a:p>
        </p:txBody>
      </p:sp>
      <p:pic>
        <p:nvPicPr>
          <p:cNvPr id="5" name="Picture 4" descr="Slices of steak on a meat fork">
            <a:extLst>
              <a:ext uri="{FF2B5EF4-FFF2-40B4-BE49-F238E27FC236}">
                <a16:creationId xmlns:a16="http://schemas.microsoft.com/office/drawing/2014/main" id="{6FDCF491-F670-990E-61BC-CD069BD402C3}"/>
              </a:ext>
            </a:extLst>
          </p:cNvPr>
          <p:cNvPicPr>
            <a:picLocks noChangeAspect="1"/>
          </p:cNvPicPr>
          <p:nvPr/>
        </p:nvPicPr>
        <p:blipFill rotWithShape="1">
          <a:blip r:embed="rId2"/>
          <a:srcRect l="12883" r="41998"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56A5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90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BGRectangle">
            <a:extLst>
              <a:ext uri="{FF2B5EF4-FFF2-40B4-BE49-F238E27FC236}">
                <a16:creationId xmlns:a16="http://schemas.microsoft.com/office/drawing/2014/main" id="{44B42A97-2187-442B-BB48-39526296D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A0C6CE6C-17B0-38D2-F369-5727C847C6F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10180"/>
          <a:stretch/>
        </p:blipFill>
        <p:spPr>
          <a:xfrm>
            <a:off x="20" y="10"/>
            <a:ext cx="12191980" cy="4571990"/>
          </a:xfrm>
          <a:prstGeom prst="rect">
            <a:avLst/>
          </a:prstGeom>
        </p:spPr>
      </p:pic>
      <p:sp>
        <p:nvSpPr>
          <p:cNvPr id="50" name="!!Rectangle">
            <a:extLst>
              <a:ext uri="{FF2B5EF4-FFF2-40B4-BE49-F238E27FC236}">
                <a16:creationId xmlns:a16="http://schemas.microsoft.com/office/drawing/2014/main" id="{F40CA114-B78B-4E3B-A785-96745276B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33136" y="5091762"/>
            <a:ext cx="7834193" cy="1264588"/>
          </a:xfrm>
        </p:spPr>
        <p:txBody>
          <a:bodyPr anchor="ctr">
            <a:normAutofit/>
          </a:bodyPr>
          <a:lstStyle/>
          <a:p>
            <a:pPr algn="r"/>
            <a:r>
              <a:rPr lang="en-US" sz="5100">
                <a:latin typeface="Franklin Gothic Book" panose="020B0503020102020204" pitchFamily="34" charset="0"/>
                <a:cs typeface="Segoe UI" panose="020B0502040204020203" pitchFamily="34" charset="0"/>
              </a:rPr>
              <a:t>Managing Brands Overtime</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8499107" y="5091763"/>
            <a:ext cx="2974207" cy="1264587"/>
          </a:xfrm>
        </p:spPr>
        <p:txBody>
          <a:bodyPr anchor="ctr">
            <a:normAutofit/>
          </a:bodyPr>
          <a:lstStyle/>
          <a:p>
            <a:pPr algn="l"/>
            <a:r>
              <a:rPr lang="en-US" sz="2000">
                <a:latin typeface="Franklin Gothic Book" panose="020B0503020102020204" pitchFamily="34" charset="0"/>
              </a:rPr>
              <a:t>Chapter 14</a:t>
            </a:r>
            <a:endParaRPr lang="en-US" sz="2000" dirty="0">
              <a:latin typeface="Franklin Gothic Book" panose="020B0503020102020204" pitchFamily="34" charset="0"/>
            </a:endParaRPr>
          </a:p>
        </p:txBody>
      </p:sp>
      <p:sp>
        <p:nvSpPr>
          <p:cNvPr id="61" name="!!Line">
            <a:extLst>
              <a:ext uri="{FF2B5EF4-FFF2-40B4-BE49-F238E27FC236}">
                <a16:creationId xmlns:a16="http://schemas.microsoft.com/office/drawing/2014/main" id="{1B1D834C-2707-49B0-A3CE-334D83DFF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5048" y="5266944"/>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6851" y="637762"/>
            <a:ext cx="9888496" cy="900131"/>
          </a:xfrm>
        </p:spPr>
        <p:txBody>
          <a:bodyPr vert="horz" lIns="91440" tIns="45720" rIns="91440" bIns="45720" rtlCol="0" anchor="t">
            <a:normAutofit/>
          </a:bodyPr>
          <a:lstStyle/>
          <a:p>
            <a:pPr>
              <a:lnSpc>
                <a:spcPct val="90000"/>
              </a:lnSpc>
              <a:spcBef>
                <a:spcPct val="0"/>
              </a:spcBef>
            </a:pPr>
            <a:r>
              <a:rPr lang="en-US" altLang="en-US" sz="4000" kern="1200">
                <a:solidFill>
                  <a:schemeClr val="bg1"/>
                </a:solidFill>
                <a:latin typeface="+mj-lt"/>
                <a:ea typeface="+mj-ea"/>
                <a:cs typeface="+mj-cs"/>
              </a:rPr>
              <a:t>Learning Objectives</a:t>
            </a:r>
            <a:endParaRPr lang="en-US" sz="4000" kern="1200">
              <a:solidFill>
                <a:schemeClr val="bg1"/>
              </a:solidFill>
              <a:latin typeface="+mj-lt"/>
              <a:ea typeface="+mj-ea"/>
              <a:cs typeface="+mj-cs"/>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3"/>
          </p:nvPr>
        </p:nvSpPr>
        <p:spPr>
          <a:xfrm>
            <a:off x="1155548" y="2217343"/>
            <a:ext cx="9880893" cy="3959619"/>
          </a:xfrm>
        </p:spPr>
        <p:txBody>
          <a:bodyPr vert="horz" lIns="91440" tIns="45720" rIns="91440" bIns="45720" rtlCol="0">
            <a:normAutofit/>
          </a:bodyPr>
          <a:lstStyle/>
          <a:p>
            <a:pPr marL="0" indent="0">
              <a:buNone/>
            </a:pPr>
            <a:r>
              <a:rPr lang="en-US" altLang="en-US" b="1" dirty="0"/>
              <a:t>14.1</a:t>
            </a:r>
            <a:r>
              <a:rPr lang="en-US" altLang="en-US" dirty="0"/>
              <a:t> Understand the important considerations in brand reinforcement</a:t>
            </a:r>
          </a:p>
          <a:p>
            <a:pPr marL="0" indent="0">
              <a:buNone/>
            </a:pPr>
            <a:r>
              <a:rPr lang="en-US" altLang="en-US" b="1" dirty="0"/>
              <a:t>14.2</a:t>
            </a:r>
            <a:r>
              <a:rPr lang="en-US" altLang="en-US" dirty="0"/>
              <a:t> Describe the range of brand revitalization options available to a company</a:t>
            </a:r>
          </a:p>
          <a:p>
            <a:pPr marL="0" indent="0">
              <a:buNone/>
            </a:pPr>
            <a:r>
              <a:rPr lang="en-US" altLang="en-US" b="1" dirty="0"/>
              <a:t>14.3</a:t>
            </a:r>
            <a:r>
              <a:rPr lang="en-US" altLang="en-US" dirty="0"/>
              <a:t> Outline the various strategies to improve brand awareness and brand image</a:t>
            </a:r>
          </a:p>
          <a:p>
            <a:pPr marL="0" indent="0">
              <a:buNone/>
            </a:pPr>
            <a:r>
              <a:rPr lang="en-US" altLang="en-US" b="1" dirty="0"/>
              <a:t>14.4</a:t>
            </a:r>
            <a:r>
              <a:rPr lang="en-US" altLang="en-US" dirty="0"/>
              <a:t> Define the key steps in managing a brand crisis</a:t>
            </a:r>
          </a:p>
        </p:txBody>
      </p:sp>
    </p:spTree>
    <p:extLst>
      <p:ext uri="{BB962C8B-B14F-4D97-AF65-F5344CB8AC3E}">
        <p14:creationId xmlns:p14="http://schemas.microsoft.com/office/powerpoint/2010/main" val="378569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80216" y="1076324"/>
            <a:ext cx="6272784" cy="1535051"/>
          </a:xfrm>
        </p:spPr>
        <p:txBody>
          <a:bodyPr vert="horz" lIns="91440" tIns="45720" rIns="91440" bIns="45720" rtlCol="0" anchor="b">
            <a:normAutofit/>
          </a:bodyPr>
          <a:lstStyle/>
          <a:p>
            <a:pPr>
              <a:lnSpc>
                <a:spcPct val="90000"/>
              </a:lnSpc>
              <a:spcBef>
                <a:spcPct val="0"/>
              </a:spcBef>
            </a:pPr>
            <a:r>
              <a:rPr lang="en-US" altLang="en-US" sz="5200">
                <a:ea typeface="+mj-ea"/>
                <a:cs typeface="+mj-cs"/>
              </a:rPr>
              <a:t>Reinforcing Brands</a:t>
            </a:r>
            <a:endParaRPr lang="en-US" sz="5200">
              <a:ea typeface="+mj-ea"/>
              <a:cs typeface="+mj-cs"/>
            </a:endParaRPr>
          </a:p>
        </p:txBody>
      </p:sp>
      <p:pic>
        <p:nvPicPr>
          <p:cNvPr id="11" name="Picture 10" descr="Background pattern&#10;&#10;Description automatically generated with medium confidence">
            <a:extLst>
              <a:ext uri="{FF2B5EF4-FFF2-40B4-BE49-F238E27FC236}">
                <a16:creationId xmlns:a16="http://schemas.microsoft.com/office/drawing/2014/main" id="{BD330011-12FA-1536-3BF1-9191969C0271}"/>
              </a:ext>
            </a:extLst>
          </p:cNvPr>
          <p:cNvPicPr>
            <a:picLocks noChangeAspect="1"/>
          </p:cNvPicPr>
          <p:nvPr/>
        </p:nvPicPr>
        <p:blipFill rotWithShape="1">
          <a:blip r:embed="rId3"/>
          <a:srcRect l="20830" r="42217"/>
          <a:stretch/>
        </p:blipFill>
        <p:spPr>
          <a:xfrm>
            <a:off x="20" y="10"/>
            <a:ext cx="4505305" cy="6857990"/>
          </a:xfrm>
          <a:prstGeom prst="rect">
            <a:avLst/>
          </a:prstGeom>
        </p:spPr>
      </p:pic>
      <p:sp>
        <p:nvSpPr>
          <p:cNvPr id="17"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sz="quarter" idx="13"/>
          </p:nvPr>
        </p:nvSpPr>
        <p:spPr>
          <a:xfrm>
            <a:off x="5080216" y="3351276"/>
            <a:ext cx="6272784" cy="2825686"/>
          </a:xfrm>
        </p:spPr>
        <p:txBody>
          <a:bodyPr vert="horz" lIns="91440" tIns="45720" rIns="91440" bIns="45720" rtlCol="0">
            <a:normAutofit/>
          </a:bodyPr>
          <a:lstStyle/>
          <a:p>
            <a:pPr marL="342900" indent="-228600"/>
            <a:r>
              <a:rPr lang="en-US" sz="2200" dirty="0"/>
              <a:t>Maintaining Brand Consistency</a:t>
            </a:r>
          </a:p>
          <a:p>
            <a:pPr lvl="0" indent="-228600"/>
            <a:r>
              <a:rPr lang="en-US" sz="2200" dirty="0"/>
              <a:t>Protecting Sources of Brand Equity</a:t>
            </a:r>
          </a:p>
          <a:p>
            <a:pPr lvl="0" indent="-228600"/>
            <a:r>
              <a:rPr lang="en-US" sz="2200" dirty="0"/>
              <a:t>Fortifying versus Leveraging</a:t>
            </a:r>
          </a:p>
          <a:p>
            <a:pPr lvl="0" indent="-228600"/>
            <a:r>
              <a:rPr lang="en-US" sz="2200" dirty="0"/>
              <a:t>Fine-Tuning the Supporting Marketing Program</a:t>
            </a:r>
          </a:p>
        </p:txBody>
      </p:sp>
    </p:spTree>
    <p:extLst>
      <p:ext uri="{BB962C8B-B14F-4D97-AF65-F5344CB8AC3E}">
        <p14:creationId xmlns:p14="http://schemas.microsoft.com/office/powerpoint/2010/main" val="371193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0EA0C3AC-2A72-484B-B07D-F2CC519F1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6">
            <a:extLst>
              <a:ext uri="{FF2B5EF4-FFF2-40B4-BE49-F238E27FC236}">
                <a16:creationId xmlns:a16="http://schemas.microsoft.com/office/drawing/2014/main" id="{986477EF-3991-4D07-9F11-9E887C34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lumMod val="85000"/>
              <a:lumOff val="15000"/>
            </a:schemeClr>
          </a:solid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5270243"/>
            <a:ext cx="10571998" cy="970450"/>
          </a:xfrm>
        </p:spPr>
        <p:txBody>
          <a:bodyPr vert="horz" lIns="91440" tIns="45720" rIns="91440" bIns="45720" rtlCol="0" anchor="ctr">
            <a:normAutofit/>
          </a:bodyPr>
          <a:lstStyle/>
          <a:p>
            <a:pPr>
              <a:lnSpc>
                <a:spcPct val="90000"/>
              </a:lnSpc>
              <a:spcBef>
                <a:spcPct val="0"/>
              </a:spcBef>
            </a:pPr>
            <a:r>
              <a:rPr lang="en-US" altLang="en-US" sz="4400" kern="1200">
                <a:solidFill>
                  <a:schemeClr val="bg1"/>
                </a:solidFill>
                <a:latin typeface="+mj-lt"/>
                <a:ea typeface="+mj-ea"/>
                <a:cs typeface="+mj-cs"/>
              </a:rPr>
              <a:t>Maintaining Brand Consistency</a:t>
            </a:r>
            <a:endParaRPr lang="en-US" sz="4400" kern="1200">
              <a:solidFill>
                <a:schemeClr val="bg1"/>
              </a:solidFill>
              <a:latin typeface="+mj-lt"/>
              <a:ea typeface="+mj-ea"/>
              <a:cs typeface="+mj-cs"/>
            </a:endParaRPr>
          </a:p>
        </p:txBody>
      </p:sp>
      <p:sp>
        <p:nvSpPr>
          <p:cNvPr id="13" name="Rounded Rectangle 17">
            <a:extLst>
              <a:ext uri="{FF2B5EF4-FFF2-40B4-BE49-F238E27FC236}">
                <a16:creationId xmlns:a16="http://schemas.microsoft.com/office/drawing/2014/main" id="{A23F8109-B0C1-4D0F-A1B4-C89C9AD70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414" y="995376"/>
            <a:ext cx="4604307" cy="3096358"/>
          </a:xfrm>
          <a:prstGeom prst="roundRect">
            <a:avLst>
              <a:gd name="adj" fmla="val 3513"/>
            </a:avLst>
          </a:prstGeom>
          <a:solidFill>
            <a:schemeClr val="bg1"/>
          </a:solidFill>
          <a:ln>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Online Media 3" title="Heineken | Cheers to all">
            <a:hlinkClick r:id="" action="ppaction://media"/>
            <a:extLst>
              <a:ext uri="{FF2B5EF4-FFF2-40B4-BE49-F238E27FC236}">
                <a16:creationId xmlns:a16="http://schemas.microsoft.com/office/drawing/2014/main" id="{F5DA1C07-194F-DB6A-1869-936A304A7B8F}"/>
              </a:ext>
            </a:extLst>
          </p:cNvPr>
          <p:cNvPicPr>
            <a:picLocks noRot="1" noChangeAspect="1"/>
          </p:cNvPicPr>
          <p:nvPr>
            <a:videoFile r:link="rId1"/>
          </p:nvPr>
        </p:nvPicPr>
        <p:blipFill>
          <a:blip r:embed="rId4"/>
          <a:stretch>
            <a:fillRect/>
          </a:stretch>
        </p:blipFill>
        <p:spPr>
          <a:xfrm>
            <a:off x="1076879" y="1370792"/>
            <a:ext cx="4151376" cy="2345527"/>
          </a:xfrm>
          <a:prstGeom prst="rect">
            <a:avLst/>
          </a:prstGeom>
        </p:spPr>
      </p:pic>
      <p:sp>
        <p:nvSpPr>
          <p:cNvPr id="3" name="Content Placeholder 2"/>
          <p:cNvSpPr>
            <a:spLocks noGrp="1"/>
          </p:cNvSpPr>
          <p:nvPr>
            <p:ph sz="quarter" idx="13"/>
          </p:nvPr>
        </p:nvSpPr>
        <p:spPr>
          <a:xfrm>
            <a:off x="6096000" y="995376"/>
            <a:ext cx="5277285" cy="3217334"/>
          </a:xfrm>
          <a:effectLst/>
        </p:spPr>
        <p:txBody>
          <a:bodyPr vert="horz" lIns="91440" tIns="45720" rIns="91440" bIns="45720" rtlCol="0" anchor="ctr">
            <a:normAutofit/>
          </a:bodyPr>
          <a:lstStyle/>
          <a:p>
            <a:pPr marL="0" indent="0">
              <a:buNone/>
            </a:pPr>
            <a:r>
              <a:rPr lang="en-US" dirty="0"/>
              <a:t>Maintaining consistency involves two key aspects:</a:t>
            </a:r>
          </a:p>
          <a:p>
            <a:pPr lvl="1" indent="-228600"/>
            <a:r>
              <a:rPr lang="en-US" dirty="0"/>
              <a:t>Consistency of marketing support</a:t>
            </a:r>
          </a:p>
          <a:p>
            <a:pPr lvl="1" indent="-228600"/>
            <a:r>
              <a:rPr lang="en-US" dirty="0"/>
              <a:t>Consistency of brand associations</a:t>
            </a:r>
          </a:p>
        </p:txBody>
      </p:sp>
      <p:sp>
        <p:nvSpPr>
          <p:cNvPr id="15" name="Title 3">
            <a:extLst>
              <a:ext uri="{FF2B5EF4-FFF2-40B4-BE49-F238E27FC236}">
                <a16:creationId xmlns:a16="http://schemas.microsoft.com/office/drawing/2014/main" id="{EDA40B90-E281-4108-8CC2-959D5F95070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000" y="5154307"/>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rgbClr val="FFFFFF"/>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353354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4"/>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Online Media 3" title="KFC Chickendales Mother’s Day Performance">
            <a:hlinkClick r:id="" action="ppaction://media"/>
            <a:extLst>
              <a:ext uri="{FF2B5EF4-FFF2-40B4-BE49-F238E27FC236}">
                <a16:creationId xmlns:a16="http://schemas.microsoft.com/office/drawing/2014/main" id="{C47CDC10-A8A8-27F0-5206-1066DBAE5E8B}"/>
              </a:ext>
            </a:extLst>
          </p:cNvPr>
          <p:cNvPicPr>
            <a:picLocks noGrp="1" noRot="1" noChangeAspect="1"/>
          </p:cNvPicPr>
          <p:nvPr>
            <p:ph sz="quarter" idx="13"/>
            <a:videoFile r:link="rId1"/>
          </p:nvPr>
        </p:nvPicPr>
        <p:blipFill>
          <a:blip r:embed="rId5"/>
          <a:stretch>
            <a:fillRect/>
          </a:stretch>
        </p:blipFill>
        <p:spPr>
          <a:xfrm>
            <a:off x="1287463" y="2974975"/>
            <a:ext cx="4997450" cy="2794000"/>
          </a:xfrm>
          <a:prstGeom prst="rect">
            <a:avLst/>
          </a:prstGeom>
        </p:spPr>
      </p:pic>
      <p:pic>
        <p:nvPicPr>
          <p:cNvPr id="5" name="Online Media 4" title="OREO 110th Birthday – “Grandma’s Wish for You” :30">
            <a:hlinkClick r:id="" action="ppaction://media"/>
            <a:extLst>
              <a:ext uri="{FF2B5EF4-FFF2-40B4-BE49-F238E27FC236}">
                <a16:creationId xmlns:a16="http://schemas.microsoft.com/office/drawing/2014/main" id="{83CDC2A3-109F-F653-42EF-95F49461853C}"/>
              </a:ext>
            </a:extLst>
          </p:cNvPr>
          <p:cNvPicPr>
            <a:picLocks noRot="1" noChangeAspect="1"/>
          </p:cNvPicPr>
          <p:nvPr>
            <a:videoFile r:link="rId2"/>
          </p:nvPr>
        </p:nvPicPr>
        <p:blipFill>
          <a:blip r:embed="rId6"/>
          <a:stretch>
            <a:fillRect/>
          </a:stretch>
        </p:blipFill>
        <p:spPr>
          <a:xfrm>
            <a:off x="6353175" y="2974975"/>
            <a:ext cx="4997450" cy="2794000"/>
          </a:xfrm>
          <a:prstGeom prst="rect">
            <a:avLst/>
          </a:prstGeom>
        </p:spPr>
      </p:pic>
      <p:sp>
        <p:nvSpPr>
          <p:cNvPr id="2" name="Title 1">
            <a:extLst>
              <a:ext uri="{FF2B5EF4-FFF2-40B4-BE49-F238E27FC236}">
                <a16:creationId xmlns:a16="http://schemas.microsoft.com/office/drawing/2014/main" id="{911768F8-3378-6767-0CAD-D2E97A2C138B}"/>
              </a:ext>
            </a:extLst>
          </p:cNvPr>
          <p:cNvSpPr>
            <a:spLocks noGrp="1"/>
          </p:cNvSpPr>
          <p:nvPr>
            <p:ph type="title"/>
          </p:nvPr>
        </p:nvSpPr>
        <p:spPr>
          <a:xfrm>
            <a:off x="1286932" y="1204109"/>
            <a:ext cx="10023398" cy="857894"/>
          </a:xfrm>
        </p:spPr>
        <p:txBody>
          <a:bodyPr vert="horz" lIns="91440" tIns="45720" rIns="91440" bIns="45720" rtlCol="0" anchor="ctr">
            <a:normAutofit/>
          </a:bodyPr>
          <a:lstStyle/>
          <a:p>
            <a:pPr>
              <a:lnSpc>
                <a:spcPct val="90000"/>
              </a:lnSpc>
              <a:spcBef>
                <a:spcPct val="0"/>
              </a:spcBef>
            </a:pPr>
            <a:r>
              <a:rPr lang="en-US" sz="4000" kern="1200">
                <a:solidFill>
                  <a:srgbClr val="FFFFFF"/>
                </a:solidFill>
                <a:latin typeface="+mj-lt"/>
                <a:ea typeface="+mj-ea"/>
                <a:cs typeface="+mj-cs"/>
              </a:rPr>
              <a:t>Brand Flashbacks</a:t>
            </a:r>
          </a:p>
        </p:txBody>
      </p:sp>
    </p:spTree>
    <p:extLst>
      <p:ext uri="{BB962C8B-B14F-4D97-AF65-F5344CB8AC3E}">
        <p14:creationId xmlns:p14="http://schemas.microsoft.com/office/powerpoint/2010/main" val="250652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p:cTn id="17" fill="hold" display="0">
                  <p:stCondLst>
                    <p:cond delay="indefinite"/>
                  </p:stCondLst>
                </p:cTn>
                <p:tgtEl>
                  <p:spTgt spid="5"/>
                </p:tgtEl>
              </p:cMediaNode>
            </p:video>
            <p:seq concurrent="1" nextAc="seek">
              <p:cTn id="18" restart="whenNotActive" fill="hold" evtFilter="cancelBubble" nodeType="interactiveSeq">
                <p:stCondLst>
                  <p:cond evt="onClick" delay="0">
                    <p:tgtEl>
                      <p:spTgt spid="5"/>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1547</TotalTime>
  <Words>2705</Words>
  <Application>Microsoft Office PowerPoint</Application>
  <PresentationFormat>Widescreen</PresentationFormat>
  <Paragraphs>232</Paragraphs>
  <Slides>31</Slides>
  <Notes>19</Notes>
  <HiddenSlides>11</HiddenSlides>
  <MMClips>9</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Franklin Gothic Book</vt:lpstr>
      <vt:lpstr>Times New Roman</vt:lpstr>
      <vt:lpstr>Tw Cen MT</vt:lpstr>
      <vt:lpstr>Office Theme</vt:lpstr>
      <vt:lpstr>PowerPoint Presentation</vt:lpstr>
      <vt:lpstr>iClicker Question</vt:lpstr>
      <vt:lpstr>iClicker Question</vt:lpstr>
      <vt:lpstr>iClicker Question</vt:lpstr>
      <vt:lpstr>Managing Brands Overtime</vt:lpstr>
      <vt:lpstr>Learning Objectives</vt:lpstr>
      <vt:lpstr>Reinforcing Brands</vt:lpstr>
      <vt:lpstr>Maintaining Brand Consistency</vt:lpstr>
      <vt:lpstr>Brand Flashbacks</vt:lpstr>
      <vt:lpstr>Protecting Sources of Brand Equity</vt:lpstr>
      <vt:lpstr>Brand Crises</vt:lpstr>
      <vt:lpstr>Recovering from a Brand Crisis or Scandal</vt:lpstr>
      <vt:lpstr>Fortifying Versus Leveraging</vt:lpstr>
      <vt:lpstr>Fine-Tuning the Supporting Marketing Program</vt:lpstr>
      <vt:lpstr>Flip Flopping</vt:lpstr>
      <vt:lpstr>Revitalizing Brands</vt:lpstr>
      <vt:lpstr>Expanding Brand Awareness</vt:lpstr>
      <vt:lpstr>Improving Brand Image</vt:lpstr>
      <vt:lpstr>Identifying the Target Market</vt:lpstr>
      <vt:lpstr>Repositioning the Brand</vt:lpstr>
      <vt:lpstr>Changing Brand Elements</vt:lpstr>
      <vt:lpstr>Adjustments to the Brand Portfolio</vt:lpstr>
      <vt:lpstr>Migration Strategies</vt:lpstr>
      <vt:lpstr>Acquiring New Customers</vt:lpstr>
      <vt:lpstr>Retiring Brands</vt:lpstr>
      <vt:lpstr>Obsoleting Existing Products</vt:lpstr>
      <vt:lpstr>Figure 14-9: Brand Reinforcement Strategies</vt:lpstr>
      <vt:lpstr>Figure 14-10: Brand Revitalization Strategies</vt:lpstr>
      <vt:lpstr>Snapple</vt:lpstr>
      <vt:lpstr>Please don’t do this for your report</vt:lpstr>
      <vt:lpstr>Group Discussion – 15 mins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Nguyen, Mike (MU-Student)</dc:creator>
  <cp:lastModifiedBy>Nguyen, Mike (MU-Student)</cp:lastModifiedBy>
  <cp:revision>4</cp:revision>
  <dcterms:created xsi:type="dcterms:W3CDTF">2022-11-27T21:30:09Z</dcterms:created>
  <dcterms:modified xsi:type="dcterms:W3CDTF">2022-11-28T23:17:41Z</dcterms:modified>
</cp:coreProperties>
</file>