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74" r:id="rId15"/>
    <p:sldId id="275" r:id="rId16"/>
    <p:sldId id="276" r:id="rId17"/>
    <p:sldId id="269" r:id="rId18"/>
    <p:sldId id="270" r:id="rId19"/>
    <p:sldId id="271" r:id="rId20"/>
    <p:sldId id="272" r:id="rId21"/>
    <p:sldId id="273"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5793" autoAdjust="0"/>
  </p:normalViewPr>
  <p:slideViewPr>
    <p:cSldViewPr snapToGrid="0">
      <p:cViewPr varScale="1">
        <p:scale>
          <a:sx n="44" d="100"/>
          <a:sy n="44" d="100"/>
        </p:scale>
        <p:origin x="972" y="42"/>
      </p:cViewPr>
      <p:guideLst/>
    </p:cSldViewPr>
  </p:slideViewPr>
  <p:notesTextViewPr>
    <p:cViewPr>
      <p:scale>
        <a:sx n="1" d="1"/>
        <a:sy n="1" d="1"/>
      </p:scale>
      <p:origin x="0" y="-27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533D3F-A4A4-4C92-A2BA-A2AB56CB1BB1}" type="datetimeFigureOut">
              <a:rPr lang="en-US" smtClean="0"/>
              <a:t>7/20/2022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1EFBF9-23D6-49F9-B54D-D00B68E4AB20}" type="slidenum">
              <a:rPr lang="en-US" smtClean="0"/>
              <a:t>‹#›</a:t>
            </a:fld>
            <a:endParaRPr lang="en-US"/>
          </a:p>
        </p:txBody>
      </p:sp>
    </p:spTree>
    <p:extLst>
      <p:ext uri="{BB962C8B-B14F-4D97-AF65-F5344CB8AC3E}">
        <p14:creationId xmlns:p14="http://schemas.microsoft.com/office/powerpoint/2010/main" val="14386271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b="0" u="none" dirty="0"/>
              <a:t>Brand</a:t>
            </a:r>
          </a:p>
          <a:p>
            <a:pPr marL="171450" marR="0" lvl="0" indent="-171450" algn="l" defTabSz="914400" rtl="0" eaLnBrk="1" fontAlgn="base" latinLnBrk="0" hangingPunct="1">
              <a:lnSpc>
                <a:spcPct val="100000"/>
              </a:lnSpc>
              <a:spcBef>
                <a:spcPct val="30000"/>
              </a:spcBef>
              <a:spcAft>
                <a:spcPct val="0"/>
              </a:spcAft>
              <a:buClrTx/>
              <a:buSzTx/>
              <a:buFont typeface="Arial" pitchFamily="34" charset="0"/>
              <a:buChar char="•"/>
              <a:tabLst/>
              <a:defRPr/>
            </a:pPr>
            <a:r>
              <a:rPr lang="en-US" dirty="0"/>
              <a:t>According to the American Marketing Associate (AMA), a brand is a “name, term, sign, </a:t>
            </a:r>
            <a:r>
              <a:rPr lang="en-IN" dirty="0"/>
              <a:t>symbol, or design, or a combination of them, intended to identify the goods and services of one seller or group of sellers and to differentiate them from those of competition.”</a:t>
            </a:r>
          </a:p>
          <a:p>
            <a:pPr marL="171450" marR="0" lvl="0" indent="-171450" algn="l" defTabSz="914400" rtl="0" eaLnBrk="1" fontAlgn="base" latinLnBrk="0" hangingPunct="1">
              <a:lnSpc>
                <a:spcPct val="100000"/>
              </a:lnSpc>
              <a:spcBef>
                <a:spcPct val="30000"/>
              </a:spcBef>
              <a:spcAft>
                <a:spcPct val="0"/>
              </a:spcAft>
              <a:buClrTx/>
              <a:buSzTx/>
              <a:buFont typeface="Arial" pitchFamily="34" charset="0"/>
              <a:buChar char="•"/>
              <a:tabLst/>
              <a:defRPr/>
            </a:pPr>
            <a:r>
              <a:rPr lang="en-US" sz="1200" b="0" i="0" u="none" strike="noStrike" kern="1200" cap="none" baseline="0" dirty="0">
                <a:solidFill>
                  <a:schemeClr val="tx1"/>
                </a:solidFill>
                <a:latin typeface="Arial"/>
                <a:ea typeface="Arial"/>
                <a:cs typeface="Arial"/>
                <a:sym typeface="Arial"/>
              </a:rPr>
              <a:t>Whenever a marketer creates a new name, logo, or symbol for a new product, a brand has been created.</a:t>
            </a:r>
          </a:p>
          <a:p>
            <a:pPr marL="171450" marR="0" lvl="0" indent="-171450" algn="l" defTabSz="914400" rtl="0" eaLnBrk="1" fontAlgn="base" latinLnBrk="0" hangingPunct="1">
              <a:lnSpc>
                <a:spcPct val="100000"/>
              </a:lnSpc>
              <a:spcBef>
                <a:spcPct val="30000"/>
              </a:spcBef>
              <a:spcAft>
                <a:spcPct val="0"/>
              </a:spcAft>
              <a:buClrTx/>
              <a:buSzTx/>
              <a:buFont typeface="Arial" pitchFamily="34" charset="0"/>
              <a:buChar char="•"/>
              <a:tabLst/>
              <a:defRPr/>
            </a:pPr>
            <a:r>
              <a:rPr lang="en-IN" dirty="0"/>
              <a:t>Creates a certain amount of awareness, reputation, prominence, and so on </a:t>
            </a:r>
            <a:r>
              <a:rPr lang="en-US" dirty="0"/>
              <a:t>in the marketplace.</a:t>
            </a:r>
            <a:endParaRPr lang="en-IN" dirty="0"/>
          </a:p>
          <a:p>
            <a:endParaRPr lang="en-IN" dirty="0"/>
          </a:p>
          <a:p>
            <a:endParaRPr lang="en-US" dirty="0"/>
          </a:p>
        </p:txBody>
      </p:sp>
      <p:sp>
        <p:nvSpPr>
          <p:cNvPr id="4" name="Slide Number Placeholder 3"/>
          <p:cNvSpPr>
            <a:spLocks noGrp="1"/>
          </p:cNvSpPr>
          <p:nvPr>
            <p:ph type="sldNum" sz="quarter" idx="5"/>
          </p:nvPr>
        </p:nvSpPr>
        <p:spPr/>
        <p:txBody>
          <a:bodyPr/>
          <a:lstStyle/>
          <a:p>
            <a:fld id="{1D1EFBF9-23D6-49F9-B54D-D00B68E4AB20}" type="slidenum">
              <a:rPr lang="en-US" smtClean="0"/>
              <a:t>3</a:t>
            </a:fld>
            <a:endParaRPr lang="en-US"/>
          </a:p>
        </p:txBody>
      </p:sp>
    </p:spTree>
    <p:extLst>
      <p:ext uri="{BB962C8B-B14F-4D97-AF65-F5344CB8AC3E}">
        <p14:creationId xmlns:p14="http://schemas.microsoft.com/office/powerpoint/2010/main" val="15324866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cap="none" baseline="0" dirty="0">
                <a:solidFill>
                  <a:schemeClr val="tx1"/>
                </a:solidFill>
                <a:latin typeface="Arial"/>
                <a:ea typeface="Arial"/>
                <a:cs typeface="Arial"/>
                <a:sym typeface="Arial"/>
              </a:rPr>
              <a:t>Branding creates mental structures and helps consumers organize their knowledge about products and services in a way that clarifies their decision making and, in the process, provides value to the firm. </a:t>
            </a:r>
            <a:r>
              <a:rPr lang="en-US" sz="1200" b="0" i="1" u="none" strike="noStrike" kern="1200" cap="none" baseline="0" dirty="0">
                <a:solidFill>
                  <a:schemeClr val="tx1"/>
                </a:solidFill>
                <a:latin typeface="Arial"/>
                <a:ea typeface="Arial"/>
                <a:cs typeface="Arial"/>
                <a:sym typeface="Arial"/>
              </a:rPr>
              <a:t>The key to branding is that consumers perceive differences among brands in a product category</a:t>
            </a:r>
            <a:r>
              <a:rPr lang="en-US" sz="1200" b="0" i="0" u="none" strike="noStrike" kern="1200" cap="none" baseline="0" dirty="0">
                <a:solidFill>
                  <a:schemeClr val="tx1"/>
                </a:solidFill>
                <a:latin typeface="Arial"/>
                <a:ea typeface="Arial"/>
                <a:cs typeface="Arial"/>
                <a:sym typeface="Arial"/>
              </a:rPr>
              <a:t>. These differences can be related to attributes or benefits of the product or service itself, or they may be related to more intangible image considerations.</a:t>
            </a:r>
            <a:endParaRPr lang="en-US" dirty="0"/>
          </a:p>
          <a:p>
            <a:endParaRPr lang="en-IN" dirty="0"/>
          </a:p>
          <a:p>
            <a:endParaRPr lang="en-US" dirty="0"/>
          </a:p>
        </p:txBody>
      </p:sp>
      <p:sp>
        <p:nvSpPr>
          <p:cNvPr id="4" name="Slide Number Placeholder 3"/>
          <p:cNvSpPr>
            <a:spLocks noGrp="1"/>
          </p:cNvSpPr>
          <p:nvPr>
            <p:ph type="sldNum" sz="quarter" idx="5"/>
          </p:nvPr>
        </p:nvSpPr>
        <p:spPr/>
        <p:txBody>
          <a:bodyPr/>
          <a:lstStyle/>
          <a:p>
            <a:fld id="{1D1EFBF9-23D6-49F9-B54D-D00B68E4AB20}" type="slidenum">
              <a:rPr lang="en-US" smtClean="0"/>
              <a:t>19</a:t>
            </a:fld>
            <a:endParaRPr lang="en-US"/>
          </a:p>
        </p:txBody>
      </p:sp>
    </p:spTree>
    <p:extLst>
      <p:ext uri="{BB962C8B-B14F-4D97-AF65-F5344CB8AC3E}">
        <p14:creationId xmlns:p14="http://schemas.microsoft.com/office/powerpoint/2010/main" val="22910781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IN" u="none" dirty="0"/>
              <a:t>Business-to-business (B2B) products:</a:t>
            </a:r>
          </a:p>
          <a:p>
            <a:pPr marL="171450" indent="-171450">
              <a:buFont typeface="Arial" pitchFamily="34" charset="0"/>
              <a:buChar char="•"/>
              <a:defRPr/>
            </a:pPr>
            <a:r>
              <a:rPr lang="en-IN" dirty="0"/>
              <a:t>Example of B2B brand: Caterpillar</a:t>
            </a:r>
          </a:p>
          <a:p>
            <a:pPr marL="171450" lvl="1" indent="-171450">
              <a:buFont typeface="Arial" pitchFamily="34" charset="0"/>
              <a:buChar char="•"/>
              <a:defRPr/>
            </a:pPr>
            <a:r>
              <a:rPr lang="en-US" dirty="0"/>
              <a:t>Guidelines for marketers of B2B brands:</a:t>
            </a:r>
          </a:p>
          <a:p>
            <a:pPr marL="628650" lvl="2" indent="-171450">
              <a:buFont typeface="Arial" pitchFamily="34" charset="0"/>
              <a:buChar char="•"/>
              <a:defRPr/>
            </a:pPr>
            <a:r>
              <a:rPr lang="en-IN" dirty="0"/>
              <a:t>Ensure that entire organization supports branding and brand management.</a:t>
            </a:r>
            <a:endParaRPr lang="en-IN" sz="2000" dirty="0"/>
          </a:p>
          <a:p>
            <a:pPr marL="628650" lvl="2" indent="-171450">
              <a:buFont typeface="Arial" pitchFamily="34" charset="0"/>
              <a:buChar char="•"/>
              <a:defRPr/>
            </a:pPr>
            <a:r>
              <a:rPr lang="en-IN" dirty="0"/>
              <a:t>Adopt a corporate branding strategy if possible and create a well-defined brand hierarchy.</a:t>
            </a:r>
            <a:endParaRPr lang="en-IN" sz="2000" dirty="0"/>
          </a:p>
          <a:p>
            <a:pPr marL="628650" lvl="2" indent="-171450">
              <a:buFont typeface="Arial" pitchFamily="34" charset="0"/>
              <a:buChar char="•"/>
              <a:defRPr/>
            </a:pPr>
            <a:r>
              <a:rPr lang="en-IN" dirty="0"/>
              <a:t>Frame value perceptions.</a:t>
            </a:r>
          </a:p>
          <a:p>
            <a:pPr marL="628650" lvl="2" indent="-171450">
              <a:buFont typeface="Arial" pitchFamily="34" charset="0"/>
              <a:buChar char="•"/>
              <a:defRPr/>
            </a:pPr>
            <a:r>
              <a:rPr lang="en-US" dirty="0"/>
              <a:t>Link relevant non-product-related brand associations.</a:t>
            </a:r>
            <a:endParaRPr lang="en-IN" sz="2000" dirty="0"/>
          </a:p>
          <a:p>
            <a:pPr marL="628650" lvl="2" indent="-171450">
              <a:buFont typeface="Arial" pitchFamily="34" charset="0"/>
              <a:buChar char="•"/>
              <a:defRPr/>
            </a:pPr>
            <a:r>
              <a:rPr lang="en-IN" dirty="0"/>
              <a:t>Find relevant emotional associations for the brand.</a:t>
            </a:r>
            <a:endParaRPr lang="en-IN" sz="2000" dirty="0"/>
          </a:p>
          <a:p>
            <a:pPr marL="628650" lvl="2" indent="-171450">
              <a:buFont typeface="Arial" pitchFamily="34" charset="0"/>
              <a:buChar char="•"/>
              <a:defRPr/>
            </a:pPr>
            <a:r>
              <a:rPr lang="en-IN" dirty="0"/>
              <a:t>Segment customers carefully both within and across companies.</a:t>
            </a:r>
          </a:p>
          <a:p>
            <a:pPr marL="0" lvl="1">
              <a:buFont typeface="Arial" pitchFamily="34" charset="0"/>
              <a:buNone/>
              <a:defRPr/>
            </a:pPr>
            <a:endParaRPr lang="en-IN" dirty="0"/>
          </a:p>
          <a:p>
            <a:pPr marL="0" lvl="1">
              <a:buFont typeface="Arial" pitchFamily="34" charset="0"/>
              <a:buNone/>
              <a:defRPr/>
            </a:pPr>
            <a:r>
              <a:rPr lang="en-IN" u="none" dirty="0"/>
              <a:t>High-tech products:</a:t>
            </a:r>
          </a:p>
          <a:p>
            <a:pPr marL="171450" indent="-171450" eaLnBrk="1" hangingPunct="1">
              <a:buFont typeface="Arial" pitchFamily="34" charset="0"/>
              <a:buChar char="•"/>
              <a:defRPr/>
            </a:pPr>
            <a:r>
              <a:rPr lang="en-IN" dirty="0"/>
              <a:t>Struggle with branding due to lack of branding strategy.</a:t>
            </a:r>
          </a:p>
          <a:p>
            <a:pPr marL="171450" indent="-171450">
              <a:buFont typeface="Arial" pitchFamily="34" charset="0"/>
              <a:buChar char="•"/>
              <a:defRPr/>
            </a:pPr>
            <a:r>
              <a:rPr lang="en-IN" dirty="0"/>
              <a:t>Have realised that financial success is no longer driven by product innovation alone.</a:t>
            </a:r>
          </a:p>
          <a:p>
            <a:pPr marL="171450" indent="-171450">
              <a:buFont typeface="Arial" pitchFamily="34" charset="0"/>
              <a:buChar char="•"/>
              <a:defRPr/>
            </a:pPr>
            <a:r>
              <a:rPr lang="en-IN" dirty="0"/>
              <a:t>Marketing skills play an important role in the adoption and success </a:t>
            </a:r>
            <a:r>
              <a:rPr lang="en-US" dirty="0"/>
              <a:t>of high-tech products.</a:t>
            </a:r>
          </a:p>
          <a:p>
            <a:pPr marL="171450" indent="-171450">
              <a:buFont typeface="Arial" pitchFamily="34" charset="0"/>
              <a:buChar char="•"/>
              <a:defRPr/>
            </a:pPr>
            <a:r>
              <a:rPr lang="en-US" dirty="0"/>
              <a:t>Guidelines for high-tech branding:</a:t>
            </a:r>
          </a:p>
          <a:p>
            <a:pPr marL="628650" lvl="1" indent="-171450">
              <a:buFont typeface="Arial" pitchFamily="34" charset="0"/>
              <a:buChar char="•"/>
              <a:defRPr/>
            </a:pPr>
            <a:r>
              <a:rPr lang="en-IN" dirty="0"/>
              <a:t>Understand your brand hierarchy and manage it appropriately </a:t>
            </a:r>
            <a:r>
              <a:rPr lang="en-US" dirty="0"/>
              <a:t>over time.</a:t>
            </a:r>
          </a:p>
          <a:p>
            <a:pPr marL="628650" lvl="1" indent="-171450">
              <a:buFont typeface="Arial" pitchFamily="34" charset="0"/>
              <a:buChar char="•"/>
              <a:defRPr/>
            </a:pPr>
            <a:r>
              <a:rPr lang="en-IN" dirty="0"/>
              <a:t>Know who your customer is and build an appropriate </a:t>
            </a:r>
            <a:r>
              <a:rPr lang="en-US" dirty="0"/>
              <a:t>brand strategy.</a:t>
            </a:r>
          </a:p>
          <a:p>
            <a:pPr marL="628650" lvl="1" indent="-171450">
              <a:buFont typeface="Arial" pitchFamily="34" charset="0"/>
              <a:buChar char="•"/>
              <a:defRPr/>
            </a:pPr>
            <a:r>
              <a:rPr lang="en-IN" dirty="0"/>
              <a:t>Realize that building brand equity and selling products </a:t>
            </a:r>
            <a:r>
              <a:rPr lang="en-US" dirty="0"/>
              <a:t>are two different exercises.</a:t>
            </a:r>
          </a:p>
          <a:p>
            <a:pPr marL="628650" lvl="1" indent="-171450">
              <a:buFont typeface="Arial" pitchFamily="34" charset="0"/>
              <a:buChar char="•"/>
              <a:defRPr/>
            </a:pPr>
            <a:r>
              <a:rPr lang="en-IN" dirty="0"/>
              <a:t>Brands are owned by customers, not engineers.</a:t>
            </a:r>
          </a:p>
          <a:p>
            <a:pPr marL="628650" lvl="1" indent="-171450">
              <a:buFont typeface="Arial" pitchFamily="34" charset="0"/>
              <a:buChar char="•"/>
              <a:defRPr/>
            </a:pPr>
            <a:r>
              <a:rPr lang="en-IN" dirty="0"/>
              <a:t>Brand building on a small budget necessitates leveraging </a:t>
            </a:r>
            <a:r>
              <a:rPr lang="en-US" dirty="0"/>
              <a:t>every possible positive association.</a:t>
            </a:r>
          </a:p>
          <a:p>
            <a:pPr marL="628650" lvl="1" indent="-171450">
              <a:buFont typeface="Arial" pitchFamily="34" charset="0"/>
              <a:buChar char="•"/>
              <a:defRPr/>
            </a:pPr>
            <a:r>
              <a:rPr lang="en-IN" dirty="0"/>
              <a:t>Technology categories are created by customers and external forces, not by companies themselves.</a:t>
            </a:r>
          </a:p>
          <a:p>
            <a:pPr marL="628650" lvl="1" indent="-171450">
              <a:buFont typeface="Arial" pitchFamily="34" charset="0"/>
              <a:buChar char="•"/>
              <a:defRPr/>
            </a:pPr>
            <a:r>
              <a:rPr lang="en-IN" dirty="0"/>
              <a:t>The rapidly changing environment demands that you stay in tune with your internal and external environment.</a:t>
            </a:r>
          </a:p>
          <a:p>
            <a:pPr marL="628650" lvl="1" indent="-171450">
              <a:buFont typeface="Arial" pitchFamily="34" charset="0"/>
              <a:buChar char="•"/>
              <a:defRPr/>
            </a:pPr>
            <a:r>
              <a:rPr lang="en-IN" dirty="0"/>
              <a:t>Invest the time to understand the technology and value proposition and do not be afraid to ask questions.</a:t>
            </a:r>
          </a:p>
          <a:p>
            <a:endParaRPr lang="en-IN" dirty="0"/>
          </a:p>
          <a:p>
            <a:endParaRPr lang="en-US" dirty="0"/>
          </a:p>
        </p:txBody>
      </p:sp>
      <p:sp>
        <p:nvSpPr>
          <p:cNvPr id="4" name="Slide Number Placeholder 3"/>
          <p:cNvSpPr>
            <a:spLocks noGrp="1"/>
          </p:cNvSpPr>
          <p:nvPr>
            <p:ph type="sldNum" sz="quarter" idx="5"/>
          </p:nvPr>
        </p:nvSpPr>
        <p:spPr/>
        <p:txBody>
          <a:bodyPr/>
          <a:lstStyle/>
          <a:p>
            <a:fld id="{1D1EFBF9-23D6-49F9-B54D-D00B68E4AB20}" type="slidenum">
              <a:rPr lang="en-US" smtClean="0"/>
              <a:t>20</a:t>
            </a:fld>
            <a:endParaRPr lang="en-US"/>
          </a:p>
        </p:txBody>
      </p:sp>
    </p:spTree>
    <p:extLst>
      <p:ext uri="{BB962C8B-B14F-4D97-AF65-F5344CB8AC3E}">
        <p14:creationId xmlns:p14="http://schemas.microsoft.com/office/powerpoint/2010/main" val="33520529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buFont typeface="Arial" pitchFamily="34" charset="0"/>
              <a:buNone/>
              <a:defRPr/>
            </a:pPr>
            <a:r>
              <a:rPr lang="en-US" u="none" dirty="0"/>
              <a:t>Role of branding with services:</a:t>
            </a:r>
          </a:p>
          <a:p>
            <a:pPr marL="171450" indent="-171450" eaLnBrk="1" hangingPunct="1">
              <a:buFont typeface="Arial" pitchFamily="34" charset="0"/>
              <a:buChar char="•"/>
              <a:defRPr/>
            </a:pPr>
            <a:r>
              <a:rPr lang="en-US" dirty="0"/>
              <a:t>Challenges in marketing services:</a:t>
            </a:r>
          </a:p>
          <a:p>
            <a:pPr marL="628650" lvl="1" indent="-171450" eaLnBrk="1" hangingPunct="1">
              <a:buFont typeface="Arial" pitchFamily="34" charset="0"/>
              <a:buChar char="•"/>
              <a:defRPr/>
            </a:pPr>
            <a:r>
              <a:rPr lang="en-US" dirty="0"/>
              <a:t>Less tangible than products and vary in quality.</a:t>
            </a:r>
          </a:p>
          <a:p>
            <a:pPr marL="628650" lvl="1" indent="-171450" eaLnBrk="1" hangingPunct="1">
              <a:buFont typeface="Arial" pitchFamily="34" charset="0"/>
              <a:buChar char="•"/>
              <a:defRPr/>
            </a:pPr>
            <a:r>
              <a:rPr lang="en-US" dirty="0"/>
              <a:t>Depends on the particular person or people providing them.</a:t>
            </a:r>
          </a:p>
          <a:p>
            <a:pPr marL="171450" indent="-171450" eaLnBrk="1" hangingPunct="1">
              <a:buFont typeface="Arial" pitchFamily="34" charset="0"/>
              <a:buChar char="•"/>
              <a:defRPr/>
            </a:pPr>
            <a:r>
              <a:rPr lang="en-US" dirty="0"/>
              <a:t>Branding addresses problems related to intangibility and variability.</a:t>
            </a:r>
          </a:p>
          <a:p>
            <a:pPr marL="171450" indent="-171450" eaLnBrk="1" hangingPunct="1">
              <a:buFont typeface="Arial" pitchFamily="34" charset="0"/>
              <a:buChar char="•"/>
              <a:defRPr/>
            </a:pPr>
            <a:r>
              <a:rPr lang="en-IN" dirty="0"/>
              <a:t>Brand symbols help make abstract nature of the services more concrete.</a:t>
            </a:r>
          </a:p>
          <a:p>
            <a:pPr marL="171450" indent="-171450" eaLnBrk="1" hangingPunct="1">
              <a:buFont typeface="Arial" pitchFamily="34" charset="0"/>
              <a:buChar char="•"/>
              <a:defRPr/>
            </a:pPr>
            <a:r>
              <a:rPr lang="en-IN" dirty="0"/>
              <a:t>Provides competitive edge to the services.</a:t>
            </a:r>
          </a:p>
          <a:p>
            <a:pPr>
              <a:defRPr/>
            </a:pPr>
            <a:endParaRPr lang="en-US" dirty="0"/>
          </a:p>
          <a:p>
            <a:pPr>
              <a:defRPr/>
            </a:pPr>
            <a:r>
              <a:rPr lang="en-US" u="none" dirty="0"/>
              <a:t>Professional services:</a:t>
            </a:r>
          </a:p>
          <a:p>
            <a:pPr marL="171450" indent="-171450" eaLnBrk="1" hangingPunct="1">
              <a:buFont typeface="Arial" pitchFamily="34" charset="0"/>
              <a:buChar char="•"/>
              <a:defRPr/>
            </a:pPr>
            <a:r>
              <a:rPr lang="en-IN" dirty="0"/>
              <a:t>Offer specialized expertise and support to other businesses and organizations.</a:t>
            </a:r>
          </a:p>
          <a:p>
            <a:pPr marL="171450" indent="-171450" eaLnBrk="1" hangingPunct="1">
              <a:buFont typeface="Arial" pitchFamily="34" charset="0"/>
              <a:buChar char="•"/>
              <a:defRPr/>
            </a:pPr>
            <a:r>
              <a:rPr lang="en-IN" dirty="0"/>
              <a:t>Combination of B2B and traditional consumer services branding.</a:t>
            </a:r>
          </a:p>
          <a:p>
            <a:pPr marL="171450" indent="-171450" eaLnBrk="1" hangingPunct="1">
              <a:buFont typeface="Arial" pitchFamily="34" charset="0"/>
              <a:buChar char="•"/>
              <a:defRPr/>
            </a:pPr>
            <a:r>
              <a:rPr lang="en-IN" dirty="0"/>
              <a:t>Challenges:</a:t>
            </a:r>
          </a:p>
          <a:p>
            <a:pPr marL="628650" lvl="1" indent="-171450" eaLnBrk="1" hangingPunct="1">
              <a:buFont typeface="Arial" pitchFamily="34" charset="0"/>
              <a:buChar char="•"/>
              <a:defRPr/>
            </a:pPr>
            <a:r>
              <a:rPr lang="en-IN" dirty="0"/>
              <a:t>Greater variability</a:t>
            </a:r>
          </a:p>
          <a:p>
            <a:pPr marL="628650" lvl="1" indent="-171450" eaLnBrk="1" hangingPunct="1">
              <a:buFont typeface="Arial" pitchFamily="34" charset="0"/>
              <a:buChar char="•"/>
              <a:defRPr/>
            </a:pPr>
            <a:r>
              <a:rPr lang="en-IN" dirty="0"/>
              <a:t>Harder to standardize</a:t>
            </a:r>
          </a:p>
          <a:p>
            <a:pPr marL="628650" lvl="1" indent="-171450" eaLnBrk="1" hangingPunct="1">
              <a:buFont typeface="Arial" pitchFamily="34" charset="0"/>
              <a:buChar char="•"/>
              <a:defRPr/>
            </a:pPr>
            <a:r>
              <a:rPr lang="en-IN" dirty="0"/>
              <a:t>Threat from greater equity of employees</a:t>
            </a:r>
          </a:p>
          <a:p>
            <a:pPr>
              <a:defRPr/>
            </a:pPr>
            <a:endParaRPr lang="en-US" dirty="0"/>
          </a:p>
          <a:p>
            <a:endParaRPr lang="en-IN" dirty="0"/>
          </a:p>
          <a:p>
            <a:endParaRPr lang="en-US" dirty="0"/>
          </a:p>
        </p:txBody>
      </p:sp>
      <p:sp>
        <p:nvSpPr>
          <p:cNvPr id="4" name="Slide Number Placeholder 3"/>
          <p:cNvSpPr>
            <a:spLocks noGrp="1"/>
          </p:cNvSpPr>
          <p:nvPr>
            <p:ph type="sldNum" sz="quarter" idx="5"/>
          </p:nvPr>
        </p:nvSpPr>
        <p:spPr/>
        <p:txBody>
          <a:bodyPr/>
          <a:lstStyle/>
          <a:p>
            <a:fld id="{1D1EFBF9-23D6-49F9-B54D-D00B68E4AB20}" type="slidenum">
              <a:rPr lang="en-US" smtClean="0"/>
              <a:t>21</a:t>
            </a:fld>
            <a:endParaRPr lang="en-US"/>
          </a:p>
        </p:txBody>
      </p:sp>
    </p:spTree>
    <p:extLst>
      <p:ext uri="{BB962C8B-B14F-4D97-AF65-F5344CB8AC3E}">
        <p14:creationId xmlns:p14="http://schemas.microsoft.com/office/powerpoint/2010/main" val="25280156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itchFamily="34" charset="0"/>
              <a:buNone/>
              <a:defRPr/>
            </a:pPr>
            <a:r>
              <a:rPr lang="en-IN" u="none" dirty="0"/>
              <a:t>Online products and services:</a:t>
            </a:r>
          </a:p>
          <a:p>
            <a:pPr marL="171450" indent="-171450">
              <a:buFont typeface="Arial" pitchFamily="34" charset="0"/>
              <a:buChar char="•"/>
              <a:defRPr/>
            </a:pPr>
            <a:r>
              <a:rPr lang="en-IN" dirty="0"/>
              <a:t> To build successful brands, online marketers should: </a:t>
            </a:r>
          </a:p>
          <a:p>
            <a:pPr marL="628650" lvl="1" indent="-171450">
              <a:buFont typeface="Arial" pitchFamily="34" charset="0"/>
              <a:buChar char="•"/>
              <a:defRPr/>
            </a:pPr>
            <a:r>
              <a:rPr lang="en-IN" dirty="0"/>
              <a:t>Create unique aspects of the brand on dimensions that are important to consumers:</a:t>
            </a:r>
          </a:p>
          <a:p>
            <a:pPr marL="1085850" lvl="2" indent="-171450">
              <a:buFont typeface="Arial" pitchFamily="34" charset="0"/>
              <a:buChar char="•"/>
              <a:defRPr/>
            </a:pPr>
            <a:r>
              <a:rPr lang="en-IN" dirty="0"/>
              <a:t>Example: </a:t>
            </a:r>
            <a:r>
              <a:rPr lang="en-US" dirty="0"/>
              <a:t>convenience, price, and variety</a:t>
            </a:r>
          </a:p>
          <a:p>
            <a:pPr marL="628650" lvl="1" indent="-171450">
              <a:buFont typeface="Arial" pitchFamily="34" charset="0"/>
              <a:buChar char="•"/>
              <a:defRPr/>
            </a:pPr>
            <a:r>
              <a:rPr lang="en-US" dirty="0"/>
              <a:t>Perform satisfactorily </a:t>
            </a:r>
            <a:r>
              <a:rPr lang="en-IN" dirty="0"/>
              <a:t>in areas, such as customer service, credibility, and personality.</a:t>
            </a:r>
          </a:p>
          <a:p>
            <a:pPr marL="628650" lvl="1" indent="-171450">
              <a:buFont typeface="Arial" pitchFamily="34" charset="0"/>
              <a:buChar char="•"/>
              <a:defRPr/>
            </a:pPr>
            <a:r>
              <a:rPr lang="en-IN" dirty="0"/>
              <a:t>Find unique ways to satisfy </a:t>
            </a:r>
            <a:r>
              <a:rPr lang="en-US" dirty="0"/>
              <a:t>consumers’ unmet needs.</a:t>
            </a:r>
          </a:p>
          <a:p>
            <a:pPr marL="628650" lvl="1" indent="-171450">
              <a:buFont typeface="Arial" pitchFamily="34" charset="0"/>
              <a:buChar char="•"/>
              <a:defRPr/>
            </a:pPr>
            <a:r>
              <a:rPr lang="en-IN" dirty="0"/>
              <a:t>Offer unique features and services to consumers.</a:t>
            </a:r>
          </a:p>
          <a:p>
            <a:pPr marL="628650" lvl="1" indent="-171450">
              <a:buFont typeface="Arial" pitchFamily="34" charset="0"/>
              <a:buChar char="•"/>
              <a:defRPr/>
            </a:pPr>
            <a:r>
              <a:rPr lang="en-IN" dirty="0"/>
              <a:t>Offer unique value propositions to geographically dispersed customer groups.</a:t>
            </a:r>
          </a:p>
          <a:p>
            <a:endParaRPr lang="en-US" dirty="0"/>
          </a:p>
        </p:txBody>
      </p:sp>
      <p:sp>
        <p:nvSpPr>
          <p:cNvPr id="4" name="Slide Number Placeholder 3"/>
          <p:cNvSpPr>
            <a:spLocks noGrp="1"/>
          </p:cNvSpPr>
          <p:nvPr>
            <p:ph type="sldNum" sz="quarter" idx="5"/>
          </p:nvPr>
        </p:nvSpPr>
        <p:spPr/>
        <p:txBody>
          <a:bodyPr/>
          <a:lstStyle/>
          <a:p>
            <a:fld id="{1D1EFBF9-23D6-49F9-B54D-D00B68E4AB20}" type="slidenum">
              <a:rPr lang="en-US" smtClean="0"/>
              <a:t>22</a:t>
            </a:fld>
            <a:endParaRPr lang="en-US"/>
          </a:p>
        </p:txBody>
      </p:sp>
    </p:spTree>
    <p:extLst>
      <p:ext uri="{BB962C8B-B14F-4D97-AF65-F5344CB8AC3E}">
        <p14:creationId xmlns:p14="http://schemas.microsoft.com/office/powerpoint/2010/main" val="490906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itchFamily="34" charset="0"/>
              <a:buNone/>
              <a:defRPr/>
            </a:pPr>
            <a:r>
              <a:rPr lang="en-IN" u="none" dirty="0"/>
              <a:t>People and organizations:</a:t>
            </a:r>
          </a:p>
          <a:p>
            <a:pPr marL="171450" indent="-171450">
              <a:buFont typeface="Arial" pitchFamily="34" charset="0"/>
              <a:buChar char="•"/>
              <a:defRPr/>
            </a:pPr>
            <a:r>
              <a:rPr lang="en-IN" u="none" dirty="0"/>
              <a:t>Product category is people </a:t>
            </a:r>
            <a:r>
              <a:rPr lang="en-IN" dirty="0"/>
              <a:t>or organization competing for public approval or acceptance.</a:t>
            </a:r>
          </a:p>
          <a:p>
            <a:pPr marL="171450" indent="-171450">
              <a:buFont typeface="Arial" pitchFamily="34" charset="0"/>
              <a:buChar char="•"/>
              <a:defRPr/>
            </a:pPr>
            <a:r>
              <a:rPr lang="en-IN" dirty="0"/>
              <a:t>Have well-defined images that are easily understood and liked (or disliked) by others.</a:t>
            </a:r>
          </a:p>
          <a:p>
            <a:pPr marL="171450" indent="-171450">
              <a:buFont typeface="Arial" pitchFamily="34" charset="0"/>
              <a:buChar char="•"/>
              <a:defRPr/>
            </a:pPr>
            <a:r>
              <a:rPr lang="en-IN" dirty="0"/>
              <a:t>The idea of brand in this category is not limited to famous and well known personalities, an individual who builds his name and reputation in a business context is essentially creating his own brand.</a:t>
            </a:r>
          </a:p>
          <a:p>
            <a:pPr marL="171450" indent="-171450">
              <a:buFont typeface="Arial" pitchFamily="34" charset="0"/>
              <a:buChar char="•"/>
              <a:defRPr/>
            </a:pPr>
            <a:r>
              <a:rPr lang="en-US" dirty="0"/>
              <a:t>Right awareness and image </a:t>
            </a:r>
            <a:r>
              <a:rPr lang="en-IN" dirty="0"/>
              <a:t>is invaluable in shaping the way people treat and interpret words, actions, </a:t>
            </a:r>
            <a:r>
              <a:rPr lang="en-US" dirty="0"/>
              <a:t>and deeds.</a:t>
            </a:r>
          </a:p>
          <a:p>
            <a:endParaRPr lang="en-IN" dirty="0"/>
          </a:p>
          <a:p>
            <a:endParaRPr lang="en-US" dirty="0"/>
          </a:p>
        </p:txBody>
      </p:sp>
      <p:sp>
        <p:nvSpPr>
          <p:cNvPr id="4" name="Slide Number Placeholder 3"/>
          <p:cNvSpPr>
            <a:spLocks noGrp="1"/>
          </p:cNvSpPr>
          <p:nvPr>
            <p:ph type="sldNum" sz="quarter" idx="5"/>
          </p:nvPr>
        </p:nvSpPr>
        <p:spPr/>
        <p:txBody>
          <a:bodyPr/>
          <a:lstStyle/>
          <a:p>
            <a:fld id="{1D1EFBF9-23D6-49F9-B54D-D00B68E4AB20}" type="slidenum">
              <a:rPr lang="en-US" smtClean="0"/>
              <a:t>23</a:t>
            </a:fld>
            <a:endParaRPr lang="en-US"/>
          </a:p>
        </p:txBody>
      </p:sp>
    </p:spTree>
    <p:extLst>
      <p:ext uri="{BB962C8B-B14F-4D97-AF65-F5344CB8AC3E}">
        <p14:creationId xmlns:p14="http://schemas.microsoft.com/office/powerpoint/2010/main" val="35984155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itchFamily="34" charset="0"/>
              <a:buNone/>
              <a:defRPr/>
            </a:pPr>
            <a:r>
              <a:rPr lang="en-IN" u="none" dirty="0"/>
              <a:t>Sports, arts, and entertainment: </a:t>
            </a:r>
          </a:p>
          <a:p>
            <a:pPr marL="171450" indent="-171450">
              <a:buFont typeface="Arial" pitchFamily="34" charset="0"/>
              <a:buChar char="•"/>
              <a:defRPr/>
            </a:pPr>
            <a:r>
              <a:rPr lang="en-IN" dirty="0"/>
              <a:t>Sports teams:</a:t>
            </a:r>
          </a:p>
          <a:p>
            <a:pPr marL="628650" lvl="1" indent="-171450">
              <a:buFont typeface="Arial" pitchFamily="34" charset="0"/>
              <a:buChar char="•"/>
              <a:defRPr/>
            </a:pPr>
            <a:r>
              <a:rPr lang="en-IN" dirty="0"/>
              <a:t>Market themselves through a creative combination of advertising, promotions, sponsorship, direct mail, digital, and other forms of communication.</a:t>
            </a:r>
          </a:p>
          <a:p>
            <a:pPr marL="628650" lvl="1" indent="-171450">
              <a:buFont typeface="Arial" pitchFamily="34" charset="0"/>
              <a:buChar char="•"/>
              <a:defRPr/>
            </a:pPr>
            <a:r>
              <a:rPr lang="en-IN" dirty="0"/>
              <a:t>Build awareness, image, and loyalty to meet ticket sales targets regardless of the team’s actual performance.</a:t>
            </a:r>
            <a:endParaRPr lang="en-IN" u="sng" dirty="0"/>
          </a:p>
          <a:p>
            <a:pPr marL="171450" indent="-171450">
              <a:buFont typeface="Arial" pitchFamily="34" charset="0"/>
              <a:buChar char="•"/>
              <a:defRPr/>
            </a:pPr>
            <a:r>
              <a:rPr lang="en-IN" dirty="0"/>
              <a:t> Art and entertainment: </a:t>
            </a:r>
          </a:p>
          <a:p>
            <a:pPr marL="628650" lvl="1" indent="-171450">
              <a:buFont typeface="Arial" pitchFamily="34" charset="0"/>
              <a:buChar char="•"/>
              <a:defRPr/>
            </a:pPr>
            <a:r>
              <a:rPr lang="en-IN" dirty="0"/>
              <a:t>An example of experience goods, that</a:t>
            </a:r>
            <a:r>
              <a:rPr lang="en-IN" baseline="0" dirty="0"/>
              <a:t> is,</a:t>
            </a:r>
            <a:r>
              <a:rPr lang="en-IN" dirty="0"/>
              <a:t> prospective buyers cannot judge quality by inspection and must use cues such as the particular people involved, the concept or rationale behind the project, and word-of-mouth and </a:t>
            </a:r>
            <a:r>
              <a:rPr lang="en-US" dirty="0"/>
              <a:t>critical reviews.</a:t>
            </a:r>
          </a:p>
          <a:p>
            <a:pPr marL="628650" lvl="1" indent="-171450">
              <a:buFont typeface="Arial" pitchFamily="34" charset="0"/>
              <a:buChar char="•"/>
              <a:defRPr/>
            </a:pPr>
            <a:r>
              <a:rPr lang="en-IN" dirty="0"/>
              <a:t>A strong brand is valuable in the entertainment industry because of the fervent feelings that names generate as a result of pleasurable past experiences.</a:t>
            </a:r>
          </a:p>
          <a:p>
            <a:endParaRPr lang="en-IN" dirty="0"/>
          </a:p>
          <a:p>
            <a:endParaRPr lang="en-US" dirty="0"/>
          </a:p>
        </p:txBody>
      </p:sp>
      <p:sp>
        <p:nvSpPr>
          <p:cNvPr id="4" name="Slide Number Placeholder 3"/>
          <p:cNvSpPr>
            <a:spLocks noGrp="1"/>
          </p:cNvSpPr>
          <p:nvPr>
            <p:ph type="sldNum" sz="quarter" idx="5"/>
          </p:nvPr>
        </p:nvSpPr>
        <p:spPr/>
        <p:txBody>
          <a:bodyPr/>
          <a:lstStyle/>
          <a:p>
            <a:fld id="{1D1EFBF9-23D6-49F9-B54D-D00B68E4AB20}" type="slidenum">
              <a:rPr lang="en-US" smtClean="0"/>
              <a:t>24</a:t>
            </a:fld>
            <a:endParaRPr lang="en-US"/>
          </a:p>
        </p:txBody>
      </p:sp>
    </p:spTree>
    <p:extLst>
      <p:ext uri="{BB962C8B-B14F-4D97-AF65-F5344CB8AC3E}">
        <p14:creationId xmlns:p14="http://schemas.microsoft.com/office/powerpoint/2010/main" val="33523711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itchFamily="34" charset="0"/>
              <a:buNone/>
              <a:defRPr/>
            </a:pPr>
            <a:r>
              <a:rPr lang="en-IN" u="none" dirty="0"/>
              <a:t>Geographic locations:</a:t>
            </a:r>
          </a:p>
          <a:p>
            <a:pPr marL="171450" indent="-171450">
              <a:buFont typeface="Arial" pitchFamily="34" charset="0"/>
              <a:buChar char="•"/>
              <a:defRPr/>
            </a:pPr>
            <a:r>
              <a:rPr lang="en-IN" dirty="0"/>
              <a:t>Increased mobility of people and businesses and growth in the tourism industry have contributed to the rise of place marketing.</a:t>
            </a:r>
          </a:p>
          <a:p>
            <a:pPr marL="171450" indent="-171450">
              <a:buFont typeface="Arial" pitchFamily="34" charset="0"/>
              <a:buChar char="•"/>
              <a:defRPr/>
            </a:pPr>
            <a:r>
              <a:rPr lang="en-IN" dirty="0"/>
              <a:t>Refers to actively promoting cities, states, and countries through advertising, direct mail, and other communication tools.</a:t>
            </a:r>
          </a:p>
          <a:p>
            <a:pPr marL="171450" indent="-171450">
              <a:buFont typeface="Arial" pitchFamily="34" charset="0"/>
              <a:buChar char="•"/>
              <a:defRPr/>
            </a:pPr>
            <a:r>
              <a:rPr lang="en-IN" dirty="0"/>
              <a:t>Aim is to create awareness and a </a:t>
            </a:r>
            <a:r>
              <a:rPr lang="en-IN" dirty="0" err="1"/>
              <a:t>favorable</a:t>
            </a:r>
            <a:r>
              <a:rPr lang="en-IN" dirty="0"/>
              <a:t> image of a location that will entice temporary visits or permanent moves from individuals and businesses.</a:t>
            </a:r>
          </a:p>
          <a:p>
            <a:endParaRPr lang="en-IN" dirty="0"/>
          </a:p>
          <a:p>
            <a:endParaRPr lang="en-US" dirty="0"/>
          </a:p>
        </p:txBody>
      </p:sp>
      <p:sp>
        <p:nvSpPr>
          <p:cNvPr id="4" name="Slide Number Placeholder 3"/>
          <p:cNvSpPr>
            <a:spLocks noGrp="1"/>
          </p:cNvSpPr>
          <p:nvPr>
            <p:ph type="sldNum" sz="quarter" idx="5"/>
          </p:nvPr>
        </p:nvSpPr>
        <p:spPr/>
        <p:txBody>
          <a:bodyPr/>
          <a:lstStyle/>
          <a:p>
            <a:fld id="{1D1EFBF9-23D6-49F9-B54D-D00B68E4AB20}" type="slidenum">
              <a:rPr lang="en-US" smtClean="0"/>
              <a:t>25</a:t>
            </a:fld>
            <a:endParaRPr lang="en-US"/>
          </a:p>
        </p:txBody>
      </p:sp>
    </p:spTree>
    <p:extLst>
      <p:ext uri="{BB962C8B-B14F-4D97-AF65-F5344CB8AC3E}">
        <p14:creationId xmlns:p14="http://schemas.microsoft.com/office/powerpoint/2010/main" val="32551382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itchFamily="34" charset="0"/>
              <a:buNone/>
              <a:defRPr/>
            </a:pPr>
            <a:r>
              <a:rPr lang="en-IN" u="none" dirty="0"/>
              <a:t>Ideas and causes:</a:t>
            </a:r>
          </a:p>
          <a:p>
            <a:pPr marL="171450" indent="-171450">
              <a:buFont typeface="Arial" pitchFamily="34" charset="0"/>
              <a:buChar char="•"/>
              <a:defRPr/>
            </a:pPr>
            <a:r>
              <a:rPr lang="en-IN" dirty="0"/>
              <a:t>Branding helps make ideas and causes more visible and concrete.</a:t>
            </a:r>
          </a:p>
          <a:p>
            <a:pPr marL="171450" indent="-171450">
              <a:buFont typeface="Arial" pitchFamily="34" charset="0"/>
              <a:buChar char="•"/>
              <a:defRPr/>
            </a:pPr>
            <a:r>
              <a:rPr lang="en-IN" dirty="0"/>
              <a:t>Branding can provide much value to an organization.</a:t>
            </a:r>
          </a:p>
          <a:p>
            <a:endParaRPr lang="en-US" dirty="0"/>
          </a:p>
        </p:txBody>
      </p:sp>
      <p:sp>
        <p:nvSpPr>
          <p:cNvPr id="4" name="Slide Number Placeholder 3"/>
          <p:cNvSpPr>
            <a:spLocks noGrp="1"/>
          </p:cNvSpPr>
          <p:nvPr>
            <p:ph type="sldNum" sz="quarter" idx="5"/>
          </p:nvPr>
        </p:nvSpPr>
        <p:spPr/>
        <p:txBody>
          <a:bodyPr/>
          <a:lstStyle/>
          <a:p>
            <a:fld id="{1D1EFBF9-23D6-49F9-B54D-D00B68E4AB20}" type="slidenum">
              <a:rPr lang="en-US" smtClean="0"/>
              <a:t>26</a:t>
            </a:fld>
            <a:endParaRPr lang="en-US"/>
          </a:p>
        </p:txBody>
      </p:sp>
    </p:spTree>
    <p:extLst>
      <p:ext uri="{BB962C8B-B14F-4D97-AF65-F5344CB8AC3E}">
        <p14:creationId xmlns:p14="http://schemas.microsoft.com/office/powerpoint/2010/main" val="12606307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Arial"/>
                <a:ea typeface="Arial"/>
                <a:cs typeface="Arial"/>
                <a:sym typeface="Arial"/>
              </a:rPr>
              <a:t>As much as 50 percent of the value of a firm could be attributed to intangible assets such as brands. Many brands endure the test of time. For example, many brands that were number one in the United Kingdom in 1933 remain strong today: </a:t>
            </a:r>
            <a:r>
              <a:rPr lang="en-US" sz="1200" b="0" i="0" u="none" strike="noStrike" kern="1200" cap="none" baseline="0" dirty="0" err="1">
                <a:solidFill>
                  <a:schemeClr val="tx1"/>
                </a:solidFill>
                <a:latin typeface="Arial"/>
                <a:ea typeface="Arial"/>
                <a:cs typeface="Arial"/>
                <a:sym typeface="Arial"/>
              </a:rPr>
              <a:t>Hovis</a:t>
            </a:r>
            <a:r>
              <a:rPr lang="en-US" sz="1200" b="0" i="0" u="none" strike="noStrike" kern="1200" cap="none" baseline="0" dirty="0">
                <a:solidFill>
                  <a:schemeClr val="tx1"/>
                </a:solidFill>
                <a:latin typeface="Arial"/>
                <a:ea typeface="Arial"/>
                <a:cs typeface="Arial"/>
                <a:sym typeface="Arial"/>
              </a:rPr>
              <a:t> bread, Stork margarine, Kellogg’s Corn Flakes, Cadbury’s chocolates, Gillette razors, Schweppes mixers, Brooke Bond tea, Colgate toothpaste, and Hoover vacuum cleaners. Many of these brands have evolved over the years, however, and made a number of changes. Most of them barely resemble their original forms.</a:t>
            </a:r>
          </a:p>
          <a:p>
            <a:endParaRPr lang="en-US" sz="1200" b="0" i="0" u="none" strike="noStrike" kern="1200" cap="none" baseline="0" dirty="0">
              <a:solidFill>
                <a:schemeClr val="tx1"/>
              </a:solidFill>
              <a:latin typeface="Arial"/>
              <a:ea typeface="Arial"/>
              <a:cs typeface="Arial"/>
              <a:sym typeface="Arial"/>
            </a:endParaRPr>
          </a:p>
          <a:p>
            <a:r>
              <a:rPr lang="en-US" sz="1200" b="0" i="0" u="none" strike="noStrike" kern="1200" cap="none" baseline="0" dirty="0">
                <a:solidFill>
                  <a:schemeClr val="tx1"/>
                </a:solidFill>
                <a:latin typeface="Arial"/>
                <a:ea typeface="Arial"/>
                <a:cs typeface="Arial"/>
                <a:sym typeface="Arial"/>
              </a:rPr>
              <a:t>At the same time, some seemingly invincible brands, including Montgomery Ward, Polaroid, and Xerox, have run into difficulties and seen their market preeminence challenged or even lost.</a:t>
            </a:r>
            <a:endParaRPr lang="en-US" dirty="0"/>
          </a:p>
          <a:p>
            <a:endParaRPr lang="en-US" dirty="0"/>
          </a:p>
        </p:txBody>
      </p:sp>
      <p:sp>
        <p:nvSpPr>
          <p:cNvPr id="4" name="Slide Number Placeholder 3"/>
          <p:cNvSpPr>
            <a:spLocks noGrp="1"/>
          </p:cNvSpPr>
          <p:nvPr>
            <p:ph type="sldNum" sz="quarter" idx="5"/>
          </p:nvPr>
        </p:nvSpPr>
        <p:spPr/>
        <p:txBody>
          <a:bodyPr/>
          <a:lstStyle/>
          <a:p>
            <a:fld id="{1D1EFBF9-23D6-49F9-B54D-D00B68E4AB20}" type="slidenum">
              <a:rPr lang="en-US" smtClean="0"/>
              <a:t>27</a:t>
            </a:fld>
            <a:endParaRPr lang="en-US"/>
          </a:p>
        </p:txBody>
      </p:sp>
    </p:spTree>
    <p:extLst>
      <p:ext uri="{BB962C8B-B14F-4D97-AF65-F5344CB8AC3E}">
        <p14:creationId xmlns:p14="http://schemas.microsoft.com/office/powerpoint/2010/main" val="12528745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Although brands may be as important as ever to consumers, in reality, brand management may be more difficult than ever. These are some of the recent developments that have significantly complicated marketing practices and pose challenges for brand managers.</a:t>
            </a:r>
          </a:p>
          <a:p>
            <a:endParaRPr lang="en-US" dirty="0"/>
          </a:p>
        </p:txBody>
      </p:sp>
      <p:sp>
        <p:nvSpPr>
          <p:cNvPr id="4" name="Slide Number Placeholder 3"/>
          <p:cNvSpPr>
            <a:spLocks noGrp="1"/>
          </p:cNvSpPr>
          <p:nvPr>
            <p:ph type="sldNum" sz="quarter" idx="5"/>
          </p:nvPr>
        </p:nvSpPr>
        <p:spPr/>
        <p:txBody>
          <a:bodyPr/>
          <a:lstStyle/>
          <a:p>
            <a:fld id="{1D1EFBF9-23D6-49F9-B54D-D00B68E4AB20}" type="slidenum">
              <a:rPr lang="en-US" smtClean="0"/>
              <a:t>29</a:t>
            </a:fld>
            <a:endParaRPr lang="en-US"/>
          </a:p>
        </p:txBody>
      </p:sp>
    </p:spTree>
    <p:extLst>
      <p:ext uri="{BB962C8B-B14F-4D97-AF65-F5344CB8AC3E}">
        <p14:creationId xmlns:p14="http://schemas.microsoft.com/office/powerpoint/2010/main" val="12501126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D1EFBF9-23D6-49F9-B54D-D00B68E4AB20}" type="slidenum">
              <a:rPr lang="en-US" smtClean="0"/>
              <a:t>4</a:t>
            </a:fld>
            <a:endParaRPr lang="en-US"/>
          </a:p>
        </p:txBody>
      </p:sp>
    </p:spTree>
    <p:extLst>
      <p:ext uri="{BB962C8B-B14F-4D97-AF65-F5344CB8AC3E}">
        <p14:creationId xmlns:p14="http://schemas.microsoft.com/office/powerpoint/2010/main" val="2896681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Has anyone here known about Napster?</a:t>
            </a:r>
          </a:p>
        </p:txBody>
      </p:sp>
      <p:sp>
        <p:nvSpPr>
          <p:cNvPr id="4" name="Slide Number Placeholder 3"/>
          <p:cNvSpPr>
            <a:spLocks noGrp="1"/>
          </p:cNvSpPr>
          <p:nvPr>
            <p:ph type="sldNum" sz="quarter" idx="5"/>
          </p:nvPr>
        </p:nvSpPr>
        <p:spPr/>
        <p:txBody>
          <a:bodyPr/>
          <a:lstStyle/>
          <a:p>
            <a:fld id="{1D1EFBF9-23D6-49F9-B54D-D00B68E4AB20}" type="slidenum">
              <a:rPr lang="en-US" smtClean="0"/>
              <a:t>33</a:t>
            </a:fld>
            <a:endParaRPr lang="en-US"/>
          </a:p>
        </p:txBody>
      </p:sp>
    </p:spTree>
    <p:extLst>
      <p:ext uri="{BB962C8B-B14F-4D97-AF65-F5344CB8AC3E}">
        <p14:creationId xmlns:p14="http://schemas.microsoft.com/office/powerpoint/2010/main" val="33000285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E.g., the travel industry has experienced a significant decline in the need for travel agencies: Once offered advisory services and helped make bookings in return for a small fee or commission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E.g., Yelp (online consumer guides like Consumer Reports.com, and influential bloggers.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1D1EFBF9-23D6-49F9-B54D-D00B68E4AB20}" type="slidenum">
              <a:rPr lang="en-US" smtClean="0"/>
              <a:t>35</a:t>
            </a:fld>
            <a:endParaRPr lang="en-US"/>
          </a:p>
        </p:txBody>
      </p:sp>
    </p:spTree>
    <p:extLst>
      <p:ext uri="{BB962C8B-B14F-4D97-AF65-F5344CB8AC3E}">
        <p14:creationId xmlns:p14="http://schemas.microsoft.com/office/powerpoint/2010/main" val="9480175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Arial"/>
                <a:ea typeface="Arial"/>
                <a:cs typeface="Arial"/>
                <a:sym typeface="Arial"/>
              </a:rPr>
              <a:t>The strategic brand management process as having four main steps:</a:t>
            </a:r>
          </a:p>
          <a:p>
            <a:pPr marL="228600" indent="-228600">
              <a:buFont typeface="+mj-lt"/>
              <a:buAutoNum type="arabicPeriod"/>
            </a:pPr>
            <a:r>
              <a:rPr lang="en-US" sz="1200" b="0" i="0" u="none" strike="noStrike" kern="1200" cap="none" baseline="0" dirty="0">
                <a:solidFill>
                  <a:schemeClr val="tx1"/>
                </a:solidFill>
                <a:latin typeface="Arial"/>
                <a:ea typeface="Arial"/>
                <a:cs typeface="Arial"/>
                <a:sym typeface="Arial"/>
              </a:rPr>
              <a:t>Identifying and developing brand plans</a:t>
            </a:r>
          </a:p>
          <a:p>
            <a:pPr marL="228600" indent="-228600">
              <a:buFont typeface="+mj-lt"/>
              <a:buAutoNum type="arabicPeriod"/>
            </a:pPr>
            <a:r>
              <a:rPr lang="en-US" sz="1200" b="0" i="0" u="none" strike="noStrike" kern="1200" cap="none" baseline="0" dirty="0">
                <a:solidFill>
                  <a:schemeClr val="tx1"/>
                </a:solidFill>
                <a:latin typeface="Arial"/>
                <a:ea typeface="Arial"/>
                <a:cs typeface="Arial"/>
                <a:sym typeface="Arial"/>
              </a:rPr>
              <a:t>Designing and implementing brand marketing programs</a:t>
            </a:r>
          </a:p>
          <a:p>
            <a:pPr marL="228600" indent="-228600">
              <a:buFont typeface="+mj-lt"/>
              <a:buAutoNum type="arabicPeriod"/>
            </a:pPr>
            <a:r>
              <a:rPr lang="en-US" sz="1200" b="0" i="0" u="none" strike="noStrike" kern="1200" cap="none" baseline="0" dirty="0">
                <a:solidFill>
                  <a:schemeClr val="tx1"/>
                </a:solidFill>
                <a:latin typeface="Arial"/>
                <a:ea typeface="Arial"/>
                <a:cs typeface="Arial"/>
                <a:sym typeface="Arial"/>
              </a:rPr>
              <a:t>Measuring and interpreting brand performance</a:t>
            </a:r>
          </a:p>
          <a:p>
            <a:pPr marL="228600" indent="-228600">
              <a:buFont typeface="+mj-lt"/>
              <a:buAutoNum type="arabicPeriod"/>
            </a:pPr>
            <a:r>
              <a:rPr lang="en-US" sz="1200" b="0" i="0" u="none" strike="noStrike" kern="1200" cap="none" baseline="0" dirty="0">
                <a:solidFill>
                  <a:schemeClr val="tx1"/>
                </a:solidFill>
                <a:latin typeface="Arial"/>
                <a:ea typeface="Arial"/>
                <a:cs typeface="Arial"/>
                <a:sym typeface="Arial"/>
              </a:rPr>
              <a:t>Growing and sustaining brand equity</a:t>
            </a:r>
            <a:endParaRPr lang="en-US" b="0" i="0" u="sng" dirty="0"/>
          </a:p>
          <a:p>
            <a:endParaRPr lang="en-US" dirty="0"/>
          </a:p>
        </p:txBody>
      </p:sp>
      <p:sp>
        <p:nvSpPr>
          <p:cNvPr id="4" name="Slide Number Placeholder 3"/>
          <p:cNvSpPr>
            <a:spLocks noGrp="1"/>
          </p:cNvSpPr>
          <p:nvPr>
            <p:ph type="sldNum" sz="quarter" idx="5"/>
          </p:nvPr>
        </p:nvSpPr>
        <p:spPr/>
        <p:txBody>
          <a:bodyPr/>
          <a:lstStyle/>
          <a:p>
            <a:fld id="{1D1EFBF9-23D6-49F9-B54D-D00B68E4AB20}" type="slidenum">
              <a:rPr lang="en-US" smtClean="0"/>
              <a:t>41</a:t>
            </a:fld>
            <a:endParaRPr lang="en-US"/>
          </a:p>
        </p:txBody>
      </p:sp>
    </p:spTree>
    <p:extLst>
      <p:ext uri="{BB962C8B-B14F-4D97-AF65-F5344CB8AC3E}">
        <p14:creationId xmlns:p14="http://schemas.microsoft.com/office/powerpoint/2010/main" val="12690552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buFont typeface="Arial" pitchFamily="34" charset="0"/>
              <a:buNone/>
              <a:defRPr/>
            </a:pPr>
            <a:r>
              <a:rPr lang="en-IN" u="none" dirty="0"/>
              <a:t>Choosing brand elements:</a:t>
            </a:r>
          </a:p>
          <a:p>
            <a:pPr marL="171450" indent="-171450" eaLnBrk="1" hangingPunct="1">
              <a:buFont typeface="Arial" pitchFamily="34" charset="0"/>
              <a:buChar char="•"/>
              <a:defRPr/>
            </a:pPr>
            <a:r>
              <a:rPr lang="en-US" dirty="0"/>
              <a:t>The best test of the brand-building contribution of a brand element is what consumers would think about the product or service if they knew only its brand name or its associated logo or other element.</a:t>
            </a:r>
          </a:p>
          <a:p>
            <a:pPr eaLnBrk="1" hangingPunct="1">
              <a:buFont typeface="Arial" pitchFamily="34" charset="0"/>
              <a:buNone/>
              <a:defRPr/>
            </a:pPr>
            <a:endParaRPr lang="en-US" dirty="0"/>
          </a:p>
          <a:p>
            <a:pPr eaLnBrk="1" hangingPunct="1">
              <a:buFont typeface="Arial" pitchFamily="34" charset="0"/>
              <a:buNone/>
              <a:defRPr/>
            </a:pPr>
            <a:r>
              <a:rPr lang="en-US" u="none" dirty="0"/>
              <a:t>Integrating the brand into marketing activities and the supporting marketing program:</a:t>
            </a:r>
          </a:p>
          <a:p>
            <a:pPr marL="171450" indent="-171450">
              <a:buFont typeface="Arial" pitchFamily="34" charset="0"/>
              <a:buChar char="•"/>
              <a:defRPr/>
            </a:pPr>
            <a:r>
              <a:rPr lang="en-US" dirty="0"/>
              <a:t>Although the judicious choice of brand elements can make some contribution to building brand equity, the biggest contribution comes from marketing activities related to the brand.</a:t>
            </a:r>
          </a:p>
          <a:p>
            <a:pPr>
              <a:buFont typeface="Arial" pitchFamily="34" charset="0"/>
              <a:buNone/>
              <a:defRPr/>
            </a:pPr>
            <a:endParaRPr lang="en-US" dirty="0"/>
          </a:p>
          <a:p>
            <a:pPr>
              <a:buFont typeface="Arial" pitchFamily="34" charset="0"/>
              <a:buNone/>
              <a:defRPr/>
            </a:pPr>
            <a:r>
              <a:rPr lang="en-US" u="none" dirty="0"/>
              <a:t>Leveraging secondary associations:</a:t>
            </a:r>
          </a:p>
          <a:p>
            <a:pPr marL="171450" indent="-171450">
              <a:buFont typeface="Arial" pitchFamily="34" charset="0"/>
              <a:buChar char="•"/>
              <a:defRPr/>
            </a:pPr>
            <a:r>
              <a:rPr lang="en-US" dirty="0"/>
              <a:t>Because the brand becomes identified with another entity, even though this entity may not directly relate to the product or service performance, consumers may infer that the brand shares associations with that entity, thus producing indirect or secondary associations for the brand.</a:t>
            </a:r>
          </a:p>
          <a:p>
            <a:endParaRPr lang="en-IN" dirty="0"/>
          </a:p>
          <a:p>
            <a:endParaRPr lang="en-US" dirty="0"/>
          </a:p>
        </p:txBody>
      </p:sp>
      <p:sp>
        <p:nvSpPr>
          <p:cNvPr id="4" name="Slide Number Placeholder 3"/>
          <p:cNvSpPr>
            <a:spLocks noGrp="1"/>
          </p:cNvSpPr>
          <p:nvPr>
            <p:ph type="sldNum" sz="quarter" idx="5"/>
          </p:nvPr>
        </p:nvSpPr>
        <p:spPr/>
        <p:txBody>
          <a:bodyPr/>
          <a:lstStyle/>
          <a:p>
            <a:fld id="{1D1EFBF9-23D6-49F9-B54D-D00B68E4AB20}" type="slidenum">
              <a:rPr lang="en-US" smtClean="0"/>
              <a:t>43</a:t>
            </a:fld>
            <a:endParaRPr lang="en-US"/>
          </a:p>
        </p:txBody>
      </p:sp>
    </p:spTree>
    <p:extLst>
      <p:ext uri="{BB962C8B-B14F-4D97-AF65-F5344CB8AC3E}">
        <p14:creationId xmlns:p14="http://schemas.microsoft.com/office/powerpoint/2010/main" val="15654257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IN" u="none" dirty="0"/>
              <a:t>Brand equity measurement system:</a:t>
            </a:r>
          </a:p>
          <a:p>
            <a:pPr marL="171450" indent="-171450">
              <a:buFontTx/>
              <a:buChar char="•"/>
              <a:defRPr/>
            </a:pPr>
            <a:r>
              <a:rPr lang="en-IN" dirty="0"/>
              <a:t>A set of research procedures designed to provide timely, accurate, and actionable information for marketers so that they can make the best possible tactical decisions in the short run and the best strategic decisions in </a:t>
            </a:r>
            <a:r>
              <a:rPr lang="en-US" dirty="0"/>
              <a:t>the long run:</a:t>
            </a:r>
          </a:p>
          <a:p>
            <a:pPr marL="628650" lvl="1" indent="-171450">
              <a:buFontTx/>
              <a:buChar char="•"/>
              <a:defRPr/>
            </a:pPr>
            <a:r>
              <a:rPr lang="en-US" b="0" dirty="0"/>
              <a:t>Brand audits: </a:t>
            </a:r>
            <a:r>
              <a:rPr lang="en-IN" b="0" dirty="0"/>
              <a:t>Comprehensive examination of a brand to assess its health, uncover its sources of equity, and suggest ways to improve and leverage that equity.</a:t>
            </a:r>
          </a:p>
          <a:p>
            <a:pPr marL="628650" lvl="1" indent="-171450">
              <a:buFontTx/>
              <a:buChar char="•"/>
              <a:defRPr/>
            </a:pPr>
            <a:r>
              <a:rPr lang="en-US" b="0" dirty="0"/>
              <a:t>Brand tracking studies: </a:t>
            </a:r>
            <a:r>
              <a:rPr lang="en-IN" b="0" dirty="0"/>
              <a:t>Collect information from consumers on a routine basis over time, typically through quantitative measures of brand performance on a number of key dimensions marketers can identify in the brand audit or other means.</a:t>
            </a:r>
          </a:p>
          <a:p>
            <a:pPr marL="628650" lvl="1" indent="-171450">
              <a:buFontTx/>
              <a:buChar char="•"/>
              <a:defRPr/>
            </a:pPr>
            <a:r>
              <a:rPr lang="en-US" b="0" dirty="0"/>
              <a:t>Brand equity management system: </a:t>
            </a:r>
            <a:r>
              <a:rPr lang="en-IN" b="0" dirty="0"/>
              <a:t>Set of organizational processes designed to improve the understanding and use of the brand equity concept within a firm.</a:t>
            </a:r>
          </a:p>
          <a:p>
            <a:pPr marL="457200" lvl="1" indent="0">
              <a:buFontTx/>
              <a:buNone/>
              <a:defRPr/>
            </a:pPr>
            <a:endParaRPr lang="en-IN" b="0" dirty="0"/>
          </a:p>
          <a:p>
            <a:pPr marL="171450" indent="-171450">
              <a:buFontTx/>
              <a:buChar char="•"/>
              <a:defRPr/>
            </a:pPr>
            <a:r>
              <a:rPr lang="en-IN" b="0" dirty="0"/>
              <a:t>Three steps that help implement a brand equity management system are: </a:t>
            </a:r>
          </a:p>
          <a:p>
            <a:pPr marL="685800" lvl="1" indent="-228600">
              <a:buFont typeface="+mj-lt"/>
              <a:buAutoNum type="arabicPeriod"/>
              <a:defRPr/>
            </a:pPr>
            <a:r>
              <a:rPr lang="en-IN" b="0" dirty="0"/>
              <a:t>Creating brand equity charters, </a:t>
            </a:r>
          </a:p>
          <a:p>
            <a:pPr marL="685800" lvl="1" indent="-228600">
              <a:buFont typeface="+mj-lt"/>
              <a:buAutoNum type="arabicPeriod"/>
              <a:defRPr/>
            </a:pPr>
            <a:r>
              <a:rPr lang="en-IN" b="0" dirty="0"/>
              <a:t>Assembling brand equity reports, and </a:t>
            </a:r>
          </a:p>
          <a:p>
            <a:pPr marL="685800" lvl="1" indent="-228600">
              <a:buFont typeface="+mj-lt"/>
              <a:buAutoNum type="arabicPeriod"/>
              <a:defRPr/>
            </a:pPr>
            <a:r>
              <a:rPr lang="en-IN" b="0" dirty="0"/>
              <a:t>Defining brand equity </a:t>
            </a:r>
            <a:r>
              <a:rPr lang="en-IN" dirty="0"/>
              <a:t>responsibilities.</a:t>
            </a:r>
          </a:p>
          <a:p>
            <a:endParaRPr lang="en-IN" dirty="0"/>
          </a:p>
          <a:p>
            <a:endParaRPr lang="en-US" dirty="0"/>
          </a:p>
        </p:txBody>
      </p:sp>
      <p:sp>
        <p:nvSpPr>
          <p:cNvPr id="4" name="Slide Number Placeholder 3"/>
          <p:cNvSpPr>
            <a:spLocks noGrp="1"/>
          </p:cNvSpPr>
          <p:nvPr>
            <p:ph type="sldNum" sz="quarter" idx="5"/>
          </p:nvPr>
        </p:nvSpPr>
        <p:spPr/>
        <p:txBody>
          <a:bodyPr/>
          <a:lstStyle/>
          <a:p>
            <a:fld id="{1D1EFBF9-23D6-49F9-B54D-D00B68E4AB20}" type="slidenum">
              <a:rPr lang="en-US" smtClean="0"/>
              <a:t>44</a:t>
            </a:fld>
            <a:endParaRPr lang="en-US"/>
          </a:p>
        </p:txBody>
      </p:sp>
    </p:spTree>
    <p:extLst>
      <p:ext uri="{BB962C8B-B14F-4D97-AF65-F5344CB8AC3E}">
        <p14:creationId xmlns:p14="http://schemas.microsoft.com/office/powerpoint/2010/main" val="27437079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u="none" dirty="0"/>
              <a:t>Defining brand architecture:</a:t>
            </a:r>
          </a:p>
          <a:p>
            <a:pPr marL="171450" indent="-171450">
              <a:buFont typeface="Arial" pitchFamily="34" charset="0"/>
              <a:buChar char="•"/>
              <a:defRPr/>
            </a:pPr>
            <a:r>
              <a:rPr lang="en-US" dirty="0"/>
              <a:t>Provides general guidelines about branding strategy and the brand elements to be applied across all the different products sold by the firm.</a:t>
            </a:r>
          </a:p>
          <a:p>
            <a:pPr marL="171450" indent="-171450">
              <a:buFont typeface="Arial" pitchFamily="34" charset="0"/>
              <a:buChar char="•"/>
              <a:defRPr/>
            </a:pPr>
            <a:r>
              <a:rPr lang="en-US" dirty="0"/>
              <a:t>Two key concepts in defining brand architecture are:</a:t>
            </a:r>
          </a:p>
          <a:p>
            <a:pPr marL="628650" lvl="1" indent="-171450">
              <a:buFont typeface="Arial" pitchFamily="34" charset="0"/>
              <a:buChar char="•"/>
              <a:defRPr/>
            </a:pPr>
            <a:r>
              <a:rPr lang="en-US" b="0" dirty="0"/>
              <a:t>Brand portfolio: Set of different brands that a particular firm offers for sale to buyers in a particular category.</a:t>
            </a:r>
          </a:p>
          <a:p>
            <a:pPr marL="628650" lvl="1" indent="-171450">
              <a:buFont typeface="Arial" pitchFamily="34" charset="0"/>
              <a:buChar char="•"/>
              <a:defRPr/>
            </a:pPr>
            <a:r>
              <a:rPr lang="en-US" b="0" dirty="0"/>
              <a:t>Brand hierarchy: Displays the number and nature of common and distinctive brand components across </a:t>
            </a:r>
            <a:r>
              <a:rPr lang="en-US" dirty="0"/>
              <a:t>the firm’s set of brands.</a:t>
            </a:r>
          </a:p>
          <a:p>
            <a:pPr>
              <a:defRPr/>
            </a:pPr>
            <a:endParaRPr lang="en-US" u="sng" dirty="0"/>
          </a:p>
          <a:p>
            <a:pPr>
              <a:defRPr/>
            </a:pPr>
            <a:r>
              <a:rPr lang="en-US" u="none" dirty="0"/>
              <a:t>Managing brand equity over time: </a:t>
            </a:r>
          </a:p>
          <a:p>
            <a:pPr marL="171450" indent="-171450">
              <a:buFont typeface="Arial" pitchFamily="34" charset="0"/>
              <a:buChar char="•"/>
              <a:defRPr/>
            </a:pPr>
            <a:r>
              <a:rPr lang="en-US" dirty="0"/>
              <a:t>A long-term perspective of brand management recognizes that any changes in the supporting marketing program for a brand may affect the success of future marketing programs.</a:t>
            </a:r>
          </a:p>
          <a:p>
            <a:pPr marL="171450" indent="-171450">
              <a:buFont typeface="Arial" pitchFamily="34" charset="0"/>
              <a:buChar char="•"/>
              <a:defRPr/>
            </a:pPr>
            <a:r>
              <a:rPr lang="en-US" dirty="0"/>
              <a:t>Produces proactive strategies designed to enhance customer-based brand equity and reactive strategies to revitalize a brand that encounters problems.</a:t>
            </a:r>
          </a:p>
          <a:p>
            <a:pPr>
              <a:buFont typeface="Arial" pitchFamily="34" charset="0"/>
              <a:buNone/>
              <a:defRPr/>
            </a:pPr>
            <a:endParaRPr lang="en-US" u="sng" dirty="0"/>
          </a:p>
          <a:p>
            <a:pPr>
              <a:buFont typeface="Arial" pitchFamily="34" charset="0"/>
              <a:buNone/>
              <a:defRPr/>
            </a:pPr>
            <a:r>
              <a:rPr lang="en-US" u="none" dirty="0"/>
              <a:t>Managing brand equity over geographic boundaries, cultures, and market segments:</a:t>
            </a:r>
          </a:p>
          <a:p>
            <a:pPr marL="171450" indent="-171450">
              <a:buFont typeface="Arial" pitchFamily="34" charset="0"/>
              <a:buChar char="•"/>
              <a:defRPr/>
            </a:pPr>
            <a:r>
              <a:rPr lang="en-US" dirty="0"/>
              <a:t>In expanding a brand overseas, managers need to build equity by relying on specific knowledge about the experience and behaviors of those market segments.</a:t>
            </a:r>
          </a:p>
          <a:p>
            <a:endParaRPr lang="en-IN" dirty="0"/>
          </a:p>
          <a:p>
            <a:endParaRPr lang="en-US" dirty="0"/>
          </a:p>
        </p:txBody>
      </p:sp>
      <p:sp>
        <p:nvSpPr>
          <p:cNvPr id="4" name="Slide Number Placeholder 3"/>
          <p:cNvSpPr>
            <a:spLocks noGrp="1"/>
          </p:cNvSpPr>
          <p:nvPr>
            <p:ph type="sldNum" sz="quarter" idx="5"/>
          </p:nvPr>
        </p:nvSpPr>
        <p:spPr/>
        <p:txBody>
          <a:bodyPr/>
          <a:lstStyle/>
          <a:p>
            <a:fld id="{1D1EFBF9-23D6-49F9-B54D-D00B68E4AB20}" type="slidenum">
              <a:rPr lang="en-US" smtClean="0"/>
              <a:t>45</a:t>
            </a:fld>
            <a:endParaRPr lang="en-US"/>
          </a:p>
        </p:txBody>
      </p:sp>
    </p:spTree>
    <p:extLst>
      <p:ext uri="{BB962C8B-B14F-4D97-AF65-F5344CB8AC3E}">
        <p14:creationId xmlns:p14="http://schemas.microsoft.com/office/powerpoint/2010/main" val="32310898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defRPr/>
            </a:pPr>
            <a:r>
              <a:rPr lang="en-US" dirty="0"/>
              <a:t>Five </a:t>
            </a:r>
            <a:r>
              <a:rPr lang="en-IN" dirty="0"/>
              <a:t>levels of meaning for a product:</a:t>
            </a:r>
          </a:p>
          <a:p>
            <a:pPr marL="171450" indent="-171450">
              <a:buFont typeface="Arial" panose="020B0604020202020204" pitchFamily="34" charset="0"/>
              <a:buChar char="•"/>
              <a:defRPr/>
            </a:pPr>
            <a:r>
              <a:rPr lang="en-IN" b="1" dirty="0"/>
              <a:t>Core benefit level</a:t>
            </a:r>
            <a:r>
              <a:rPr lang="en-IN" dirty="0"/>
              <a:t>:</a:t>
            </a:r>
            <a:r>
              <a:rPr lang="en-IN" b="1" dirty="0"/>
              <a:t> </a:t>
            </a:r>
            <a:r>
              <a:rPr lang="en-IN" dirty="0"/>
              <a:t>Fundamental need or want that consumers satisfy by consuming </a:t>
            </a:r>
            <a:r>
              <a:rPr lang="en-US" dirty="0"/>
              <a:t>the product or service.</a:t>
            </a:r>
          </a:p>
          <a:p>
            <a:pPr marL="171450" indent="-171450">
              <a:buFont typeface="Arial" panose="020B0604020202020204" pitchFamily="34" charset="0"/>
              <a:buChar char="•"/>
              <a:defRPr/>
            </a:pPr>
            <a:r>
              <a:rPr lang="en-IN" b="1" dirty="0"/>
              <a:t>Generic product level</a:t>
            </a:r>
            <a:r>
              <a:rPr lang="en-IN" dirty="0"/>
              <a:t>: Basic version of the product containing only those attributes or characteristics absolutely necessary for its functioning but with no distinguishing features.</a:t>
            </a:r>
          </a:p>
          <a:p>
            <a:pPr marL="171450" indent="-171450">
              <a:buFont typeface="Arial" panose="020B0604020202020204" pitchFamily="34" charset="0"/>
              <a:buChar char="•"/>
              <a:defRPr/>
            </a:pPr>
            <a:r>
              <a:rPr lang="en-IN" b="1" dirty="0"/>
              <a:t>Expected product level</a:t>
            </a:r>
            <a:r>
              <a:rPr lang="en-IN" dirty="0"/>
              <a:t>:</a:t>
            </a:r>
            <a:r>
              <a:rPr lang="en-IN" b="1" dirty="0"/>
              <a:t> </a:t>
            </a:r>
            <a:r>
              <a:rPr lang="en-IN" dirty="0"/>
              <a:t>Set of attributes or characteristics that buyers normally expect and agree to when they purchase a product.</a:t>
            </a:r>
          </a:p>
          <a:p>
            <a:pPr marL="171450" indent="-171450">
              <a:buFont typeface="Arial" panose="020B0604020202020204" pitchFamily="34" charset="0"/>
              <a:buChar char="•"/>
              <a:defRPr/>
            </a:pPr>
            <a:r>
              <a:rPr lang="en-IN" b="1" dirty="0"/>
              <a:t>Augmented product level</a:t>
            </a:r>
            <a:r>
              <a:rPr lang="en-IN" dirty="0"/>
              <a:t>:</a:t>
            </a:r>
            <a:r>
              <a:rPr lang="en-IN" b="1" dirty="0"/>
              <a:t> </a:t>
            </a:r>
            <a:r>
              <a:rPr lang="en-IN" dirty="0"/>
              <a:t>Additional product attributes, benefits, or related services that distinguish the product from competitors.</a:t>
            </a:r>
          </a:p>
          <a:p>
            <a:pPr marL="171450" indent="-171450">
              <a:buFont typeface="Arial" panose="020B0604020202020204" pitchFamily="34" charset="0"/>
              <a:buChar char="•"/>
              <a:defRPr/>
            </a:pPr>
            <a:r>
              <a:rPr lang="en-IN" b="1" dirty="0"/>
              <a:t>Potential product level</a:t>
            </a:r>
            <a:r>
              <a:rPr lang="en-IN" dirty="0"/>
              <a:t>:</a:t>
            </a:r>
            <a:r>
              <a:rPr lang="en-IN" b="1" dirty="0"/>
              <a:t> </a:t>
            </a:r>
            <a:r>
              <a:rPr lang="en-IN" dirty="0"/>
              <a:t>All the augmentations and transformations that a product might ultimately undergo in the future.</a:t>
            </a:r>
          </a:p>
          <a:p>
            <a:endParaRPr lang="en-IN" dirty="0"/>
          </a:p>
          <a:p>
            <a:endParaRPr lang="en-US" dirty="0"/>
          </a:p>
        </p:txBody>
      </p:sp>
      <p:sp>
        <p:nvSpPr>
          <p:cNvPr id="4" name="Slide Number Placeholder 3"/>
          <p:cNvSpPr>
            <a:spLocks noGrp="1"/>
          </p:cNvSpPr>
          <p:nvPr>
            <p:ph type="sldNum" sz="quarter" idx="5"/>
          </p:nvPr>
        </p:nvSpPr>
        <p:spPr/>
        <p:txBody>
          <a:bodyPr/>
          <a:lstStyle/>
          <a:p>
            <a:fld id="{1D1EFBF9-23D6-49F9-B54D-D00B68E4AB20}" type="slidenum">
              <a:rPr lang="en-US" smtClean="0"/>
              <a:t>5</a:t>
            </a:fld>
            <a:endParaRPr lang="en-US"/>
          </a:p>
        </p:txBody>
      </p:sp>
    </p:spTree>
    <p:extLst>
      <p:ext uri="{BB962C8B-B14F-4D97-AF65-F5344CB8AC3E}">
        <p14:creationId xmlns:p14="http://schemas.microsoft.com/office/powerpoint/2010/main" val="31018985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b="0" u="none" dirty="0"/>
              <a:t>Product</a:t>
            </a:r>
            <a:endParaRPr lang="en-IN" dirty="0"/>
          </a:p>
          <a:p>
            <a:pPr marL="171450" lvl="0" indent="-171450">
              <a:buFont typeface="Arial" pitchFamily="34" charset="0"/>
              <a:buChar char="•"/>
              <a:defRPr/>
            </a:pPr>
            <a:r>
              <a:rPr lang="en-IN" dirty="0"/>
              <a:t>A physical good: </a:t>
            </a:r>
            <a:r>
              <a:rPr lang="en-US" dirty="0"/>
              <a:t>cereal, tennis racquet, or automobile</a:t>
            </a:r>
          </a:p>
          <a:p>
            <a:pPr marL="171450" lvl="0" indent="-171450">
              <a:buFont typeface="Arial" pitchFamily="34" charset="0"/>
              <a:buChar char="•"/>
              <a:defRPr/>
            </a:pPr>
            <a:r>
              <a:rPr lang="en-IN" dirty="0"/>
              <a:t>A service: an airline, </a:t>
            </a:r>
            <a:r>
              <a:rPr lang="en-US" dirty="0"/>
              <a:t>bank, or insurance company</a:t>
            </a:r>
          </a:p>
          <a:p>
            <a:pPr marL="171450" lvl="0" indent="-171450">
              <a:buFont typeface="Arial" pitchFamily="34" charset="0"/>
              <a:buChar char="•"/>
              <a:defRPr/>
            </a:pPr>
            <a:r>
              <a:rPr lang="en-US" dirty="0"/>
              <a:t>A retail outlet: department store, specialty store, or super market</a:t>
            </a:r>
          </a:p>
          <a:p>
            <a:pPr marL="171450" lvl="0" indent="-171450">
              <a:buFont typeface="Arial" pitchFamily="34" charset="0"/>
              <a:buChar char="•"/>
              <a:defRPr/>
            </a:pPr>
            <a:r>
              <a:rPr lang="en-US" dirty="0"/>
              <a:t>A person: political figure, professional entertainer, or athlete</a:t>
            </a:r>
          </a:p>
          <a:p>
            <a:pPr marL="171450" lvl="0" indent="-171450">
              <a:buFont typeface="Arial" pitchFamily="34" charset="0"/>
              <a:buChar char="•"/>
              <a:defRPr/>
            </a:pPr>
            <a:r>
              <a:rPr lang="en-US" dirty="0"/>
              <a:t>A place: city or country</a:t>
            </a:r>
          </a:p>
          <a:p>
            <a:pPr marL="171450" lvl="0" indent="-171450">
              <a:buFont typeface="Arial" pitchFamily="34" charset="0"/>
              <a:buChar char="•"/>
              <a:defRPr/>
            </a:pPr>
            <a:r>
              <a:rPr lang="en-US" dirty="0"/>
              <a:t>An idea or a social cause</a:t>
            </a:r>
            <a:endParaRPr lang="en-US" u="sng" dirty="0"/>
          </a:p>
          <a:p>
            <a:pPr>
              <a:buFont typeface="Arial" pitchFamily="34" charset="0"/>
              <a:buNone/>
              <a:defRPr/>
            </a:pPr>
            <a:endParaRPr lang="en-US" b="1" u="none" dirty="0"/>
          </a:p>
          <a:p>
            <a:pPr>
              <a:buFont typeface="Arial" pitchFamily="34" charset="0"/>
              <a:buNone/>
              <a:defRPr/>
            </a:pPr>
            <a:r>
              <a:rPr lang="en-US" b="0" u="none" dirty="0"/>
              <a:t>Brand</a:t>
            </a:r>
            <a:endParaRPr lang="en-IN" b="0" dirty="0"/>
          </a:p>
          <a:p>
            <a:pPr marL="171450" indent="-171450">
              <a:buFont typeface="Arial" pitchFamily="34" charset="0"/>
              <a:buChar char="•"/>
              <a:defRPr/>
            </a:pPr>
            <a:r>
              <a:rPr lang="en-US" dirty="0"/>
              <a:t>Is more than a product</a:t>
            </a:r>
          </a:p>
          <a:p>
            <a:pPr marL="171450" indent="-171450">
              <a:buFont typeface="Arial" pitchFamily="34" charset="0"/>
              <a:buChar char="•"/>
              <a:defRPr/>
            </a:pPr>
            <a:r>
              <a:rPr lang="en-US" dirty="0"/>
              <a:t>Can have dimensions that differentiate it in some way </a:t>
            </a:r>
          </a:p>
          <a:p>
            <a:pPr marL="171450" indent="-171450">
              <a:buFont typeface="Arial" pitchFamily="34" charset="0"/>
              <a:buChar char="•"/>
              <a:defRPr/>
            </a:pPr>
            <a:r>
              <a:rPr lang="en-IN" dirty="0"/>
              <a:t>May be rational and tangible—related to product performance of the brand—or more symbolic, emotional, and intangible—related to what the brand represents</a:t>
            </a:r>
          </a:p>
          <a:p>
            <a:pPr marL="0" indent="0">
              <a:buFont typeface="Arial" pitchFamily="34" charset="0"/>
              <a:buNone/>
              <a:defRPr/>
            </a:pPr>
            <a:endParaRPr lang="en-IN" dirty="0"/>
          </a:p>
          <a:p>
            <a:pPr marL="0" indent="0">
              <a:buFont typeface="Arial" pitchFamily="34" charset="0"/>
              <a:buNone/>
              <a:defRPr/>
            </a:pPr>
            <a:r>
              <a:rPr lang="en-IN" dirty="0"/>
              <a:t>A branded product may be:</a:t>
            </a:r>
          </a:p>
          <a:p>
            <a:pPr marL="171450" lvl="0" indent="-171450">
              <a:buFont typeface="Arial" pitchFamily="34" charset="0"/>
              <a:buChar char="•"/>
              <a:defRPr/>
            </a:pPr>
            <a:r>
              <a:rPr lang="en-IN" dirty="0"/>
              <a:t>A physical good like Kellogg’s corn flakes cereal, Prince tennis racquets, or Ford Mustang automobiles</a:t>
            </a:r>
          </a:p>
          <a:p>
            <a:pPr marL="171450" lvl="0" indent="-171450">
              <a:buFont typeface="Arial" pitchFamily="34" charset="0"/>
              <a:buChar char="•"/>
              <a:defRPr/>
            </a:pPr>
            <a:r>
              <a:rPr lang="en-IN" dirty="0"/>
              <a:t>A </a:t>
            </a:r>
            <a:r>
              <a:rPr lang="en-US" dirty="0"/>
              <a:t>service such as Delta </a:t>
            </a:r>
            <a:r>
              <a:rPr lang="en-IN" dirty="0"/>
              <a:t>Airlines, Bank of America, or Allstate insurance</a:t>
            </a:r>
            <a:endParaRPr lang="en-US" dirty="0"/>
          </a:p>
          <a:p>
            <a:endParaRPr lang="en-IN" dirty="0"/>
          </a:p>
          <a:p>
            <a:endParaRPr lang="en-US" dirty="0"/>
          </a:p>
        </p:txBody>
      </p:sp>
      <p:sp>
        <p:nvSpPr>
          <p:cNvPr id="4" name="Slide Number Placeholder 3"/>
          <p:cNvSpPr>
            <a:spLocks noGrp="1"/>
          </p:cNvSpPr>
          <p:nvPr>
            <p:ph type="sldNum" sz="quarter" idx="5"/>
          </p:nvPr>
        </p:nvSpPr>
        <p:spPr/>
        <p:txBody>
          <a:bodyPr/>
          <a:lstStyle/>
          <a:p>
            <a:fld id="{1D1EFBF9-23D6-49F9-B54D-D00B68E4AB20}" type="slidenum">
              <a:rPr lang="en-US" smtClean="0"/>
              <a:t>6</a:t>
            </a:fld>
            <a:endParaRPr lang="en-US"/>
          </a:p>
        </p:txBody>
      </p:sp>
    </p:spTree>
    <p:extLst>
      <p:ext uri="{BB962C8B-B14F-4D97-AF65-F5344CB8AC3E}">
        <p14:creationId xmlns:p14="http://schemas.microsoft.com/office/powerpoint/2010/main" val="9742962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are brands important? What functions do they perform that makes them so valuable to marketers? </a:t>
            </a:r>
          </a:p>
        </p:txBody>
      </p:sp>
      <p:sp>
        <p:nvSpPr>
          <p:cNvPr id="4" name="Slide Number Placeholder 3"/>
          <p:cNvSpPr>
            <a:spLocks noGrp="1"/>
          </p:cNvSpPr>
          <p:nvPr>
            <p:ph type="sldNum" sz="quarter" idx="5"/>
          </p:nvPr>
        </p:nvSpPr>
        <p:spPr/>
        <p:txBody>
          <a:bodyPr/>
          <a:lstStyle/>
          <a:p>
            <a:fld id="{1D1EFBF9-23D6-49F9-B54D-D00B68E4AB20}" type="slidenum">
              <a:rPr lang="en-US" smtClean="0"/>
              <a:t>9</a:t>
            </a:fld>
            <a:endParaRPr lang="en-US"/>
          </a:p>
        </p:txBody>
      </p:sp>
    </p:spTree>
    <p:extLst>
      <p:ext uri="{BB962C8B-B14F-4D97-AF65-F5344CB8AC3E}">
        <p14:creationId xmlns:p14="http://schemas.microsoft.com/office/powerpoint/2010/main" val="39065310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itchFamily="34" charset="0"/>
              <a:buNone/>
              <a:defRPr/>
            </a:pPr>
            <a:r>
              <a:rPr lang="en-US" u="none" dirty="0"/>
              <a:t>Products can be classified by their associated attributes or benefits</a:t>
            </a:r>
          </a:p>
          <a:p>
            <a:pPr marL="171450" indent="-171450">
              <a:buFont typeface="Arial" pitchFamily="34" charset="0"/>
              <a:buChar char="•"/>
              <a:defRPr/>
            </a:pPr>
            <a:r>
              <a:rPr lang="en-US" u="none" dirty="0"/>
              <a:t>Search goods:</a:t>
            </a:r>
          </a:p>
          <a:p>
            <a:pPr marL="628650" lvl="1" indent="-171450">
              <a:buFont typeface="Arial" pitchFamily="34" charset="0"/>
              <a:buChar char="•"/>
              <a:defRPr/>
            </a:pPr>
            <a:r>
              <a:rPr lang="en-US" u="none" dirty="0"/>
              <a:t>Evaluated on the basis of attributes such as sturdiness, </a:t>
            </a:r>
            <a:r>
              <a:rPr lang="en-IN" u="none" dirty="0"/>
              <a:t>size, </a:t>
            </a:r>
            <a:r>
              <a:rPr lang="en-IN" u="none" dirty="0" err="1"/>
              <a:t>color</a:t>
            </a:r>
            <a:r>
              <a:rPr lang="en-IN" u="none" dirty="0"/>
              <a:t>, style, design, weight, and ingredient composition by visual inspection.</a:t>
            </a:r>
          </a:p>
          <a:p>
            <a:pPr marL="628650" lvl="1" indent="-171450">
              <a:buFont typeface="Arial" pitchFamily="34" charset="0"/>
              <a:buChar char="•"/>
              <a:defRPr/>
            </a:pPr>
            <a:r>
              <a:rPr lang="en-IN" u="none" dirty="0"/>
              <a:t>Example - Grocery</a:t>
            </a:r>
          </a:p>
          <a:p>
            <a:pPr marL="171450" indent="-171450">
              <a:buFont typeface="Arial" pitchFamily="34" charset="0"/>
              <a:buChar char="•"/>
              <a:defRPr/>
            </a:pPr>
            <a:r>
              <a:rPr lang="en-IN" u="none" dirty="0"/>
              <a:t>Experience goods:</a:t>
            </a:r>
          </a:p>
          <a:p>
            <a:pPr marL="628650" lvl="1" indent="-171450">
              <a:buFont typeface="Arial" pitchFamily="34" charset="0"/>
              <a:buChar char="•"/>
              <a:defRPr/>
            </a:pPr>
            <a:r>
              <a:rPr lang="en-IN" u="none" dirty="0"/>
              <a:t>Evaluated on the basis of features such as durability, service quality, safety, and ease of handling. </a:t>
            </a:r>
          </a:p>
          <a:p>
            <a:pPr marL="628650" lvl="1" indent="-171450">
              <a:buFont typeface="Arial" pitchFamily="34" charset="0"/>
              <a:buChar char="•"/>
              <a:defRPr/>
            </a:pPr>
            <a:r>
              <a:rPr lang="en-IN" u="none" dirty="0"/>
              <a:t>Example - Automobile tires</a:t>
            </a:r>
          </a:p>
          <a:p>
            <a:pPr marL="171450" indent="-171450">
              <a:buFont typeface="Arial" pitchFamily="34" charset="0"/>
              <a:buChar char="•"/>
              <a:defRPr/>
            </a:pPr>
            <a:r>
              <a:rPr lang="en-IN" u="none" dirty="0"/>
              <a:t>Credence goods:</a:t>
            </a:r>
          </a:p>
          <a:p>
            <a:pPr marL="628650" lvl="1" indent="-171450">
              <a:buFont typeface="Arial" pitchFamily="34" charset="0"/>
              <a:buChar char="•"/>
              <a:defRPr/>
            </a:pPr>
            <a:r>
              <a:rPr lang="en-IN" u="none" dirty="0"/>
              <a:t>Consumers may rarely learn attributes.</a:t>
            </a:r>
          </a:p>
          <a:p>
            <a:pPr marL="628650" lvl="1" indent="-171450">
              <a:buFont typeface="Arial" pitchFamily="34" charset="0"/>
              <a:buChar char="•"/>
              <a:defRPr/>
            </a:pPr>
            <a:r>
              <a:rPr lang="en-IN" u="none" dirty="0"/>
              <a:t>Example - Insurance</a:t>
            </a:r>
          </a:p>
          <a:p>
            <a:endParaRPr lang="en-US" dirty="0"/>
          </a:p>
        </p:txBody>
      </p:sp>
      <p:sp>
        <p:nvSpPr>
          <p:cNvPr id="4" name="Slide Number Placeholder 3"/>
          <p:cNvSpPr>
            <a:spLocks noGrp="1"/>
          </p:cNvSpPr>
          <p:nvPr>
            <p:ph type="sldNum" sz="quarter" idx="5"/>
          </p:nvPr>
        </p:nvSpPr>
        <p:spPr/>
        <p:txBody>
          <a:bodyPr/>
          <a:lstStyle/>
          <a:p>
            <a:fld id="{1D1EFBF9-23D6-49F9-B54D-D00B68E4AB20}" type="slidenum">
              <a:rPr lang="en-US" smtClean="0"/>
              <a:t>11</a:t>
            </a:fld>
            <a:endParaRPr lang="en-US"/>
          </a:p>
        </p:txBody>
      </p:sp>
    </p:spTree>
    <p:extLst>
      <p:ext uri="{BB962C8B-B14F-4D97-AF65-F5344CB8AC3E}">
        <p14:creationId xmlns:p14="http://schemas.microsoft.com/office/powerpoint/2010/main" val="16842549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itchFamily="34" charset="0"/>
              <a:buNone/>
              <a:defRPr/>
            </a:pPr>
            <a:r>
              <a:rPr lang="en-IN" u="none" dirty="0"/>
              <a:t>Risks:</a:t>
            </a:r>
          </a:p>
          <a:p>
            <a:pPr marL="171450" indent="-171450">
              <a:buFont typeface="Arial" pitchFamily="34" charset="0"/>
              <a:buChar char="•"/>
              <a:defRPr/>
            </a:pPr>
            <a:r>
              <a:rPr lang="en-IN" u="none" dirty="0"/>
              <a:t>Functional risk—Product does not perform up to expectations.</a:t>
            </a:r>
          </a:p>
          <a:p>
            <a:pPr marL="171450" indent="-171450">
              <a:buFont typeface="Arial" pitchFamily="34" charset="0"/>
              <a:buChar char="•"/>
              <a:defRPr/>
            </a:pPr>
            <a:r>
              <a:rPr lang="en-IN" u="none" dirty="0"/>
              <a:t>Physical risk—Product poses a threat to the physical well-being or health of the user or </a:t>
            </a:r>
            <a:r>
              <a:rPr lang="en-US" u="none" dirty="0"/>
              <a:t>others.</a:t>
            </a:r>
          </a:p>
          <a:p>
            <a:pPr marL="171450" indent="-171450">
              <a:buFont typeface="Arial" pitchFamily="34" charset="0"/>
              <a:buChar char="•"/>
              <a:defRPr/>
            </a:pPr>
            <a:r>
              <a:rPr lang="en-IN" u="none" dirty="0"/>
              <a:t>Financial risk—Product is not worth the price paid.</a:t>
            </a:r>
          </a:p>
          <a:p>
            <a:pPr marL="171450" indent="-171450">
              <a:buFont typeface="Arial" pitchFamily="34" charset="0"/>
              <a:buChar char="•"/>
              <a:defRPr/>
            </a:pPr>
            <a:r>
              <a:rPr lang="en-IN" u="none" dirty="0"/>
              <a:t>Social risk—Product results in embarrassment from others.</a:t>
            </a:r>
          </a:p>
          <a:p>
            <a:pPr marL="171450" indent="-171450">
              <a:buFont typeface="Arial" pitchFamily="34" charset="0"/>
              <a:buChar char="•"/>
              <a:defRPr/>
            </a:pPr>
            <a:r>
              <a:rPr lang="en-IN" u="none" dirty="0"/>
              <a:t>Psychological risk—Product affects the mental well-being of the user.</a:t>
            </a:r>
          </a:p>
          <a:p>
            <a:pPr marL="171450" indent="-171450">
              <a:buFont typeface="Arial" pitchFamily="34" charset="0"/>
              <a:buChar char="•"/>
              <a:defRPr/>
            </a:pPr>
            <a:r>
              <a:rPr lang="en-IN" u="none" dirty="0"/>
              <a:t>Time risk—Failure of the product results in an opportunity cost of finding another satisfactory </a:t>
            </a:r>
            <a:r>
              <a:rPr lang="en-US" u="none" dirty="0"/>
              <a:t>product.</a:t>
            </a:r>
            <a:endParaRPr lang="en-IN" u="none" dirty="0"/>
          </a:p>
          <a:p>
            <a:endParaRPr lang="en-US" dirty="0"/>
          </a:p>
        </p:txBody>
      </p:sp>
      <p:sp>
        <p:nvSpPr>
          <p:cNvPr id="4" name="Slide Number Placeholder 3"/>
          <p:cNvSpPr>
            <a:spLocks noGrp="1"/>
          </p:cNvSpPr>
          <p:nvPr>
            <p:ph type="sldNum" sz="quarter" idx="5"/>
          </p:nvPr>
        </p:nvSpPr>
        <p:spPr/>
        <p:txBody>
          <a:bodyPr/>
          <a:lstStyle/>
          <a:p>
            <a:fld id="{1D1EFBF9-23D6-49F9-B54D-D00B68E4AB20}" type="slidenum">
              <a:rPr lang="en-US" smtClean="0"/>
              <a:t>12</a:t>
            </a:fld>
            <a:endParaRPr lang="en-US"/>
          </a:p>
        </p:txBody>
      </p:sp>
    </p:spTree>
    <p:extLst>
      <p:ext uri="{BB962C8B-B14F-4D97-AF65-F5344CB8AC3E}">
        <p14:creationId xmlns:p14="http://schemas.microsoft.com/office/powerpoint/2010/main" val="19363067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cap="none" baseline="0" dirty="0">
                <a:solidFill>
                  <a:schemeClr val="tx1"/>
                </a:solidFill>
                <a:latin typeface="Arial"/>
                <a:ea typeface="Arial"/>
                <a:cs typeface="Arial"/>
                <a:sym typeface="Arial"/>
              </a:rPr>
              <a:t>In 2016, store brand dollar sales volume amounted to about 118.1 billion U.S. dollars, which is about 15 percent of the overall consumer packaged goods sales in the United States. In Britain, five or six grocery chains selling their own brands account for roughly half the country’s food and packaged goods sales, led by Sainsbury and Tesco. Another top British retailer, Marks &amp; Spencer, sells only its own-brand goods, under the label of St. Michael. Several U.S. retailers also emphasize their own brands. </a:t>
            </a:r>
            <a:endParaRPr lang="en-US" dirty="0"/>
          </a:p>
          <a:p>
            <a:endParaRPr lang="en-IN" dirty="0"/>
          </a:p>
          <a:p>
            <a:endParaRPr lang="en-US" dirty="0"/>
          </a:p>
        </p:txBody>
      </p:sp>
      <p:sp>
        <p:nvSpPr>
          <p:cNvPr id="4" name="Slide Number Placeholder 3"/>
          <p:cNvSpPr>
            <a:spLocks noGrp="1"/>
          </p:cNvSpPr>
          <p:nvPr>
            <p:ph type="sldNum" sz="quarter" idx="5"/>
          </p:nvPr>
        </p:nvSpPr>
        <p:spPr/>
        <p:txBody>
          <a:bodyPr/>
          <a:lstStyle/>
          <a:p>
            <a:fld id="{1D1EFBF9-23D6-49F9-B54D-D00B68E4AB20}" type="slidenum">
              <a:rPr lang="en-US" smtClean="0"/>
              <a:t>15</a:t>
            </a:fld>
            <a:endParaRPr lang="en-US"/>
          </a:p>
        </p:txBody>
      </p:sp>
    </p:spTree>
    <p:extLst>
      <p:ext uri="{BB962C8B-B14F-4D97-AF65-F5344CB8AC3E}">
        <p14:creationId xmlns:p14="http://schemas.microsoft.com/office/powerpoint/2010/main" val="25707018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t>Brands clearly provide important benefits to both consumers and firms. How, then, are brands created? How do you “brand” a product?</a:t>
            </a:r>
          </a:p>
          <a:p>
            <a:endParaRPr lang="en-IN" dirty="0"/>
          </a:p>
          <a:p>
            <a:endParaRPr lang="en-US" dirty="0"/>
          </a:p>
        </p:txBody>
      </p:sp>
      <p:sp>
        <p:nvSpPr>
          <p:cNvPr id="4" name="Slide Number Placeholder 3"/>
          <p:cNvSpPr>
            <a:spLocks noGrp="1"/>
          </p:cNvSpPr>
          <p:nvPr>
            <p:ph type="sldNum" sz="quarter" idx="5"/>
          </p:nvPr>
        </p:nvSpPr>
        <p:spPr/>
        <p:txBody>
          <a:bodyPr/>
          <a:lstStyle/>
          <a:p>
            <a:fld id="{1D1EFBF9-23D6-49F9-B54D-D00B68E4AB20}" type="slidenum">
              <a:rPr lang="en-US" smtClean="0"/>
              <a:t>18</a:t>
            </a:fld>
            <a:endParaRPr lang="en-US"/>
          </a:p>
        </p:txBody>
      </p:sp>
    </p:spTree>
    <p:extLst>
      <p:ext uri="{BB962C8B-B14F-4D97-AF65-F5344CB8AC3E}">
        <p14:creationId xmlns:p14="http://schemas.microsoft.com/office/powerpoint/2010/main" val="4050698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E4F6-A530-FD1E-3F87-62367652E5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91F484E-5E4F-40F0-1A11-1278C46135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FC25CA-53B8-6EE0-BA88-6EA58ED60944}"/>
              </a:ext>
            </a:extLst>
          </p:cNvPr>
          <p:cNvSpPr>
            <a:spLocks noGrp="1"/>
          </p:cNvSpPr>
          <p:nvPr>
            <p:ph type="dt" sz="half" idx="10"/>
          </p:nvPr>
        </p:nvSpPr>
        <p:spPr/>
        <p:txBody>
          <a:bodyPr/>
          <a:lstStyle/>
          <a:p>
            <a:fld id="{BA10DE92-D742-4E73-9B02-78B1FA2DF377}" type="datetimeFigureOut">
              <a:rPr lang="en-US" smtClean="0"/>
              <a:t>7/20/2022</a:t>
            </a:fld>
            <a:endParaRPr lang="en-US"/>
          </a:p>
        </p:txBody>
      </p:sp>
      <p:sp>
        <p:nvSpPr>
          <p:cNvPr id="5" name="Footer Placeholder 4">
            <a:extLst>
              <a:ext uri="{FF2B5EF4-FFF2-40B4-BE49-F238E27FC236}">
                <a16:creationId xmlns:a16="http://schemas.microsoft.com/office/drawing/2014/main" id="{D33A1520-A53B-0A82-2105-F7E1B08BC8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DDC27A-2A2C-1E7F-14F1-F261066D377D}"/>
              </a:ext>
            </a:extLst>
          </p:cNvPr>
          <p:cNvSpPr>
            <a:spLocks noGrp="1"/>
          </p:cNvSpPr>
          <p:nvPr>
            <p:ph type="sldNum" sz="quarter" idx="12"/>
          </p:nvPr>
        </p:nvSpPr>
        <p:spPr/>
        <p:txBody>
          <a:bodyPr/>
          <a:lstStyle/>
          <a:p>
            <a:fld id="{0BC21FA5-A5D8-49A3-9D5F-1E14F8B0E61A}" type="slidenum">
              <a:rPr lang="en-US" smtClean="0"/>
              <a:t>‹#›</a:t>
            </a:fld>
            <a:endParaRPr lang="en-US"/>
          </a:p>
        </p:txBody>
      </p:sp>
    </p:spTree>
    <p:extLst>
      <p:ext uri="{BB962C8B-B14F-4D97-AF65-F5344CB8AC3E}">
        <p14:creationId xmlns:p14="http://schemas.microsoft.com/office/powerpoint/2010/main" val="612822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B55C9-0B51-B2F3-0AC2-7B0956794A6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139B717-8B06-B257-62ED-7D742DD07F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3BDE48-29D8-0B15-6DB3-67A8BCC9BB62}"/>
              </a:ext>
            </a:extLst>
          </p:cNvPr>
          <p:cNvSpPr>
            <a:spLocks noGrp="1"/>
          </p:cNvSpPr>
          <p:nvPr>
            <p:ph type="dt" sz="half" idx="10"/>
          </p:nvPr>
        </p:nvSpPr>
        <p:spPr/>
        <p:txBody>
          <a:bodyPr/>
          <a:lstStyle/>
          <a:p>
            <a:fld id="{BA10DE92-D742-4E73-9B02-78B1FA2DF377}" type="datetimeFigureOut">
              <a:rPr lang="en-US" smtClean="0"/>
              <a:t>7/20/2022</a:t>
            </a:fld>
            <a:endParaRPr lang="en-US"/>
          </a:p>
        </p:txBody>
      </p:sp>
      <p:sp>
        <p:nvSpPr>
          <p:cNvPr id="5" name="Footer Placeholder 4">
            <a:extLst>
              <a:ext uri="{FF2B5EF4-FFF2-40B4-BE49-F238E27FC236}">
                <a16:creationId xmlns:a16="http://schemas.microsoft.com/office/drawing/2014/main" id="{9D3AEAAF-D0CB-BE47-6DB6-22EBB4DEDE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382F3E-62BF-1E5B-8FF6-AE26E1156CE8}"/>
              </a:ext>
            </a:extLst>
          </p:cNvPr>
          <p:cNvSpPr>
            <a:spLocks noGrp="1"/>
          </p:cNvSpPr>
          <p:nvPr>
            <p:ph type="sldNum" sz="quarter" idx="12"/>
          </p:nvPr>
        </p:nvSpPr>
        <p:spPr/>
        <p:txBody>
          <a:bodyPr/>
          <a:lstStyle/>
          <a:p>
            <a:fld id="{0BC21FA5-A5D8-49A3-9D5F-1E14F8B0E61A}" type="slidenum">
              <a:rPr lang="en-US" smtClean="0"/>
              <a:t>‹#›</a:t>
            </a:fld>
            <a:endParaRPr lang="en-US"/>
          </a:p>
        </p:txBody>
      </p:sp>
    </p:spTree>
    <p:extLst>
      <p:ext uri="{BB962C8B-B14F-4D97-AF65-F5344CB8AC3E}">
        <p14:creationId xmlns:p14="http://schemas.microsoft.com/office/powerpoint/2010/main" val="1644084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9EEAE9-5B8E-6B06-ADBE-FFD3ACFAB3C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6616DC8-FDE1-C7D0-BFAF-2DDB7076057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414188-7B58-DF11-DC10-6FDD57D3E23E}"/>
              </a:ext>
            </a:extLst>
          </p:cNvPr>
          <p:cNvSpPr>
            <a:spLocks noGrp="1"/>
          </p:cNvSpPr>
          <p:nvPr>
            <p:ph type="dt" sz="half" idx="10"/>
          </p:nvPr>
        </p:nvSpPr>
        <p:spPr/>
        <p:txBody>
          <a:bodyPr/>
          <a:lstStyle/>
          <a:p>
            <a:fld id="{BA10DE92-D742-4E73-9B02-78B1FA2DF377}" type="datetimeFigureOut">
              <a:rPr lang="en-US" smtClean="0"/>
              <a:t>7/20/2022</a:t>
            </a:fld>
            <a:endParaRPr lang="en-US"/>
          </a:p>
        </p:txBody>
      </p:sp>
      <p:sp>
        <p:nvSpPr>
          <p:cNvPr id="5" name="Footer Placeholder 4">
            <a:extLst>
              <a:ext uri="{FF2B5EF4-FFF2-40B4-BE49-F238E27FC236}">
                <a16:creationId xmlns:a16="http://schemas.microsoft.com/office/drawing/2014/main" id="{9AFB911F-1D7A-A593-9678-3ED8FD957C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13BD34-11FB-4FC5-CA65-348A5A5D8981}"/>
              </a:ext>
            </a:extLst>
          </p:cNvPr>
          <p:cNvSpPr>
            <a:spLocks noGrp="1"/>
          </p:cNvSpPr>
          <p:nvPr>
            <p:ph type="sldNum" sz="quarter" idx="12"/>
          </p:nvPr>
        </p:nvSpPr>
        <p:spPr/>
        <p:txBody>
          <a:bodyPr/>
          <a:lstStyle/>
          <a:p>
            <a:fld id="{0BC21FA5-A5D8-49A3-9D5F-1E14F8B0E61A}" type="slidenum">
              <a:rPr lang="en-US" smtClean="0"/>
              <a:t>‹#›</a:t>
            </a:fld>
            <a:endParaRPr lang="en-US"/>
          </a:p>
        </p:txBody>
      </p:sp>
    </p:spTree>
    <p:extLst>
      <p:ext uri="{BB962C8B-B14F-4D97-AF65-F5344CB8AC3E}">
        <p14:creationId xmlns:p14="http://schemas.microsoft.com/office/powerpoint/2010/main" val="1155027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5E8CE-645F-0750-9365-AF14E36D29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C6A30D-7676-2E58-E252-260FCCDF883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F7318D-1204-BDE0-38FA-2C9502F46CC9}"/>
              </a:ext>
            </a:extLst>
          </p:cNvPr>
          <p:cNvSpPr>
            <a:spLocks noGrp="1"/>
          </p:cNvSpPr>
          <p:nvPr>
            <p:ph type="dt" sz="half" idx="10"/>
          </p:nvPr>
        </p:nvSpPr>
        <p:spPr/>
        <p:txBody>
          <a:bodyPr/>
          <a:lstStyle/>
          <a:p>
            <a:fld id="{BA10DE92-D742-4E73-9B02-78B1FA2DF377}" type="datetimeFigureOut">
              <a:rPr lang="en-US" smtClean="0"/>
              <a:t>7/20/2022</a:t>
            </a:fld>
            <a:endParaRPr lang="en-US"/>
          </a:p>
        </p:txBody>
      </p:sp>
      <p:sp>
        <p:nvSpPr>
          <p:cNvPr id="5" name="Footer Placeholder 4">
            <a:extLst>
              <a:ext uri="{FF2B5EF4-FFF2-40B4-BE49-F238E27FC236}">
                <a16:creationId xmlns:a16="http://schemas.microsoft.com/office/drawing/2014/main" id="{5F7B7C42-BCCC-1C11-673E-4B92D0B6F5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B83C42-4E04-0E9D-C85D-D43229C2A2FF}"/>
              </a:ext>
            </a:extLst>
          </p:cNvPr>
          <p:cNvSpPr>
            <a:spLocks noGrp="1"/>
          </p:cNvSpPr>
          <p:nvPr>
            <p:ph type="sldNum" sz="quarter" idx="12"/>
          </p:nvPr>
        </p:nvSpPr>
        <p:spPr/>
        <p:txBody>
          <a:bodyPr/>
          <a:lstStyle/>
          <a:p>
            <a:fld id="{0BC21FA5-A5D8-49A3-9D5F-1E14F8B0E61A}" type="slidenum">
              <a:rPr lang="en-US" smtClean="0"/>
              <a:t>‹#›</a:t>
            </a:fld>
            <a:endParaRPr lang="en-US"/>
          </a:p>
        </p:txBody>
      </p:sp>
    </p:spTree>
    <p:extLst>
      <p:ext uri="{BB962C8B-B14F-4D97-AF65-F5344CB8AC3E}">
        <p14:creationId xmlns:p14="http://schemas.microsoft.com/office/powerpoint/2010/main" val="1881591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C63A0-1FCC-6330-F74B-E74B5CEDCB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310FD34-2B1C-2B67-3703-4D9426CC78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D76B1A-DD2D-4411-FF0E-003D238D84AD}"/>
              </a:ext>
            </a:extLst>
          </p:cNvPr>
          <p:cNvSpPr>
            <a:spLocks noGrp="1"/>
          </p:cNvSpPr>
          <p:nvPr>
            <p:ph type="dt" sz="half" idx="10"/>
          </p:nvPr>
        </p:nvSpPr>
        <p:spPr/>
        <p:txBody>
          <a:bodyPr/>
          <a:lstStyle/>
          <a:p>
            <a:fld id="{BA10DE92-D742-4E73-9B02-78B1FA2DF377}" type="datetimeFigureOut">
              <a:rPr lang="en-US" smtClean="0"/>
              <a:t>7/20/2022</a:t>
            </a:fld>
            <a:endParaRPr lang="en-US"/>
          </a:p>
        </p:txBody>
      </p:sp>
      <p:sp>
        <p:nvSpPr>
          <p:cNvPr id="5" name="Footer Placeholder 4">
            <a:extLst>
              <a:ext uri="{FF2B5EF4-FFF2-40B4-BE49-F238E27FC236}">
                <a16:creationId xmlns:a16="http://schemas.microsoft.com/office/drawing/2014/main" id="{7E69DF66-1644-A89F-52AB-8A66989CF1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DE4AEE-A04E-EC07-381C-32A1D7963D4F}"/>
              </a:ext>
            </a:extLst>
          </p:cNvPr>
          <p:cNvSpPr>
            <a:spLocks noGrp="1"/>
          </p:cNvSpPr>
          <p:nvPr>
            <p:ph type="sldNum" sz="quarter" idx="12"/>
          </p:nvPr>
        </p:nvSpPr>
        <p:spPr/>
        <p:txBody>
          <a:bodyPr/>
          <a:lstStyle/>
          <a:p>
            <a:fld id="{0BC21FA5-A5D8-49A3-9D5F-1E14F8B0E61A}" type="slidenum">
              <a:rPr lang="en-US" smtClean="0"/>
              <a:t>‹#›</a:t>
            </a:fld>
            <a:endParaRPr lang="en-US"/>
          </a:p>
        </p:txBody>
      </p:sp>
    </p:spTree>
    <p:extLst>
      <p:ext uri="{BB962C8B-B14F-4D97-AF65-F5344CB8AC3E}">
        <p14:creationId xmlns:p14="http://schemas.microsoft.com/office/powerpoint/2010/main" val="3225633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5E37-9DF5-C18C-D670-361B47F1D4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6194F4-2E1F-6C84-52D7-88E9B79475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1DF5EF1-8A56-AB13-D4AB-8BD3E4FF02E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F37E668-5C9F-7921-088F-7893DCB4A78A}"/>
              </a:ext>
            </a:extLst>
          </p:cNvPr>
          <p:cNvSpPr>
            <a:spLocks noGrp="1"/>
          </p:cNvSpPr>
          <p:nvPr>
            <p:ph type="dt" sz="half" idx="10"/>
          </p:nvPr>
        </p:nvSpPr>
        <p:spPr/>
        <p:txBody>
          <a:bodyPr/>
          <a:lstStyle/>
          <a:p>
            <a:fld id="{BA10DE92-D742-4E73-9B02-78B1FA2DF377}" type="datetimeFigureOut">
              <a:rPr lang="en-US" smtClean="0"/>
              <a:t>7/20/2022</a:t>
            </a:fld>
            <a:endParaRPr lang="en-US"/>
          </a:p>
        </p:txBody>
      </p:sp>
      <p:sp>
        <p:nvSpPr>
          <p:cNvPr id="6" name="Footer Placeholder 5">
            <a:extLst>
              <a:ext uri="{FF2B5EF4-FFF2-40B4-BE49-F238E27FC236}">
                <a16:creationId xmlns:a16="http://schemas.microsoft.com/office/drawing/2014/main" id="{51DC21E1-619D-9760-DF79-1E135C0FD5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790F07-2735-43E7-F785-3137CAAD0455}"/>
              </a:ext>
            </a:extLst>
          </p:cNvPr>
          <p:cNvSpPr>
            <a:spLocks noGrp="1"/>
          </p:cNvSpPr>
          <p:nvPr>
            <p:ph type="sldNum" sz="quarter" idx="12"/>
          </p:nvPr>
        </p:nvSpPr>
        <p:spPr/>
        <p:txBody>
          <a:bodyPr/>
          <a:lstStyle/>
          <a:p>
            <a:fld id="{0BC21FA5-A5D8-49A3-9D5F-1E14F8B0E61A}" type="slidenum">
              <a:rPr lang="en-US" smtClean="0"/>
              <a:t>‹#›</a:t>
            </a:fld>
            <a:endParaRPr lang="en-US"/>
          </a:p>
        </p:txBody>
      </p:sp>
    </p:spTree>
    <p:extLst>
      <p:ext uri="{BB962C8B-B14F-4D97-AF65-F5344CB8AC3E}">
        <p14:creationId xmlns:p14="http://schemas.microsoft.com/office/powerpoint/2010/main" val="3122304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4146F-7B08-7682-6549-F7349E14795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8DB1337-4125-94A6-3C0C-ADBC631B57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590A11-8EA8-E3AD-44D7-AC98E7FBC6B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C2F3E7C-4610-196A-0D86-877642CACC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81B463-B3CD-A808-9B89-929E7661DA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900C688-84FE-F681-ABD5-C83F08723E96}"/>
              </a:ext>
            </a:extLst>
          </p:cNvPr>
          <p:cNvSpPr>
            <a:spLocks noGrp="1"/>
          </p:cNvSpPr>
          <p:nvPr>
            <p:ph type="dt" sz="half" idx="10"/>
          </p:nvPr>
        </p:nvSpPr>
        <p:spPr/>
        <p:txBody>
          <a:bodyPr/>
          <a:lstStyle/>
          <a:p>
            <a:fld id="{BA10DE92-D742-4E73-9B02-78B1FA2DF377}" type="datetimeFigureOut">
              <a:rPr lang="en-US" smtClean="0"/>
              <a:t>7/20/2022</a:t>
            </a:fld>
            <a:endParaRPr lang="en-US"/>
          </a:p>
        </p:txBody>
      </p:sp>
      <p:sp>
        <p:nvSpPr>
          <p:cNvPr id="8" name="Footer Placeholder 7">
            <a:extLst>
              <a:ext uri="{FF2B5EF4-FFF2-40B4-BE49-F238E27FC236}">
                <a16:creationId xmlns:a16="http://schemas.microsoft.com/office/drawing/2014/main" id="{CD3D5686-1EA5-6997-060C-643D315E2D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F72389A-1D40-7619-5BC0-555C090B3550}"/>
              </a:ext>
            </a:extLst>
          </p:cNvPr>
          <p:cNvSpPr>
            <a:spLocks noGrp="1"/>
          </p:cNvSpPr>
          <p:nvPr>
            <p:ph type="sldNum" sz="quarter" idx="12"/>
          </p:nvPr>
        </p:nvSpPr>
        <p:spPr/>
        <p:txBody>
          <a:bodyPr/>
          <a:lstStyle/>
          <a:p>
            <a:fld id="{0BC21FA5-A5D8-49A3-9D5F-1E14F8B0E61A}" type="slidenum">
              <a:rPr lang="en-US" smtClean="0"/>
              <a:t>‹#›</a:t>
            </a:fld>
            <a:endParaRPr lang="en-US"/>
          </a:p>
        </p:txBody>
      </p:sp>
    </p:spTree>
    <p:extLst>
      <p:ext uri="{BB962C8B-B14F-4D97-AF65-F5344CB8AC3E}">
        <p14:creationId xmlns:p14="http://schemas.microsoft.com/office/powerpoint/2010/main" val="4036011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B1829-4A7A-E7E7-1414-918A1D0F142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DA403CF-6408-4094-63CA-DEA95837A02A}"/>
              </a:ext>
            </a:extLst>
          </p:cNvPr>
          <p:cNvSpPr>
            <a:spLocks noGrp="1"/>
          </p:cNvSpPr>
          <p:nvPr>
            <p:ph type="dt" sz="half" idx="10"/>
          </p:nvPr>
        </p:nvSpPr>
        <p:spPr/>
        <p:txBody>
          <a:bodyPr/>
          <a:lstStyle/>
          <a:p>
            <a:fld id="{BA10DE92-D742-4E73-9B02-78B1FA2DF377}" type="datetimeFigureOut">
              <a:rPr lang="en-US" smtClean="0"/>
              <a:t>7/20/2022</a:t>
            </a:fld>
            <a:endParaRPr lang="en-US"/>
          </a:p>
        </p:txBody>
      </p:sp>
      <p:sp>
        <p:nvSpPr>
          <p:cNvPr id="4" name="Footer Placeholder 3">
            <a:extLst>
              <a:ext uri="{FF2B5EF4-FFF2-40B4-BE49-F238E27FC236}">
                <a16:creationId xmlns:a16="http://schemas.microsoft.com/office/drawing/2014/main" id="{37D4F974-B87A-8774-EF82-B91BDDE2CDA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3279B7-DA82-DBB1-B90D-53F951325283}"/>
              </a:ext>
            </a:extLst>
          </p:cNvPr>
          <p:cNvSpPr>
            <a:spLocks noGrp="1"/>
          </p:cNvSpPr>
          <p:nvPr>
            <p:ph type="sldNum" sz="quarter" idx="12"/>
          </p:nvPr>
        </p:nvSpPr>
        <p:spPr/>
        <p:txBody>
          <a:bodyPr/>
          <a:lstStyle/>
          <a:p>
            <a:fld id="{0BC21FA5-A5D8-49A3-9D5F-1E14F8B0E61A}" type="slidenum">
              <a:rPr lang="en-US" smtClean="0"/>
              <a:t>‹#›</a:t>
            </a:fld>
            <a:endParaRPr lang="en-US"/>
          </a:p>
        </p:txBody>
      </p:sp>
    </p:spTree>
    <p:extLst>
      <p:ext uri="{BB962C8B-B14F-4D97-AF65-F5344CB8AC3E}">
        <p14:creationId xmlns:p14="http://schemas.microsoft.com/office/powerpoint/2010/main" val="1163614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8C551C-7428-B091-1D67-993869873635}"/>
              </a:ext>
            </a:extLst>
          </p:cNvPr>
          <p:cNvSpPr>
            <a:spLocks noGrp="1"/>
          </p:cNvSpPr>
          <p:nvPr>
            <p:ph type="dt" sz="half" idx="10"/>
          </p:nvPr>
        </p:nvSpPr>
        <p:spPr/>
        <p:txBody>
          <a:bodyPr/>
          <a:lstStyle/>
          <a:p>
            <a:fld id="{BA10DE92-D742-4E73-9B02-78B1FA2DF377}" type="datetimeFigureOut">
              <a:rPr lang="en-US" smtClean="0"/>
              <a:t>7/20/2022</a:t>
            </a:fld>
            <a:endParaRPr lang="en-US"/>
          </a:p>
        </p:txBody>
      </p:sp>
      <p:sp>
        <p:nvSpPr>
          <p:cNvPr id="3" name="Footer Placeholder 2">
            <a:extLst>
              <a:ext uri="{FF2B5EF4-FFF2-40B4-BE49-F238E27FC236}">
                <a16:creationId xmlns:a16="http://schemas.microsoft.com/office/drawing/2014/main" id="{ABA906C3-9D47-AD50-642B-033FD3849EB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A792CAA-E444-EAC7-E6CC-CE0ED98BF16F}"/>
              </a:ext>
            </a:extLst>
          </p:cNvPr>
          <p:cNvSpPr>
            <a:spLocks noGrp="1"/>
          </p:cNvSpPr>
          <p:nvPr>
            <p:ph type="sldNum" sz="quarter" idx="12"/>
          </p:nvPr>
        </p:nvSpPr>
        <p:spPr/>
        <p:txBody>
          <a:bodyPr/>
          <a:lstStyle/>
          <a:p>
            <a:fld id="{0BC21FA5-A5D8-49A3-9D5F-1E14F8B0E61A}" type="slidenum">
              <a:rPr lang="en-US" smtClean="0"/>
              <a:t>‹#›</a:t>
            </a:fld>
            <a:endParaRPr lang="en-US"/>
          </a:p>
        </p:txBody>
      </p:sp>
    </p:spTree>
    <p:extLst>
      <p:ext uri="{BB962C8B-B14F-4D97-AF65-F5344CB8AC3E}">
        <p14:creationId xmlns:p14="http://schemas.microsoft.com/office/powerpoint/2010/main" val="2596868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C5858-631A-5C51-499F-9ECD4760DD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1724963-DAF5-1603-9BFE-B53DC6BDBA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413F6B1-E3F8-93E4-F33F-00A8FACA36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B80B45-CC38-77B1-D9E1-6334603E71B2}"/>
              </a:ext>
            </a:extLst>
          </p:cNvPr>
          <p:cNvSpPr>
            <a:spLocks noGrp="1"/>
          </p:cNvSpPr>
          <p:nvPr>
            <p:ph type="dt" sz="half" idx="10"/>
          </p:nvPr>
        </p:nvSpPr>
        <p:spPr/>
        <p:txBody>
          <a:bodyPr/>
          <a:lstStyle/>
          <a:p>
            <a:fld id="{BA10DE92-D742-4E73-9B02-78B1FA2DF377}" type="datetimeFigureOut">
              <a:rPr lang="en-US" smtClean="0"/>
              <a:t>7/20/2022</a:t>
            </a:fld>
            <a:endParaRPr lang="en-US"/>
          </a:p>
        </p:txBody>
      </p:sp>
      <p:sp>
        <p:nvSpPr>
          <p:cNvPr id="6" name="Footer Placeholder 5">
            <a:extLst>
              <a:ext uri="{FF2B5EF4-FFF2-40B4-BE49-F238E27FC236}">
                <a16:creationId xmlns:a16="http://schemas.microsoft.com/office/drawing/2014/main" id="{4079CC88-848E-A563-58D7-D66C816437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055365-E4CA-DD1B-D3B9-24A983C7EA06}"/>
              </a:ext>
            </a:extLst>
          </p:cNvPr>
          <p:cNvSpPr>
            <a:spLocks noGrp="1"/>
          </p:cNvSpPr>
          <p:nvPr>
            <p:ph type="sldNum" sz="quarter" idx="12"/>
          </p:nvPr>
        </p:nvSpPr>
        <p:spPr/>
        <p:txBody>
          <a:bodyPr/>
          <a:lstStyle/>
          <a:p>
            <a:fld id="{0BC21FA5-A5D8-49A3-9D5F-1E14F8B0E61A}" type="slidenum">
              <a:rPr lang="en-US" smtClean="0"/>
              <a:t>‹#›</a:t>
            </a:fld>
            <a:endParaRPr lang="en-US"/>
          </a:p>
        </p:txBody>
      </p:sp>
    </p:spTree>
    <p:extLst>
      <p:ext uri="{BB962C8B-B14F-4D97-AF65-F5344CB8AC3E}">
        <p14:creationId xmlns:p14="http://schemas.microsoft.com/office/powerpoint/2010/main" val="573714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F6639-F776-FB1D-165D-8AB440EC6C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22FDA35-7A98-6E8C-A694-9CD6342230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D2C0319-3B28-DFDD-27B6-A97294E411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4E77F5-24E9-13E1-4793-F88F5F98416C}"/>
              </a:ext>
            </a:extLst>
          </p:cNvPr>
          <p:cNvSpPr>
            <a:spLocks noGrp="1"/>
          </p:cNvSpPr>
          <p:nvPr>
            <p:ph type="dt" sz="half" idx="10"/>
          </p:nvPr>
        </p:nvSpPr>
        <p:spPr/>
        <p:txBody>
          <a:bodyPr/>
          <a:lstStyle/>
          <a:p>
            <a:fld id="{BA10DE92-D742-4E73-9B02-78B1FA2DF377}" type="datetimeFigureOut">
              <a:rPr lang="en-US" smtClean="0"/>
              <a:t>7/20/2022</a:t>
            </a:fld>
            <a:endParaRPr lang="en-US"/>
          </a:p>
        </p:txBody>
      </p:sp>
      <p:sp>
        <p:nvSpPr>
          <p:cNvPr id="6" name="Footer Placeholder 5">
            <a:extLst>
              <a:ext uri="{FF2B5EF4-FFF2-40B4-BE49-F238E27FC236}">
                <a16:creationId xmlns:a16="http://schemas.microsoft.com/office/drawing/2014/main" id="{3976D703-2BA3-37B6-56BB-AD8A315389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7FA65B-D664-799F-399E-0C0FE1F96B8C}"/>
              </a:ext>
            </a:extLst>
          </p:cNvPr>
          <p:cNvSpPr>
            <a:spLocks noGrp="1"/>
          </p:cNvSpPr>
          <p:nvPr>
            <p:ph type="sldNum" sz="quarter" idx="12"/>
          </p:nvPr>
        </p:nvSpPr>
        <p:spPr/>
        <p:txBody>
          <a:bodyPr/>
          <a:lstStyle/>
          <a:p>
            <a:fld id="{0BC21FA5-A5D8-49A3-9D5F-1E14F8B0E61A}" type="slidenum">
              <a:rPr lang="en-US" smtClean="0"/>
              <a:t>‹#›</a:t>
            </a:fld>
            <a:endParaRPr lang="en-US"/>
          </a:p>
        </p:txBody>
      </p:sp>
    </p:spTree>
    <p:extLst>
      <p:ext uri="{BB962C8B-B14F-4D97-AF65-F5344CB8AC3E}">
        <p14:creationId xmlns:p14="http://schemas.microsoft.com/office/powerpoint/2010/main" val="829121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B8C8A3-E7D3-1B5A-46E7-F5A0CD5EDB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D97E8D0-BF3C-5B2A-A48C-77CEFD216A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3B23FB-F29C-E928-6E46-1BD029D703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10DE92-D742-4E73-9B02-78B1FA2DF377}" type="datetimeFigureOut">
              <a:rPr lang="en-US" smtClean="0"/>
              <a:t>7/20/2022</a:t>
            </a:fld>
            <a:endParaRPr lang="en-US"/>
          </a:p>
        </p:txBody>
      </p:sp>
      <p:sp>
        <p:nvSpPr>
          <p:cNvPr id="5" name="Footer Placeholder 4">
            <a:extLst>
              <a:ext uri="{FF2B5EF4-FFF2-40B4-BE49-F238E27FC236}">
                <a16:creationId xmlns:a16="http://schemas.microsoft.com/office/drawing/2014/main" id="{E4595B92-27CB-8C83-F9CE-296AC4A0D3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1705920-E276-9ABA-C9D1-0158B5EE27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C21FA5-A5D8-49A3-9D5F-1E14F8B0E61A}" type="slidenum">
              <a:rPr lang="en-US" smtClean="0"/>
              <a:t>‹#›</a:t>
            </a:fld>
            <a:endParaRPr lang="en-US"/>
          </a:p>
        </p:txBody>
      </p:sp>
    </p:spTree>
    <p:extLst>
      <p:ext uri="{BB962C8B-B14F-4D97-AF65-F5344CB8AC3E}">
        <p14:creationId xmlns:p14="http://schemas.microsoft.com/office/powerpoint/2010/main" val="830941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501BE-9D2A-0252-B173-58CD8CBDC826}"/>
              </a:ext>
            </a:extLst>
          </p:cNvPr>
          <p:cNvSpPr>
            <a:spLocks noGrp="1"/>
          </p:cNvSpPr>
          <p:nvPr>
            <p:ph type="ctrTitle"/>
          </p:nvPr>
        </p:nvSpPr>
        <p:spPr/>
        <p:txBody>
          <a:bodyPr/>
          <a:lstStyle/>
          <a:p>
            <a:r>
              <a:rPr lang="en-US" dirty="0"/>
              <a:t>Chapter 1</a:t>
            </a:r>
          </a:p>
        </p:txBody>
      </p:sp>
      <p:sp>
        <p:nvSpPr>
          <p:cNvPr id="3" name="Subtitle 2">
            <a:extLst>
              <a:ext uri="{FF2B5EF4-FFF2-40B4-BE49-F238E27FC236}">
                <a16:creationId xmlns:a16="http://schemas.microsoft.com/office/drawing/2014/main" id="{1B98ECA4-4D71-3752-F5E2-D87EC73E6CBA}"/>
              </a:ext>
            </a:extLst>
          </p:cNvPr>
          <p:cNvSpPr>
            <a:spLocks noGrp="1"/>
          </p:cNvSpPr>
          <p:nvPr>
            <p:ph type="subTitle" idx="1"/>
          </p:nvPr>
        </p:nvSpPr>
        <p:spPr/>
        <p:txBody>
          <a:bodyPr/>
          <a:lstStyle/>
          <a:p>
            <a:r>
              <a:rPr lang="en-US" dirty="0"/>
              <a:t>Brands and Brand Management</a:t>
            </a:r>
          </a:p>
        </p:txBody>
      </p:sp>
    </p:spTree>
    <p:extLst>
      <p:ext uri="{BB962C8B-B14F-4D97-AF65-F5344CB8AC3E}">
        <p14:creationId xmlns:p14="http://schemas.microsoft.com/office/powerpoint/2010/main" val="2801993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3C0E6-09AE-C61B-1865-F3E5A7D3B260}"/>
              </a:ext>
            </a:extLst>
          </p:cNvPr>
          <p:cNvSpPr>
            <a:spLocks noGrp="1"/>
          </p:cNvSpPr>
          <p:nvPr>
            <p:ph type="title"/>
          </p:nvPr>
        </p:nvSpPr>
        <p:spPr/>
        <p:txBody>
          <a:bodyPr/>
          <a:lstStyle/>
          <a:p>
            <a:r>
              <a:rPr lang="en-US" dirty="0"/>
              <a:t>Consumers</a:t>
            </a:r>
          </a:p>
        </p:txBody>
      </p:sp>
      <p:sp>
        <p:nvSpPr>
          <p:cNvPr id="3" name="Content Placeholder 2">
            <a:extLst>
              <a:ext uri="{FF2B5EF4-FFF2-40B4-BE49-F238E27FC236}">
                <a16:creationId xmlns:a16="http://schemas.microsoft.com/office/drawing/2014/main" id="{87F03BBC-3274-C0BA-C384-7EEB85880D9C}"/>
              </a:ext>
            </a:extLst>
          </p:cNvPr>
          <p:cNvSpPr>
            <a:spLocks noGrp="1"/>
          </p:cNvSpPr>
          <p:nvPr>
            <p:ph idx="1"/>
          </p:nvPr>
        </p:nvSpPr>
        <p:spPr/>
        <p:txBody>
          <a:bodyPr/>
          <a:lstStyle/>
          <a:p>
            <a:r>
              <a:rPr lang="en-US" dirty="0"/>
              <a:t>Functions provided by brands to consumers: </a:t>
            </a:r>
          </a:p>
          <a:p>
            <a:pPr lvl="1"/>
            <a:r>
              <a:rPr lang="en-US" dirty="0"/>
              <a:t>Identify the source or maker of the product </a:t>
            </a:r>
          </a:p>
          <a:p>
            <a:pPr lvl="1"/>
            <a:r>
              <a:rPr lang="en-US" dirty="0"/>
              <a:t>Simplify product decisions </a:t>
            </a:r>
          </a:p>
          <a:p>
            <a:pPr lvl="1"/>
            <a:r>
              <a:rPr lang="en-US" dirty="0"/>
              <a:t>Lower the search costs for products internally and externally </a:t>
            </a:r>
          </a:p>
          <a:p>
            <a:pPr lvl="1"/>
            <a:r>
              <a:rPr lang="en-US" dirty="0"/>
              <a:t>Helps set reasonable expectations about what consumers may not know about the brand </a:t>
            </a:r>
          </a:p>
          <a:p>
            <a:pPr lvl="1"/>
            <a:r>
              <a:rPr lang="en-US" dirty="0"/>
              <a:t>Risk reducer</a:t>
            </a:r>
          </a:p>
          <a:p>
            <a:pPr lvl="1"/>
            <a:r>
              <a:rPr lang="en-US" dirty="0"/>
              <a:t>Promise, bond, or pact with product maker </a:t>
            </a:r>
          </a:p>
          <a:p>
            <a:pPr lvl="1"/>
            <a:r>
              <a:rPr lang="en-US" dirty="0"/>
              <a:t>Symbolic device </a:t>
            </a:r>
          </a:p>
          <a:p>
            <a:pPr lvl="1"/>
            <a:r>
              <a:rPr lang="en-US" dirty="0"/>
              <a:t>Signal of quality </a:t>
            </a:r>
          </a:p>
        </p:txBody>
      </p:sp>
    </p:spTree>
    <p:extLst>
      <p:ext uri="{BB962C8B-B14F-4D97-AF65-F5344CB8AC3E}">
        <p14:creationId xmlns:p14="http://schemas.microsoft.com/office/powerpoint/2010/main" val="1724225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6E83D-3546-277E-CC82-4F27D1238D82}"/>
              </a:ext>
            </a:extLst>
          </p:cNvPr>
          <p:cNvSpPr>
            <a:spLocks noGrp="1"/>
          </p:cNvSpPr>
          <p:nvPr>
            <p:ph type="title"/>
          </p:nvPr>
        </p:nvSpPr>
        <p:spPr/>
        <p:txBody>
          <a:bodyPr/>
          <a:lstStyle/>
          <a:p>
            <a:r>
              <a:rPr lang="en-US" dirty="0"/>
              <a:t>Consumers</a:t>
            </a:r>
          </a:p>
        </p:txBody>
      </p:sp>
      <p:sp>
        <p:nvSpPr>
          <p:cNvPr id="3" name="Content Placeholder 2">
            <a:extLst>
              <a:ext uri="{FF2B5EF4-FFF2-40B4-BE49-F238E27FC236}">
                <a16:creationId xmlns:a16="http://schemas.microsoft.com/office/drawing/2014/main" id="{79D276C3-ABD3-678E-3C18-5B65D9FD6AE2}"/>
              </a:ext>
            </a:extLst>
          </p:cNvPr>
          <p:cNvSpPr>
            <a:spLocks noGrp="1"/>
          </p:cNvSpPr>
          <p:nvPr>
            <p:ph idx="1"/>
          </p:nvPr>
        </p:nvSpPr>
        <p:spPr/>
        <p:txBody>
          <a:bodyPr/>
          <a:lstStyle/>
          <a:p>
            <a:r>
              <a:rPr lang="en-US" dirty="0"/>
              <a:t>Brand can signal product characteristics and attributes: </a:t>
            </a:r>
          </a:p>
          <a:p>
            <a:pPr lvl="1"/>
            <a:r>
              <a:rPr lang="en-US" dirty="0"/>
              <a:t>On the basis of attributes products can be classified as </a:t>
            </a:r>
          </a:p>
          <a:p>
            <a:pPr lvl="2"/>
            <a:r>
              <a:rPr lang="en-US" dirty="0"/>
              <a:t>Search goods </a:t>
            </a:r>
          </a:p>
          <a:p>
            <a:pPr lvl="2"/>
            <a:r>
              <a:rPr lang="en-US" dirty="0"/>
              <a:t>Experience goods </a:t>
            </a:r>
          </a:p>
          <a:p>
            <a:pPr lvl="2"/>
            <a:r>
              <a:rPr lang="en-US" dirty="0"/>
              <a:t>Credence goods</a:t>
            </a:r>
          </a:p>
        </p:txBody>
      </p:sp>
    </p:spTree>
    <p:extLst>
      <p:ext uri="{BB962C8B-B14F-4D97-AF65-F5344CB8AC3E}">
        <p14:creationId xmlns:p14="http://schemas.microsoft.com/office/powerpoint/2010/main" val="2345526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CFD45-01C3-EABB-A11B-2BEFB8F82185}"/>
              </a:ext>
            </a:extLst>
          </p:cNvPr>
          <p:cNvSpPr>
            <a:spLocks noGrp="1"/>
          </p:cNvSpPr>
          <p:nvPr>
            <p:ph type="title"/>
          </p:nvPr>
        </p:nvSpPr>
        <p:spPr/>
        <p:txBody>
          <a:bodyPr/>
          <a:lstStyle/>
          <a:p>
            <a:r>
              <a:rPr lang="en-US" dirty="0"/>
              <a:t>Consumers</a:t>
            </a:r>
          </a:p>
        </p:txBody>
      </p:sp>
      <p:sp>
        <p:nvSpPr>
          <p:cNvPr id="3" name="Content Placeholder 2">
            <a:extLst>
              <a:ext uri="{FF2B5EF4-FFF2-40B4-BE49-F238E27FC236}">
                <a16:creationId xmlns:a16="http://schemas.microsoft.com/office/drawing/2014/main" id="{B99B966A-1BD9-15E5-C202-7756BBC6B599}"/>
              </a:ext>
            </a:extLst>
          </p:cNvPr>
          <p:cNvSpPr>
            <a:spLocks noGrp="1"/>
          </p:cNvSpPr>
          <p:nvPr>
            <p:ph idx="1"/>
          </p:nvPr>
        </p:nvSpPr>
        <p:spPr/>
        <p:txBody>
          <a:bodyPr/>
          <a:lstStyle/>
          <a:p>
            <a:r>
              <a:rPr lang="en-US" dirty="0"/>
              <a:t>Brands can reduce risks in product decision: </a:t>
            </a:r>
          </a:p>
          <a:p>
            <a:pPr lvl="1"/>
            <a:r>
              <a:rPr lang="en-US" dirty="0"/>
              <a:t>These risk can be categorized as </a:t>
            </a:r>
          </a:p>
          <a:p>
            <a:pPr lvl="2"/>
            <a:r>
              <a:rPr lang="en-US" dirty="0"/>
              <a:t>Functional, physical, financial, social psychological, and time </a:t>
            </a:r>
          </a:p>
        </p:txBody>
      </p:sp>
    </p:spTree>
    <p:extLst>
      <p:ext uri="{BB962C8B-B14F-4D97-AF65-F5344CB8AC3E}">
        <p14:creationId xmlns:p14="http://schemas.microsoft.com/office/powerpoint/2010/main" val="20352242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D1031-1E3E-58B4-2FDA-962E7E08A801}"/>
              </a:ext>
            </a:extLst>
          </p:cNvPr>
          <p:cNvSpPr>
            <a:spLocks noGrp="1"/>
          </p:cNvSpPr>
          <p:nvPr>
            <p:ph type="title"/>
          </p:nvPr>
        </p:nvSpPr>
        <p:spPr/>
        <p:txBody>
          <a:bodyPr/>
          <a:lstStyle/>
          <a:p>
            <a:r>
              <a:rPr lang="en-US" dirty="0"/>
              <a:t>Firms</a:t>
            </a:r>
          </a:p>
        </p:txBody>
      </p:sp>
      <p:sp>
        <p:nvSpPr>
          <p:cNvPr id="3" name="Content Placeholder 2">
            <a:extLst>
              <a:ext uri="{FF2B5EF4-FFF2-40B4-BE49-F238E27FC236}">
                <a16:creationId xmlns:a16="http://schemas.microsoft.com/office/drawing/2014/main" id="{AC4F31A5-0C53-9971-0A86-11F290676393}"/>
              </a:ext>
            </a:extLst>
          </p:cNvPr>
          <p:cNvSpPr>
            <a:spLocks noGrp="1"/>
          </p:cNvSpPr>
          <p:nvPr>
            <p:ph idx="1"/>
          </p:nvPr>
        </p:nvSpPr>
        <p:spPr/>
        <p:txBody>
          <a:bodyPr/>
          <a:lstStyle/>
          <a:p>
            <a:r>
              <a:rPr lang="en-US" dirty="0"/>
              <a:t>Brands provide valuable functions to a firm:</a:t>
            </a:r>
          </a:p>
          <a:p>
            <a:pPr lvl="1"/>
            <a:r>
              <a:rPr lang="en-US" dirty="0"/>
              <a:t>Simplify product handling and tracing </a:t>
            </a:r>
          </a:p>
          <a:p>
            <a:pPr lvl="1"/>
            <a:r>
              <a:rPr lang="en-US" dirty="0"/>
              <a:t>Help organize inventory and account records </a:t>
            </a:r>
          </a:p>
          <a:p>
            <a:pPr lvl="1"/>
            <a:r>
              <a:rPr lang="en-US" dirty="0"/>
              <a:t>Offer the firm legal protection for unique features or aspects of the product </a:t>
            </a:r>
          </a:p>
          <a:p>
            <a:pPr lvl="1"/>
            <a:r>
              <a:rPr lang="en-US" dirty="0"/>
              <a:t>Provide predictability and security of demand for the firm and creates barriers of entry for competitors </a:t>
            </a:r>
          </a:p>
          <a:p>
            <a:pPr lvl="1"/>
            <a:r>
              <a:rPr lang="en-US" dirty="0"/>
              <a:t>Provide a powerful means to secure a competitive advantage </a:t>
            </a:r>
          </a:p>
          <a:p>
            <a:pPr lvl="1"/>
            <a:r>
              <a:rPr lang="en-US" dirty="0"/>
              <a:t>Means of endowing products with unique associations </a:t>
            </a:r>
          </a:p>
          <a:p>
            <a:pPr lvl="1"/>
            <a:r>
              <a:rPr lang="en-US" dirty="0"/>
              <a:t>Source of competitive advantage </a:t>
            </a:r>
          </a:p>
          <a:p>
            <a:pPr lvl="1"/>
            <a:r>
              <a:rPr lang="en-US" dirty="0"/>
              <a:t>Source of financial returns</a:t>
            </a:r>
          </a:p>
        </p:txBody>
      </p:sp>
    </p:spTree>
    <p:extLst>
      <p:ext uri="{BB962C8B-B14F-4D97-AF65-F5344CB8AC3E}">
        <p14:creationId xmlns:p14="http://schemas.microsoft.com/office/powerpoint/2010/main" val="2222933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94B2B-6FAF-764C-403D-5C68725C8A70}"/>
              </a:ext>
            </a:extLst>
          </p:cNvPr>
          <p:cNvSpPr>
            <a:spLocks noGrp="1"/>
          </p:cNvSpPr>
          <p:nvPr>
            <p:ph type="title"/>
          </p:nvPr>
        </p:nvSpPr>
        <p:spPr/>
        <p:txBody>
          <a:bodyPr/>
          <a:lstStyle/>
          <a:p>
            <a:r>
              <a:rPr lang="en-US" dirty="0"/>
              <a:t>Retailers and Distributors</a:t>
            </a:r>
          </a:p>
        </p:txBody>
      </p:sp>
      <p:sp>
        <p:nvSpPr>
          <p:cNvPr id="3" name="Content Placeholder 2">
            <a:extLst>
              <a:ext uri="{FF2B5EF4-FFF2-40B4-BE49-F238E27FC236}">
                <a16:creationId xmlns:a16="http://schemas.microsoft.com/office/drawing/2014/main" id="{BF12A9A8-8DF4-4B11-CF39-85370A9B7369}"/>
              </a:ext>
            </a:extLst>
          </p:cNvPr>
          <p:cNvSpPr>
            <a:spLocks noGrp="1"/>
          </p:cNvSpPr>
          <p:nvPr>
            <p:ph idx="1"/>
          </p:nvPr>
        </p:nvSpPr>
        <p:spPr/>
        <p:txBody>
          <a:bodyPr/>
          <a:lstStyle/>
          <a:p>
            <a:r>
              <a:rPr lang="en-US" dirty="0"/>
              <a:t>Can generate consumer interest, patronage, and loyalty </a:t>
            </a:r>
          </a:p>
          <a:p>
            <a:r>
              <a:rPr lang="en-US" dirty="0"/>
              <a:t>Create an image and establish positioning within an industry </a:t>
            </a:r>
          </a:p>
          <a:p>
            <a:r>
              <a:rPr lang="en-US" dirty="0"/>
              <a:t>Yield higher price margins, increased sales volumes, and greater profits </a:t>
            </a:r>
          </a:p>
        </p:txBody>
      </p:sp>
    </p:spTree>
    <p:extLst>
      <p:ext uri="{BB962C8B-B14F-4D97-AF65-F5344CB8AC3E}">
        <p14:creationId xmlns:p14="http://schemas.microsoft.com/office/powerpoint/2010/main" val="26336694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6BEAE-0195-35B1-7F83-FB77C8F1F115}"/>
              </a:ext>
            </a:extLst>
          </p:cNvPr>
          <p:cNvSpPr>
            <a:spLocks noGrp="1"/>
          </p:cNvSpPr>
          <p:nvPr>
            <p:ph type="title"/>
          </p:nvPr>
        </p:nvSpPr>
        <p:spPr/>
        <p:txBody>
          <a:bodyPr/>
          <a:lstStyle/>
          <a:p>
            <a:r>
              <a:rPr lang="en-US" dirty="0"/>
              <a:t>Retailers and Distributors</a:t>
            </a:r>
          </a:p>
        </p:txBody>
      </p:sp>
      <p:sp>
        <p:nvSpPr>
          <p:cNvPr id="3" name="Content Placeholder 2">
            <a:extLst>
              <a:ext uri="{FF2B5EF4-FFF2-40B4-BE49-F238E27FC236}">
                <a16:creationId xmlns:a16="http://schemas.microsoft.com/office/drawing/2014/main" id="{BAE5B27F-100A-988E-5CB0-F0858EECC503}"/>
              </a:ext>
            </a:extLst>
          </p:cNvPr>
          <p:cNvSpPr>
            <a:spLocks noGrp="1"/>
          </p:cNvSpPr>
          <p:nvPr>
            <p:ph idx="1"/>
          </p:nvPr>
        </p:nvSpPr>
        <p:spPr/>
        <p:txBody>
          <a:bodyPr/>
          <a:lstStyle/>
          <a:p>
            <a:r>
              <a:rPr lang="en-US" dirty="0"/>
              <a:t>Retailers can introduce their own brands by </a:t>
            </a:r>
          </a:p>
          <a:p>
            <a:pPr lvl="1"/>
            <a:r>
              <a:rPr lang="en-US" dirty="0"/>
              <a:t>Using their store name </a:t>
            </a:r>
          </a:p>
          <a:p>
            <a:pPr lvl="1"/>
            <a:r>
              <a:rPr lang="en-US" dirty="0"/>
              <a:t>Creating new names </a:t>
            </a:r>
          </a:p>
          <a:p>
            <a:pPr lvl="1"/>
            <a:r>
              <a:rPr lang="en-US" dirty="0"/>
              <a:t>Some combination of the two </a:t>
            </a:r>
          </a:p>
          <a:p>
            <a:r>
              <a:rPr lang="en-US" dirty="0"/>
              <a:t>Many distributors, especially in Europe, have introduced their won brands </a:t>
            </a:r>
          </a:p>
          <a:p>
            <a:r>
              <a:rPr lang="en-US" dirty="0"/>
              <a:t>Products bearing these store brands or private </a:t>
            </a:r>
            <a:r>
              <a:rPr lang="en-US" dirty="0" err="1"/>
              <a:t>lable</a:t>
            </a:r>
            <a:r>
              <a:rPr lang="en-US" dirty="0"/>
              <a:t> brands offer another way for retailers to increase customer loyalty and generate higher margins and profits </a:t>
            </a:r>
          </a:p>
        </p:txBody>
      </p:sp>
    </p:spTree>
    <p:extLst>
      <p:ext uri="{BB962C8B-B14F-4D97-AF65-F5344CB8AC3E}">
        <p14:creationId xmlns:p14="http://schemas.microsoft.com/office/powerpoint/2010/main" val="2074308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3CAE9-BB5A-C6CC-CB14-86ABF68725C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0D1ADBE-3ECF-DF75-6E3C-CC3AB3F6CB8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835798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23938-55D7-D5FE-A2C3-7C4C13BBAD1D}"/>
              </a:ext>
            </a:extLst>
          </p:cNvPr>
          <p:cNvSpPr>
            <a:spLocks noGrp="1"/>
          </p:cNvSpPr>
          <p:nvPr>
            <p:ph type="title"/>
          </p:nvPr>
        </p:nvSpPr>
        <p:spPr/>
        <p:txBody>
          <a:bodyPr/>
          <a:lstStyle/>
          <a:p>
            <a:r>
              <a:rPr lang="en-US" dirty="0"/>
              <a:t>Figure 1-4: Brand Value as a Percentage of Market Capitalization</a:t>
            </a:r>
          </a:p>
        </p:txBody>
      </p:sp>
      <p:pic>
        <p:nvPicPr>
          <p:cNvPr id="4" name="table">
            <a:extLst>
              <a:ext uri="{FF2B5EF4-FFF2-40B4-BE49-F238E27FC236}">
                <a16:creationId xmlns:a16="http://schemas.microsoft.com/office/drawing/2014/main" id="{228F33AF-E438-6296-71A3-88BBCB8CB28D}"/>
              </a:ext>
            </a:extLst>
          </p:cNvPr>
          <p:cNvPicPr>
            <a:picLocks noChangeAspect="1"/>
          </p:cNvPicPr>
          <p:nvPr/>
        </p:nvPicPr>
        <p:blipFill>
          <a:blip r:embed="rId2"/>
          <a:stretch>
            <a:fillRect/>
          </a:stretch>
        </p:blipFill>
        <p:spPr>
          <a:xfrm>
            <a:off x="2134318" y="1443887"/>
            <a:ext cx="7923364" cy="3970226"/>
          </a:xfrm>
          <a:prstGeom prst="rect">
            <a:avLst/>
          </a:prstGeom>
        </p:spPr>
      </p:pic>
      <p:sp>
        <p:nvSpPr>
          <p:cNvPr id="5" name="Content Placeholder 5">
            <a:extLst>
              <a:ext uri="{FF2B5EF4-FFF2-40B4-BE49-F238E27FC236}">
                <a16:creationId xmlns:a16="http://schemas.microsoft.com/office/drawing/2014/main" id="{A668321A-1994-C5F2-C2B0-BF18E511ECD4}"/>
              </a:ext>
            </a:extLst>
          </p:cNvPr>
          <p:cNvSpPr>
            <a:spLocks noGrp="1"/>
          </p:cNvSpPr>
          <p:nvPr/>
        </p:nvSpPr>
        <p:spPr>
          <a:xfrm>
            <a:off x="1981200" y="5797015"/>
            <a:ext cx="8229600" cy="348926"/>
          </a:xfrm>
          <a:prstGeom prst="rect">
            <a:avLst/>
          </a:prstGeom>
          <a:noFill/>
          <a:ln>
            <a:noFill/>
          </a:ln>
        </p:spPr>
        <p:txBody>
          <a:bodyPr lIns="0" tIns="0" rIns="0" bIns="0" anchor="t" anchorCtr="0"/>
          <a:lstStyle>
            <a:defPPr marR="0" lvl="0" algn="l" rtl="0">
              <a:lnSpc>
                <a:spcPct val="100000"/>
              </a:lnSpc>
              <a:spcBef>
                <a:spcPts val="0"/>
              </a:spcBef>
              <a:spcAft>
                <a:spcPts val="0"/>
              </a:spcAft>
            </a:defPPr>
            <a:lvl1pPr marL="256032" marR="0" lvl="0" indent="-255600" algn="l" rtl="0">
              <a:lnSpc>
                <a:spcPct val="100000"/>
              </a:lnSpc>
              <a:spcBef>
                <a:spcPts val="1500"/>
              </a:spcBef>
              <a:spcAft>
                <a:spcPts val="0"/>
              </a:spcAft>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lnSpc>
                <a:spcPct val="100000"/>
              </a:lnSpc>
              <a:spcBef>
                <a:spcPts val="600"/>
              </a:spcBef>
              <a:spcAft>
                <a:spcPts val="0"/>
              </a:spcAft>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lnSpc>
                <a:spcPct val="100000"/>
              </a:lnSpc>
              <a:spcBef>
                <a:spcPts val="600"/>
              </a:spcBef>
              <a:spcAft>
                <a:spcPts val="0"/>
              </a:spcAft>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lnSpc>
                <a:spcPct val="100000"/>
              </a:lnSpc>
              <a:spcBef>
                <a:spcPts val="600"/>
              </a:spcBef>
              <a:spcAft>
                <a:spcPts val="0"/>
              </a:spcAft>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lnSpc>
                <a:spcPct val="100000"/>
              </a:lnSpc>
              <a:spcBef>
                <a:spcPts val="600"/>
              </a:spcBef>
              <a:spcAft>
                <a:spcPts val="0"/>
              </a:spcAft>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marL="432" indent="0">
              <a:buNone/>
            </a:pPr>
            <a:r>
              <a:rPr lang="en-IN" sz="1600" b="1" dirty="0"/>
              <a:t>Sources:</a:t>
            </a:r>
            <a:r>
              <a:rPr lang="en-IN" sz="1600" i="1" dirty="0"/>
              <a:t> </a:t>
            </a:r>
            <a:r>
              <a:rPr lang="en-IN" sz="1600" dirty="0"/>
              <a:t>Based on Inter-brand, “Best Global Brands 2010.” Yahoo! Finance, February 11.</a:t>
            </a:r>
          </a:p>
        </p:txBody>
      </p:sp>
    </p:spTree>
    <p:extLst>
      <p:ext uri="{BB962C8B-B14F-4D97-AF65-F5344CB8AC3E}">
        <p14:creationId xmlns:p14="http://schemas.microsoft.com/office/powerpoint/2010/main" val="28361505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90A18-5DDF-1117-9D1E-0BFF2191B730}"/>
              </a:ext>
            </a:extLst>
          </p:cNvPr>
          <p:cNvSpPr>
            <a:spLocks noGrp="1"/>
          </p:cNvSpPr>
          <p:nvPr>
            <p:ph type="title"/>
          </p:nvPr>
        </p:nvSpPr>
        <p:spPr/>
        <p:txBody>
          <a:bodyPr/>
          <a:lstStyle/>
          <a:p>
            <a:r>
              <a:rPr lang="en-US" dirty="0"/>
              <a:t>Can Anything Be Branded?</a:t>
            </a:r>
          </a:p>
        </p:txBody>
      </p:sp>
      <p:sp>
        <p:nvSpPr>
          <p:cNvPr id="3" name="Content Placeholder 2">
            <a:extLst>
              <a:ext uri="{FF2B5EF4-FFF2-40B4-BE49-F238E27FC236}">
                <a16:creationId xmlns:a16="http://schemas.microsoft.com/office/drawing/2014/main" id="{53E73FEF-4F81-15AB-A486-8CB791552CA9}"/>
              </a:ext>
            </a:extLst>
          </p:cNvPr>
          <p:cNvSpPr>
            <a:spLocks noGrp="1"/>
          </p:cNvSpPr>
          <p:nvPr>
            <p:ph idx="1"/>
          </p:nvPr>
        </p:nvSpPr>
        <p:spPr/>
        <p:txBody>
          <a:bodyPr/>
          <a:lstStyle/>
          <a:p>
            <a:r>
              <a:rPr lang="en-US" dirty="0"/>
              <a:t>Physical Goods </a:t>
            </a:r>
          </a:p>
          <a:p>
            <a:r>
              <a:rPr lang="en-US" dirty="0"/>
              <a:t>Services</a:t>
            </a:r>
          </a:p>
        </p:txBody>
      </p:sp>
    </p:spTree>
    <p:extLst>
      <p:ext uri="{BB962C8B-B14F-4D97-AF65-F5344CB8AC3E}">
        <p14:creationId xmlns:p14="http://schemas.microsoft.com/office/powerpoint/2010/main" val="42333631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18191-4567-C374-F84E-1E15E4165AB8}"/>
              </a:ext>
            </a:extLst>
          </p:cNvPr>
          <p:cNvSpPr>
            <a:spLocks noGrp="1"/>
          </p:cNvSpPr>
          <p:nvPr>
            <p:ph type="title"/>
          </p:nvPr>
        </p:nvSpPr>
        <p:spPr/>
        <p:txBody>
          <a:bodyPr/>
          <a:lstStyle/>
          <a:p>
            <a:r>
              <a:rPr lang="en-US" dirty="0"/>
              <a:t>Can Anything Be Branded?</a:t>
            </a:r>
          </a:p>
        </p:txBody>
      </p:sp>
      <p:sp>
        <p:nvSpPr>
          <p:cNvPr id="3" name="Content Placeholder 2">
            <a:extLst>
              <a:ext uri="{FF2B5EF4-FFF2-40B4-BE49-F238E27FC236}">
                <a16:creationId xmlns:a16="http://schemas.microsoft.com/office/drawing/2014/main" id="{E747E6D3-DC27-5556-09E2-9FAD529FB990}"/>
              </a:ext>
            </a:extLst>
          </p:cNvPr>
          <p:cNvSpPr>
            <a:spLocks noGrp="1"/>
          </p:cNvSpPr>
          <p:nvPr>
            <p:ph idx="1"/>
          </p:nvPr>
        </p:nvSpPr>
        <p:spPr/>
        <p:txBody>
          <a:bodyPr/>
          <a:lstStyle/>
          <a:p>
            <a:r>
              <a:rPr lang="en-US" dirty="0"/>
              <a:t>To brand a product, it is necessary to teach consumers “who” the product is:</a:t>
            </a:r>
          </a:p>
          <a:p>
            <a:pPr lvl="1"/>
            <a:r>
              <a:rPr lang="en-US" dirty="0"/>
              <a:t>Giving it a name and using other brand elements to help identify it </a:t>
            </a:r>
          </a:p>
          <a:p>
            <a:pPr lvl="1"/>
            <a:r>
              <a:rPr lang="en-US" dirty="0"/>
              <a:t>What the product does and why consumers should care </a:t>
            </a:r>
          </a:p>
          <a:p>
            <a:r>
              <a:rPr lang="en-US" dirty="0"/>
              <a:t>Marketers must give consumers a label for the product and provide meaning for the brand </a:t>
            </a:r>
          </a:p>
          <a:p>
            <a:r>
              <a:rPr lang="en-US" dirty="0"/>
              <a:t>Marketers can benefit from branding whenever consumer are in a choice situation </a:t>
            </a:r>
          </a:p>
        </p:txBody>
      </p:sp>
    </p:spTree>
    <p:extLst>
      <p:ext uri="{BB962C8B-B14F-4D97-AF65-F5344CB8AC3E}">
        <p14:creationId xmlns:p14="http://schemas.microsoft.com/office/powerpoint/2010/main" val="3010292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34B4A-33AF-0428-D84C-1BDEBADA1A79}"/>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72A2CDA6-B658-3CCE-DC70-A39828F47584}"/>
              </a:ext>
            </a:extLst>
          </p:cNvPr>
          <p:cNvSpPr>
            <a:spLocks noGrp="1"/>
          </p:cNvSpPr>
          <p:nvPr>
            <p:ph idx="1"/>
          </p:nvPr>
        </p:nvSpPr>
        <p:spPr/>
        <p:txBody>
          <a:bodyPr/>
          <a:lstStyle/>
          <a:p>
            <a:r>
              <a:rPr lang="en-US" dirty="0"/>
              <a:t>Define “brand”</a:t>
            </a:r>
          </a:p>
          <a:p>
            <a:r>
              <a:rPr lang="en-US" dirty="0"/>
              <a:t>State how a brand differs from a product</a:t>
            </a:r>
          </a:p>
          <a:p>
            <a:r>
              <a:rPr lang="en-US" dirty="0"/>
              <a:t>Define brand equity?</a:t>
            </a:r>
          </a:p>
          <a:p>
            <a:r>
              <a:rPr lang="en-US" dirty="0"/>
              <a:t>Summarize why brands are important </a:t>
            </a:r>
          </a:p>
          <a:p>
            <a:r>
              <a:rPr lang="en-US" dirty="0"/>
              <a:t>Explain how branding principles can be applied to everything</a:t>
            </a:r>
          </a:p>
          <a:p>
            <a:r>
              <a:rPr lang="en-US" dirty="0"/>
              <a:t>Describe the main branding challenges and opportunities</a:t>
            </a:r>
          </a:p>
          <a:p>
            <a:r>
              <a:rPr lang="en-US" dirty="0"/>
              <a:t>Identify the steps in the strategic brand management process</a:t>
            </a:r>
          </a:p>
        </p:txBody>
      </p:sp>
    </p:spTree>
    <p:extLst>
      <p:ext uri="{BB962C8B-B14F-4D97-AF65-F5344CB8AC3E}">
        <p14:creationId xmlns:p14="http://schemas.microsoft.com/office/powerpoint/2010/main" val="1044509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6F056-27C9-2554-4291-BB952AF280D4}"/>
              </a:ext>
            </a:extLst>
          </p:cNvPr>
          <p:cNvSpPr>
            <a:spLocks noGrp="1"/>
          </p:cNvSpPr>
          <p:nvPr>
            <p:ph type="title"/>
          </p:nvPr>
        </p:nvSpPr>
        <p:spPr/>
        <p:txBody>
          <a:bodyPr/>
          <a:lstStyle/>
          <a:p>
            <a:r>
              <a:rPr lang="en-US" dirty="0"/>
              <a:t>Physical Goods</a:t>
            </a:r>
          </a:p>
        </p:txBody>
      </p:sp>
      <p:sp>
        <p:nvSpPr>
          <p:cNvPr id="3" name="Content Placeholder 2">
            <a:extLst>
              <a:ext uri="{FF2B5EF4-FFF2-40B4-BE49-F238E27FC236}">
                <a16:creationId xmlns:a16="http://schemas.microsoft.com/office/drawing/2014/main" id="{00F2BA0C-E52C-DEB7-80D0-6730328E1397}"/>
              </a:ext>
            </a:extLst>
          </p:cNvPr>
          <p:cNvSpPr>
            <a:spLocks noGrp="1"/>
          </p:cNvSpPr>
          <p:nvPr>
            <p:ph idx="1"/>
          </p:nvPr>
        </p:nvSpPr>
        <p:spPr/>
        <p:txBody>
          <a:bodyPr/>
          <a:lstStyle/>
          <a:p>
            <a:r>
              <a:rPr lang="en-US" dirty="0"/>
              <a:t>Physical goods are what are traditionally associated with brands </a:t>
            </a:r>
          </a:p>
          <a:p>
            <a:pPr lvl="1"/>
            <a:r>
              <a:rPr lang="en-US" dirty="0"/>
              <a:t>Mercedes-Benz</a:t>
            </a:r>
          </a:p>
          <a:p>
            <a:pPr lvl="1"/>
            <a:r>
              <a:rPr lang="en-US" dirty="0"/>
              <a:t>Lexus</a:t>
            </a:r>
          </a:p>
          <a:p>
            <a:pPr lvl="1"/>
            <a:r>
              <a:rPr lang="en-US" dirty="0"/>
              <a:t>Sony</a:t>
            </a:r>
          </a:p>
          <a:p>
            <a:r>
              <a:rPr lang="en-US" dirty="0"/>
              <a:t>Branding has been adopted  in a variety of industries: </a:t>
            </a:r>
          </a:p>
          <a:p>
            <a:pPr lvl="1"/>
            <a:r>
              <a:rPr lang="en-US" dirty="0"/>
              <a:t>Industrial B2B products </a:t>
            </a:r>
          </a:p>
          <a:p>
            <a:pPr lvl="1"/>
            <a:r>
              <a:rPr lang="en-US" dirty="0"/>
              <a:t>Technologically intensive “high-tech” products </a:t>
            </a:r>
          </a:p>
        </p:txBody>
      </p:sp>
    </p:spTree>
    <p:extLst>
      <p:ext uri="{BB962C8B-B14F-4D97-AF65-F5344CB8AC3E}">
        <p14:creationId xmlns:p14="http://schemas.microsoft.com/office/powerpoint/2010/main" val="41307268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B1ABB-8E82-4266-7D31-2022525C6A01}"/>
              </a:ext>
            </a:extLst>
          </p:cNvPr>
          <p:cNvSpPr>
            <a:spLocks noGrp="1"/>
          </p:cNvSpPr>
          <p:nvPr>
            <p:ph type="title"/>
          </p:nvPr>
        </p:nvSpPr>
        <p:spPr/>
        <p:txBody>
          <a:bodyPr/>
          <a:lstStyle/>
          <a:p>
            <a:r>
              <a:rPr lang="en-US" dirty="0"/>
              <a:t>Services</a:t>
            </a:r>
          </a:p>
        </p:txBody>
      </p:sp>
      <p:sp>
        <p:nvSpPr>
          <p:cNvPr id="3" name="Content Placeholder 2">
            <a:extLst>
              <a:ext uri="{FF2B5EF4-FFF2-40B4-BE49-F238E27FC236}">
                <a16:creationId xmlns:a16="http://schemas.microsoft.com/office/drawing/2014/main" id="{7E4CDF50-3ACF-DA51-5E7E-C22DA02A40C6}"/>
              </a:ext>
            </a:extLst>
          </p:cNvPr>
          <p:cNvSpPr>
            <a:spLocks noGrp="1"/>
          </p:cNvSpPr>
          <p:nvPr>
            <p:ph idx="1"/>
          </p:nvPr>
        </p:nvSpPr>
        <p:spPr/>
        <p:txBody>
          <a:bodyPr/>
          <a:lstStyle/>
          <a:p>
            <a:r>
              <a:rPr lang="en-US" dirty="0"/>
              <a:t>Branding a service can be an effective way to signal to consumers that a firm has designed a particle service offering that is special and deserving of its name: </a:t>
            </a:r>
          </a:p>
          <a:p>
            <a:pPr lvl="1"/>
            <a:r>
              <a:rPr lang="en-US" dirty="0"/>
              <a:t>American Express </a:t>
            </a:r>
          </a:p>
          <a:p>
            <a:pPr lvl="1"/>
            <a:r>
              <a:rPr lang="en-US" dirty="0"/>
              <a:t>British Airways</a:t>
            </a:r>
          </a:p>
          <a:p>
            <a:pPr lvl="1"/>
            <a:r>
              <a:rPr lang="en-US" dirty="0"/>
              <a:t>Merrill Lynch </a:t>
            </a:r>
          </a:p>
          <a:p>
            <a:pPr lvl="1"/>
            <a:r>
              <a:rPr lang="en-US" dirty="0"/>
              <a:t>FedEx</a:t>
            </a:r>
          </a:p>
        </p:txBody>
      </p:sp>
    </p:spTree>
    <p:extLst>
      <p:ext uri="{BB962C8B-B14F-4D97-AF65-F5344CB8AC3E}">
        <p14:creationId xmlns:p14="http://schemas.microsoft.com/office/powerpoint/2010/main" val="35801807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A2625-61E8-EE15-F589-9FC4014035B4}"/>
              </a:ext>
            </a:extLst>
          </p:cNvPr>
          <p:cNvSpPr>
            <a:spLocks noGrp="1"/>
          </p:cNvSpPr>
          <p:nvPr>
            <p:ph type="title"/>
          </p:nvPr>
        </p:nvSpPr>
        <p:spPr/>
        <p:txBody>
          <a:bodyPr/>
          <a:lstStyle/>
          <a:p>
            <a:r>
              <a:rPr lang="en-US" dirty="0"/>
              <a:t>Digital Brands</a:t>
            </a:r>
          </a:p>
        </p:txBody>
      </p:sp>
      <p:sp>
        <p:nvSpPr>
          <p:cNvPr id="3" name="Content Placeholder 2">
            <a:extLst>
              <a:ext uri="{FF2B5EF4-FFF2-40B4-BE49-F238E27FC236}">
                <a16:creationId xmlns:a16="http://schemas.microsoft.com/office/drawing/2014/main" id="{CB27CE0E-DF53-ED47-E8E1-E3C5998F2A62}"/>
              </a:ext>
            </a:extLst>
          </p:cNvPr>
          <p:cNvSpPr>
            <a:spLocks noGrp="1"/>
          </p:cNvSpPr>
          <p:nvPr>
            <p:ph idx="1"/>
          </p:nvPr>
        </p:nvSpPr>
        <p:spPr/>
        <p:txBody>
          <a:bodyPr/>
          <a:lstStyle/>
          <a:p>
            <a:r>
              <a:rPr lang="en-US" dirty="0"/>
              <a:t>Some of the strongest brands in recent years have been born online: </a:t>
            </a:r>
          </a:p>
          <a:p>
            <a:pPr lvl="1"/>
            <a:r>
              <a:rPr lang="en-US" dirty="0"/>
              <a:t>FAANG (Facebook, Amazon, Apple, Netflix, Google).</a:t>
            </a:r>
          </a:p>
          <a:p>
            <a:pPr lvl="1"/>
            <a:r>
              <a:rPr lang="en-US" dirty="0"/>
              <a:t>Twitter, Instagram, TikTok</a:t>
            </a:r>
          </a:p>
          <a:p>
            <a:r>
              <a:rPr lang="en-US" dirty="0"/>
              <a:t>Brand building has become more important in recent years to online marketers: </a:t>
            </a:r>
          </a:p>
          <a:p>
            <a:pPr lvl="1"/>
            <a:r>
              <a:rPr lang="en-US" dirty="0"/>
              <a:t>It’s critical to create unique aspects of the brand </a:t>
            </a:r>
          </a:p>
          <a:p>
            <a:pPr lvl="1"/>
            <a:r>
              <a:rPr lang="en-US" dirty="0"/>
              <a:t>Brand needs to perform satisfactorily as well </a:t>
            </a:r>
          </a:p>
        </p:txBody>
      </p:sp>
    </p:spTree>
    <p:extLst>
      <p:ext uri="{BB962C8B-B14F-4D97-AF65-F5344CB8AC3E}">
        <p14:creationId xmlns:p14="http://schemas.microsoft.com/office/powerpoint/2010/main" val="36567582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6B997-73A0-6A68-3E14-2032C7529653}"/>
              </a:ext>
            </a:extLst>
          </p:cNvPr>
          <p:cNvSpPr>
            <a:spLocks noGrp="1"/>
          </p:cNvSpPr>
          <p:nvPr>
            <p:ph type="title"/>
          </p:nvPr>
        </p:nvSpPr>
        <p:spPr/>
        <p:txBody>
          <a:bodyPr/>
          <a:lstStyle/>
          <a:p>
            <a:r>
              <a:rPr lang="en-US" dirty="0"/>
              <a:t>People and Organizations</a:t>
            </a:r>
          </a:p>
        </p:txBody>
      </p:sp>
      <p:sp>
        <p:nvSpPr>
          <p:cNvPr id="3" name="Content Placeholder 2">
            <a:extLst>
              <a:ext uri="{FF2B5EF4-FFF2-40B4-BE49-F238E27FC236}">
                <a16:creationId xmlns:a16="http://schemas.microsoft.com/office/drawing/2014/main" id="{7574A768-A9C6-F894-25B2-96E7CAF7D0B6}"/>
              </a:ext>
            </a:extLst>
          </p:cNvPr>
          <p:cNvSpPr>
            <a:spLocks noGrp="1"/>
          </p:cNvSpPr>
          <p:nvPr>
            <p:ph idx="1"/>
          </p:nvPr>
        </p:nvSpPr>
        <p:spPr/>
        <p:txBody>
          <a:bodyPr/>
          <a:lstStyle/>
          <a:p>
            <a:r>
              <a:rPr lang="en-US" dirty="0"/>
              <a:t>A product category can be a person or an organization: </a:t>
            </a:r>
          </a:p>
          <a:p>
            <a:pPr lvl="1"/>
            <a:r>
              <a:rPr lang="en-US" dirty="0"/>
              <a:t>Naming of this branding is usually straightforward </a:t>
            </a:r>
          </a:p>
          <a:p>
            <a:pPr lvl="1"/>
            <a:r>
              <a:rPr lang="en-US" dirty="0"/>
              <a:t>Usually is accompanied by well-defined images that are easily understood by consumers </a:t>
            </a:r>
          </a:p>
          <a:p>
            <a:pPr lvl="1"/>
            <a:r>
              <a:rPr lang="en-US" dirty="0"/>
              <a:t>The key to a person or organization as a brand is that people outside your industry know who you are and recognize your skills, talents, and attitude: </a:t>
            </a:r>
          </a:p>
          <a:p>
            <a:pPr lvl="2"/>
            <a:r>
              <a:rPr lang="en-US" dirty="0"/>
              <a:t>Lady Gaga</a:t>
            </a:r>
          </a:p>
          <a:p>
            <a:pPr lvl="2"/>
            <a:r>
              <a:rPr lang="en-US" dirty="0"/>
              <a:t>The American Red Cross</a:t>
            </a:r>
          </a:p>
        </p:txBody>
      </p:sp>
    </p:spTree>
    <p:extLst>
      <p:ext uri="{BB962C8B-B14F-4D97-AF65-F5344CB8AC3E}">
        <p14:creationId xmlns:p14="http://schemas.microsoft.com/office/powerpoint/2010/main" val="41318038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A9458-3BFD-DB94-4D29-5803DFFBE5B7}"/>
              </a:ext>
            </a:extLst>
          </p:cNvPr>
          <p:cNvSpPr>
            <a:spLocks noGrp="1"/>
          </p:cNvSpPr>
          <p:nvPr>
            <p:ph type="title"/>
          </p:nvPr>
        </p:nvSpPr>
        <p:spPr/>
        <p:txBody>
          <a:bodyPr/>
          <a:lstStyle/>
          <a:p>
            <a:r>
              <a:rPr lang="en-US" dirty="0"/>
              <a:t>Sports, Arts, and Entertainment</a:t>
            </a:r>
          </a:p>
        </p:txBody>
      </p:sp>
      <p:sp>
        <p:nvSpPr>
          <p:cNvPr id="3" name="Content Placeholder 2">
            <a:extLst>
              <a:ext uri="{FF2B5EF4-FFF2-40B4-BE49-F238E27FC236}">
                <a16:creationId xmlns:a16="http://schemas.microsoft.com/office/drawing/2014/main" id="{1488218F-32E6-C46D-C762-7CF2B1FF3D1C}"/>
              </a:ext>
            </a:extLst>
          </p:cNvPr>
          <p:cNvSpPr>
            <a:spLocks noGrp="1"/>
          </p:cNvSpPr>
          <p:nvPr>
            <p:ph idx="1"/>
          </p:nvPr>
        </p:nvSpPr>
        <p:spPr/>
        <p:txBody>
          <a:bodyPr/>
          <a:lstStyle/>
          <a:p>
            <a:r>
              <a:rPr lang="en-US" dirty="0"/>
              <a:t>A special case of marketing people and organizations as brands exists in the sports, arts, and entertainment industries: </a:t>
            </a:r>
          </a:p>
          <a:p>
            <a:pPr lvl="1"/>
            <a:r>
              <a:rPr lang="en-US" dirty="0"/>
              <a:t>Sprots marketing has become highly sophisticated </a:t>
            </a:r>
          </a:p>
          <a:p>
            <a:pPr lvl="1"/>
            <a:r>
              <a:rPr lang="en-US" dirty="0"/>
              <a:t>Branding plays has become an especially valuable function in the arts </a:t>
            </a:r>
          </a:p>
          <a:p>
            <a:pPr lvl="1"/>
            <a:r>
              <a:rPr lang="en-US" dirty="0"/>
              <a:t>Movies have become famous for their marketing and branding</a:t>
            </a:r>
          </a:p>
          <a:p>
            <a:pPr lvl="2"/>
            <a:r>
              <a:rPr lang="en-US" dirty="0"/>
              <a:t>For years, some of the most valuable movie franchises have featured recurring characters and ongoing stories – a classic application of branding</a:t>
            </a:r>
          </a:p>
        </p:txBody>
      </p:sp>
    </p:spTree>
    <p:extLst>
      <p:ext uri="{BB962C8B-B14F-4D97-AF65-F5344CB8AC3E}">
        <p14:creationId xmlns:p14="http://schemas.microsoft.com/office/powerpoint/2010/main" val="8228355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36EC7-8D95-6A3D-69BB-E6CE81A0B29F}"/>
              </a:ext>
            </a:extLst>
          </p:cNvPr>
          <p:cNvSpPr>
            <a:spLocks noGrp="1"/>
          </p:cNvSpPr>
          <p:nvPr>
            <p:ph type="title"/>
          </p:nvPr>
        </p:nvSpPr>
        <p:spPr/>
        <p:txBody>
          <a:bodyPr/>
          <a:lstStyle/>
          <a:p>
            <a:r>
              <a:rPr lang="en-US" dirty="0"/>
              <a:t>Geographic Locations</a:t>
            </a:r>
          </a:p>
        </p:txBody>
      </p:sp>
      <p:sp>
        <p:nvSpPr>
          <p:cNvPr id="3" name="Content Placeholder 2">
            <a:extLst>
              <a:ext uri="{FF2B5EF4-FFF2-40B4-BE49-F238E27FC236}">
                <a16:creationId xmlns:a16="http://schemas.microsoft.com/office/drawing/2014/main" id="{D5B6BB2B-28A9-136B-EC4D-99E5BD415463}"/>
              </a:ext>
            </a:extLst>
          </p:cNvPr>
          <p:cNvSpPr>
            <a:spLocks noGrp="1"/>
          </p:cNvSpPr>
          <p:nvPr>
            <p:ph idx="1"/>
          </p:nvPr>
        </p:nvSpPr>
        <p:spPr/>
        <p:txBody>
          <a:bodyPr/>
          <a:lstStyle/>
          <a:p>
            <a:r>
              <a:rPr lang="en-US" dirty="0"/>
              <a:t>What has contributed to the rise in place marketing? </a:t>
            </a:r>
          </a:p>
          <a:p>
            <a:pPr lvl="1"/>
            <a:r>
              <a:rPr lang="en-US" dirty="0"/>
              <a:t>Increased mobility of people </a:t>
            </a:r>
          </a:p>
          <a:p>
            <a:pPr lvl="1"/>
            <a:r>
              <a:rPr lang="en-US" dirty="0"/>
              <a:t>Increased mobility of businesses </a:t>
            </a:r>
          </a:p>
          <a:p>
            <a:pPr lvl="1"/>
            <a:r>
              <a:rPr lang="en-US" dirty="0"/>
              <a:t>Growth in tourism </a:t>
            </a:r>
          </a:p>
          <a:p>
            <a:r>
              <a:rPr lang="en-US" dirty="0"/>
              <a:t>Cities, states, regions, and countries actively promote through advertising, direct mail, and other tools </a:t>
            </a:r>
          </a:p>
        </p:txBody>
      </p:sp>
    </p:spTree>
    <p:extLst>
      <p:ext uri="{BB962C8B-B14F-4D97-AF65-F5344CB8AC3E}">
        <p14:creationId xmlns:p14="http://schemas.microsoft.com/office/powerpoint/2010/main" val="13612674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39EE3-7F44-E514-51C9-CDFBEEB7EB8A}"/>
              </a:ext>
            </a:extLst>
          </p:cNvPr>
          <p:cNvSpPr>
            <a:spLocks noGrp="1"/>
          </p:cNvSpPr>
          <p:nvPr>
            <p:ph type="title"/>
          </p:nvPr>
        </p:nvSpPr>
        <p:spPr/>
        <p:txBody>
          <a:bodyPr/>
          <a:lstStyle/>
          <a:p>
            <a:r>
              <a:rPr lang="en-US" dirty="0"/>
              <a:t>Issues and Causes</a:t>
            </a:r>
          </a:p>
        </p:txBody>
      </p:sp>
      <p:sp>
        <p:nvSpPr>
          <p:cNvPr id="3" name="Content Placeholder 2">
            <a:extLst>
              <a:ext uri="{FF2B5EF4-FFF2-40B4-BE49-F238E27FC236}">
                <a16:creationId xmlns:a16="http://schemas.microsoft.com/office/drawing/2014/main" id="{5170F64E-B075-EDE6-2C47-68E61F765C29}"/>
              </a:ext>
            </a:extLst>
          </p:cNvPr>
          <p:cNvSpPr>
            <a:spLocks noGrp="1"/>
          </p:cNvSpPr>
          <p:nvPr>
            <p:ph idx="1"/>
          </p:nvPr>
        </p:nvSpPr>
        <p:spPr/>
        <p:txBody>
          <a:bodyPr/>
          <a:lstStyle/>
          <a:p>
            <a:r>
              <a:rPr lang="en-US" dirty="0"/>
              <a:t>Numerous ideas and causes have been branded</a:t>
            </a:r>
          </a:p>
          <a:p>
            <a:pPr lvl="1"/>
            <a:r>
              <a:rPr lang="en-US" dirty="0"/>
              <a:t>Especially by nonprofit organizations </a:t>
            </a:r>
          </a:p>
          <a:p>
            <a:r>
              <a:rPr lang="en-US" dirty="0"/>
              <a:t>May be captured in a phrase or slogan or represented by a symbol: </a:t>
            </a:r>
          </a:p>
          <a:p>
            <a:pPr lvl="1"/>
            <a:r>
              <a:rPr lang="en-US" dirty="0"/>
              <a:t>AIDS ribbons</a:t>
            </a:r>
          </a:p>
        </p:txBody>
      </p:sp>
    </p:spTree>
    <p:extLst>
      <p:ext uri="{BB962C8B-B14F-4D97-AF65-F5344CB8AC3E}">
        <p14:creationId xmlns:p14="http://schemas.microsoft.com/office/powerpoint/2010/main" val="250426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9C0B1-8DEB-EFFC-C2FF-22FE0DC6CE89}"/>
              </a:ext>
            </a:extLst>
          </p:cNvPr>
          <p:cNvSpPr>
            <a:spLocks noGrp="1"/>
          </p:cNvSpPr>
          <p:nvPr>
            <p:ph type="title"/>
          </p:nvPr>
        </p:nvSpPr>
        <p:spPr/>
        <p:txBody>
          <a:bodyPr/>
          <a:lstStyle/>
          <a:p>
            <a:r>
              <a:rPr lang="en-US" dirty="0"/>
              <a:t>What are the Strongest Brands?</a:t>
            </a:r>
          </a:p>
        </p:txBody>
      </p:sp>
      <p:sp>
        <p:nvSpPr>
          <p:cNvPr id="3" name="Content Placeholder 2">
            <a:extLst>
              <a:ext uri="{FF2B5EF4-FFF2-40B4-BE49-F238E27FC236}">
                <a16:creationId xmlns:a16="http://schemas.microsoft.com/office/drawing/2014/main" id="{7D2EF929-E5C5-5AC0-D7E4-415A45976E6F}"/>
              </a:ext>
            </a:extLst>
          </p:cNvPr>
          <p:cNvSpPr>
            <a:spLocks noGrp="1"/>
          </p:cNvSpPr>
          <p:nvPr>
            <p:ph idx="1"/>
          </p:nvPr>
        </p:nvSpPr>
        <p:spPr/>
        <p:txBody>
          <a:bodyPr/>
          <a:lstStyle/>
          <a:p>
            <a:r>
              <a:rPr lang="en-US" dirty="0"/>
              <a:t>Brands that are the “strongest” are the brands that are:</a:t>
            </a:r>
          </a:p>
          <a:p>
            <a:pPr lvl="1"/>
            <a:r>
              <a:rPr lang="en-US" dirty="0"/>
              <a:t>Best known </a:t>
            </a:r>
          </a:p>
          <a:p>
            <a:pPr lvl="1"/>
            <a:r>
              <a:rPr lang="en-US" dirty="0"/>
              <a:t>Most highly regarded</a:t>
            </a:r>
          </a:p>
          <a:p>
            <a:r>
              <a:rPr lang="en-US" dirty="0"/>
              <a:t>Maintaining brand relevance and differentiation are important to the success of a brand </a:t>
            </a:r>
          </a:p>
        </p:txBody>
      </p:sp>
    </p:spTree>
    <p:extLst>
      <p:ext uri="{BB962C8B-B14F-4D97-AF65-F5344CB8AC3E}">
        <p14:creationId xmlns:p14="http://schemas.microsoft.com/office/powerpoint/2010/main" val="35164534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07934-F36D-6B6F-2C79-076CC673C16E}"/>
              </a:ext>
            </a:extLst>
          </p:cNvPr>
          <p:cNvSpPr>
            <a:spLocks noGrp="1"/>
          </p:cNvSpPr>
          <p:nvPr>
            <p:ph type="title"/>
          </p:nvPr>
        </p:nvSpPr>
        <p:spPr/>
        <p:txBody>
          <a:bodyPr/>
          <a:lstStyle/>
          <a:p>
            <a:r>
              <a:rPr lang="en-US" dirty="0"/>
              <a:t>Most Valuable global Brands</a:t>
            </a:r>
          </a:p>
        </p:txBody>
      </p:sp>
      <p:pic>
        <p:nvPicPr>
          <p:cNvPr id="4" name="table">
            <a:extLst>
              <a:ext uri="{FF2B5EF4-FFF2-40B4-BE49-F238E27FC236}">
                <a16:creationId xmlns:a16="http://schemas.microsoft.com/office/drawing/2014/main" id="{F6062A93-94CB-3B63-9987-CCEEC348EB27}"/>
              </a:ext>
            </a:extLst>
          </p:cNvPr>
          <p:cNvPicPr>
            <a:picLocks noChangeAspect="1"/>
          </p:cNvPicPr>
          <p:nvPr/>
        </p:nvPicPr>
        <p:blipFill>
          <a:blip r:embed="rId2"/>
          <a:stretch>
            <a:fillRect/>
          </a:stretch>
        </p:blipFill>
        <p:spPr>
          <a:xfrm>
            <a:off x="2041585" y="1036320"/>
            <a:ext cx="8108830" cy="4785360"/>
          </a:xfrm>
          <a:prstGeom prst="rect">
            <a:avLst/>
          </a:prstGeom>
        </p:spPr>
      </p:pic>
      <p:sp>
        <p:nvSpPr>
          <p:cNvPr id="5" name="Content Placeholder 2">
            <a:extLst>
              <a:ext uri="{FF2B5EF4-FFF2-40B4-BE49-F238E27FC236}">
                <a16:creationId xmlns:a16="http://schemas.microsoft.com/office/drawing/2014/main" id="{054DE1BA-5EC6-8DE3-C402-76AA47145AB9}"/>
              </a:ext>
            </a:extLst>
          </p:cNvPr>
          <p:cNvSpPr>
            <a:spLocks noGrp="1"/>
          </p:cNvSpPr>
          <p:nvPr/>
        </p:nvSpPr>
        <p:spPr>
          <a:xfrm>
            <a:off x="1780478" y="6005512"/>
            <a:ext cx="8229600" cy="333376"/>
          </a:xfrm>
          <a:prstGeom prst="rect">
            <a:avLst/>
          </a:prstGeom>
          <a:noFill/>
          <a:ln>
            <a:noFill/>
          </a:ln>
        </p:spPr>
        <p:txBody>
          <a:bodyPr lIns="0" tIns="0" rIns="0" bIns="0" anchor="t" anchorCtr="0"/>
          <a:lstStyle>
            <a:defPPr marR="0" lvl="0" algn="l" rtl="0">
              <a:lnSpc>
                <a:spcPct val="100000"/>
              </a:lnSpc>
              <a:spcBef>
                <a:spcPts val="0"/>
              </a:spcBef>
              <a:spcAft>
                <a:spcPts val="0"/>
              </a:spcAft>
            </a:defPPr>
            <a:lvl1pPr marL="256032" marR="0" lvl="0" indent="-255600" algn="l" rtl="0">
              <a:lnSpc>
                <a:spcPct val="100000"/>
              </a:lnSpc>
              <a:spcBef>
                <a:spcPts val="1500"/>
              </a:spcBef>
              <a:spcAft>
                <a:spcPts val="0"/>
              </a:spcAft>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lnSpc>
                <a:spcPct val="100000"/>
              </a:lnSpc>
              <a:spcBef>
                <a:spcPts val="600"/>
              </a:spcBef>
              <a:spcAft>
                <a:spcPts val="0"/>
              </a:spcAft>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lnSpc>
                <a:spcPct val="100000"/>
              </a:lnSpc>
              <a:spcBef>
                <a:spcPts val="600"/>
              </a:spcBef>
              <a:spcAft>
                <a:spcPts val="0"/>
              </a:spcAft>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lnSpc>
                <a:spcPct val="100000"/>
              </a:lnSpc>
              <a:spcBef>
                <a:spcPts val="600"/>
              </a:spcBef>
              <a:spcAft>
                <a:spcPts val="0"/>
              </a:spcAft>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lnSpc>
                <a:spcPct val="100000"/>
              </a:lnSpc>
              <a:spcBef>
                <a:spcPts val="600"/>
              </a:spcBef>
              <a:spcAft>
                <a:spcPts val="0"/>
              </a:spcAft>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marL="432" indent="0">
              <a:buNone/>
            </a:pPr>
            <a:r>
              <a:rPr lang="en-IN" sz="1600" b="1" dirty="0"/>
              <a:t>Sources:</a:t>
            </a:r>
            <a:r>
              <a:rPr lang="en-IN" sz="1600" i="1" dirty="0"/>
              <a:t> </a:t>
            </a:r>
            <a:r>
              <a:rPr lang="en-IN" sz="1600" dirty="0"/>
              <a:t>Based on Inter-brand, “The 100 Most Valuable Global Brands,” 2017.</a:t>
            </a:r>
          </a:p>
        </p:txBody>
      </p:sp>
    </p:spTree>
    <p:extLst>
      <p:ext uri="{BB962C8B-B14F-4D97-AF65-F5344CB8AC3E}">
        <p14:creationId xmlns:p14="http://schemas.microsoft.com/office/powerpoint/2010/main" val="11659899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5249F-A031-EC61-C8FC-3B6057AD7B12}"/>
              </a:ext>
            </a:extLst>
          </p:cNvPr>
          <p:cNvSpPr>
            <a:spLocks noGrp="1"/>
          </p:cNvSpPr>
          <p:nvPr>
            <p:ph type="title"/>
          </p:nvPr>
        </p:nvSpPr>
        <p:spPr/>
        <p:txBody>
          <a:bodyPr/>
          <a:lstStyle/>
          <a:p>
            <a:r>
              <a:rPr lang="en-US" dirty="0"/>
              <a:t>Branding Challenges and Opportunities</a:t>
            </a:r>
          </a:p>
        </p:txBody>
      </p:sp>
      <p:sp>
        <p:nvSpPr>
          <p:cNvPr id="3" name="Content Placeholder 2">
            <a:extLst>
              <a:ext uri="{FF2B5EF4-FFF2-40B4-BE49-F238E27FC236}">
                <a16:creationId xmlns:a16="http://schemas.microsoft.com/office/drawing/2014/main" id="{F356768E-71F6-D095-92BA-F4E988BF0198}"/>
              </a:ext>
            </a:extLst>
          </p:cNvPr>
          <p:cNvSpPr>
            <a:spLocks noGrp="1"/>
          </p:cNvSpPr>
          <p:nvPr>
            <p:ph idx="1"/>
          </p:nvPr>
        </p:nvSpPr>
        <p:spPr/>
        <p:txBody>
          <a:bodyPr>
            <a:normAutofit fontScale="62500" lnSpcReduction="20000"/>
          </a:bodyPr>
          <a:lstStyle/>
          <a:p>
            <a:pPr marL="0" indent="0">
              <a:buNone/>
            </a:pPr>
            <a:r>
              <a:rPr lang="en-US" dirty="0"/>
              <a:t>Opportunities</a:t>
            </a:r>
          </a:p>
          <a:p>
            <a:r>
              <a:rPr lang="en-US" dirty="0"/>
              <a:t>Unparalleled access to info and new technologies </a:t>
            </a:r>
          </a:p>
          <a:p>
            <a:r>
              <a:rPr lang="en-US" dirty="0"/>
              <a:t>Sharing info and goods</a:t>
            </a:r>
          </a:p>
          <a:p>
            <a:r>
              <a:rPr lang="en-US" dirty="0"/>
              <a:t>Media transformation </a:t>
            </a:r>
          </a:p>
          <a:p>
            <a:endParaRPr lang="en-US" dirty="0"/>
          </a:p>
          <a:p>
            <a:pPr marL="0" indent="0">
              <a:buNone/>
            </a:pPr>
            <a:r>
              <a:rPr lang="en-US" dirty="0"/>
              <a:t>Challenges</a:t>
            </a:r>
          </a:p>
          <a:p>
            <a:r>
              <a:rPr lang="en-US" dirty="0"/>
              <a:t>Downward pressure on prices </a:t>
            </a:r>
          </a:p>
          <a:p>
            <a:r>
              <a:rPr lang="en-US" dirty="0"/>
              <a:t>Ubiquitous connectivity and the consumer backlash </a:t>
            </a:r>
          </a:p>
          <a:p>
            <a:r>
              <a:rPr lang="en-US" dirty="0"/>
              <a:t>Unexpected sources of competition </a:t>
            </a:r>
          </a:p>
          <a:p>
            <a:r>
              <a:rPr lang="en-US" dirty="0"/>
              <a:t>Disintermediation and reintermediation </a:t>
            </a:r>
          </a:p>
          <a:p>
            <a:r>
              <a:rPr lang="en-US" dirty="0"/>
              <a:t>Alternative sources of info about product quality </a:t>
            </a:r>
          </a:p>
          <a:p>
            <a:r>
              <a:rPr lang="en-US" dirty="0"/>
              <a:t>Winner-takes-all markets </a:t>
            </a:r>
          </a:p>
          <a:p>
            <a:r>
              <a:rPr lang="en-US" dirty="0"/>
              <a:t>The Importance of customer-centricity </a:t>
            </a:r>
          </a:p>
        </p:txBody>
      </p:sp>
    </p:spTree>
    <p:extLst>
      <p:ext uri="{BB962C8B-B14F-4D97-AF65-F5344CB8AC3E}">
        <p14:creationId xmlns:p14="http://schemas.microsoft.com/office/powerpoint/2010/main" val="1356435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D1845-5650-7901-1A3A-6F65BD05574D}"/>
              </a:ext>
            </a:extLst>
          </p:cNvPr>
          <p:cNvSpPr>
            <a:spLocks noGrp="1"/>
          </p:cNvSpPr>
          <p:nvPr>
            <p:ph type="title"/>
          </p:nvPr>
        </p:nvSpPr>
        <p:spPr/>
        <p:txBody>
          <a:bodyPr/>
          <a:lstStyle/>
          <a:p>
            <a:r>
              <a:rPr lang="en-US" dirty="0"/>
              <a:t>What is a Brand?</a:t>
            </a:r>
          </a:p>
        </p:txBody>
      </p:sp>
      <p:sp>
        <p:nvSpPr>
          <p:cNvPr id="3" name="Content Placeholder 2">
            <a:extLst>
              <a:ext uri="{FF2B5EF4-FFF2-40B4-BE49-F238E27FC236}">
                <a16:creationId xmlns:a16="http://schemas.microsoft.com/office/drawing/2014/main" id="{D330D340-017A-EA23-29EE-A5DE3D2D38F5}"/>
              </a:ext>
            </a:extLst>
          </p:cNvPr>
          <p:cNvSpPr>
            <a:spLocks noGrp="1"/>
          </p:cNvSpPr>
          <p:nvPr>
            <p:ph idx="1"/>
          </p:nvPr>
        </p:nvSpPr>
        <p:spPr/>
        <p:txBody>
          <a:bodyPr/>
          <a:lstStyle/>
          <a:p>
            <a:r>
              <a:rPr lang="en-US" dirty="0"/>
              <a:t>Brand Elements</a:t>
            </a:r>
          </a:p>
          <a:p>
            <a:r>
              <a:rPr lang="en-US" dirty="0"/>
              <a:t>Brands versus Products</a:t>
            </a:r>
          </a:p>
        </p:txBody>
      </p:sp>
    </p:spTree>
    <p:extLst>
      <p:ext uri="{BB962C8B-B14F-4D97-AF65-F5344CB8AC3E}">
        <p14:creationId xmlns:p14="http://schemas.microsoft.com/office/powerpoint/2010/main" val="21270218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3C14B-F9EF-488E-05CF-97EF14076DCE}"/>
              </a:ext>
            </a:extLst>
          </p:cNvPr>
          <p:cNvSpPr>
            <a:spLocks noGrp="1"/>
          </p:cNvSpPr>
          <p:nvPr>
            <p:ph type="title"/>
          </p:nvPr>
        </p:nvSpPr>
        <p:spPr/>
        <p:txBody>
          <a:bodyPr/>
          <a:lstStyle/>
          <a:p>
            <a:r>
              <a:rPr lang="en-US" dirty="0"/>
              <a:t>Unparallel Access to Info and New Tech</a:t>
            </a:r>
          </a:p>
        </p:txBody>
      </p:sp>
      <p:sp>
        <p:nvSpPr>
          <p:cNvPr id="3" name="Content Placeholder 2">
            <a:extLst>
              <a:ext uri="{FF2B5EF4-FFF2-40B4-BE49-F238E27FC236}">
                <a16:creationId xmlns:a16="http://schemas.microsoft.com/office/drawing/2014/main" id="{18BCB5ED-335C-A3B7-94BD-F897D624F337}"/>
              </a:ext>
            </a:extLst>
          </p:cNvPr>
          <p:cNvSpPr>
            <a:spLocks noGrp="1"/>
          </p:cNvSpPr>
          <p:nvPr>
            <p:ph idx="1"/>
          </p:nvPr>
        </p:nvSpPr>
        <p:spPr/>
        <p:txBody>
          <a:bodyPr/>
          <a:lstStyle/>
          <a:p>
            <a:r>
              <a:rPr lang="en-US" dirty="0"/>
              <a:t>Technology has created vast amounts of info </a:t>
            </a:r>
          </a:p>
          <a:p>
            <a:r>
              <a:rPr lang="en-US" dirty="0"/>
              <a:t>Over time, as technology becomes more standard, brand marketers may find opportunities: </a:t>
            </a:r>
          </a:p>
          <a:p>
            <a:pPr lvl="1"/>
            <a:r>
              <a:rPr lang="en-US" dirty="0"/>
              <a:t>Utilizing innovative features in designing better brand experiences for their customers </a:t>
            </a:r>
          </a:p>
        </p:txBody>
      </p:sp>
    </p:spTree>
    <p:extLst>
      <p:ext uri="{BB962C8B-B14F-4D97-AF65-F5344CB8AC3E}">
        <p14:creationId xmlns:p14="http://schemas.microsoft.com/office/powerpoint/2010/main" val="16622553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4E5C9-612B-A3A4-8AE0-028B793D6269}"/>
              </a:ext>
            </a:extLst>
          </p:cNvPr>
          <p:cNvSpPr>
            <a:spLocks noGrp="1"/>
          </p:cNvSpPr>
          <p:nvPr>
            <p:ph type="title"/>
          </p:nvPr>
        </p:nvSpPr>
        <p:spPr/>
        <p:txBody>
          <a:bodyPr/>
          <a:lstStyle/>
          <a:p>
            <a:r>
              <a:rPr lang="en-US" dirty="0"/>
              <a:t>Downward Pressure on Prices</a:t>
            </a:r>
          </a:p>
        </p:txBody>
      </p:sp>
      <p:sp>
        <p:nvSpPr>
          <p:cNvPr id="3" name="Content Placeholder 2">
            <a:extLst>
              <a:ext uri="{FF2B5EF4-FFF2-40B4-BE49-F238E27FC236}">
                <a16:creationId xmlns:a16="http://schemas.microsoft.com/office/drawing/2014/main" id="{A108F7E2-C188-7989-5BEF-EEF0CB0C1209}"/>
              </a:ext>
            </a:extLst>
          </p:cNvPr>
          <p:cNvSpPr>
            <a:spLocks noGrp="1"/>
          </p:cNvSpPr>
          <p:nvPr>
            <p:ph idx="1"/>
          </p:nvPr>
        </p:nvSpPr>
        <p:spPr/>
        <p:txBody>
          <a:bodyPr/>
          <a:lstStyle/>
          <a:p>
            <a:r>
              <a:rPr lang="en-US" dirty="0"/>
              <a:t>As search costs for info become lower, consumers can compare prices more easily: </a:t>
            </a:r>
          </a:p>
          <a:p>
            <a:pPr lvl="1"/>
            <a:r>
              <a:rPr lang="en-US" dirty="0"/>
              <a:t>Thus, they can switch to a different brand more easily </a:t>
            </a:r>
          </a:p>
          <a:p>
            <a:pPr lvl="1"/>
            <a:r>
              <a:rPr lang="en-US" dirty="0"/>
              <a:t>This may cause more commodification of products and services </a:t>
            </a:r>
          </a:p>
          <a:p>
            <a:pPr lvl="1"/>
            <a:r>
              <a:rPr lang="en-US" dirty="0"/>
              <a:t>This creates challenges for brand marketers</a:t>
            </a:r>
          </a:p>
        </p:txBody>
      </p:sp>
    </p:spTree>
    <p:extLst>
      <p:ext uri="{BB962C8B-B14F-4D97-AF65-F5344CB8AC3E}">
        <p14:creationId xmlns:p14="http://schemas.microsoft.com/office/powerpoint/2010/main" val="34820239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F6FB2-B3BD-F36E-8E20-BAEA492FF3F4}"/>
              </a:ext>
            </a:extLst>
          </p:cNvPr>
          <p:cNvSpPr>
            <a:spLocks noGrp="1"/>
          </p:cNvSpPr>
          <p:nvPr>
            <p:ph type="title"/>
          </p:nvPr>
        </p:nvSpPr>
        <p:spPr/>
        <p:txBody>
          <a:bodyPr/>
          <a:lstStyle/>
          <a:p>
            <a:r>
              <a:rPr lang="en-US" dirty="0"/>
              <a:t>Ubiquitous Connectivity and the Consumer Backlash</a:t>
            </a:r>
          </a:p>
        </p:txBody>
      </p:sp>
      <p:sp>
        <p:nvSpPr>
          <p:cNvPr id="3" name="Content Placeholder 2">
            <a:extLst>
              <a:ext uri="{FF2B5EF4-FFF2-40B4-BE49-F238E27FC236}">
                <a16:creationId xmlns:a16="http://schemas.microsoft.com/office/drawing/2014/main" id="{57F134DA-132B-3F1C-C5BE-93491B3FD586}"/>
              </a:ext>
            </a:extLst>
          </p:cNvPr>
          <p:cNvSpPr>
            <a:spLocks noGrp="1"/>
          </p:cNvSpPr>
          <p:nvPr>
            <p:ph idx="1"/>
          </p:nvPr>
        </p:nvSpPr>
        <p:spPr/>
        <p:txBody>
          <a:bodyPr/>
          <a:lstStyle/>
          <a:p>
            <a:r>
              <a:rPr lang="en-US" dirty="0"/>
              <a:t>As digital and electronic connectivity become ubiquitous, consumers’ attention is lessened, and are more vulnerable to intrusions: </a:t>
            </a:r>
          </a:p>
          <a:p>
            <a:pPr lvl="1"/>
            <a:r>
              <a:rPr lang="en-US" dirty="0"/>
              <a:t>Backlash may come as consumers become increasingly resistant to marketers’ attempts to gain access to them </a:t>
            </a:r>
          </a:p>
          <a:p>
            <a:pPr lvl="1"/>
            <a:r>
              <a:rPr lang="en-US" dirty="0"/>
              <a:t>Software may come available that thwarts marketers’ efforts to reach consumers</a:t>
            </a:r>
          </a:p>
        </p:txBody>
      </p:sp>
    </p:spTree>
    <p:extLst>
      <p:ext uri="{BB962C8B-B14F-4D97-AF65-F5344CB8AC3E}">
        <p14:creationId xmlns:p14="http://schemas.microsoft.com/office/powerpoint/2010/main" val="1751098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56464-A6A9-7DCB-A4FC-361762297E3E}"/>
              </a:ext>
            </a:extLst>
          </p:cNvPr>
          <p:cNvSpPr>
            <a:spLocks noGrp="1"/>
          </p:cNvSpPr>
          <p:nvPr>
            <p:ph type="title"/>
          </p:nvPr>
        </p:nvSpPr>
        <p:spPr/>
        <p:txBody>
          <a:bodyPr/>
          <a:lstStyle/>
          <a:p>
            <a:r>
              <a:rPr lang="en-US" dirty="0"/>
              <a:t>Sharing Info and Goods</a:t>
            </a:r>
          </a:p>
        </p:txBody>
      </p:sp>
      <p:sp>
        <p:nvSpPr>
          <p:cNvPr id="3" name="Content Placeholder 2">
            <a:extLst>
              <a:ext uri="{FF2B5EF4-FFF2-40B4-BE49-F238E27FC236}">
                <a16:creationId xmlns:a16="http://schemas.microsoft.com/office/drawing/2014/main" id="{77DE2CB6-DD26-1DAC-ED3F-C09BF20E8BEF}"/>
              </a:ext>
            </a:extLst>
          </p:cNvPr>
          <p:cNvSpPr>
            <a:spLocks noGrp="1"/>
          </p:cNvSpPr>
          <p:nvPr>
            <p:ph idx="1"/>
          </p:nvPr>
        </p:nvSpPr>
        <p:spPr/>
        <p:txBody>
          <a:bodyPr/>
          <a:lstStyle/>
          <a:p>
            <a:r>
              <a:rPr lang="en-US" dirty="0"/>
              <a:t>Technology has offered 2 phenomena related to branding </a:t>
            </a:r>
          </a:p>
          <a:p>
            <a:pPr lvl="1"/>
            <a:r>
              <a:rPr lang="en-US" dirty="0"/>
              <a:t>Social media platforms: </a:t>
            </a:r>
          </a:p>
          <a:p>
            <a:pPr lvl="2"/>
            <a:r>
              <a:rPr lang="en-US" dirty="0"/>
              <a:t>While they offer a way for consumer to connect and communicate their preferences for goods or services, the platforms face increased scrutiny by regulatory agencies </a:t>
            </a:r>
          </a:p>
          <a:p>
            <a:pPr lvl="2"/>
            <a:r>
              <a:rPr lang="en-US" dirty="0"/>
              <a:t>Many of the platforms have traditionally not had to obtain permissions for use of customer data </a:t>
            </a:r>
          </a:p>
          <a:p>
            <a:pPr lvl="1"/>
            <a:r>
              <a:rPr lang="en-US" dirty="0"/>
              <a:t>Peer-to-peer sharing: </a:t>
            </a:r>
          </a:p>
          <a:p>
            <a:pPr lvl="2"/>
            <a:r>
              <a:rPr lang="en-US" dirty="0"/>
              <a:t>Airbnb, Zipcar, Napster?</a:t>
            </a:r>
          </a:p>
        </p:txBody>
      </p:sp>
    </p:spTree>
    <p:extLst>
      <p:ext uri="{BB962C8B-B14F-4D97-AF65-F5344CB8AC3E}">
        <p14:creationId xmlns:p14="http://schemas.microsoft.com/office/powerpoint/2010/main" val="4443316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48FAF-0F72-9AFD-E98A-5E3858F99C84}"/>
              </a:ext>
            </a:extLst>
          </p:cNvPr>
          <p:cNvSpPr>
            <a:spLocks noGrp="1"/>
          </p:cNvSpPr>
          <p:nvPr>
            <p:ph type="title"/>
          </p:nvPr>
        </p:nvSpPr>
        <p:spPr/>
        <p:txBody>
          <a:bodyPr/>
          <a:lstStyle/>
          <a:p>
            <a:r>
              <a:rPr lang="en-US" dirty="0"/>
              <a:t>Unexpected Sources of Competition</a:t>
            </a:r>
          </a:p>
        </p:txBody>
      </p:sp>
      <p:sp>
        <p:nvSpPr>
          <p:cNvPr id="3" name="Content Placeholder 2">
            <a:extLst>
              <a:ext uri="{FF2B5EF4-FFF2-40B4-BE49-F238E27FC236}">
                <a16:creationId xmlns:a16="http://schemas.microsoft.com/office/drawing/2014/main" id="{78C3EC6C-124E-3C08-2D26-4C0F28066307}"/>
              </a:ext>
            </a:extLst>
          </p:cNvPr>
          <p:cNvSpPr>
            <a:spLocks noGrp="1"/>
          </p:cNvSpPr>
          <p:nvPr>
            <p:ph idx="1"/>
          </p:nvPr>
        </p:nvSpPr>
        <p:spPr/>
        <p:txBody>
          <a:bodyPr/>
          <a:lstStyle/>
          <a:p>
            <a:r>
              <a:rPr lang="en-US" dirty="0"/>
              <a:t>The digital world allows easier entry into new markets: </a:t>
            </a:r>
          </a:p>
          <a:p>
            <a:pPr lvl="1"/>
            <a:r>
              <a:rPr lang="en-US" dirty="0"/>
              <a:t>Increased competition </a:t>
            </a:r>
          </a:p>
          <a:p>
            <a:pPr lvl="1"/>
            <a:r>
              <a:rPr lang="en-US" dirty="0"/>
              <a:t>When Amazon Movies began offering streaming services, it faced competition from Netflix, Apple iTunes </a:t>
            </a:r>
          </a:p>
        </p:txBody>
      </p:sp>
    </p:spTree>
    <p:extLst>
      <p:ext uri="{BB962C8B-B14F-4D97-AF65-F5344CB8AC3E}">
        <p14:creationId xmlns:p14="http://schemas.microsoft.com/office/powerpoint/2010/main" val="14585214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8C7C8-419E-6EA4-B57C-BEE1DBDB21F7}"/>
              </a:ext>
            </a:extLst>
          </p:cNvPr>
          <p:cNvSpPr>
            <a:spLocks noGrp="1"/>
          </p:cNvSpPr>
          <p:nvPr>
            <p:ph type="title"/>
          </p:nvPr>
        </p:nvSpPr>
        <p:spPr/>
        <p:txBody>
          <a:bodyPr/>
          <a:lstStyle/>
          <a:p>
            <a:r>
              <a:rPr lang="en-US" dirty="0"/>
              <a:t>Disintermediation and Reintermediation</a:t>
            </a:r>
          </a:p>
        </p:txBody>
      </p:sp>
      <p:sp>
        <p:nvSpPr>
          <p:cNvPr id="3" name="Content Placeholder 2">
            <a:extLst>
              <a:ext uri="{FF2B5EF4-FFF2-40B4-BE49-F238E27FC236}">
                <a16:creationId xmlns:a16="http://schemas.microsoft.com/office/drawing/2014/main" id="{F27E1717-BF28-E7A4-ED70-3FB23BE1B2D7}"/>
              </a:ext>
            </a:extLst>
          </p:cNvPr>
          <p:cNvSpPr>
            <a:spLocks noGrp="1"/>
          </p:cNvSpPr>
          <p:nvPr>
            <p:ph idx="1"/>
          </p:nvPr>
        </p:nvSpPr>
        <p:spPr/>
        <p:txBody>
          <a:bodyPr/>
          <a:lstStyle/>
          <a:p>
            <a:r>
              <a:rPr lang="en-US" dirty="0"/>
              <a:t>Disintermediation: </a:t>
            </a:r>
          </a:p>
          <a:p>
            <a:pPr lvl="1"/>
            <a:r>
              <a:rPr lang="en-US" dirty="0"/>
              <a:t>Reduction or elimination of intermediaries </a:t>
            </a:r>
          </a:p>
          <a:p>
            <a:pPr lvl="1"/>
            <a:endParaRPr lang="en-US" dirty="0"/>
          </a:p>
          <a:p>
            <a:r>
              <a:rPr lang="en-US" dirty="0"/>
              <a:t>Reintermediation: </a:t>
            </a:r>
          </a:p>
          <a:p>
            <a:pPr lvl="1"/>
            <a:r>
              <a:rPr lang="en-US" dirty="0"/>
              <a:t>Introduction of new intermediaries that perform some of the same functions or have additional roles in the channel of distribution </a:t>
            </a:r>
          </a:p>
        </p:txBody>
      </p:sp>
    </p:spTree>
    <p:extLst>
      <p:ext uri="{BB962C8B-B14F-4D97-AF65-F5344CB8AC3E}">
        <p14:creationId xmlns:p14="http://schemas.microsoft.com/office/powerpoint/2010/main" val="16541502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4AD21-2A04-5FE3-E35A-13E351F9CFAB}"/>
              </a:ext>
            </a:extLst>
          </p:cNvPr>
          <p:cNvSpPr>
            <a:spLocks noGrp="1"/>
          </p:cNvSpPr>
          <p:nvPr>
            <p:ph type="title"/>
          </p:nvPr>
        </p:nvSpPr>
        <p:spPr/>
        <p:txBody>
          <a:bodyPr/>
          <a:lstStyle/>
          <a:p>
            <a:r>
              <a:rPr lang="en-US" dirty="0"/>
              <a:t>Alternative Sources of Info about Product Quality</a:t>
            </a:r>
          </a:p>
        </p:txBody>
      </p:sp>
      <p:sp>
        <p:nvSpPr>
          <p:cNvPr id="3" name="Content Placeholder 2">
            <a:extLst>
              <a:ext uri="{FF2B5EF4-FFF2-40B4-BE49-F238E27FC236}">
                <a16:creationId xmlns:a16="http://schemas.microsoft.com/office/drawing/2014/main" id="{226B9CE3-74D5-1A43-805C-38A20363D408}"/>
              </a:ext>
            </a:extLst>
          </p:cNvPr>
          <p:cNvSpPr>
            <a:spLocks noGrp="1"/>
          </p:cNvSpPr>
          <p:nvPr>
            <p:ph idx="1"/>
          </p:nvPr>
        </p:nvSpPr>
        <p:spPr/>
        <p:txBody>
          <a:bodyPr/>
          <a:lstStyle/>
          <a:p>
            <a:r>
              <a:rPr lang="en-US" dirty="0"/>
              <a:t>The Internet offers consumers new ways to learn about new products and product quality: </a:t>
            </a:r>
          </a:p>
          <a:p>
            <a:pPr lvl="1"/>
            <a:r>
              <a:rPr lang="en-US" dirty="0"/>
              <a:t>This has reduced the reliance on brands as signals of quality </a:t>
            </a:r>
          </a:p>
          <a:p>
            <a:pPr lvl="1"/>
            <a:r>
              <a:rPr lang="en-US" dirty="0"/>
              <a:t>Reviews?</a:t>
            </a:r>
          </a:p>
          <a:p>
            <a:pPr lvl="1"/>
            <a:r>
              <a:rPr lang="en-US" dirty="0"/>
              <a:t>Brands now have to do more: </a:t>
            </a:r>
          </a:p>
          <a:p>
            <a:pPr lvl="2"/>
            <a:r>
              <a:rPr lang="en-US" dirty="0"/>
              <a:t>Have to be translators of trends, acting on info about changing customer tastes and desire almost instantaneously </a:t>
            </a:r>
          </a:p>
        </p:txBody>
      </p:sp>
    </p:spTree>
    <p:extLst>
      <p:ext uri="{BB962C8B-B14F-4D97-AF65-F5344CB8AC3E}">
        <p14:creationId xmlns:p14="http://schemas.microsoft.com/office/powerpoint/2010/main" val="21367751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B76EF-CB1E-51F1-B33B-2003B28858E6}"/>
              </a:ext>
            </a:extLst>
          </p:cNvPr>
          <p:cNvSpPr>
            <a:spLocks noGrp="1"/>
          </p:cNvSpPr>
          <p:nvPr>
            <p:ph type="title"/>
          </p:nvPr>
        </p:nvSpPr>
        <p:spPr/>
        <p:txBody>
          <a:bodyPr/>
          <a:lstStyle/>
          <a:p>
            <a:r>
              <a:rPr lang="en-US" dirty="0"/>
              <a:t>Winner-Takes-All Markets</a:t>
            </a:r>
          </a:p>
        </p:txBody>
      </p:sp>
      <p:sp>
        <p:nvSpPr>
          <p:cNvPr id="3" name="Content Placeholder 2">
            <a:extLst>
              <a:ext uri="{FF2B5EF4-FFF2-40B4-BE49-F238E27FC236}">
                <a16:creationId xmlns:a16="http://schemas.microsoft.com/office/drawing/2014/main" id="{09961948-9093-6A96-3AD1-1016422BE73C}"/>
              </a:ext>
            </a:extLst>
          </p:cNvPr>
          <p:cNvSpPr>
            <a:spLocks noGrp="1"/>
          </p:cNvSpPr>
          <p:nvPr>
            <p:ph idx="1"/>
          </p:nvPr>
        </p:nvSpPr>
        <p:spPr/>
        <p:txBody>
          <a:bodyPr/>
          <a:lstStyle/>
          <a:p>
            <a:r>
              <a:rPr lang="en-US" dirty="0"/>
              <a:t>A winter-take-all-market is likely to permeate other industries and categories outside of sports and entertainment: </a:t>
            </a:r>
          </a:p>
          <a:p>
            <a:pPr lvl="1"/>
            <a:r>
              <a:rPr lang="en-US" dirty="0"/>
              <a:t>Brands which are market leaders within categories are likely to be chosen at an even greater rate </a:t>
            </a:r>
          </a:p>
        </p:txBody>
      </p:sp>
    </p:spTree>
    <p:extLst>
      <p:ext uri="{BB962C8B-B14F-4D97-AF65-F5344CB8AC3E}">
        <p14:creationId xmlns:p14="http://schemas.microsoft.com/office/powerpoint/2010/main" val="5367170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D861C-ECBE-34B1-6F11-BE4AED7B814B}"/>
              </a:ext>
            </a:extLst>
          </p:cNvPr>
          <p:cNvSpPr>
            <a:spLocks noGrp="1"/>
          </p:cNvSpPr>
          <p:nvPr>
            <p:ph type="title"/>
          </p:nvPr>
        </p:nvSpPr>
        <p:spPr/>
        <p:txBody>
          <a:bodyPr/>
          <a:lstStyle/>
          <a:p>
            <a:r>
              <a:rPr lang="en-US" dirty="0"/>
              <a:t>Media Transformation</a:t>
            </a:r>
          </a:p>
        </p:txBody>
      </p:sp>
      <p:sp>
        <p:nvSpPr>
          <p:cNvPr id="3" name="Content Placeholder 2">
            <a:extLst>
              <a:ext uri="{FF2B5EF4-FFF2-40B4-BE49-F238E27FC236}">
                <a16:creationId xmlns:a16="http://schemas.microsoft.com/office/drawing/2014/main" id="{DE9443F0-34BD-8A90-8AFA-B34A998897C4}"/>
              </a:ext>
            </a:extLst>
          </p:cNvPr>
          <p:cNvSpPr>
            <a:spLocks noGrp="1"/>
          </p:cNvSpPr>
          <p:nvPr>
            <p:ph idx="1"/>
          </p:nvPr>
        </p:nvSpPr>
        <p:spPr/>
        <p:txBody>
          <a:bodyPr/>
          <a:lstStyle/>
          <a:p>
            <a:r>
              <a:rPr lang="en-US" dirty="0"/>
              <a:t>The erosion and fragmentation of traditional advertising media have coincided with </a:t>
            </a:r>
          </a:p>
          <a:p>
            <a:pPr lvl="1"/>
            <a:r>
              <a:rPr lang="en-US" dirty="0"/>
              <a:t>The emergence of interactive and nontraditional media, promotion, and other communication alternatives </a:t>
            </a:r>
          </a:p>
          <a:p>
            <a:r>
              <a:rPr lang="en-US" dirty="0"/>
              <a:t>Marketers are spending more on nontraditional forms of communication: </a:t>
            </a:r>
          </a:p>
          <a:p>
            <a:pPr lvl="1"/>
            <a:r>
              <a:rPr lang="en-US" dirty="0"/>
              <a:t>On new and emerging forms of communication </a:t>
            </a:r>
          </a:p>
          <a:p>
            <a:pPr lvl="1"/>
            <a:r>
              <a:rPr lang="en-US" dirty="0"/>
              <a:t>Social media </a:t>
            </a:r>
          </a:p>
          <a:p>
            <a:pPr lvl="1"/>
            <a:r>
              <a:rPr lang="en-US" dirty="0"/>
              <a:t>Paid Influencers </a:t>
            </a:r>
          </a:p>
          <a:p>
            <a:pPr lvl="1"/>
            <a:r>
              <a:rPr lang="en-US" dirty="0"/>
              <a:t>Sponsored bloggers </a:t>
            </a:r>
          </a:p>
        </p:txBody>
      </p:sp>
    </p:spTree>
    <p:extLst>
      <p:ext uri="{BB962C8B-B14F-4D97-AF65-F5344CB8AC3E}">
        <p14:creationId xmlns:p14="http://schemas.microsoft.com/office/powerpoint/2010/main" val="9929877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91A40-FEA1-51D8-A5EC-D7FB4D83750C}"/>
              </a:ext>
            </a:extLst>
          </p:cNvPr>
          <p:cNvSpPr>
            <a:spLocks noGrp="1"/>
          </p:cNvSpPr>
          <p:nvPr>
            <p:ph type="title"/>
          </p:nvPr>
        </p:nvSpPr>
        <p:spPr/>
        <p:txBody>
          <a:bodyPr/>
          <a:lstStyle/>
          <a:p>
            <a:r>
              <a:rPr lang="en-US" dirty="0"/>
              <a:t>The Importance of Customer-Centricity</a:t>
            </a:r>
          </a:p>
        </p:txBody>
      </p:sp>
      <p:sp>
        <p:nvSpPr>
          <p:cNvPr id="3" name="Content Placeholder 2">
            <a:extLst>
              <a:ext uri="{FF2B5EF4-FFF2-40B4-BE49-F238E27FC236}">
                <a16:creationId xmlns:a16="http://schemas.microsoft.com/office/drawing/2014/main" id="{34EBFA3F-0D3A-110F-0DDE-E0B364C8EECE}"/>
              </a:ext>
            </a:extLst>
          </p:cNvPr>
          <p:cNvSpPr>
            <a:spLocks noGrp="1"/>
          </p:cNvSpPr>
          <p:nvPr>
            <p:ph idx="1"/>
          </p:nvPr>
        </p:nvSpPr>
        <p:spPr/>
        <p:txBody>
          <a:bodyPr/>
          <a:lstStyle/>
          <a:p>
            <a:r>
              <a:rPr lang="en-US" dirty="0"/>
              <a:t>Brand equity can be vulnerable to destruction if product and service claims are not verified by actual experience: </a:t>
            </a:r>
          </a:p>
          <a:p>
            <a:pPr lvl="1"/>
            <a:r>
              <a:rPr lang="en-US" dirty="0"/>
              <a:t>Review forums </a:t>
            </a:r>
          </a:p>
          <a:p>
            <a:pPr lvl="1"/>
            <a:r>
              <a:rPr lang="en-US" dirty="0"/>
              <a:t>Review from peers </a:t>
            </a:r>
          </a:p>
          <a:p>
            <a:pPr lvl="1"/>
            <a:r>
              <a:rPr lang="en-US" dirty="0"/>
              <a:t>Online WOM</a:t>
            </a:r>
          </a:p>
        </p:txBody>
      </p:sp>
    </p:spTree>
    <p:extLst>
      <p:ext uri="{BB962C8B-B14F-4D97-AF65-F5344CB8AC3E}">
        <p14:creationId xmlns:p14="http://schemas.microsoft.com/office/powerpoint/2010/main" val="3667326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3D2C1-ECE6-77CB-7628-7566D563B13F}"/>
              </a:ext>
            </a:extLst>
          </p:cNvPr>
          <p:cNvSpPr>
            <a:spLocks noGrp="1"/>
          </p:cNvSpPr>
          <p:nvPr>
            <p:ph type="title"/>
          </p:nvPr>
        </p:nvSpPr>
        <p:spPr/>
        <p:txBody>
          <a:bodyPr/>
          <a:lstStyle/>
          <a:p>
            <a:r>
              <a:rPr lang="en-US" dirty="0"/>
              <a:t>Brand Elements</a:t>
            </a:r>
          </a:p>
        </p:txBody>
      </p:sp>
      <p:sp>
        <p:nvSpPr>
          <p:cNvPr id="3" name="Content Placeholder 2">
            <a:extLst>
              <a:ext uri="{FF2B5EF4-FFF2-40B4-BE49-F238E27FC236}">
                <a16:creationId xmlns:a16="http://schemas.microsoft.com/office/drawing/2014/main" id="{6EE03910-03A5-EF9E-BCBA-2D443E12EDEF}"/>
              </a:ext>
            </a:extLst>
          </p:cNvPr>
          <p:cNvSpPr>
            <a:spLocks noGrp="1"/>
          </p:cNvSpPr>
          <p:nvPr>
            <p:ph idx="1"/>
          </p:nvPr>
        </p:nvSpPr>
        <p:spPr/>
        <p:txBody>
          <a:bodyPr/>
          <a:lstStyle/>
          <a:p>
            <a:r>
              <a:rPr lang="en-US" dirty="0"/>
              <a:t> The key to creating a brand:</a:t>
            </a:r>
          </a:p>
          <a:p>
            <a:pPr lvl="1"/>
            <a:r>
              <a:rPr lang="en-US" dirty="0"/>
              <a:t>Able to choose a name, logo, symbol, package design, or other associations with a product </a:t>
            </a:r>
          </a:p>
          <a:p>
            <a:pPr lvl="1"/>
            <a:r>
              <a:rPr lang="en-US" dirty="0"/>
              <a:t>Distinguishes it from other products </a:t>
            </a:r>
          </a:p>
          <a:p>
            <a:r>
              <a:rPr lang="en-US" dirty="0"/>
              <a:t>Components that identify and differentiate a brand are brand elements </a:t>
            </a:r>
          </a:p>
        </p:txBody>
      </p:sp>
    </p:spTree>
    <p:extLst>
      <p:ext uri="{BB962C8B-B14F-4D97-AF65-F5344CB8AC3E}">
        <p14:creationId xmlns:p14="http://schemas.microsoft.com/office/powerpoint/2010/main" val="31632354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3A6C4-F57C-2573-5666-2C4E453AC051}"/>
              </a:ext>
            </a:extLst>
          </p:cNvPr>
          <p:cNvSpPr>
            <a:spLocks noGrp="1"/>
          </p:cNvSpPr>
          <p:nvPr>
            <p:ph type="title"/>
          </p:nvPr>
        </p:nvSpPr>
        <p:spPr/>
        <p:txBody>
          <a:bodyPr/>
          <a:lstStyle/>
          <a:p>
            <a:r>
              <a:rPr lang="en-US" dirty="0"/>
              <a:t>The Brand Equity Concept</a:t>
            </a:r>
          </a:p>
        </p:txBody>
      </p:sp>
      <p:sp>
        <p:nvSpPr>
          <p:cNvPr id="3" name="Content Placeholder 2">
            <a:extLst>
              <a:ext uri="{FF2B5EF4-FFF2-40B4-BE49-F238E27FC236}">
                <a16:creationId xmlns:a16="http://schemas.microsoft.com/office/drawing/2014/main" id="{F47AA4C7-C4D1-971D-5AE6-6AFF0A93FE6B}"/>
              </a:ext>
            </a:extLst>
          </p:cNvPr>
          <p:cNvSpPr>
            <a:spLocks noGrp="1"/>
          </p:cNvSpPr>
          <p:nvPr>
            <p:ph idx="1"/>
          </p:nvPr>
        </p:nvSpPr>
        <p:spPr/>
        <p:txBody>
          <a:bodyPr/>
          <a:lstStyle/>
          <a:p>
            <a:r>
              <a:rPr lang="en-US" dirty="0"/>
              <a:t>Principles of branding and brand equity </a:t>
            </a:r>
          </a:p>
          <a:p>
            <a:pPr lvl="1"/>
            <a:r>
              <a:rPr lang="en-US" dirty="0"/>
              <a:t>Differences in outcomes arise from the “added value” endowed to a product </a:t>
            </a:r>
            <a:br>
              <a:rPr lang="en-US" dirty="0"/>
            </a:br>
            <a:r>
              <a:rPr lang="en-US" dirty="0"/>
              <a:t>The added value can be created for a brand in many different ways </a:t>
            </a:r>
          </a:p>
          <a:p>
            <a:pPr lvl="1"/>
            <a:r>
              <a:rPr lang="en-US" dirty="0"/>
              <a:t>Brand equity provides a common denominator for interpreting marketing strategies and assessing the value of a brand </a:t>
            </a:r>
          </a:p>
          <a:p>
            <a:pPr lvl="1"/>
            <a:r>
              <a:rPr lang="en-US" dirty="0"/>
              <a:t>There are many different ways in which the value of a brand can be exploited to benefit the firm </a:t>
            </a:r>
          </a:p>
        </p:txBody>
      </p:sp>
    </p:spTree>
    <p:extLst>
      <p:ext uri="{BB962C8B-B14F-4D97-AF65-F5344CB8AC3E}">
        <p14:creationId xmlns:p14="http://schemas.microsoft.com/office/powerpoint/2010/main" val="12848443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AAD4B-20B3-4312-241F-8AD32AE32BCE}"/>
              </a:ext>
            </a:extLst>
          </p:cNvPr>
          <p:cNvSpPr>
            <a:spLocks noGrp="1"/>
          </p:cNvSpPr>
          <p:nvPr>
            <p:ph type="title"/>
          </p:nvPr>
        </p:nvSpPr>
        <p:spPr/>
        <p:txBody>
          <a:bodyPr/>
          <a:lstStyle/>
          <a:p>
            <a:r>
              <a:rPr lang="en-US" dirty="0"/>
              <a:t>Strategic Brand Management Process</a:t>
            </a:r>
          </a:p>
        </p:txBody>
      </p:sp>
      <p:sp>
        <p:nvSpPr>
          <p:cNvPr id="3" name="Content Placeholder 2">
            <a:extLst>
              <a:ext uri="{FF2B5EF4-FFF2-40B4-BE49-F238E27FC236}">
                <a16:creationId xmlns:a16="http://schemas.microsoft.com/office/drawing/2014/main" id="{95B6D4D9-02CD-603D-D0BF-FF286C7EBF05}"/>
              </a:ext>
            </a:extLst>
          </p:cNvPr>
          <p:cNvSpPr>
            <a:spLocks noGrp="1"/>
          </p:cNvSpPr>
          <p:nvPr>
            <p:ph idx="1"/>
          </p:nvPr>
        </p:nvSpPr>
        <p:spPr/>
        <p:txBody>
          <a:bodyPr/>
          <a:lstStyle/>
          <a:p>
            <a:r>
              <a:rPr lang="en-US" dirty="0"/>
              <a:t>Identifying and Developing Brand Plans </a:t>
            </a:r>
          </a:p>
          <a:p>
            <a:r>
              <a:rPr lang="en-US" dirty="0"/>
              <a:t>Designing and Implementing Brand marketing Programs </a:t>
            </a:r>
          </a:p>
          <a:p>
            <a:r>
              <a:rPr lang="en-US" dirty="0"/>
              <a:t>Measuring and Interpreting Brand performance </a:t>
            </a:r>
          </a:p>
          <a:p>
            <a:r>
              <a:rPr lang="en-US" dirty="0"/>
              <a:t>Growing and Sustaining Brand Equity </a:t>
            </a:r>
          </a:p>
        </p:txBody>
      </p:sp>
    </p:spTree>
    <p:extLst>
      <p:ext uri="{BB962C8B-B14F-4D97-AF65-F5344CB8AC3E}">
        <p14:creationId xmlns:p14="http://schemas.microsoft.com/office/powerpoint/2010/main" val="2695838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8ADB1-0AE1-482D-BAF8-41DE2712DCC3}"/>
              </a:ext>
            </a:extLst>
          </p:cNvPr>
          <p:cNvSpPr>
            <a:spLocks noGrp="1"/>
          </p:cNvSpPr>
          <p:nvPr>
            <p:ph type="title"/>
          </p:nvPr>
        </p:nvSpPr>
        <p:spPr/>
        <p:txBody>
          <a:bodyPr/>
          <a:lstStyle/>
          <a:p>
            <a:r>
              <a:rPr lang="en-US" dirty="0"/>
              <a:t>Figure 1-10: Strategic Brand Management Process</a:t>
            </a:r>
          </a:p>
        </p:txBody>
      </p:sp>
      <p:pic>
        <p:nvPicPr>
          <p:cNvPr id="4" name="Picture 3" descr="The flow chart begins at the top left and proceeds downward through 4 steps. At the right of each step is a list of key concepts for that step. The chart reads as follows. Step 1, Identifying and developing brand plans. Key concepts. Mental maps, competitive frame of reference, points of parity and points of difference, core brand associations, brand mantra. An arrow extends downward from step 1 to Step 2. Step 2, Designing and implementing brand marketing programs. Key concepts. Mixing and matching of brand elements, integrating brand marketing activities, leveraging secondary associations. An arrow extends downward from step 2 to step 3. Step 3, Measuring and interpreting brand performance. Key concepts. Brand value chain, brand audits, brand tracking, brand equity management system. An arrow extends downward from step 3 to step 4. Step 4, Growing and sustaining brand equity. Key concepts. Brand architecture, brand portfolios and hierarchies, brand expansion strategies, brand reinforcement and revitalization.">
            <a:extLst>
              <a:ext uri="{FF2B5EF4-FFF2-40B4-BE49-F238E27FC236}">
                <a16:creationId xmlns:a16="http://schemas.microsoft.com/office/drawing/2014/main" id="{B4BD643F-F34E-2E2D-CD2E-32CB323753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3444" y="960120"/>
            <a:ext cx="4325112" cy="4937760"/>
          </a:xfrm>
          <a:prstGeom prst="rect">
            <a:avLst/>
          </a:prstGeom>
        </p:spPr>
      </p:pic>
    </p:spTree>
    <p:extLst>
      <p:ext uri="{BB962C8B-B14F-4D97-AF65-F5344CB8AC3E}">
        <p14:creationId xmlns:p14="http://schemas.microsoft.com/office/powerpoint/2010/main" val="10629625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A6CCB-151C-CC45-38FD-1259F6648508}"/>
              </a:ext>
            </a:extLst>
          </p:cNvPr>
          <p:cNvSpPr>
            <a:spLocks noGrp="1"/>
          </p:cNvSpPr>
          <p:nvPr>
            <p:ph type="title"/>
          </p:nvPr>
        </p:nvSpPr>
        <p:spPr/>
        <p:txBody>
          <a:bodyPr/>
          <a:lstStyle/>
          <a:p>
            <a:r>
              <a:rPr lang="en-US" dirty="0"/>
              <a:t>Designing and Implementing Brand Marketing Programs</a:t>
            </a:r>
          </a:p>
        </p:txBody>
      </p:sp>
      <p:sp>
        <p:nvSpPr>
          <p:cNvPr id="3" name="Content Placeholder 2">
            <a:extLst>
              <a:ext uri="{FF2B5EF4-FFF2-40B4-BE49-F238E27FC236}">
                <a16:creationId xmlns:a16="http://schemas.microsoft.com/office/drawing/2014/main" id="{0C3936A0-2C18-3431-0ACB-CE48C5EDC9AC}"/>
              </a:ext>
            </a:extLst>
          </p:cNvPr>
          <p:cNvSpPr>
            <a:spLocks noGrp="1"/>
          </p:cNvSpPr>
          <p:nvPr>
            <p:ph idx="1"/>
          </p:nvPr>
        </p:nvSpPr>
        <p:spPr/>
        <p:txBody>
          <a:bodyPr/>
          <a:lstStyle/>
          <a:p>
            <a:r>
              <a:rPr lang="en-US" dirty="0"/>
              <a:t>Choosing Brand Elements</a:t>
            </a:r>
          </a:p>
          <a:p>
            <a:r>
              <a:rPr lang="en-US" dirty="0"/>
              <a:t>Integrating the Brand into Marketing Activities and the Supporting Marketing Program </a:t>
            </a:r>
          </a:p>
          <a:p>
            <a:r>
              <a:rPr lang="en-US" dirty="0"/>
              <a:t>Leveraging Secondary Associations </a:t>
            </a:r>
          </a:p>
        </p:txBody>
      </p:sp>
    </p:spTree>
    <p:extLst>
      <p:ext uri="{BB962C8B-B14F-4D97-AF65-F5344CB8AC3E}">
        <p14:creationId xmlns:p14="http://schemas.microsoft.com/office/powerpoint/2010/main" val="15183321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42936-D8C1-6489-4AE8-2F5394609B80}"/>
              </a:ext>
            </a:extLst>
          </p:cNvPr>
          <p:cNvSpPr>
            <a:spLocks noGrp="1"/>
          </p:cNvSpPr>
          <p:nvPr>
            <p:ph type="title"/>
          </p:nvPr>
        </p:nvSpPr>
        <p:spPr/>
        <p:txBody>
          <a:bodyPr/>
          <a:lstStyle/>
          <a:p>
            <a:r>
              <a:rPr lang="en-US" dirty="0"/>
              <a:t>Measuring and Interpreting Brand performance</a:t>
            </a:r>
          </a:p>
        </p:txBody>
      </p:sp>
      <p:sp>
        <p:nvSpPr>
          <p:cNvPr id="3" name="Content Placeholder 2">
            <a:extLst>
              <a:ext uri="{FF2B5EF4-FFF2-40B4-BE49-F238E27FC236}">
                <a16:creationId xmlns:a16="http://schemas.microsoft.com/office/drawing/2014/main" id="{B31CD273-17DB-282B-75AA-3CC366B17DEF}"/>
              </a:ext>
            </a:extLst>
          </p:cNvPr>
          <p:cNvSpPr>
            <a:spLocks noGrp="1"/>
          </p:cNvSpPr>
          <p:nvPr>
            <p:ph idx="1"/>
          </p:nvPr>
        </p:nvSpPr>
        <p:spPr/>
        <p:txBody>
          <a:bodyPr/>
          <a:lstStyle/>
          <a:p>
            <a:r>
              <a:rPr lang="en-US" dirty="0"/>
              <a:t>To manage brands profitably, managers must implement brand equity measurement system </a:t>
            </a:r>
          </a:p>
          <a:p>
            <a:r>
              <a:rPr lang="en-US" dirty="0"/>
              <a:t>Brand equity measurement system involves </a:t>
            </a:r>
          </a:p>
          <a:p>
            <a:pPr lvl="1"/>
            <a:r>
              <a:rPr lang="en-US" dirty="0"/>
              <a:t>Brand audits </a:t>
            </a:r>
          </a:p>
          <a:p>
            <a:pPr lvl="1"/>
            <a:r>
              <a:rPr lang="en-US" dirty="0"/>
              <a:t>Brand tracking studies </a:t>
            </a:r>
          </a:p>
          <a:p>
            <a:pPr lvl="1"/>
            <a:r>
              <a:rPr lang="en-US" dirty="0"/>
              <a:t>Brand equity management system </a:t>
            </a:r>
          </a:p>
        </p:txBody>
      </p:sp>
    </p:spTree>
    <p:extLst>
      <p:ext uri="{BB962C8B-B14F-4D97-AF65-F5344CB8AC3E}">
        <p14:creationId xmlns:p14="http://schemas.microsoft.com/office/powerpoint/2010/main" val="40538679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7FFB4-59F4-AF56-5A43-04CBF13322BE}"/>
              </a:ext>
            </a:extLst>
          </p:cNvPr>
          <p:cNvSpPr>
            <a:spLocks noGrp="1"/>
          </p:cNvSpPr>
          <p:nvPr>
            <p:ph type="title"/>
          </p:nvPr>
        </p:nvSpPr>
        <p:spPr/>
        <p:txBody>
          <a:bodyPr/>
          <a:lstStyle/>
          <a:p>
            <a:r>
              <a:rPr lang="en-US" dirty="0"/>
              <a:t>Growing and Sustaining Brand Equity</a:t>
            </a:r>
          </a:p>
        </p:txBody>
      </p:sp>
      <p:sp>
        <p:nvSpPr>
          <p:cNvPr id="3" name="Content Placeholder 2">
            <a:extLst>
              <a:ext uri="{FF2B5EF4-FFF2-40B4-BE49-F238E27FC236}">
                <a16:creationId xmlns:a16="http://schemas.microsoft.com/office/drawing/2014/main" id="{B02FFF32-4ADA-A1D3-2199-EA54DCC658D0}"/>
              </a:ext>
            </a:extLst>
          </p:cNvPr>
          <p:cNvSpPr>
            <a:spLocks noGrp="1"/>
          </p:cNvSpPr>
          <p:nvPr>
            <p:ph idx="1"/>
          </p:nvPr>
        </p:nvSpPr>
        <p:spPr/>
        <p:txBody>
          <a:bodyPr/>
          <a:lstStyle/>
          <a:p>
            <a:r>
              <a:rPr lang="en-US" dirty="0"/>
              <a:t>Defining Brand Architecture </a:t>
            </a:r>
          </a:p>
          <a:p>
            <a:r>
              <a:rPr lang="en-US" dirty="0"/>
              <a:t>Managing brand Equity over Time </a:t>
            </a:r>
          </a:p>
          <a:p>
            <a:r>
              <a:rPr lang="en-US" dirty="0"/>
              <a:t>Managing brand Equity over Geographic Boundaries, Cultures, and market Segments</a:t>
            </a:r>
          </a:p>
        </p:txBody>
      </p:sp>
    </p:spTree>
    <p:extLst>
      <p:ext uri="{BB962C8B-B14F-4D97-AF65-F5344CB8AC3E}">
        <p14:creationId xmlns:p14="http://schemas.microsoft.com/office/powerpoint/2010/main" val="3978296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9E3D8-59C2-B728-9C3A-B009B823E1F1}"/>
              </a:ext>
            </a:extLst>
          </p:cNvPr>
          <p:cNvSpPr>
            <a:spLocks noGrp="1"/>
          </p:cNvSpPr>
          <p:nvPr>
            <p:ph type="title"/>
          </p:nvPr>
        </p:nvSpPr>
        <p:spPr/>
        <p:txBody>
          <a:bodyPr/>
          <a:lstStyle/>
          <a:p>
            <a:r>
              <a:rPr lang="en-US" dirty="0"/>
              <a:t>Brands Versus Products</a:t>
            </a:r>
          </a:p>
        </p:txBody>
      </p:sp>
      <p:sp>
        <p:nvSpPr>
          <p:cNvPr id="3" name="Content Placeholder 2">
            <a:extLst>
              <a:ext uri="{FF2B5EF4-FFF2-40B4-BE49-F238E27FC236}">
                <a16:creationId xmlns:a16="http://schemas.microsoft.com/office/drawing/2014/main" id="{2F536AE9-CF77-9603-F6B1-FCE7AB46605C}"/>
              </a:ext>
            </a:extLst>
          </p:cNvPr>
          <p:cNvSpPr>
            <a:spLocks noGrp="1"/>
          </p:cNvSpPr>
          <p:nvPr>
            <p:ph idx="1"/>
          </p:nvPr>
        </p:nvSpPr>
        <p:spPr/>
        <p:txBody>
          <a:bodyPr/>
          <a:lstStyle/>
          <a:p>
            <a:r>
              <a:rPr lang="en-US" dirty="0"/>
              <a:t>Five levels of meaning for a product </a:t>
            </a:r>
          </a:p>
          <a:p>
            <a:pPr lvl="1"/>
            <a:r>
              <a:rPr lang="en-US" dirty="0"/>
              <a:t>Core benefit level</a:t>
            </a:r>
          </a:p>
          <a:p>
            <a:pPr lvl="1"/>
            <a:r>
              <a:rPr lang="en-US" dirty="0"/>
              <a:t>Generic product level </a:t>
            </a:r>
          </a:p>
          <a:p>
            <a:pPr lvl="1"/>
            <a:r>
              <a:rPr lang="en-US" dirty="0"/>
              <a:t>Expected product level </a:t>
            </a:r>
          </a:p>
          <a:p>
            <a:pPr lvl="1"/>
            <a:r>
              <a:rPr lang="en-US" dirty="0"/>
              <a:t>Augmented product level </a:t>
            </a:r>
          </a:p>
          <a:p>
            <a:pPr lvl="1"/>
            <a:r>
              <a:rPr lang="en-US" dirty="0"/>
              <a:t>Potential product level</a:t>
            </a:r>
          </a:p>
        </p:txBody>
      </p:sp>
    </p:spTree>
    <p:extLst>
      <p:ext uri="{BB962C8B-B14F-4D97-AF65-F5344CB8AC3E}">
        <p14:creationId xmlns:p14="http://schemas.microsoft.com/office/powerpoint/2010/main" val="345791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BB987-1FD1-0046-ED8C-E7929256DAF2}"/>
              </a:ext>
            </a:extLst>
          </p:cNvPr>
          <p:cNvSpPr>
            <a:spLocks noGrp="1"/>
          </p:cNvSpPr>
          <p:nvPr>
            <p:ph type="title"/>
          </p:nvPr>
        </p:nvSpPr>
        <p:spPr/>
        <p:txBody>
          <a:bodyPr/>
          <a:lstStyle/>
          <a:p>
            <a:r>
              <a:rPr lang="en-US" dirty="0"/>
              <a:t>Brands Versus Products</a:t>
            </a:r>
          </a:p>
        </p:txBody>
      </p:sp>
      <p:sp>
        <p:nvSpPr>
          <p:cNvPr id="3" name="Content Placeholder 2">
            <a:extLst>
              <a:ext uri="{FF2B5EF4-FFF2-40B4-BE49-F238E27FC236}">
                <a16:creationId xmlns:a16="http://schemas.microsoft.com/office/drawing/2014/main" id="{93FDEC85-BBFA-85A6-7A97-3DC860DAF39C}"/>
              </a:ext>
            </a:extLst>
          </p:cNvPr>
          <p:cNvSpPr>
            <a:spLocks noGrp="1"/>
          </p:cNvSpPr>
          <p:nvPr>
            <p:ph idx="1"/>
          </p:nvPr>
        </p:nvSpPr>
        <p:spPr/>
        <p:txBody>
          <a:bodyPr/>
          <a:lstStyle/>
          <a:p>
            <a:r>
              <a:rPr lang="en-US" dirty="0"/>
              <a:t>A product is anything we can offer to a market for attention, acquisition, use, or consumption: </a:t>
            </a:r>
          </a:p>
          <a:p>
            <a:pPr lvl="1"/>
            <a:r>
              <a:rPr lang="en-US" dirty="0"/>
              <a:t>That might satisfy a need or want t</a:t>
            </a:r>
          </a:p>
          <a:p>
            <a:pPr lvl="1"/>
            <a:r>
              <a:rPr lang="en-US" dirty="0"/>
              <a:t>Physical goods like cereal, tennis racquet, or car </a:t>
            </a:r>
          </a:p>
          <a:p>
            <a:r>
              <a:rPr lang="en-US" dirty="0"/>
              <a:t>A brand is more than a product since it can have dimensions that differentiate it from other products</a:t>
            </a:r>
          </a:p>
        </p:txBody>
      </p:sp>
    </p:spTree>
    <p:extLst>
      <p:ext uri="{BB962C8B-B14F-4D97-AF65-F5344CB8AC3E}">
        <p14:creationId xmlns:p14="http://schemas.microsoft.com/office/powerpoint/2010/main" val="1930150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CE8AE-13E8-C94A-982A-B436214D30FD}"/>
              </a:ext>
            </a:extLst>
          </p:cNvPr>
          <p:cNvSpPr>
            <a:spLocks noGrp="1"/>
          </p:cNvSpPr>
          <p:nvPr>
            <p:ph type="title"/>
          </p:nvPr>
        </p:nvSpPr>
        <p:spPr/>
        <p:txBody>
          <a:bodyPr/>
          <a:lstStyle/>
          <a:p>
            <a:r>
              <a:rPr lang="en-US" dirty="0"/>
              <a:t>Brands Versus Products</a:t>
            </a:r>
          </a:p>
        </p:txBody>
      </p:sp>
      <p:sp>
        <p:nvSpPr>
          <p:cNvPr id="3" name="Content Placeholder 2">
            <a:extLst>
              <a:ext uri="{FF2B5EF4-FFF2-40B4-BE49-F238E27FC236}">
                <a16:creationId xmlns:a16="http://schemas.microsoft.com/office/drawing/2014/main" id="{E38F35DB-5B1F-EEAB-30B5-E3CC61E60643}"/>
              </a:ext>
            </a:extLst>
          </p:cNvPr>
          <p:cNvSpPr>
            <a:spLocks noGrp="1"/>
          </p:cNvSpPr>
          <p:nvPr>
            <p:ph idx="1"/>
          </p:nvPr>
        </p:nvSpPr>
        <p:spPr/>
        <p:txBody>
          <a:bodyPr/>
          <a:lstStyle/>
          <a:p>
            <a:r>
              <a:rPr lang="en-US" dirty="0"/>
              <a:t>Differences between a product and a brand may be </a:t>
            </a:r>
          </a:p>
          <a:p>
            <a:pPr lvl="1"/>
            <a:r>
              <a:rPr lang="en-US" dirty="0"/>
              <a:t>Rational and tangible: </a:t>
            </a:r>
          </a:p>
          <a:p>
            <a:pPr lvl="2"/>
            <a:r>
              <a:rPr lang="en-US" dirty="0"/>
              <a:t>Related to product performance of the brand </a:t>
            </a:r>
          </a:p>
          <a:p>
            <a:pPr lvl="1"/>
            <a:r>
              <a:rPr lang="en-US" dirty="0"/>
              <a:t>Or may be more symbolic, emotional, and intangible: </a:t>
            </a:r>
          </a:p>
          <a:p>
            <a:pPr lvl="2"/>
            <a:r>
              <a:rPr lang="en-US" dirty="0"/>
              <a:t>Related to what the brand represents </a:t>
            </a:r>
          </a:p>
        </p:txBody>
      </p:sp>
    </p:spTree>
    <p:extLst>
      <p:ext uri="{BB962C8B-B14F-4D97-AF65-F5344CB8AC3E}">
        <p14:creationId xmlns:p14="http://schemas.microsoft.com/office/powerpoint/2010/main" val="3446950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DF1A2-3A08-CEBA-128E-76E207A604ED}"/>
              </a:ext>
            </a:extLst>
          </p:cNvPr>
          <p:cNvSpPr>
            <a:spLocks noGrp="1"/>
          </p:cNvSpPr>
          <p:nvPr>
            <p:ph type="title"/>
          </p:nvPr>
        </p:nvSpPr>
        <p:spPr/>
        <p:txBody>
          <a:bodyPr/>
          <a:lstStyle/>
          <a:p>
            <a:r>
              <a:rPr lang="en-US" dirty="0"/>
              <a:t>Figure 1-2: Ten Firms Rated Highly in Innovation</a:t>
            </a:r>
          </a:p>
        </p:txBody>
      </p:sp>
      <p:pic>
        <p:nvPicPr>
          <p:cNvPr id="5" name="Picture 4">
            <a:extLst>
              <a:ext uri="{FF2B5EF4-FFF2-40B4-BE49-F238E27FC236}">
                <a16:creationId xmlns:a16="http://schemas.microsoft.com/office/drawing/2014/main" id="{318FD0E8-71AE-295D-B995-66BD18A71201}"/>
              </a:ext>
            </a:extLst>
          </p:cNvPr>
          <p:cNvPicPr>
            <a:picLocks noChangeAspect="1"/>
          </p:cNvPicPr>
          <p:nvPr/>
        </p:nvPicPr>
        <p:blipFill>
          <a:blip r:embed="rId2"/>
          <a:stretch>
            <a:fillRect/>
          </a:stretch>
        </p:blipFill>
        <p:spPr>
          <a:xfrm>
            <a:off x="1310280" y="1595435"/>
            <a:ext cx="8291279" cy="4444369"/>
          </a:xfrm>
          <a:prstGeom prst="rect">
            <a:avLst/>
          </a:prstGeom>
        </p:spPr>
      </p:pic>
      <p:sp>
        <p:nvSpPr>
          <p:cNvPr id="6" name="TextBox 5">
            <a:extLst>
              <a:ext uri="{FF2B5EF4-FFF2-40B4-BE49-F238E27FC236}">
                <a16:creationId xmlns:a16="http://schemas.microsoft.com/office/drawing/2014/main" id="{DA694C1B-0F60-5486-AC0C-0D5220C13579}"/>
              </a:ext>
            </a:extLst>
          </p:cNvPr>
          <p:cNvSpPr txBox="1"/>
          <p:nvPr/>
        </p:nvSpPr>
        <p:spPr>
          <a:xfrm>
            <a:off x="1310280" y="5994719"/>
            <a:ext cx="7772759" cy="646331"/>
          </a:xfrm>
          <a:prstGeom prst="rect">
            <a:avLst/>
          </a:prstGeom>
          <a:noFill/>
        </p:spPr>
        <p:txBody>
          <a:bodyPr wrap="square" rtlCol="0">
            <a:spAutoFit/>
          </a:bodyPr>
          <a:lstStyle/>
          <a:p>
            <a:r>
              <a:rPr lang="en-US" sz="1800" b="1" dirty="0"/>
              <a:t>Source:</a:t>
            </a:r>
            <a:r>
              <a:rPr lang="en-US" sz="1800" i="1" dirty="0"/>
              <a:t> </a:t>
            </a:r>
            <a:r>
              <a:rPr lang="en-US" sz="1800" dirty="0"/>
              <a:t>Based on Fast Company’s </a:t>
            </a:r>
            <a:r>
              <a:rPr lang="en-IN" sz="1800" dirty="0"/>
              <a:t>2018 List of Most Innovative Companies.</a:t>
            </a:r>
          </a:p>
          <a:p>
            <a:endParaRPr lang="en-US" dirty="0"/>
          </a:p>
        </p:txBody>
      </p:sp>
    </p:spTree>
    <p:extLst>
      <p:ext uri="{BB962C8B-B14F-4D97-AF65-F5344CB8AC3E}">
        <p14:creationId xmlns:p14="http://schemas.microsoft.com/office/powerpoint/2010/main" val="2851491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7E427-3ECE-5944-56EA-6C977337D154}"/>
              </a:ext>
            </a:extLst>
          </p:cNvPr>
          <p:cNvSpPr>
            <a:spLocks noGrp="1"/>
          </p:cNvSpPr>
          <p:nvPr>
            <p:ph type="title"/>
          </p:nvPr>
        </p:nvSpPr>
        <p:spPr/>
        <p:txBody>
          <a:bodyPr/>
          <a:lstStyle/>
          <a:p>
            <a:r>
              <a:rPr lang="en-US" dirty="0"/>
              <a:t>Why Do Brands Matter?</a:t>
            </a:r>
          </a:p>
        </p:txBody>
      </p:sp>
      <p:sp>
        <p:nvSpPr>
          <p:cNvPr id="3" name="Content Placeholder 2">
            <a:extLst>
              <a:ext uri="{FF2B5EF4-FFF2-40B4-BE49-F238E27FC236}">
                <a16:creationId xmlns:a16="http://schemas.microsoft.com/office/drawing/2014/main" id="{D6034A3E-22E2-0C2C-038A-3BC05CB0F737}"/>
              </a:ext>
            </a:extLst>
          </p:cNvPr>
          <p:cNvSpPr>
            <a:spLocks noGrp="1"/>
          </p:cNvSpPr>
          <p:nvPr>
            <p:ph idx="1"/>
          </p:nvPr>
        </p:nvSpPr>
        <p:spPr/>
        <p:txBody>
          <a:bodyPr/>
          <a:lstStyle/>
          <a:p>
            <a:r>
              <a:rPr lang="en-US" dirty="0"/>
              <a:t>Consumers </a:t>
            </a:r>
          </a:p>
          <a:p>
            <a:r>
              <a:rPr lang="en-US" dirty="0"/>
              <a:t>Firms</a:t>
            </a:r>
          </a:p>
          <a:p>
            <a:r>
              <a:rPr lang="en-US" dirty="0"/>
              <a:t>Retailers and Distributors</a:t>
            </a:r>
          </a:p>
        </p:txBody>
      </p:sp>
    </p:spTree>
    <p:extLst>
      <p:ext uri="{BB962C8B-B14F-4D97-AF65-F5344CB8AC3E}">
        <p14:creationId xmlns:p14="http://schemas.microsoft.com/office/powerpoint/2010/main" val="6529754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291</TotalTime>
  <Words>3947</Words>
  <Application>Microsoft Office PowerPoint</Application>
  <PresentationFormat>Widescreen</PresentationFormat>
  <Paragraphs>418</Paragraphs>
  <Slides>45</Slides>
  <Notes>25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45</vt:i4>
      </vt:variant>
    </vt:vector>
  </HeadingPairs>
  <TitlesOfParts>
    <vt:vector size="49" baseType="lpstr">
      <vt:lpstr>Arial</vt:lpstr>
      <vt:lpstr>Calibri</vt:lpstr>
      <vt:lpstr>Calibri Light</vt:lpstr>
      <vt:lpstr>Office Theme</vt:lpstr>
      <vt:lpstr>Chapter 1</vt:lpstr>
      <vt:lpstr>Learning Objectives</vt:lpstr>
      <vt:lpstr>What is a Brand?</vt:lpstr>
      <vt:lpstr>Brand Elements</vt:lpstr>
      <vt:lpstr>Brands Versus Products</vt:lpstr>
      <vt:lpstr>Brands Versus Products</vt:lpstr>
      <vt:lpstr>Brands Versus Products</vt:lpstr>
      <vt:lpstr>Figure 1-2: Ten Firms Rated Highly in Innovation</vt:lpstr>
      <vt:lpstr>Why Do Brands Matter?</vt:lpstr>
      <vt:lpstr>Consumers</vt:lpstr>
      <vt:lpstr>Consumers</vt:lpstr>
      <vt:lpstr>Consumers</vt:lpstr>
      <vt:lpstr>Firms</vt:lpstr>
      <vt:lpstr>Retailers and Distributors</vt:lpstr>
      <vt:lpstr>Retailers and Distributors</vt:lpstr>
      <vt:lpstr>PowerPoint Presentation</vt:lpstr>
      <vt:lpstr>Figure 1-4: Brand Value as a Percentage of Market Capitalization</vt:lpstr>
      <vt:lpstr>Can Anything Be Branded?</vt:lpstr>
      <vt:lpstr>Can Anything Be Branded?</vt:lpstr>
      <vt:lpstr>Physical Goods</vt:lpstr>
      <vt:lpstr>Services</vt:lpstr>
      <vt:lpstr>Digital Brands</vt:lpstr>
      <vt:lpstr>People and Organizations</vt:lpstr>
      <vt:lpstr>Sports, Arts, and Entertainment</vt:lpstr>
      <vt:lpstr>Geographic Locations</vt:lpstr>
      <vt:lpstr>Issues and Causes</vt:lpstr>
      <vt:lpstr>What are the Strongest Brands?</vt:lpstr>
      <vt:lpstr>Most Valuable global Brands</vt:lpstr>
      <vt:lpstr>Branding Challenges and Opportunities</vt:lpstr>
      <vt:lpstr>Unparallel Access to Info and New Tech</vt:lpstr>
      <vt:lpstr>Downward Pressure on Prices</vt:lpstr>
      <vt:lpstr>Ubiquitous Connectivity and the Consumer Backlash</vt:lpstr>
      <vt:lpstr>Sharing Info and Goods</vt:lpstr>
      <vt:lpstr>Unexpected Sources of Competition</vt:lpstr>
      <vt:lpstr>Disintermediation and Reintermediation</vt:lpstr>
      <vt:lpstr>Alternative Sources of Info about Product Quality</vt:lpstr>
      <vt:lpstr>Winner-Takes-All Markets</vt:lpstr>
      <vt:lpstr>Media Transformation</vt:lpstr>
      <vt:lpstr>The Importance of Customer-Centricity</vt:lpstr>
      <vt:lpstr>The Brand Equity Concept</vt:lpstr>
      <vt:lpstr>Strategic Brand Management Process</vt:lpstr>
      <vt:lpstr>Figure 1-10: Strategic Brand Management Process</vt:lpstr>
      <vt:lpstr>Designing and Implementing Brand Marketing Programs</vt:lpstr>
      <vt:lpstr>Measuring and Interpreting Brand performance</vt:lpstr>
      <vt:lpstr>Growing and Sustaining Brand Equity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Nguyen, Mike (MU-Student)</dc:creator>
  <cp:lastModifiedBy>Nguyen, Mike (MU-Student)</cp:lastModifiedBy>
  <cp:revision>1</cp:revision>
  <dcterms:created xsi:type="dcterms:W3CDTF">2022-07-20T20:57:57Z</dcterms:created>
  <dcterms:modified xsi:type="dcterms:W3CDTF">2022-07-21T01:49:05Z</dcterms:modified>
</cp:coreProperties>
</file>