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8" r:id="rId1"/>
  </p:sldMasterIdLst>
  <p:notesMasterIdLst>
    <p:notesMasterId r:id="rId64"/>
  </p:notesMasterIdLst>
  <p:handoutMasterIdLst>
    <p:handoutMasterId r:id="rId65"/>
  </p:handoutMasterIdLst>
  <p:sldIdLst>
    <p:sldId id="448" r:id="rId2"/>
    <p:sldId id="447" r:id="rId3"/>
    <p:sldId id="350" r:id="rId4"/>
    <p:sldId id="389" r:id="rId5"/>
    <p:sldId id="390" r:id="rId6"/>
    <p:sldId id="391" r:id="rId7"/>
    <p:sldId id="392" r:id="rId8"/>
    <p:sldId id="393" r:id="rId9"/>
    <p:sldId id="394" r:id="rId10"/>
    <p:sldId id="395" r:id="rId11"/>
    <p:sldId id="396" r:id="rId12"/>
    <p:sldId id="397" r:id="rId13"/>
    <p:sldId id="399" r:id="rId14"/>
    <p:sldId id="398"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20" r:id="rId29"/>
    <p:sldId id="413" r:id="rId30"/>
    <p:sldId id="414" r:id="rId31"/>
    <p:sldId id="415" r:id="rId32"/>
    <p:sldId id="416" r:id="rId33"/>
    <p:sldId id="417" r:id="rId34"/>
    <p:sldId id="418" r:id="rId35"/>
    <p:sldId id="419" r:id="rId36"/>
    <p:sldId id="421" r:id="rId37"/>
    <p:sldId id="422" r:id="rId38"/>
    <p:sldId id="423" r:id="rId39"/>
    <p:sldId id="424" r:id="rId40"/>
    <p:sldId id="425" r:id="rId41"/>
    <p:sldId id="426" r:id="rId42"/>
    <p:sldId id="427" r:id="rId43"/>
    <p:sldId id="428" r:id="rId44"/>
    <p:sldId id="429" r:id="rId45"/>
    <p:sldId id="430" r:id="rId46"/>
    <p:sldId id="431" r:id="rId47"/>
    <p:sldId id="432" r:id="rId48"/>
    <p:sldId id="433" r:id="rId49"/>
    <p:sldId id="434" r:id="rId50"/>
    <p:sldId id="435" r:id="rId51"/>
    <p:sldId id="436" r:id="rId52"/>
    <p:sldId id="437" r:id="rId53"/>
    <p:sldId id="438" r:id="rId54"/>
    <p:sldId id="439" r:id="rId55"/>
    <p:sldId id="440" r:id="rId56"/>
    <p:sldId id="441" r:id="rId57"/>
    <p:sldId id="442" r:id="rId58"/>
    <p:sldId id="443" r:id="rId59"/>
    <p:sldId id="444" r:id="rId60"/>
    <p:sldId id="445" r:id="rId61"/>
    <p:sldId id="446" r:id="rId62"/>
    <p:sldId id="449" r:id="rId6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81" userDrawn="1">
          <p15:clr>
            <a:srgbClr val="A4A3A4"/>
          </p15:clr>
        </p15:guide>
        <p15:guide id="2" pos="27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96395" autoAdjust="0"/>
  </p:normalViewPr>
  <p:slideViewPr>
    <p:cSldViewPr snapToGrid="0" snapToObjects="1">
      <p:cViewPr varScale="1">
        <p:scale>
          <a:sx n="106" d="100"/>
          <a:sy n="106" d="100"/>
        </p:scale>
        <p:origin x="1500" y="108"/>
      </p:cViewPr>
      <p:guideLst>
        <p:guide orient="horz" pos="981"/>
        <p:guide pos="2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7/25/2022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MathType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9113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Different levels of a brand hierarchy have different issues.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14984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Family brand level</a:t>
            </a:r>
          </a:p>
          <a:p>
            <a:pPr marL="171450" indent="-171450">
              <a:buFont typeface="Arial" pitchFamily="34" charset="0"/>
              <a:buChar char="•"/>
              <a:defRPr/>
            </a:pPr>
            <a:r>
              <a:rPr lang="en-US" dirty="0"/>
              <a:t>Marketers may apply family brands instead of corporate brands for several reasons:</a:t>
            </a:r>
          </a:p>
          <a:p>
            <a:pPr marL="628650" lvl="1" indent="-171450">
              <a:buFont typeface="Arial" pitchFamily="34" charset="0"/>
              <a:buChar char="•"/>
              <a:defRPr/>
            </a:pPr>
            <a:r>
              <a:rPr lang="en-US" dirty="0"/>
              <a:t>Distinct family brands can evoke a specific set of associations across a group of related products</a:t>
            </a:r>
          </a:p>
          <a:p>
            <a:pPr marL="628650" lvl="1" indent="-171450">
              <a:buFont typeface="Arial" pitchFamily="34" charset="0"/>
              <a:buChar char="•"/>
              <a:defRPr/>
            </a:pPr>
            <a:r>
              <a:rPr lang="en-US" dirty="0"/>
              <a:t>Efficient means to link common associations to multiple but distinct products</a:t>
            </a:r>
          </a:p>
          <a:p>
            <a:pPr marL="628650" lvl="1" indent="-171450">
              <a:buFont typeface="Arial" pitchFamily="34" charset="0"/>
              <a:buChar char="•"/>
              <a:defRPr/>
            </a:pPr>
            <a:r>
              <a:rPr lang="en-US" dirty="0"/>
              <a:t>Cost of introducing a related new product can be lower and the likelihood of acceptance higher when marketers apply an existing family brand to a new product</a:t>
            </a:r>
          </a:p>
          <a:p>
            <a:pPr marL="171450" indent="-171450">
              <a:buFont typeface="Arial" pitchFamily="34" charset="0"/>
              <a:buChar char="•"/>
              <a:defRPr/>
            </a:pPr>
            <a:r>
              <a:rPr lang="en-US" dirty="0"/>
              <a:t>Failure of one product may hurt other products sold under the same brand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54949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u="none" dirty="0"/>
              <a:t>Brand elements at each level of a hierarchy may contribute to brand equity through their ability to create awareness as well as foster strong, favorable, and unique brand associations and positive responses.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98595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US" u="none" dirty="0"/>
              <a:t>Specific products to introduce</a:t>
            </a:r>
          </a:p>
          <a:p>
            <a:pPr marL="171450" indent="-171450">
              <a:buFont typeface="Arial" pitchFamily="34" charset="0"/>
              <a:buChar char="•"/>
              <a:defRPr/>
            </a:pPr>
            <a:r>
              <a:rPr lang="en-US" b="0" dirty="0"/>
              <a:t>Principle of growth</a:t>
            </a:r>
            <a:r>
              <a:rPr lang="en-US" dirty="0"/>
              <a:t>: Firms must make cost-benefit calculations for investing resources in selling more of a brand’s existing products to new customers versus launching new products for the brand.</a:t>
            </a:r>
          </a:p>
          <a:p>
            <a:pPr marL="171450" indent="-171450">
              <a:buFont typeface="Arial" pitchFamily="34" charset="0"/>
              <a:buChar char="•"/>
              <a:defRPr/>
            </a:pPr>
            <a:r>
              <a:rPr lang="en-US" b="0" dirty="0"/>
              <a:t>Principle of survival</a:t>
            </a:r>
            <a:r>
              <a:rPr lang="en-US" dirty="0"/>
              <a:t>: Brand extensions must achieve brand equity in their categories.</a:t>
            </a:r>
          </a:p>
          <a:p>
            <a:pPr marL="171450" indent="-171450">
              <a:buFont typeface="Arial" pitchFamily="34" charset="0"/>
              <a:buChar char="•"/>
              <a:defRPr/>
            </a:pPr>
            <a:r>
              <a:rPr lang="en-US" b="0" dirty="0"/>
              <a:t>Principle of synergy</a:t>
            </a:r>
            <a:r>
              <a:rPr lang="en-US" dirty="0"/>
              <a:t>: Brand extensions should also enhance the equity of the parent brand.</a:t>
            </a:r>
          </a:p>
          <a:p>
            <a:pPr>
              <a:defRPr/>
            </a:pPr>
            <a:endParaRPr lang="en-US" dirty="0"/>
          </a:p>
          <a:p>
            <a:pPr>
              <a:defRPr/>
            </a:pPr>
            <a:r>
              <a:rPr lang="en-US" dirty="0"/>
              <a:t>Number of levels of the brand hierarchy</a:t>
            </a:r>
          </a:p>
          <a:p>
            <a:pPr marL="171450" lvl="0" indent="-171450">
              <a:buFont typeface="Arial" panose="020B0604020202020204" pitchFamily="34" charset="0"/>
              <a:buChar char="•"/>
              <a:defRPr/>
            </a:pPr>
            <a:r>
              <a:rPr lang="en-US" dirty="0"/>
              <a:t>Most firms choose to use more than one level</a:t>
            </a:r>
          </a:p>
          <a:p>
            <a:pPr marL="628650" lvl="1" indent="-171450">
              <a:buFont typeface="Arial" panose="020B0604020202020204" pitchFamily="34" charset="0"/>
              <a:buChar char="•"/>
              <a:defRPr/>
            </a:pPr>
            <a:r>
              <a:rPr lang="en-US" dirty="0"/>
              <a:t>Each successive branding level allows the firm to communicate additional information products.</a:t>
            </a:r>
          </a:p>
          <a:p>
            <a:pPr marL="628650" lvl="1" indent="-171450">
              <a:buFont typeface="Arial" panose="020B0604020202020204" pitchFamily="34" charset="0"/>
              <a:buChar char="•"/>
              <a:defRPr/>
            </a:pPr>
            <a:r>
              <a:rPr lang="en-US" dirty="0"/>
              <a:t>Developing brands at higher levels is an economical means of communicating common information.</a:t>
            </a:r>
          </a:p>
          <a:p>
            <a:pPr marL="171450" lvl="0" indent="-171450">
              <a:buFont typeface="Arial" panose="020B0604020202020204" pitchFamily="34" charset="0"/>
              <a:buChar char="•"/>
              <a:defRPr/>
            </a:pPr>
            <a:r>
              <a:rPr lang="en-US" dirty="0"/>
              <a:t>Developing sub-brands also allows for the creation of brand-specific beliefs.</a:t>
            </a:r>
          </a:p>
          <a:p>
            <a:pPr marL="628650" lvl="1" indent="-171450">
              <a:buFont typeface="Arial" panose="020B0604020202020204" pitchFamily="34" charset="0"/>
              <a:buChar char="•"/>
              <a:defRPr/>
            </a:pPr>
            <a:r>
              <a:rPr lang="en-US" dirty="0"/>
              <a:t>Sub-brands help organize selling efforts.</a:t>
            </a:r>
          </a:p>
          <a:p>
            <a:pPr marL="171450" indent="-171450">
              <a:buFont typeface="Arial" pitchFamily="34" charset="0"/>
              <a:buChar char="•"/>
              <a:defRPr/>
            </a:pPr>
            <a:r>
              <a:rPr lang="en-US" b="0" dirty="0"/>
              <a:t>Principle of simplicity</a:t>
            </a:r>
            <a:r>
              <a:rPr lang="en-US" dirty="0"/>
              <a:t>: Provide the right amount of branding information to consumers.</a:t>
            </a:r>
          </a:p>
          <a:p>
            <a:pPr marL="171450" indent="-171450">
              <a:buFont typeface="Arial" pitchFamily="34" charset="0"/>
              <a:buChar char="•"/>
              <a:defRPr/>
            </a:pPr>
            <a:r>
              <a:rPr lang="en-US" dirty="0"/>
              <a:t>Low-involvement products require fewer levels of hierarchy and complex products require more levels of hierarchy.</a:t>
            </a:r>
          </a:p>
          <a:p>
            <a:pPr marL="171450" indent="-171450">
              <a:buFont typeface="Arial" pitchFamily="34" charset="0"/>
              <a:buChar char="•"/>
              <a:defRPr/>
            </a:pPr>
            <a:endParaRPr lang="en-US" dirty="0"/>
          </a:p>
          <a:p>
            <a:pPr>
              <a:buFont typeface="Arial" pitchFamily="34" charset="0"/>
              <a:buNone/>
              <a:defRPr/>
            </a:pPr>
            <a:r>
              <a:rPr lang="en-US" u="none" dirty="0"/>
              <a:t>Desired awareness and image at each hierarchy level</a:t>
            </a:r>
          </a:p>
          <a:p>
            <a:pPr marL="171450" indent="-171450">
              <a:buFont typeface="Arial" pitchFamily="34" charset="0"/>
              <a:buChar char="•"/>
              <a:defRPr/>
            </a:pPr>
            <a:r>
              <a:rPr lang="en-US" b="0" dirty="0"/>
              <a:t>Principle of relevance</a:t>
            </a:r>
            <a:r>
              <a:rPr lang="en-US" dirty="0"/>
              <a:t>: Based on the advantages of efficiency and economy.</a:t>
            </a:r>
          </a:p>
          <a:p>
            <a:pPr marL="628650" lvl="1" indent="-171450">
              <a:buFont typeface="Arial" pitchFamily="34" charset="0"/>
              <a:buChar char="•"/>
              <a:defRPr/>
            </a:pPr>
            <a:r>
              <a:rPr lang="en-US" dirty="0"/>
              <a:t>The more abstract the association, the more likely it is to be relevant in different product settings.</a:t>
            </a:r>
          </a:p>
          <a:p>
            <a:pPr marL="171450" indent="-171450">
              <a:buFont typeface="Arial" pitchFamily="34" charset="0"/>
              <a:buChar char="•"/>
              <a:defRPr/>
            </a:pPr>
            <a:r>
              <a:rPr lang="en-US" b="0" dirty="0"/>
              <a:t>Principle of differentiation</a:t>
            </a:r>
            <a:r>
              <a:rPr lang="en-US" dirty="0"/>
              <a:t>: Based on the disadvantages of redundancy.</a:t>
            </a:r>
          </a:p>
          <a:p>
            <a:pPr marL="628650" lvl="1" indent="-171450">
              <a:buFont typeface="Arial" pitchFamily="34" charset="0"/>
              <a:buChar char="•"/>
              <a:defRPr/>
            </a:pPr>
            <a:r>
              <a:rPr lang="en-US" dirty="0"/>
              <a:t>Without restraint, brand variations get out of control.</a:t>
            </a:r>
          </a:p>
          <a:p>
            <a:pPr marL="171450" indent="-171450">
              <a:buFont typeface="Arial" pitchFamily="34" charset="0"/>
              <a:buChar char="•"/>
              <a:defRPr/>
            </a:pPr>
            <a:r>
              <a:rPr lang="en-US" b="0" dirty="0"/>
              <a:t>Flagship product</a:t>
            </a:r>
            <a:r>
              <a:rPr lang="en-US" dirty="0"/>
              <a:t>: Embodies the brand to consumers.</a:t>
            </a:r>
          </a:p>
          <a:p>
            <a:pPr marL="628650" lvl="1" indent="-171450">
              <a:buFont typeface="Arial" pitchFamily="34" charset="0"/>
              <a:buChar char="•"/>
              <a:defRPr/>
            </a:pPr>
            <a:r>
              <a:rPr lang="en-US" dirty="0"/>
              <a:t>Important in brand portfolio in that marketing them can have short- and long-term benefits.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02612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US" u="none" dirty="0"/>
              <a:t>Combining brand elements from different levels</a:t>
            </a:r>
          </a:p>
          <a:p>
            <a:pPr marL="171450" indent="-171450">
              <a:buFont typeface="Arial" pitchFamily="34" charset="0"/>
              <a:buChar char="•"/>
              <a:defRPr/>
            </a:pPr>
            <a:r>
              <a:rPr lang="en-US" dirty="0"/>
              <a:t>Principle of prominence</a:t>
            </a:r>
          </a:p>
          <a:p>
            <a:pPr marL="171450" indent="-171450">
              <a:buFont typeface="Arial" pitchFamily="34" charset="0"/>
              <a:buChar char="•"/>
              <a:defRPr/>
            </a:pPr>
            <a:r>
              <a:rPr lang="en-US" dirty="0"/>
              <a:t>Branding strategy screen</a:t>
            </a:r>
          </a:p>
          <a:p>
            <a:pPr marL="171450" indent="-171450">
              <a:buFont typeface="Arial" pitchFamily="34" charset="0"/>
              <a:buChar char="•"/>
              <a:defRPr/>
            </a:pPr>
            <a:endParaRPr lang="en-US" dirty="0"/>
          </a:p>
          <a:p>
            <a:pPr>
              <a:buFont typeface="Arial" pitchFamily="34" charset="0"/>
              <a:buNone/>
              <a:defRPr/>
            </a:pPr>
            <a:r>
              <a:rPr lang="en-US" u="none" dirty="0"/>
              <a:t>Principle of prominence</a:t>
            </a:r>
          </a:p>
          <a:p>
            <a:pPr marL="171450" indent="-171450">
              <a:buFont typeface="Arial" panose="020B0604020202020204" pitchFamily="34" charset="0"/>
              <a:buChar char="•"/>
              <a:defRPr/>
            </a:pPr>
            <a:r>
              <a:rPr lang="en-US" u="none" dirty="0"/>
              <a:t>Prominence of a brand element is its relative visibility compared with other brand elements</a:t>
            </a:r>
          </a:p>
          <a:p>
            <a:pPr marL="171450" indent="-171450">
              <a:buFont typeface="Arial" panose="020B0604020202020204" pitchFamily="34" charset="0"/>
              <a:buChar char="•"/>
              <a:defRPr/>
            </a:pPr>
            <a:r>
              <a:rPr lang="en-US" u="none" dirty="0"/>
              <a:t>Depends on factors such as order, size, and appearance</a:t>
            </a:r>
          </a:p>
          <a:p>
            <a:pPr marL="171450" indent="-171450">
              <a:buFont typeface="Arial" panose="020B0604020202020204" pitchFamily="34" charset="0"/>
              <a:buChar char="•"/>
              <a:defRPr/>
            </a:pPr>
            <a:r>
              <a:rPr lang="en-US" u="none" dirty="0"/>
              <a:t>Principle of prominence: States that the relative prominence of a brand elements determines which become the primary one(s) and which the secondary one(s)</a:t>
            </a:r>
          </a:p>
          <a:p>
            <a:pPr marL="171450" indent="-171450">
              <a:buFont typeface="Arial" panose="020B0604020202020204" pitchFamily="34" charset="0"/>
              <a:buChar char="•"/>
              <a:defRPr/>
            </a:pPr>
            <a:endParaRPr lang="en-US" u="non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Branding strategy screen</a:t>
            </a:r>
          </a:p>
          <a:p>
            <a:pPr marL="171450" indent="-171450">
              <a:buFont typeface="Arial" panose="020B0604020202020204" pitchFamily="34" charset="0"/>
              <a:buChar char="•"/>
              <a:defRPr/>
            </a:pPr>
            <a:r>
              <a:rPr lang="en-US" u="none" dirty="0"/>
              <a:t>If a potential new product or service is strongly related to the parent brand such that there is a high likelihood of parent brand equity carryover, and if there is little equity risk, a product descriptor or parent-brand-first sub-brand may make sense.</a:t>
            </a:r>
          </a:p>
          <a:p>
            <a:pPr>
              <a:buFont typeface="Arial" pitchFamily="34" charset="0"/>
              <a:buNone/>
              <a:defRPr/>
            </a:pPr>
            <a:endParaRPr lang="en-US" u="none" dirty="0"/>
          </a:p>
          <a:p>
            <a:pPr>
              <a:buFont typeface="Arial" pitchFamily="34" charset="0"/>
              <a:buNone/>
              <a:defRPr/>
            </a:pPr>
            <a:r>
              <a:rPr lang="en-US" u="none" dirty="0"/>
              <a:t>Linking brand elements to multiple products</a:t>
            </a:r>
          </a:p>
          <a:p>
            <a:pPr marL="171450" indent="-171450">
              <a:buFont typeface="Arial" pitchFamily="34" charset="0"/>
              <a:buChar char="•"/>
              <a:defRPr/>
            </a:pPr>
            <a:r>
              <a:rPr lang="en-US" b="0" dirty="0"/>
              <a:t>Principle of commonality</a:t>
            </a:r>
            <a:r>
              <a:rPr lang="en-US" dirty="0"/>
              <a:t>: States that the more common brand elements products share, the stronger the linkages between them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02133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Corporate branding</a:t>
            </a:r>
          </a:p>
          <a:p>
            <a:pPr marL="171450" indent="-171450">
              <a:buFont typeface="Arial" pitchFamily="34" charset="0"/>
              <a:buChar char="•"/>
              <a:defRPr/>
            </a:pPr>
            <a:r>
              <a:rPr lang="en-US" b="0" dirty="0"/>
              <a:t>Corporate brand equity</a:t>
            </a:r>
            <a:r>
              <a:rPr lang="en-US" dirty="0"/>
              <a:t>: Differential response by consumers, customers, employees, other firms, or any relevant constituency to the words, actions, communications, products, or services provided by an identified corporate brand entity</a:t>
            </a:r>
          </a:p>
          <a:p>
            <a:pPr marL="628650" lvl="1" indent="-171450">
              <a:buFont typeface="Arial" pitchFamily="34" charset="0"/>
              <a:buChar char="•"/>
              <a:defRPr/>
            </a:pPr>
            <a:r>
              <a:rPr lang="en-US" dirty="0"/>
              <a:t>Powerful means for firms to express themselves in a way that isn’t tied to their specific products or services.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45069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Common product attributes, benefits, or attitudes</a:t>
            </a:r>
          </a:p>
          <a:p>
            <a:pPr marL="171450" indent="-171450">
              <a:buFont typeface="Arial" pitchFamily="34" charset="0"/>
              <a:buChar char="•"/>
              <a:defRPr/>
            </a:pPr>
            <a:r>
              <a:rPr lang="en-US" b="0" dirty="0"/>
              <a:t>High-quality corporate image association</a:t>
            </a:r>
            <a:r>
              <a:rPr lang="en-US" dirty="0"/>
              <a:t>: Creates consumer perceptions that a company makes products of the highest quality</a:t>
            </a:r>
          </a:p>
          <a:p>
            <a:pPr marL="171450" indent="-171450">
              <a:buFont typeface="Arial" pitchFamily="34" charset="0"/>
              <a:buChar char="•"/>
              <a:defRPr/>
            </a:pPr>
            <a:r>
              <a:rPr lang="en-US" b="0" dirty="0"/>
              <a:t>Innovative corporate image association</a:t>
            </a:r>
            <a:r>
              <a:rPr lang="en-US" dirty="0"/>
              <a:t>: Creates consumer perceptions of a company as developing new and unique marketing programs, especially with respect to product introductions or improvements</a:t>
            </a:r>
          </a:p>
          <a:p>
            <a:pPr marL="171450" indent="-171450">
              <a:buFont typeface="Arial" pitchFamily="34" charset="0"/>
              <a:buChar char="•"/>
              <a:defRPr/>
            </a:pPr>
            <a:endParaRPr lang="en-US" dirty="0"/>
          </a:p>
          <a:p>
            <a:pPr>
              <a:buFont typeface="Arial" pitchFamily="34" charset="0"/>
              <a:buNone/>
              <a:defRPr/>
            </a:pPr>
            <a:r>
              <a:rPr lang="en-US" u="none" dirty="0"/>
              <a:t>People and relationships</a:t>
            </a:r>
          </a:p>
          <a:p>
            <a:pPr marL="171450" indent="-171450">
              <a:buFont typeface="Arial" pitchFamily="34" charset="0"/>
              <a:buChar char="•"/>
              <a:defRPr/>
            </a:pPr>
            <a:r>
              <a:rPr lang="en-US" dirty="0"/>
              <a:t>Corporate image associations reflect characteristics of the employees of the company</a:t>
            </a:r>
          </a:p>
          <a:p>
            <a:pPr marL="171450" indent="-171450">
              <a:buFont typeface="Arial" pitchFamily="34" charset="0"/>
              <a:buChar char="•"/>
              <a:defRPr/>
            </a:pPr>
            <a:r>
              <a:rPr lang="en-US" dirty="0"/>
              <a:t>Consumers may themselves form more abstract impressions of a firm’s employees, especially in a services setting</a:t>
            </a:r>
          </a:p>
          <a:p>
            <a:pPr marL="171450" indent="-171450">
              <a:buFont typeface="Arial" pitchFamily="34" charset="0"/>
              <a:buChar char="•"/>
              <a:defRPr/>
            </a:pPr>
            <a:r>
              <a:rPr lang="en-US" b="0" dirty="0"/>
              <a:t>Customer-focused corporate image association</a:t>
            </a:r>
            <a:r>
              <a:rPr lang="en-US" dirty="0"/>
              <a:t>: Creates consumer perceptions of a company as responsive to and caring about its customers</a:t>
            </a:r>
          </a:p>
          <a:p>
            <a:pPr marL="0" indent="0">
              <a:buFont typeface="Arial" pitchFamily="34" charset="0"/>
              <a:buNone/>
              <a:defRPr/>
            </a:pPr>
            <a:endParaRPr lang="en-US" dirty="0"/>
          </a:p>
          <a:p>
            <a:pPr>
              <a:buFont typeface="Arial" pitchFamily="34" charset="0"/>
              <a:buNone/>
              <a:defRPr/>
            </a:pPr>
            <a:r>
              <a:rPr lang="en-US" u="none" dirty="0"/>
              <a:t>Values and programs</a:t>
            </a:r>
          </a:p>
          <a:p>
            <a:pPr marL="171450" indent="-171450">
              <a:buFont typeface="Arial" pitchFamily="34" charset="0"/>
              <a:buChar char="•"/>
              <a:defRPr/>
            </a:pPr>
            <a:r>
              <a:rPr lang="en-US" dirty="0"/>
              <a:t>Corporate image associations may reflect company values and programs that do not always directly relate to the products</a:t>
            </a:r>
          </a:p>
          <a:p>
            <a:pPr marL="171450" indent="-171450">
              <a:buFont typeface="Arial" pitchFamily="34" charset="0"/>
              <a:buChar char="•"/>
              <a:defRPr/>
            </a:pPr>
            <a:r>
              <a:rPr lang="en-US" b="0" dirty="0"/>
              <a:t>Socially responsible corporate image association</a:t>
            </a:r>
            <a:r>
              <a:rPr lang="en-US" dirty="0"/>
              <a:t>: Portrays the company as contributing to community and attempting to improve the welfare of society as a whole</a:t>
            </a:r>
          </a:p>
          <a:p>
            <a:pPr marL="171450" indent="-171450">
              <a:buFont typeface="Arial" pitchFamily="34" charset="0"/>
              <a:buChar char="•"/>
              <a:defRPr/>
            </a:pPr>
            <a:r>
              <a:rPr lang="en-US" b="0" dirty="0"/>
              <a:t>Environmentally concerned corporate image association</a:t>
            </a:r>
            <a:r>
              <a:rPr lang="en-US" dirty="0"/>
              <a:t>: Projects a company whose products protect or improve the environment and make more effective use of scarce natural resources</a:t>
            </a:r>
          </a:p>
          <a:p>
            <a:pPr marL="0" indent="0">
              <a:buFont typeface="Arial" pitchFamily="34" charset="0"/>
              <a:buNone/>
              <a:defRPr/>
            </a:pPr>
            <a:endParaRPr lang="en-US" dirty="0"/>
          </a:p>
          <a:p>
            <a:pPr>
              <a:buFont typeface="Arial" pitchFamily="34" charset="0"/>
              <a:buNone/>
              <a:defRPr/>
            </a:pPr>
            <a:r>
              <a:rPr lang="en-US" u="none" dirty="0"/>
              <a:t>Corporate credibility</a:t>
            </a:r>
          </a:p>
          <a:p>
            <a:pPr marL="171450" indent="-171450">
              <a:buFont typeface="Arial" pitchFamily="34" charset="0"/>
              <a:buChar char="•"/>
              <a:defRPr/>
            </a:pPr>
            <a:r>
              <a:rPr lang="en-US" dirty="0"/>
              <a:t>Depends on three factors:</a:t>
            </a:r>
          </a:p>
          <a:p>
            <a:pPr marL="628650" lvl="1" indent="-171450">
              <a:buFont typeface="Arial" pitchFamily="34" charset="0"/>
              <a:buChar char="•"/>
              <a:defRPr/>
            </a:pPr>
            <a:r>
              <a:rPr lang="en-US" dirty="0"/>
              <a:t>Corporate expertise</a:t>
            </a:r>
          </a:p>
          <a:p>
            <a:pPr marL="628650" lvl="1" indent="-171450">
              <a:buFont typeface="Arial" pitchFamily="34" charset="0"/>
              <a:buChar char="•"/>
              <a:defRPr/>
            </a:pPr>
            <a:r>
              <a:rPr lang="en-US" dirty="0"/>
              <a:t>Corporate trustworthiness</a:t>
            </a:r>
          </a:p>
          <a:p>
            <a:pPr marL="628650" lvl="1" indent="-171450">
              <a:buFont typeface="Arial" pitchFamily="34" charset="0"/>
              <a:buChar char="•"/>
              <a:defRPr/>
            </a:pPr>
            <a:r>
              <a:rPr lang="en-US" dirty="0"/>
              <a:t>Corporate likability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02462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Corporate social responsibility</a:t>
            </a:r>
          </a:p>
          <a:p>
            <a:pPr marL="171450" indent="-171450">
              <a:buFont typeface="Arial" pitchFamily="34" charset="0"/>
              <a:buChar char="•"/>
              <a:defRPr/>
            </a:pPr>
            <a:r>
              <a:rPr lang="en-US" dirty="0"/>
              <a:t>Consumers are increasingly using their perceptions of a firm’s role in society in their purchase decisions.</a:t>
            </a:r>
          </a:p>
          <a:p>
            <a:pPr marL="628650" lvl="1" indent="-171450">
              <a:buFont typeface="Arial" pitchFamily="34" charset="0"/>
              <a:buChar char="•"/>
              <a:defRPr/>
            </a:pPr>
            <a:r>
              <a:rPr lang="en-US" dirty="0"/>
              <a:t>Consumers want to know how a firm treats its employees, shareholders, local neighbors.</a:t>
            </a:r>
          </a:p>
          <a:p>
            <a:pPr marL="171450" indent="-171450">
              <a:buFont typeface="Arial" pitchFamily="34" charset="0"/>
              <a:buChar char="•"/>
              <a:defRPr/>
            </a:pPr>
            <a:r>
              <a:rPr lang="en-US" dirty="0"/>
              <a:t>Some firms are putting corporate social responsibility at the very core of their existence.</a:t>
            </a:r>
          </a:p>
          <a:p>
            <a:pPr marL="628650" lvl="1" indent="-171450">
              <a:buFont typeface="Arial" pitchFamily="34" charset="0"/>
              <a:buChar char="•"/>
              <a:defRPr/>
            </a:pPr>
            <a:r>
              <a:rPr lang="en-US" dirty="0"/>
              <a:t>TOMS Shoes</a:t>
            </a:r>
          </a:p>
          <a:p>
            <a:pPr marL="628650" lvl="1" indent="-171450">
              <a:buFont typeface="Arial" pitchFamily="34" charset="0"/>
              <a:buChar char="•"/>
              <a:defRPr/>
            </a:pPr>
            <a:endParaRPr lang="en-US" dirty="0"/>
          </a:p>
          <a:p>
            <a:pPr>
              <a:buFont typeface="Arial" pitchFamily="34" charset="0"/>
              <a:buNone/>
              <a:defRPr/>
            </a:pPr>
            <a:r>
              <a:rPr lang="en-US" u="none" dirty="0"/>
              <a:t>Corporate image campaigns</a:t>
            </a:r>
          </a:p>
          <a:p>
            <a:pPr marL="171450" indent="-171450">
              <a:buFont typeface="Arial" pitchFamily="34" charset="0"/>
              <a:buChar char="•"/>
              <a:defRPr/>
            </a:pPr>
            <a:r>
              <a:rPr lang="en-US" dirty="0"/>
              <a:t>Designed to create associations to the corporate brand as a whole.</a:t>
            </a:r>
          </a:p>
          <a:p>
            <a:pPr marL="628650" lvl="1" indent="-171450">
              <a:buFont typeface="Arial" pitchFamily="34" charset="0"/>
              <a:buChar char="•"/>
              <a:defRPr/>
            </a:pPr>
            <a:r>
              <a:rPr lang="en-US" dirty="0"/>
              <a:t>Ignore or downplay individual products or sub-brands.</a:t>
            </a:r>
          </a:p>
          <a:p>
            <a:pPr marL="171450" indent="-171450">
              <a:buFont typeface="Arial" pitchFamily="34" charset="0"/>
              <a:buChar char="•"/>
              <a:defRPr/>
            </a:pPr>
            <a:r>
              <a:rPr lang="en-US" dirty="0"/>
              <a:t>A strong campaign can provide invaluable marketing and financial benefits by allowing the firm to express itself.</a:t>
            </a:r>
          </a:p>
          <a:p>
            <a:pPr marL="171450" indent="-171450">
              <a:buFont typeface="Arial" pitchFamily="34" charset="0"/>
              <a:buChar char="•"/>
              <a:defRPr/>
            </a:pPr>
            <a:r>
              <a:rPr lang="en-US" dirty="0"/>
              <a:t>Objectives of an brand campaign:</a:t>
            </a:r>
          </a:p>
          <a:p>
            <a:pPr marL="628650" lvl="1" indent="-171450">
              <a:buFont typeface="Arial" pitchFamily="34" charset="0"/>
              <a:buChar char="•"/>
              <a:defRPr/>
            </a:pPr>
            <a:r>
              <a:rPr lang="en-US" dirty="0"/>
              <a:t>Build awareness of the company and the nature of its business</a:t>
            </a:r>
          </a:p>
          <a:p>
            <a:pPr marL="628650" lvl="1" indent="-171450">
              <a:buFont typeface="Arial" pitchFamily="34" charset="0"/>
              <a:buChar char="•"/>
              <a:defRPr/>
            </a:pPr>
            <a:r>
              <a:rPr lang="en-US" dirty="0"/>
              <a:t>Create favorable attitudes and perceptions of company credibility</a:t>
            </a:r>
          </a:p>
          <a:p>
            <a:pPr marL="628650" lvl="1" indent="-171450">
              <a:buFont typeface="Arial" pitchFamily="34" charset="0"/>
              <a:buChar char="•"/>
              <a:defRPr/>
            </a:pPr>
            <a:r>
              <a:rPr lang="en-US" dirty="0"/>
              <a:t>Link beliefs that can be leveraged by product-specific marketing</a:t>
            </a:r>
          </a:p>
          <a:p>
            <a:pPr marL="628650" lvl="1" indent="-171450">
              <a:buFont typeface="Arial" pitchFamily="34" charset="0"/>
              <a:buChar char="•"/>
              <a:defRPr/>
            </a:pPr>
            <a:r>
              <a:rPr lang="en-US" dirty="0"/>
              <a:t>Make a favorable impression on the financial community</a:t>
            </a:r>
          </a:p>
          <a:p>
            <a:pPr marL="628650" lvl="1" indent="-171450">
              <a:buFont typeface="Arial" pitchFamily="34" charset="0"/>
              <a:buChar char="•"/>
              <a:defRPr/>
            </a:pPr>
            <a:r>
              <a:rPr lang="en-US" dirty="0"/>
              <a:t>Motivate present employees and attract better recruits</a:t>
            </a:r>
          </a:p>
          <a:p>
            <a:pPr marL="628650" lvl="1" indent="-171450">
              <a:buFont typeface="Arial" pitchFamily="34" charset="0"/>
              <a:buChar char="•"/>
              <a:defRPr/>
            </a:pPr>
            <a:r>
              <a:rPr lang="en-US" dirty="0"/>
              <a:t>Influence public opinion on issues</a:t>
            </a:r>
          </a:p>
          <a:p>
            <a:pPr marL="171450" indent="-171450">
              <a:buFont typeface="Arial" pitchFamily="34" charset="0"/>
              <a:buChar char="•"/>
              <a:defRPr/>
            </a:pPr>
            <a:r>
              <a:rPr lang="en-US" b="0" dirty="0"/>
              <a:t>Brand line campaigns</a:t>
            </a:r>
            <a:r>
              <a:rPr lang="en-US" dirty="0"/>
              <a:t>: Promote a range of products associated with a brand line</a:t>
            </a:r>
          </a:p>
          <a:p>
            <a:pPr marL="0" indent="0">
              <a:buFont typeface="Arial" pitchFamily="34" charset="0"/>
              <a:buNone/>
              <a:defRPr/>
            </a:pPr>
            <a:endParaRPr lang="en-US" dirty="0"/>
          </a:p>
          <a:p>
            <a:pPr>
              <a:buFont typeface="Arial" pitchFamily="34" charset="0"/>
              <a:buNone/>
              <a:defRPr/>
            </a:pPr>
            <a:r>
              <a:rPr lang="en-US" u="none" dirty="0"/>
              <a:t>Corporate name changes</a:t>
            </a:r>
          </a:p>
          <a:p>
            <a:pPr marL="171450" indent="-171450">
              <a:buFont typeface="Arial" pitchFamily="34" charset="0"/>
              <a:buChar char="•"/>
              <a:defRPr/>
            </a:pPr>
            <a:r>
              <a:rPr lang="en-US" dirty="0"/>
              <a:t>Reasons</a:t>
            </a:r>
          </a:p>
          <a:p>
            <a:pPr marL="628650" lvl="1" indent="-171450">
              <a:buFont typeface="Arial" pitchFamily="34" charset="0"/>
              <a:buChar char="•"/>
              <a:defRPr/>
            </a:pPr>
            <a:r>
              <a:rPr lang="en-US" dirty="0"/>
              <a:t>Rationale: Merger or acquisition is often the impetus to reevaluate naming strategies</a:t>
            </a:r>
          </a:p>
          <a:p>
            <a:pPr marL="1085850" lvl="2" indent="-171450">
              <a:buFont typeface="Arial" pitchFamily="34" charset="0"/>
              <a:buChar char="•"/>
              <a:defRPr/>
            </a:pPr>
            <a:r>
              <a:rPr lang="en-US" dirty="0"/>
              <a:t>Divestitures, leveraged buyouts, or the sale of assets</a:t>
            </a:r>
          </a:p>
          <a:p>
            <a:pPr marL="1085850" lvl="2" indent="-171450">
              <a:buFont typeface="Arial" pitchFamily="34" charset="0"/>
              <a:buChar char="•"/>
              <a:defRPr/>
            </a:pPr>
            <a:r>
              <a:rPr lang="en-US" dirty="0"/>
              <a:t>Correct public misperceptions about the nature of the company’s business</a:t>
            </a:r>
          </a:p>
          <a:p>
            <a:pPr marL="1085850" lvl="2" indent="-171450">
              <a:buFont typeface="Arial" pitchFamily="34" charset="0"/>
              <a:buChar char="•"/>
              <a:defRPr/>
            </a:pPr>
            <a:r>
              <a:rPr lang="en-US" dirty="0"/>
              <a:t>Significant shifts in corporate strategy</a:t>
            </a:r>
          </a:p>
          <a:p>
            <a:pPr marL="1085850" lvl="2" indent="-171450">
              <a:buFont typeface="Arial" pitchFamily="34" charset="0"/>
              <a:buChar char="•"/>
              <a:defRPr/>
            </a:pPr>
            <a:r>
              <a:rPr lang="en-US" dirty="0"/>
              <a:t>Desire to create distance from scandal</a:t>
            </a:r>
          </a:p>
          <a:p>
            <a:pPr marL="628650" lvl="1" indent="-171450">
              <a:buFont typeface="Arial" pitchFamily="34" charset="0"/>
              <a:buChar char="•"/>
              <a:defRPr/>
            </a:pPr>
            <a:r>
              <a:rPr lang="en-US" dirty="0"/>
              <a:t>Guidelines: Guidelines that encourage uniformity and consistency in the brand’s appearance and usage help make the implementation effective</a:t>
            </a:r>
          </a:p>
          <a:p>
            <a:pPr marL="1085850" lvl="2" indent="-171450">
              <a:buFont typeface="Arial" pitchFamily="34" charset="0"/>
              <a:buChar char="•"/>
              <a:defRPr/>
            </a:pPr>
            <a:r>
              <a:rPr lang="en-US" dirty="0"/>
              <a:t>Name changes are typically complicated, and firms should undertake them only when compelling marketing or financial considerations prevail.</a:t>
            </a:r>
          </a:p>
          <a:p>
            <a:pPr marL="1085850" lvl="2" indent="-171450">
              <a:buFont typeface="Arial" pitchFamily="34" charset="0"/>
              <a:buChar char="•"/>
              <a:defRPr/>
            </a:pPr>
            <a:r>
              <a:rPr lang="en-US" dirty="0"/>
              <a:t>Firms should evaluate candidate names in terms of memorability, meaningfulness, likability, protectability, adaptability, and transferability.</a:t>
            </a:r>
          </a:p>
          <a:p>
            <a:pPr marL="1085850" lvl="2" indent="-171450">
              <a:buFont typeface="Arial" pitchFamily="34" charset="0"/>
              <a:buChar char="•"/>
              <a:defRPr/>
            </a:pPr>
            <a:r>
              <a:rPr lang="en-US" dirty="0"/>
              <a:t>Corporate rebranding is a time- and resource-intensive process that demands a company’s total commitment to succeed.</a:t>
            </a:r>
          </a:p>
          <a:p>
            <a:pPr marL="1085850" lvl="2" indent="-171450">
              <a:buFont typeface="Arial" pitchFamily="34" charset="0"/>
              <a:buChar char="•"/>
              <a:defRPr/>
            </a:pPr>
            <a:r>
              <a:rPr lang="en-US" dirty="0"/>
              <a:t>In updating brand architecture, the goal is to preserve brand equity.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9600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Brand architecture is a classic example of the art and science of marketing. It is important to establish rules and conventions and be disciplined and consistent. Yet, at the same time, it is also important to be flexible and creative.</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97485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MathType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9113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Brand architecture strategy defines both the brand’s breadth or boundaries and its depth or complexity. Which different products or services should share the same</a:t>
            </a:r>
          </a:p>
          <a:p>
            <a:r>
              <a:rPr lang="en-US" sz="1200" b="0" i="0" u="none" strike="noStrike" kern="1200" cap="none" baseline="0" dirty="0">
                <a:solidFill>
                  <a:schemeClr val="tx1"/>
                </a:solidFill>
                <a:latin typeface="Arial"/>
                <a:ea typeface="Arial"/>
                <a:cs typeface="Arial"/>
                <a:sym typeface="Arial"/>
              </a:rPr>
              <a:t>brand name? How many variations of that brand name should we employ? The role of brand architecture is twofold:</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To clarify brand awareness: Improve consumer understanding and communicate similarity and differences between individual products and services.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To improve brand image: Maximize transfer of equity between the brand and individual products and services to improve trial and repeat purchase.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80604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New products and brand extensions</a:t>
            </a:r>
          </a:p>
          <a:p>
            <a:pPr marL="171450" indent="-171450">
              <a:buFont typeface="Arial" pitchFamily="34" charset="0"/>
              <a:buChar char="•"/>
              <a:defRPr/>
            </a:pPr>
            <a:r>
              <a:rPr lang="en-US" b="0" dirty="0"/>
              <a:t>Sub-brand</a:t>
            </a:r>
            <a:r>
              <a:rPr lang="en-US" dirty="0"/>
              <a:t>: New brand combined with an existing brand.</a:t>
            </a:r>
          </a:p>
          <a:p>
            <a:pPr marL="171450" indent="-171450">
              <a:buFont typeface="Arial" pitchFamily="34" charset="0"/>
              <a:buChar char="•"/>
              <a:defRPr/>
            </a:pPr>
            <a:r>
              <a:rPr lang="en-US" b="0" dirty="0"/>
              <a:t>Parent brand</a:t>
            </a:r>
            <a:r>
              <a:rPr lang="en-US" dirty="0"/>
              <a:t>: An existing brand that gives birth to a brand extension.</a:t>
            </a:r>
          </a:p>
          <a:p>
            <a:pPr marL="171450" indent="-171450">
              <a:buFont typeface="Arial" pitchFamily="34" charset="0"/>
              <a:buChar char="•"/>
              <a:defRPr/>
            </a:pPr>
            <a:r>
              <a:rPr lang="en-US" b="0" dirty="0"/>
              <a:t>Family brand</a:t>
            </a:r>
            <a:r>
              <a:rPr lang="en-US" dirty="0"/>
              <a:t>: Parent brand associated with multiple products through brand extensions.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14487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When a new brand is combined with an existing brand, the brand extension can also be a sub-brand. An existing brand that gives birth to a brand extension is the parent brand. If the parent brand is already associated with multiple products through brand extensions, then it may also be called a family brand.</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Brand extensions fall into two general categories: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Line extension: Marketers apply the parent brand to a new product that targets a new market segment within a product category the parent brand currently serves. A line extension often adds a different flavor or ingredient variety, a different form or size, or a different application for the brand. In 2017, Apple’s introduction of the iPhone 8 with new features is an example of a line extension. Starbucks introduced cold coffee beverages as a line extension within the coffee category.</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Category extension: Marketers apply the parent brand to enter a different product category from the one it currently serves. For example, Oprah Winfrey leveraged the success of her show to introduce the successful publication called O, The Oprah Magazine. Oreos extended its brand from cookies into ice cream bars.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10054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 high failure rate of new products has been well documented. Marketing analysts estimate that only 2 of 10 new products will be successful, or maybe even as few as 1 of 10. Brand extensions can certainly suffer some of the same shortcomings as any new product. Nevertheless, a new product introduced as a brand extension may be more likely to succeed, at least to some degree, because the advantages work to increase acceptance.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49173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Besides facilitating acceptance of new products, brand extensions can also provide positive feedback to the parent brand in a number of ways.</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28612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figure shows how various brands that have introduced multiple brand extensions have broadened their meaning to consumers.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29136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Despite their potential advantages, brand extensions have a number of disadvantages.</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52437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What determines whether a brand extension is able to capitalize on potential advantages and avoid, or at least minimize, potential disadvantages?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93489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This figure displays some examples of successful and unsuccessful brand extensions through the years.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93264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dirty="0"/>
              <a:t>An extension’s ultimate success will depend on its ability to both achieve some of its own brand equity in the new category and contribute to the equity of the parent brand.</a:t>
            </a:r>
          </a:p>
          <a:p>
            <a:pPr marL="171450" indent="-171450">
              <a:buFont typeface="Arial" pitchFamily="34" charset="0"/>
              <a:buChar char="•"/>
              <a:defRPr/>
            </a:pPr>
            <a:endParaRPr lang="en-US" dirty="0"/>
          </a:p>
          <a:p>
            <a:pPr>
              <a:buFont typeface="Arial" pitchFamily="34" charset="0"/>
              <a:buNone/>
              <a:defRPr/>
            </a:pPr>
            <a:r>
              <a:rPr lang="en-US" u="none" dirty="0"/>
              <a:t>Creating extension equity</a:t>
            </a:r>
          </a:p>
          <a:p>
            <a:pPr marL="171450" indent="-171450">
              <a:buFont typeface="Arial" pitchFamily="34" charset="0"/>
              <a:buChar char="•"/>
              <a:defRPr/>
            </a:pPr>
            <a:r>
              <a:rPr lang="en-US" dirty="0"/>
              <a:t>Creation of a positive image is based on three factors:</a:t>
            </a:r>
          </a:p>
          <a:p>
            <a:pPr marL="628650" lvl="1" indent="-171450">
              <a:buFont typeface="Arial" pitchFamily="34" charset="0"/>
              <a:buChar char="•"/>
              <a:defRPr/>
            </a:pPr>
            <a:r>
              <a:rPr lang="en-US" dirty="0"/>
              <a:t>Saliency of parent brand associations</a:t>
            </a:r>
          </a:p>
          <a:p>
            <a:pPr marL="628650" lvl="1" indent="-171450">
              <a:buFont typeface="Arial" pitchFamily="34" charset="0"/>
              <a:buChar char="•"/>
              <a:defRPr/>
            </a:pPr>
            <a:r>
              <a:rPr lang="en-US" dirty="0"/>
              <a:t>Favorability of any inferred associations</a:t>
            </a:r>
          </a:p>
          <a:p>
            <a:pPr marL="628650" lvl="1" indent="-171450">
              <a:buFont typeface="Arial" pitchFamily="34" charset="0"/>
              <a:buChar char="•"/>
              <a:defRPr/>
            </a:pPr>
            <a:r>
              <a:rPr lang="en-US" dirty="0"/>
              <a:t>Uniqueness of inferred associations in the extension category</a:t>
            </a:r>
          </a:p>
          <a:p>
            <a:pPr marL="171450" indent="-171450">
              <a:buFont typeface="Arial" pitchFamily="34" charset="0"/>
              <a:buChar char="•"/>
              <a:defRPr/>
            </a:pPr>
            <a:r>
              <a:rPr lang="en-US" dirty="0"/>
              <a:t>The more dissimilar the extension product is to the parent brand, the more likely that points-of-parity will become a positioning priority, and the more important it is to make sure that category POPs are sufficiently well established.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89883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US" u="none" dirty="0"/>
              <a:t>Contributing to parent brand equity</a:t>
            </a:r>
          </a:p>
          <a:p>
            <a:pPr marL="171450" indent="-171450">
              <a:buFont typeface="Arial" pitchFamily="34" charset="0"/>
              <a:buChar char="•"/>
              <a:defRPr/>
            </a:pPr>
            <a:r>
              <a:rPr lang="en-US" dirty="0"/>
              <a:t>Effects of an extension on consumer brand knowledge will depend on four factors:</a:t>
            </a:r>
          </a:p>
          <a:p>
            <a:pPr marL="628650" lvl="1" indent="-171450">
              <a:buFont typeface="Arial" pitchFamily="34" charset="0"/>
              <a:buChar char="•"/>
              <a:defRPr/>
            </a:pPr>
            <a:r>
              <a:rPr lang="en-US" dirty="0"/>
              <a:t>Compulsion of the evidence about the corresponding attribute or benefit association in the extension context</a:t>
            </a:r>
          </a:p>
          <a:p>
            <a:pPr marL="628650" lvl="1" indent="-171450">
              <a:buFont typeface="Arial" pitchFamily="34" charset="0"/>
              <a:buChar char="•"/>
              <a:defRPr/>
            </a:pPr>
            <a:r>
              <a:rPr lang="en-US" dirty="0"/>
              <a:t>Relevance of the extension evidence will affect parent brand evaluations only if consumers feel extension performance is indicative of the parent brand in some way</a:t>
            </a:r>
          </a:p>
          <a:p>
            <a:pPr marL="628650" lvl="1" indent="-171450">
              <a:buFont typeface="Arial" pitchFamily="34" charset="0"/>
              <a:buChar char="•"/>
              <a:defRPr/>
            </a:pPr>
            <a:r>
              <a:rPr lang="en-US" dirty="0"/>
              <a:t>Consistency of the extension evidence with the corresponding parent brand associations</a:t>
            </a:r>
          </a:p>
          <a:p>
            <a:pPr marL="628650" lvl="1" indent="-171450">
              <a:buFont typeface="Arial" pitchFamily="34" charset="0"/>
              <a:buChar char="•"/>
              <a:defRPr/>
            </a:pPr>
            <a:r>
              <a:rPr lang="en-US" dirty="0"/>
              <a:t>Ease of an association to change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79428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There are three key ideas three specific themes, which are core to developing a brand architecture strategy. </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These are the following:</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Step 1: Defining brand potential</a:t>
            </a:r>
            <a:r>
              <a:rPr lang="en-US" sz="1200" b="1" i="0" u="none" strike="noStrike" kern="1200" cap="none" baseline="0" dirty="0">
                <a:solidFill>
                  <a:schemeClr val="tx1"/>
                </a:solidFill>
                <a:latin typeface="Arial"/>
                <a:ea typeface="Arial"/>
                <a:cs typeface="Arial"/>
                <a:sym typeface="Arial"/>
              </a:rPr>
              <a:t> </a:t>
            </a:r>
            <a:r>
              <a:rPr lang="en-US" sz="1200" b="0" i="0" u="none" strike="noStrike" kern="1200" cap="none" baseline="0" dirty="0">
                <a:solidFill>
                  <a:schemeClr val="tx1"/>
                </a:solidFill>
                <a:latin typeface="Arial"/>
                <a:ea typeface="Arial"/>
                <a:cs typeface="Arial"/>
                <a:sym typeface="Arial"/>
              </a:rPr>
              <a:t>in terms of a market footprint</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Step 2: Identifying brand extension opportunities or selecting the product and service extensions that will allow the brand to achieve that potential, and</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Step 3: Branding new products and services including deciding on the branding elements and positioning.</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57569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defRPr/>
            </a:pPr>
            <a:r>
              <a:rPr lang="en-US" u="none" dirty="0"/>
              <a:t>Pros and cons</a:t>
            </a:r>
          </a:p>
          <a:p>
            <a:pPr marL="171450" indent="-171450">
              <a:buFont typeface="Arial" pitchFamily="34" charset="0"/>
              <a:buChar char="•"/>
              <a:defRPr/>
            </a:pPr>
            <a:r>
              <a:rPr lang="en-US" dirty="0"/>
              <a:t>Pros</a:t>
            </a:r>
          </a:p>
          <a:p>
            <a:pPr marL="628650" lvl="1" indent="-171450">
              <a:buFont typeface="Arial" pitchFamily="34" charset="0"/>
              <a:buChar char="•"/>
              <a:defRPr/>
            </a:pPr>
            <a:r>
              <a:rPr lang="en-US" dirty="0"/>
              <a:t>Upward extension can improve brand image; a premium version of a brand often brings positive associations with it</a:t>
            </a:r>
          </a:p>
          <a:p>
            <a:pPr marL="628650" lvl="1" indent="-171450">
              <a:buFont typeface="Arial" pitchFamily="34" charset="0"/>
              <a:buChar char="•"/>
              <a:defRPr/>
            </a:pPr>
            <a:r>
              <a:rPr lang="en-US" dirty="0"/>
              <a:t>Extensions in either direction can offer consumers variety, revitalize the parent brand, and permit further extensions in a given direction</a:t>
            </a:r>
          </a:p>
          <a:p>
            <a:pPr marL="171450" indent="-171450">
              <a:buFont typeface="Arial" pitchFamily="34" charset="0"/>
              <a:buChar char="•"/>
              <a:defRPr/>
            </a:pPr>
            <a:r>
              <a:rPr lang="en-US" dirty="0"/>
              <a:t>Cons</a:t>
            </a:r>
          </a:p>
          <a:p>
            <a:pPr marL="628650" lvl="1" indent="-171450">
              <a:buFont typeface="Arial" pitchFamily="34" charset="0"/>
              <a:buChar char="•"/>
              <a:defRPr/>
            </a:pPr>
            <a:r>
              <a:rPr lang="en-US" dirty="0"/>
              <a:t>Vertical extension to a new price point, whether higher or lower, can confuse or frustrate consumers who have learned to expect a certain price range from a brand</a:t>
            </a:r>
          </a:p>
          <a:p>
            <a:pPr marL="628650" lvl="1" indent="-171450">
              <a:buFont typeface="Arial" pitchFamily="34" charset="0"/>
              <a:buChar char="•"/>
              <a:defRPr/>
            </a:pPr>
            <a:r>
              <a:rPr lang="en-US" dirty="0"/>
              <a:t>Successful downward extension has the possibility of harming the parent’s brand image by introducing associations common to lower-priced brands</a:t>
            </a:r>
          </a:p>
          <a:p>
            <a:pPr marL="628650" lvl="1" indent="-171450">
              <a:buFont typeface="Arial" pitchFamily="34" charset="0"/>
              <a:buChar char="•"/>
              <a:defRPr/>
            </a:pPr>
            <a:r>
              <a:rPr lang="en-US" dirty="0"/>
              <a:t>It will destroy the sales of the parent company</a:t>
            </a:r>
          </a:p>
          <a:p>
            <a:pPr marL="628650" lvl="1" indent="-171450">
              <a:buFont typeface="Arial" pitchFamily="34" charset="0"/>
              <a:buChar char="•"/>
              <a:defRPr/>
            </a:pPr>
            <a:endParaRPr lang="en-US" dirty="0"/>
          </a:p>
          <a:p>
            <a:pPr>
              <a:buFont typeface="Arial" pitchFamily="34" charset="0"/>
              <a:buNone/>
              <a:defRPr/>
            </a:pPr>
            <a:r>
              <a:rPr lang="en-US" u="none" dirty="0"/>
              <a:t>Examples</a:t>
            </a:r>
          </a:p>
          <a:p>
            <a:pPr marL="171450" indent="-171450">
              <a:buFont typeface="Arial" pitchFamily="34" charset="0"/>
              <a:buChar char="•"/>
              <a:defRPr/>
            </a:pPr>
            <a:r>
              <a:rPr lang="en-US" dirty="0"/>
              <a:t>Many companies have succeeded in extending their brands to enter new markets across a range of price points.</a:t>
            </a:r>
          </a:p>
          <a:p>
            <a:pPr marL="628650" lvl="1" indent="-171450">
              <a:buFont typeface="Arial" pitchFamily="34" charset="0"/>
              <a:buChar char="•"/>
              <a:defRPr/>
            </a:pPr>
            <a:r>
              <a:rPr lang="en-US" dirty="0"/>
              <a:t>Armani, Holiday Inn</a:t>
            </a:r>
          </a:p>
          <a:p>
            <a:pPr marL="628650" lvl="1" indent="-171450">
              <a:buFont typeface="Arial" pitchFamily="34" charset="0"/>
              <a:buChar char="•"/>
              <a:defRPr/>
            </a:pPr>
            <a:endParaRPr lang="en-US" dirty="0"/>
          </a:p>
          <a:p>
            <a:pPr>
              <a:buFont typeface="Arial" pitchFamily="34" charset="0"/>
              <a:buNone/>
              <a:defRPr/>
            </a:pPr>
            <a:r>
              <a:rPr lang="en-US" u="none" dirty="0"/>
              <a:t>Naming strategies</a:t>
            </a:r>
          </a:p>
          <a:p>
            <a:pPr marL="171450" indent="-171450">
              <a:buFont typeface="Arial" pitchFamily="34" charset="0"/>
              <a:buChar char="•"/>
              <a:defRPr/>
            </a:pPr>
            <a:r>
              <a:rPr lang="en-US" dirty="0"/>
              <a:t>Firms often adopt sub-branding strategies to distinguish their lower priced entries.</a:t>
            </a:r>
          </a:p>
          <a:p>
            <a:pPr marL="171450" indent="-171450">
              <a:buFont typeface="Arial" pitchFamily="34" charset="0"/>
              <a:buChar char="•"/>
              <a:defRPr/>
            </a:pPr>
            <a:r>
              <a:rPr lang="en-US" dirty="0"/>
              <a:t>It is difficult to change people’s impressions of the brand enough to justify a significant upward extension.</a:t>
            </a:r>
          </a:p>
          <a:p>
            <a:pPr marL="628650" lvl="1" indent="-171450">
              <a:buFont typeface="Arial" pitchFamily="34" charset="0"/>
              <a:buChar char="•"/>
              <a:defRPr/>
            </a:pPr>
            <a:r>
              <a:rPr lang="en-US" dirty="0"/>
              <a:t>Honda, Toyota, and Nissan</a:t>
            </a:r>
          </a:p>
          <a:p>
            <a:pPr marL="171450" indent="-171450">
              <a:buFont typeface="Arial" pitchFamily="34" charset="0"/>
              <a:buChar char="•"/>
              <a:defRPr/>
            </a:pPr>
            <a:r>
              <a:rPr lang="en-US" dirty="0"/>
              <a:t>It is possible to use certain brand modifiers to signal a noticeable, although presumably not dramatic, quality improvement.</a:t>
            </a:r>
          </a:p>
          <a:p>
            <a:pPr marL="628650" lvl="1" indent="-171450">
              <a:buFont typeface="Arial" pitchFamily="34" charset="0"/>
              <a:buChar char="•"/>
              <a:defRPr/>
            </a:pPr>
            <a:r>
              <a:rPr lang="en-US" dirty="0"/>
              <a:t>Ultra Dry Pampers, Extra Strength Tylenol, or PowerPro Dustbuster Plus</a:t>
            </a:r>
          </a:p>
          <a:p>
            <a:pPr marL="171450" indent="-171450">
              <a:buFont typeface="Arial" pitchFamily="34" charset="0"/>
              <a:buChar char="•"/>
              <a:defRPr/>
            </a:pPr>
            <a:r>
              <a:rPr lang="en-US" dirty="0"/>
              <a:t>To avoid the potential difficulties associated with vertical extensions, companies sometimes elect to use new and different brand names to expand vertically.</a:t>
            </a:r>
          </a:p>
          <a:p>
            <a:pPr marL="628650" lvl="1" indent="-171450">
              <a:buFont typeface="Arial" pitchFamily="34" charset="0"/>
              <a:buChar char="•"/>
              <a:defRPr/>
            </a:pPr>
            <a:r>
              <a:rPr lang="en-US" dirty="0"/>
              <a:t>Gap</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78868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Academic research and industry experience have revealed a number of principles governing successful brand extensions.</a:t>
            </a:r>
          </a:p>
          <a:p>
            <a:endParaRPr lang="en-US" sz="1200" b="0" i="0" u="none" strike="noStrike" kern="1200" cap="none" baseline="0" dirty="0">
              <a:solidFill>
                <a:schemeClr val="tx1"/>
              </a:solidFill>
              <a:latin typeface="Arial"/>
              <a:ea typeface="Arial"/>
              <a:cs typeface="Arial"/>
              <a:sym typeface="Arial"/>
            </a:endParaRPr>
          </a:p>
          <a:p>
            <a:pPr>
              <a:defRPr/>
            </a:pPr>
            <a:r>
              <a:rPr lang="en-US" u="none" dirty="0"/>
              <a:t>Define actual and desired consumer knowledge about the brand</a:t>
            </a:r>
          </a:p>
          <a:p>
            <a:pPr marL="171450" indent="-171450">
              <a:buFont typeface="Arial" pitchFamily="34" charset="0"/>
              <a:buChar char="•"/>
              <a:defRPr/>
            </a:pPr>
            <a:r>
              <a:rPr lang="en-US" dirty="0"/>
              <a:t>It’s critical for marketers to fully understand the depth and breadth of awareness of the parent brand, and the strength, favorability, and uniqueness of its associations.</a:t>
            </a:r>
          </a:p>
          <a:p>
            <a:pPr marL="171450" indent="-171450">
              <a:buFont typeface="Arial" pitchFamily="34" charset="0"/>
              <a:buChar char="•"/>
              <a:defRPr/>
            </a:pPr>
            <a:r>
              <a:rPr lang="en-US" dirty="0"/>
              <a:t>Profiling actual and desired brand knowledge structures helps identify possible brand extensions as well as guide decisions that contribute to their success.</a:t>
            </a:r>
          </a:p>
          <a:p>
            <a:pPr marL="171450" indent="-171450">
              <a:buFont typeface="Arial" pitchFamily="34" charset="0"/>
              <a:buChar char="•"/>
              <a:defRPr/>
            </a:pPr>
            <a:endParaRPr lang="en-US" dirty="0"/>
          </a:p>
          <a:p>
            <a:pPr>
              <a:buFont typeface="Arial" pitchFamily="34" charset="0"/>
              <a:buNone/>
              <a:defRPr/>
            </a:pPr>
            <a:r>
              <a:rPr lang="en-US" u="none" dirty="0"/>
              <a:t>Identify possible extension candidates</a:t>
            </a:r>
          </a:p>
          <a:p>
            <a:pPr marL="171450" indent="-171450">
              <a:buFont typeface="Arial" pitchFamily="34" charset="0"/>
              <a:buChar char="•"/>
              <a:defRPr/>
            </a:pPr>
            <a:r>
              <a:rPr lang="en-US" dirty="0"/>
              <a:t>Marketers should consider parent brand associations and product categories that might seem to fit with that brand image in the minds of consumers.</a:t>
            </a:r>
          </a:p>
          <a:p>
            <a:pPr marL="171450" indent="-171450">
              <a:buFont typeface="Arial" pitchFamily="34" charset="0"/>
              <a:buChar char="•"/>
              <a:defRPr/>
            </a:pPr>
            <a:r>
              <a:rPr lang="en-US" dirty="0"/>
              <a:t>Consumers should be asked their preferences while introducing a new product.</a:t>
            </a:r>
          </a:p>
          <a:p>
            <a:pPr marL="171450" indent="-171450">
              <a:buFont typeface="Arial" pitchFamily="34" charset="0"/>
              <a:buChar char="•"/>
              <a:defRPr/>
            </a:pPr>
            <a:r>
              <a:rPr lang="en-US" dirty="0"/>
              <a:t>Brainstorming is also used to generate category extension candidates, along with consumer research.</a:t>
            </a:r>
          </a:p>
          <a:p>
            <a:pPr marL="171450" indent="-171450">
              <a:buFont typeface="Arial" pitchFamily="34" charset="0"/>
              <a:buChar char="•"/>
              <a:defRPr/>
            </a:pPr>
            <a:endParaRPr lang="en-US" dirty="0"/>
          </a:p>
          <a:p>
            <a:pPr>
              <a:buFont typeface="Arial" pitchFamily="34" charset="0"/>
              <a:buNone/>
              <a:defRPr/>
            </a:pPr>
            <a:r>
              <a:rPr lang="en-US" u="none" dirty="0"/>
              <a:t>Evaluate the potential of the extension candidate</a:t>
            </a:r>
          </a:p>
          <a:p>
            <a:pPr marL="171450" indent="-171450">
              <a:buFont typeface="Arial" pitchFamily="34" charset="0"/>
              <a:buChar char="•"/>
              <a:defRPr/>
            </a:pPr>
            <a:r>
              <a:rPr lang="en-US" dirty="0"/>
              <a:t>Consumer factors</a:t>
            </a:r>
          </a:p>
          <a:p>
            <a:pPr marL="171450" indent="-171450">
              <a:buFont typeface="Arial" pitchFamily="34" charset="0"/>
              <a:buChar char="•"/>
              <a:defRPr/>
            </a:pPr>
            <a:r>
              <a:rPr lang="en-US" dirty="0"/>
              <a:t>Corporate and competitive factors</a:t>
            </a:r>
          </a:p>
          <a:p>
            <a:pPr marL="171450" indent="-171450">
              <a:buFont typeface="Arial" pitchFamily="34" charset="0"/>
              <a:buChar char="•"/>
              <a:defRPr/>
            </a:pPr>
            <a:r>
              <a:rPr lang="en-US" dirty="0"/>
              <a:t>Category factors</a:t>
            </a:r>
          </a:p>
          <a:p>
            <a:pPr marL="171450" indent="-171450">
              <a:buFont typeface="Arial" pitchFamily="34" charset="0"/>
              <a:buChar char="•"/>
              <a:defRPr/>
            </a:pPr>
            <a:endParaRPr lang="en-US" dirty="0"/>
          </a:p>
          <a:p>
            <a:pPr>
              <a:buFont typeface="Arial" pitchFamily="34" charset="0"/>
              <a:buNone/>
              <a:defRPr/>
            </a:pPr>
            <a:r>
              <a:rPr lang="en-US" u="none" dirty="0"/>
              <a:t>Design marketing programs to launch extension</a:t>
            </a:r>
          </a:p>
          <a:p>
            <a:pPr marL="171450" indent="-171450">
              <a:buFont typeface="Arial" pitchFamily="34" charset="0"/>
              <a:buChar char="•"/>
              <a:defRPr/>
            </a:pPr>
            <a:r>
              <a:rPr lang="en-US" dirty="0"/>
              <a:t>Building brand equity for a brand extension requires:</a:t>
            </a:r>
          </a:p>
          <a:p>
            <a:pPr marL="628650" lvl="1" indent="-171450">
              <a:buFont typeface="Arial" pitchFamily="34" charset="0"/>
              <a:buChar char="•"/>
              <a:defRPr/>
            </a:pPr>
            <a:r>
              <a:rPr lang="en-US" dirty="0"/>
              <a:t>Choosing brand elements</a:t>
            </a:r>
          </a:p>
          <a:p>
            <a:pPr marL="628650" lvl="1" indent="-171450">
              <a:buFont typeface="Arial" pitchFamily="34" charset="0"/>
              <a:buChar char="•"/>
              <a:defRPr/>
            </a:pPr>
            <a:r>
              <a:rPr lang="en-US" dirty="0"/>
              <a:t>Designing optimal marketing programs</a:t>
            </a:r>
          </a:p>
          <a:p>
            <a:pPr marL="628650" lvl="1" indent="-171450">
              <a:buFont typeface="Arial" pitchFamily="34" charset="0"/>
              <a:buChar char="•"/>
              <a:defRPr/>
            </a:pPr>
            <a:r>
              <a:rPr lang="en-US" dirty="0"/>
              <a:t>Leveraging secondary brand associations</a:t>
            </a:r>
          </a:p>
          <a:p>
            <a:pPr marL="628650" lvl="1" indent="-171450">
              <a:buFont typeface="Arial" pitchFamily="34" charset="0"/>
              <a:buChar char="•"/>
              <a:defRPr/>
            </a:pPr>
            <a:endParaRPr lang="en-US" dirty="0"/>
          </a:p>
          <a:p>
            <a:pPr>
              <a:buFont typeface="Arial" pitchFamily="34" charset="0"/>
              <a:buNone/>
              <a:defRPr/>
            </a:pPr>
            <a:r>
              <a:rPr lang="en-US" u="none" dirty="0"/>
              <a:t>Evaluate extension success and effects on parent brand equity</a:t>
            </a:r>
          </a:p>
          <a:p>
            <a:pPr marL="171450" indent="-171450">
              <a:buFont typeface="Arial" pitchFamily="34" charset="0"/>
              <a:buChar char="•"/>
              <a:defRPr/>
            </a:pPr>
            <a:r>
              <a:rPr lang="en-US" dirty="0"/>
              <a:t>To help measure the success of the extension, brand-tracking is used based on the customer-based brand equity model or other key measures of consumer response, centered on both the extension and the parent brand as a whole.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46500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Brand vision</a:t>
            </a:r>
          </a:p>
          <a:p>
            <a:pPr marL="171450" indent="-171450">
              <a:buFont typeface="Arial" pitchFamily="34" charset="0"/>
              <a:buChar char="•"/>
              <a:defRPr/>
            </a:pPr>
            <a:r>
              <a:rPr lang="en-US" dirty="0"/>
              <a:t>Management’s view of the brand’s long-term potential:</a:t>
            </a:r>
          </a:p>
          <a:p>
            <a:pPr marL="628650" lvl="1" indent="-171450">
              <a:buFont typeface="Arial" pitchFamily="34" charset="0"/>
              <a:buChar char="•"/>
              <a:defRPr/>
            </a:pPr>
            <a:r>
              <a:rPr lang="en-US" dirty="0"/>
              <a:t>It is influenced by how well the firm is able to recognize the current and possible future brand equity.</a:t>
            </a:r>
          </a:p>
          <a:p>
            <a:pPr marL="171450" indent="-171450">
              <a:buFont typeface="Arial" pitchFamily="34" charset="0"/>
              <a:buChar char="•"/>
              <a:defRPr/>
            </a:pPr>
            <a:r>
              <a:rPr lang="en-US" dirty="0"/>
              <a:t>Brand vision needs to be aspirational, so the brand can improve in the future, yet it cannot be unobtainable.</a:t>
            </a:r>
          </a:p>
          <a:p>
            <a:pPr marL="171450" indent="-171450">
              <a:buFont typeface="Arial" pitchFamily="34" charset="0"/>
              <a:buChar char="•"/>
              <a:defRPr/>
            </a:pPr>
            <a:r>
              <a:rPr lang="en-US" dirty="0"/>
              <a:t>It transcends the brand’s physical product category descriptions and boundaries.</a:t>
            </a:r>
          </a:p>
          <a:p>
            <a:pPr marL="171450" indent="-171450">
              <a:buFont typeface="Arial" pitchFamily="34" charset="0"/>
              <a:buChar char="•"/>
              <a:defRPr/>
            </a:pPr>
            <a:endParaRPr lang="en-US" dirty="0"/>
          </a:p>
          <a:p>
            <a:pPr>
              <a:buFont typeface="Arial" pitchFamily="34" charset="0"/>
              <a:buNone/>
              <a:defRPr/>
            </a:pPr>
            <a:r>
              <a:rPr lang="en-US" u="none" dirty="0"/>
              <a:t>Brand boundaries</a:t>
            </a:r>
          </a:p>
          <a:p>
            <a:pPr marL="171450" indent="-171450">
              <a:buFont typeface="Arial" pitchFamily="34" charset="0"/>
              <a:buChar char="•"/>
              <a:defRPr/>
            </a:pPr>
            <a:r>
              <a:rPr lang="en-US" dirty="0"/>
              <a:t>Based on the brand vision and positioning, identifying the products or services the brand should offer, the benefits it should supply, and the needs it should satisfy.</a:t>
            </a:r>
          </a:p>
          <a:p>
            <a:pPr marL="171450" indent="-171450">
              <a:buFont typeface="Arial" pitchFamily="34" charset="0"/>
              <a:buChar char="•"/>
              <a:defRPr/>
            </a:pPr>
            <a:r>
              <a:rPr lang="en-US" dirty="0"/>
              <a:t>Broad brand: One with an abstract positioning that is able to support a higher-order promise relevant in multiple product settings.</a:t>
            </a:r>
          </a:p>
          <a:p>
            <a:pPr marL="628650" lvl="1" indent="-171450">
              <a:buFont typeface="Arial" pitchFamily="34" charset="0"/>
              <a:buChar char="•"/>
              <a:defRPr/>
            </a:pPr>
            <a:r>
              <a:rPr lang="en-US" dirty="0"/>
              <a:t>It has a transferable point-of-difference.</a:t>
            </a:r>
          </a:p>
          <a:p>
            <a:pPr marL="171450" indent="-171450">
              <a:buFont typeface="Arial" pitchFamily="34" charset="0"/>
              <a:buChar char="•"/>
              <a:defRPr/>
            </a:pPr>
            <a:r>
              <a:rPr lang="en-US" dirty="0"/>
              <a:t>To improve market coverage, companies target different segments with multiple brands in a portfolio.</a:t>
            </a:r>
          </a:p>
          <a:p>
            <a:pPr marL="628650" lvl="1" indent="-171450">
              <a:buFont typeface="Arial" pitchFamily="34" charset="0"/>
              <a:buChar char="•"/>
              <a:defRPr/>
            </a:pPr>
            <a:r>
              <a:rPr lang="en-US" dirty="0"/>
              <a:t>Top marketing companies in recent years has been to focus on fewer, stronger brands.</a:t>
            </a:r>
          </a:p>
          <a:p>
            <a:pPr>
              <a:buFont typeface="Arial" pitchFamily="34" charset="0"/>
              <a:buNone/>
              <a:defRPr/>
            </a:pPr>
            <a:endParaRPr lang="en-US" u="none" dirty="0"/>
          </a:p>
          <a:p>
            <a:pPr>
              <a:buFont typeface="Arial" pitchFamily="34" charset="0"/>
              <a:buNone/>
              <a:defRPr/>
            </a:pPr>
            <a:r>
              <a:rPr lang="en-US" u="none" dirty="0"/>
              <a:t>Brand positioning</a:t>
            </a:r>
          </a:p>
          <a:p>
            <a:pPr marL="171450" indent="-171450">
              <a:buFont typeface="Arial" pitchFamily="34" charset="0"/>
              <a:buChar char="•"/>
              <a:defRPr/>
            </a:pPr>
            <a:r>
              <a:rPr lang="en-US" dirty="0"/>
              <a:t>Four key ingredients:</a:t>
            </a:r>
          </a:p>
          <a:p>
            <a:pPr marL="628650" lvl="1" indent="-171450">
              <a:buFont typeface="Arial" pitchFamily="34" charset="0"/>
              <a:buChar char="•"/>
              <a:defRPr/>
            </a:pPr>
            <a:r>
              <a:rPr lang="en-US" dirty="0"/>
              <a:t>Competitive frame of reference</a:t>
            </a:r>
          </a:p>
          <a:p>
            <a:pPr marL="628650" lvl="1" indent="-171450">
              <a:buFont typeface="Arial" pitchFamily="34" charset="0"/>
              <a:buChar char="•"/>
              <a:defRPr/>
            </a:pPr>
            <a:r>
              <a:rPr lang="en-US" dirty="0"/>
              <a:t>Points-of-difference</a:t>
            </a:r>
          </a:p>
          <a:p>
            <a:pPr marL="628650" lvl="1" indent="-171450">
              <a:buFont typeface="Arial" pitchFamily="34" charset="0"/>
              <a:buChar char="•"/>
              <a:defRPr/>
            </a:pPr>
            <a:r>
              <a:rPr lang="en-US" dirty="0"/>
              <a:t>Points-of-parity</a:t>
            </a:r>
          </a:p>
          <a:p>
            <a:pPr marL="628650" lvl="1" indent="-171450">
              <a:buFont typeface="Arial" pitchFamily="34" charset="0"/>
              <a:buChar char="•"/>
              <a:defRPr/>
            </a:pPr>
            <a:r>
              <a:rPr lang="en-US" dirty="0"/>
              <a:t>Brand mantra</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84855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Branding new products and services</a:t>
            </a:r>
          </a:p>
          <a:p>
            <a:pPr marL="171450" indent="-171450">
              <a:buFont typeface="Arial" pitchFamily="34" charset="0"/>
              <a:buChar char="•"/>
              <a:defRPr/>
            </a:pPr>
            <a:r>
              <a:rPr lang="en-US" dirty="0"/>
              <a:t>Brand architecture strategies can be distinguished if:</a:t>
            </a:r>
          </a:p>
          <a:p>
            <a:pPr marL="628650" lvl="1" indent="-171450">
              <a:buFont typeface="Arial" pitchFamily="34" charset="0"/>
              <a:buChar char="•"/>
              <a:defRPr/>
            </a:pPr>
            <a:r>
              <a:rPr lang="en-US" dirty="0"/>
              <a:t>A firm is using branded house strategy: Business-to-business industrial firms</a:t>
            </a:r>
          </a:p>
          <a:p>
            <a:pPr marL="1085850" lvl="2" indent="-171450">
              <a:buFont typeface="Arial" pitchFamily="34" charset="0"/>
              <a:buChar char="•"/>
              <a:defRPr/>
            </a:pPr>
            <a:r>
              <a:rPr lang="en-US" dirty="0"/>
              <a:t>Siemens, Oracle, and Goldman Sachs</a:t>
            </a:r>
          </a:p>
          <a:p>
            <a:pPr marL="628650" lvl="1" indent="-171450">
              <a:buFont typeface="Arial" pitchFamily="34" charset="0"/>
              <a:buChar char="•"/>
              <a:defRPr/>
            </a:pPr>
            <a:r>
              <a:rPr lang="en-US" dirty="0"/>
              <a:t>A firm is using house of brands strategy: Consumer product companies</a:t>
            </a:r>
          </a:p>
          <a:p>
            <a:pPr marL="1085850" lvl="2" indent="-171450">
              <a:buFont typeface="Arial" pitchFamily="34" charset="0"/>
              <a:buChar char="•"/>
              <a:defRPr/>
            </a:pPr>
            <a:r>
              <a:rPr lang="en-US" dirty="0"/>
              <a:t>Procter &amp; Gamble, Unilever, and ConAgra</a:t>
            </a:r>
          </a:p>
          <a:p>
            <a:pPr marL="171450" indent="-171450">
              <a:buFont typeface="Arial" pitchFamily="34" charset="0"/>
              <a:buChar char="•"/>
              <a:defRPr/>
            </a:pPr>
            <a:r>
              <a:rPr lang="en-US" dirty="0"/>
              <a:t>Sub-brands</a:t>
            </a:r>
          </a:p>
          <a:p>
            <a:pPr marL="628650" lvl="1" indent="-171450">
              <a:buFont typeface="Arial" pitchFamily="34" charset="0"/>
              <a:buChar char="•"/>
              <a:defRPr/>
            </a:pPr>
            <a:r>
              <a:rPr lang="en-US" dirty="0"/>
              <a:t>Signal to consumers to expect similarities and differences in the new product</a:t>
            </a:r>
          </a:p>
          <a:p>
            <a:pPr marL="628650" lvl="1" indent="-171450">
              <a:buFont typeface="Arial" pitchFamily="34" charset="0"/>
              <a:buChar char="•"/>
              <a:defRPr/>
            </a:pPr>
            <a:r>
              <a:rPr lang="en-US" dirty="0"/>
              <a:t>Sub-branding should be adopted only when there is a distinctive, complementary benefit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12063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The basic principle in designing a brand portfolio is to </a:t>
            </a:r>
            <a:r>
              <a:rPr lang="en-US" sz="1200" b="0" i="1" u="none" strike="noStrike" kern="1200" cap="none" baseline="0" dirty="0">
                <a:solidFill>
                  <a:schemeClr val="tx1"/>
                </a:solidFill>
                <a:latin typeface="Arial"/>
                <a:ea typeface="Arial"/>
                <a:cs typeface="Arial"/>
                <a:sym typeface="Arial"/>
              </a:rPr>
              <a:t>maximize market coverage </a:t>
            </a:r>
            <a:r>
              <a:rPr lang="en-US" sz="1200" b="0" i="0" u="none" strike="noStrike" kern="1200" cap="none" baseline="0" dirty="0">
                <a:solidFill>
                  <a:schemeClr val="tx1"/>
                </a:solidFill>
                <a:latin typeface="Arial"/>
                <a:ea typeface="Arial"/>
                <a:cs typeface="Arial"/>
                <a:sym typeface="Arial"/>
              </a:rPr>
              <a:t>so that no potential customers are being ignored, but </a:t>
            </a:r>
            <a:r>
              <a:rPr lang="en-US" sz="1200" b="0" i="1" u="none" strike="noStrike" kern="1200" cap="none" baseline="0" dirty="0">
                <a:solidFill>
                  <a:schemeClr val="tx1"/>
                </a:solidFill>
                <a:latin typeface="Arial"/>
                <a:ea typeface="Arial"/>
                <a:cs typeface="Arial"/>
                <a:sym typeface="Arial"/>
              </a:rPr>
              <a:t>minimize brand overlap </a:t>
            </a:r>
            <a:r>
              <a:rPr lang="en-US" sz="1200" b="0" i="0" u="none" strike="noStrike" kern="1200" cap="none" baseline="0" dirty="0">
                <a:solidFill>
                  <a:schemeClr val="tx1"/>
                </a:solidFill>
                <a:latin typeface="Arial"/>
                <a:ea typeface="Arial"/>
                <a:cs typeface="Arial"/>
                <a:sym typeface="Arial"/>
              </a:rPr>
              <a:t>so that brands aren’t competing among themselves to gain the same customer’s approval. Each brand should have a distinct target market and positioning.</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81731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Brands can play a number of specific roles as part of a brand portfolio.</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2148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Brand hierarchy is based on the realization that we can brand a product in different ways depending on how many new and existing brand elements we use and how we</a:t>
            </a:r>
          </a:p>
          <a:p>
            <a:pPr>
              <a:defRPr/>
            </a:pPr>
            <a:r>
              <a:rPr lang="en-US" u="none" dirty="0"/>
              <a:t>combine them for any one product.</a:t>
            </a:r>
          </a:p>
          <a:p>
            <a:pPr>
              <a:defRPr/>
            </a:pPr>
            <a:endParaRPr lang="en-US" u="none" dirty="0"/>
          </a:p>
          <a:p>
            <a:pPr>
              <a:defRPr/>
            </a:pPr>
            <a:r>
              <a:rPr lang="en-US" u="none" dirty="0"/>
              <a:t>Brand hierarchies</a:t>
            </a:r>
          </a:p>
          <a:p>
            <a:pPr marL="171450" indent="-171450">
              <a:buFont typeface="Arial" pitchFamily="34" charset="0"/>
              <a:buChar char="•"/>
              <a:defRPr/>
            </a:pPr>
            <a:r>
              <a:rPr lang="en-US" dirty="0"/>
              <a:t>Brand elements and levels of the hierarchy:</a:t>
            </a:r>
          </a:p>
          <a:p>
            <a:pPr marL="628650" lvl="1" indent="-171450">
              <a:buFont typeface="Arial" pitchFamily="34" charset="0"/>
              <a:buChar char="•"/>
              <a:defRPr/>
            </a:pPr>
            <a:r>
              <a:rPr lang="en-US" dirty="0"/>
              <a:t>Corporate or company brand</a:t>
            </a:r>
          </a:p>
          <a:p>
            <a:pPr marL="628650" lvl="1" indent="-171450">
              <a:buFont typeface="Arial" pitchFamily="34" charset="0"/>
              <a:buChar char="•"/>
              <a:defRPr/>
            </a:pPr>
            <a:r>
              <a:rPr lang="en-US" dirty="0"/>
              <a:t>Family brand</a:t>
            </a:r>
          </a:p>
          <a:p>
            <a:pPr marL="628650" lvl="1" indent="-171450">
              <a:buFont typeface="Arial" pitchFamily="34" charset="0"/>
              <a:buChar char="•"/>
              <a:defRPr/>
            </a:pPr>
            <a:r>
              <a:rPr lang="en-US" dirty="0"/>
              <a:t>Individual brand</a:t>
            </a:r>
          </a:p>
          <a:p>
            <a:pPr marL="628650" lvl="1" indent="-171450">
              <a:buFont typeface="Arial" pitchFamily="34" charset="0"/>
              <a:buChar char="•"/>
              <a:defRPr/>
            </a:pPr>
            <a:r>
              <a:rPr lang="en-US" dirty="0"/>
              <a:t>Modifier (designating item or model)</a:t>
            </a:r>
          </a:p>
          <a:p>
            <a:pPr marL="628650" lvl="1" indent="-171450">
              <a:buFont typeface="Arial" pitchFamily="34" charset="0"/>
              <a:buChar char="•"/>
              <a:defRPr/>
            </a:pPr>
            <a:r>
              <a:rPr lang="en-US" dirty="0"/>
              <a:t>Product description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33029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u="none" dirty="0"/>
              <a:t>This figure displays a simple characterization of Apple’s brand hierarchy. As the figure shows, a brand hierarchy can include multiple levels.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1235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r>
              <a:rPr lang="en-US"/>
              <a:t>Click to edit Master text styles</a:t>
            </a:r>
          </a:p>
        </p:txBody>
      </p:sp>
    </p:spTree>
    <p:extLst>
      <p:ext uri="{BB962C8B-B14F-4D97-AF65-F5344CB8AC3E}">
        <p14:creationId xmlns:p14="http://schemas.microsoft.com/office/powerpoint/2010/main" val="103249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7738219"/>
      </p:ext>
    </p:extLst>
  </p:cSld>
  <p:clrMapOvr>
    <a:masterClrMapping/>
  </p:clrMapOvr>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b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7/25/2022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624333997"/>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571514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61317650"/>
      </p:ext>
    </p:extLst>
  </p:cSld>
  <p:clrMapOvr>
    <a:masterClrMapping/>
  </p:clrMapOvr>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84BC11-1C9E-6C58-2456-08F31AAE853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977934-D033-A844-E81E-A22F9C0F978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4F9B2-BB0E-F1A0-0EC3-1EC69DF1273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484B449-2F73-42B4-B507-5248ABE4CFF1}" type="datetimeFigureOut">
              <a:rPr lang="en-US" smtClean="0"/>
              <a:t>7/25/2022</a:t>
            </a:fld>
            <a:endParaRPr lang="en-US"/>
          </a:p>
        </p:txBody>
      </p:sp>
      <p:sp>
        <p:nvSpPr>
          <p:cNvPr id="5" name="Footer Placeholder 4">
            <a:extLst>
              <a:ext uri="{FF2B5EF4-FFF2-40B4-BE49-F238E27FC236}">
                <a16:creationId xmlns:a16="http://schemas.microsoft.com/office/drawing/2014/main" id="{157D4B88-3539-F3DA-9495-55EB15DF460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AB37F0-F456-4B92-C087-17BC1AFC9B6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B12E52-C777-47F0-9415-BD7D2DE62983}" type="slidenum">
              <a:rPr lang="en-US" smtClean="0"/>
              <a:t>‹#›</a:t>
            </a:fld>
            <a:endParaRPr lang="en-US"/>
          </a:p>
        </p:txBody>
      </p:sp>
    </p:spTree>
    <p:extLst>
      <p:ext uri="{BB962C8B-B14F-4D97-AF65-F5344CB8AC3E}">
        <p14:creationId xmlns:p14="http://schemas.microsoft.com/office/powerpoint/2010/main" val="5031664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thebrandingjournal.com/2017/09/will-baileys-new-brand-extension-baileys-iced-coffee-grow-brand/" TargetMode="External"/><Relationship Id="rId2" Type="http://schemas.openxmlformats.org/officeDocument/2006/relationships/hyperlink" Target="https://www.thebrandingjournal.com/2015/08/alphabet-the-new-surprising-google-brand-architecture/" TargetMode="External"/><Relationship Id="rId1" Type="http://schemas.openxmlformats.org/officeDocument/2006/relationships/slideLayout" Target="../slideLayouts/slideLayout1.xml"/><Relationship Id="rId6" Type="http://schemas.openxmlformats.org/officeDocument/2006/relationships/hyperlink" Target="https://www.thebrandingjournal.com/2015/08/carlsberg-launches-a-male-grooming-line-made-out-of-beer/" TargetMode="External"/><Relationship Id="rId5" Type="http://schemas.openxmlformats.org/officeDocument/2006/relationships/hyperlink" Target="https://www.thebrandingjournal.com/2014/08/christian-louboutin-enters-make-industry-nail-polish-line/" TargetMode="External"/><Relationship Id="rId4" Type="http://schemas.openxmlformats.org/officeDocument/2006/relationships/hyperlink" Target="https://www.thebrandingjournal.com/2014/06/brand-extension-vespa-launches-first-perfum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BB34-E2CD-F2B9-3E1B-495EDD38F7B8}"/>
              </a:ext>
            </a:extLst>
          </p:cNvPr>
          <p:cNvSpPr>
            <a:spLocks noGrp="1"/>
          </p:cNvSpPr>
          <p:nvPr>
            <p:ph type="title"/>
          </p:nvPr>
        </p:nvSpPr>
        <p:spPr/>
        <p:txBody>
          <a:bodyPr/>
          <a:lstStyle/>
          <a:p>
            <a:r>
              <a:rPr lang="en-US" dirty="0"/>
              <a:t>Brand Management Building Blocks</a:t>
            </a:r>
          </a:p>
        </p:txBody>
      </p:sp>
      <p:sp>
        <p:nvSpPr>
          <p:cNvPr id="3" name="Content Placeholder 2">
            <a:extLst>
              <a:ext uri="{FF2B5EF4-FFF2-40B4-BE49-F238E27FC236}">
                <a16:creationId xmlns:a16="http://schemas.microsoft.com/office/drawing/2014/main" id="{41AAFE94-5AEF-96BE-670F-D75424A2881C}"/>
              </a:ext>
            </a:extLst>
          </p:cNvPr>
          <p:cNvSpPr>
            <a:spLocks noGrp="1"/>
          </p:cNvSpPr>
          <p:nvPr>
            <p:ph idx="1"/>
          </p:nvPr>
        </p:nvSpPr>
        <p:spPr/>
        <p:txBody>
          <a:bodyPr/>
          <a:lstStyle/>
          <a:p>
            <a:pPr marL="457200" indent="-457200">
              <a:buClrTx/>
              <a:buFont typeface="+mj-lt"/>
              <a:buAutoNum type="arabicPeriod"/>
            </a:pPr>
            <a:r>
              <a:rPr lang="en-US" dirty="0"/>
              <a:t>Developing a Brand Strategy</a:t>
            </a:r>
          </a:p>
          <a:p>
            <a:pPr marL="457200" indent="-457200">
              <a:buClrTx/>
              <a:buFont typeface="+mj-lt"/>
              <a:buAutoNum type="arabicPeriod"/>
            </a:pPr>
            <a:r>
              <a:rPr lang="en-US" dirty="0"/>
              <a:t>Designing and Implementing Brand marketing Programs</a:t>
            </a:r>
          </a:p>
          <a:p>
            <a:pPr marL="457200" indent="-457200">
              <a:buClrTx/>
              <a:buFont typeface="+mj-lt"/>
              <a:buAutoNum type="arabicPeriod"/>
            </a:pPr>
            <a:r>
              <a:rPr lang="en-US" dirty="0"/>
              <a:t>Measuring and Interpreting Brand Performance </a:t>
            </a:r>
          </a:p>
          <a:p>
            <a:pPr marL="457200" indent="-457200">
              <a:buClrTx/>
              <a:buFont typeface="+mj-lt"/>
              <a:buAutoNum type="arabicPeriod"/>
            </a:pPr>
            <a:r>
              <a:rPr lang="en-US" dirty="0"/>
              <a:t>Growing and Sustaining Brand Equity</a:t>
            </a:r>
          </a:p>
        </p:txBody>
      </p:sp>
    </p:spTree>
    <p:extLst>
      <p:ext uri="{BB962C8B-B14F-4D97-AF65-F5344CB8AC3E}">
        <p14:creationId xmlns:p14="http://schemas.microsoft.com/office/powerpoint/2010/main" val="316509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Step 3: Specifying Branding New Elements for Branding New Products and Services</a:t>
            </a:r>
            <a:endParaRPr lang="en-IN" sz="3000" dirty="0"/>
          </a:p>
        </p:txBody>
      </p:sp>
      <p:sp>
        <p:nvSpPr>
          <p:cNvPr id="3" name="Content Placeholder 2"/>
          <p:cNvSpPr>
            <a:spLocks noGrp="1"/>
          </p:cNvSpPr>
          <p:nvPr>
            <p:ph sz="quarter" idx="13"/>
          </p:nvPr>
        </p:nvSpPr>
        <p:spPr/>
        <p:txBody>
          <a:bodyPr/>
          <a:lstStyle/>
          <a:p>
            <a:r>
              <a:rPr lang="en-US" altLang="en-US" sz="2200" dirty="0"/>
              <a:t>New products and services must be branded in a way to maximize the brand’s overall clarity</a:t>
            </a:r>
          </a:p>
          <a:p>
            <a:pPr lvl="1"/>
            <a:r>
              <a:rPr lang="en-US" altLang="en-US" sz="2200" dirty="0"/>
              <a:t>Branded house strategy</a:t>
            </a:r>
          </a:p>
          <a:p>
            <a:pPr lvl="2"/>
            <a:r>
              <a:rPr lang="en-US" sz="2200" dirty="0"/>
              <a:t>Umbrella corporate or family brand for all its products</a:t>
            </a:r>
          </a:p>
          <a:p>
            <a:pPr lvl="1"/>
            <a:r>
              <a:rPr lang="en-US" altLang="en-US" sz="2200" dirty="0"/>
              <a:t>House of brands strategy</a:t>
            </a:r>
          </a:p>
          <a:p>
            <a:pPr lvl="2"/>
            <a:r>
              <a:rPr lang="en-US" altLang="en-US" sz="2200" dirty="0"/>
              <a:t>Collection of individual brands all with different names</a:t>
            </a:r>
          </a:p>
          <a:p>
            <a:r>
              <a:rPr lang="en-US" altLang="en-US" sz="2200" dirty="0"/>
              <a:t>Sub-brands</a:t>
            </a:r>
          </a:p>
          <a:p>
            <a:pPr lvl="1"/>
            <a:r>
              <a:rPr lang="en-US" altLang="en-US" sz="2200" dirty="0"/>
              <a:t>Brand extension in which the new product carries both the parent brand name and a new name</a:t>
            </a:r>
          </a:p>
        </p:txBody>
      </p:sp>
    </p:spTree>
    <p:extLst>
      <p:ext uri="{BB962C8B-B14F-4D97-AF65-F5344CB8AC3E}">
        <p14:creationId xmlns:p14="http://schemas.microsoft.com/office/powerpoint/2010/main" val="4448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Brand Portfolios </a:t>
            </a:r>
            <a:r>
              <a:rPr lang="en-US" altLang="en-US" sz="2000" b="0" dirty="0"/>
              <a:t>(1 of 3)</a:t>
            </a:r>
            <a:endParaRPr lang="en-IN" sz="2000" b="0" dirty="0"/>
          </a:p>
        </p:txBody>
      </p:sp>
      <p:sp>
        <p:nvSpPr>
          <p:cNvPr id="3" name="Content Placeholder 2"/>
          <p:cNvSpPr>
            <a:spLocks noGrp="1"/>
          </p:cNvSpPr>
          <p:nvPr>
            <p:ph sz="quarter" idx="13"/>
          </p:nvPr>
        </p:nvSpPr>
        <p:spPr>
          <a:xfrm>
            <a:off x="457200" y="1556326"/>
            <a:ext cx="8090034" cy="4434275"/>
          </a:xfrm>
        </p:spPr>
        <p:txBody>
          <a:bodyPr/>
          <a:lstStyle/>
          <a:p>
            <a:r>
              <a:rPr lang="en-US" dirty="0"/>
              <a:t>Includes all brands sold by a company in a product category</a:t>
            </a:r>
          </a:p>
          <a:p>
            <a:pPr lvl="1"/>
            <a:r>
              <a:rPr lang="en-US" dirty="0"/>
              <a:t>Brand portfolio judged by its ability to maximize brand equity</a:t>
            </a:r>
          </a:p>
          <a:p>
            <a:pPr lvl="2"/>
            <a:r>
              <a:rPr lang="en-US" dirty="0"/>
              <a:t>Any one brand in a portfolio should not harm or decrease the equity of the others</a:t>
            </a:r>
          </a:p>
          <a:p>
            <a:pPr lvl="2"/>
            <a:r>
              <a:rPr lang="en-US" dirty="0"/>
              <a:t>Ideally, each brand maximized equity in combination with all others</a:t>
            </a:r>
          </a:p>
        </p:txBody>
      </p:sp>
    </p:spTree>
    <p:extLst>
      <p:ext uri="{BB962C8B-B14F-4D97-AF65-F5344CB8AC3E}">
        <p14:creationId xmlns:p14="http://schemas.microsoft.com/office/powerpoint/2010/main" val="1140949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Brand Portfolios </a:t>
            </a:r>
            <a:r>
              <a:rPr lang="en-US" altLang="en-US" sz="2000" b="0" dirty="0"/>
              <a:t>(2 of 3)</a:t>
            </a:r>
            <a:endParaRPr lang="en-IN" sz="2000" b="0" dirty="0"/>
          </a:p>
        </p:txBody>
      </p:sp>
      <p:sp>
        <p:nvSpPr>
          <p:cNvPr id="3" name="Content Placeholder 2"/>
          <p:cNvSpPr>
            <a:spLocks noGrp="1"/>
          </p:cNvSpPr>
          <p:nvPr>
            <p:ph sz="quarter" idx="13"/>
          </p:nvPr>
        </p:nvSpPr>
        <p:spPr>
          <a:xfrm>
            <a:off x="457200" y="1556326"/>
            <a:ext cx="8090034" cy="4434275"/>
          </a:xfrm>
        </p:spPr>
        <p:txBody>
          <a:bodyPr/>
          <a:lstStyle/>
          <a:p>
            <a:pPr marL="0" indent="0">
              <a:buFont typeface="Arial" pitchFamily="34" charset="0"/>
              <a:buNone/>
              <a:defRPr/>
            </a:pPr>
            <a:r>
              <a:rPr lang="en-US" dirty="0"/>
              <a:t>Reasons for introducing multiple brands in a category:</a:t>
            </a:r>
          </a:p>
          <a:p>
            <a:pPr marL="255600">
              <a:defRPr/>
            </a:pPr>
            <a:r>
              <a:rPr lang="en-US" dirty="0"/>
              <a:t>Increase shelf presence and retailer dependence in the store</a:t>
            </a:r>
          </a:p>
          <a:p>
            <a:pPr marL="255600">
              <a:defRPr/>
            </a:pPr>
            <a:r>
              <a:rPr lang="en-US" dirty="0"/>
              <a:t>Attract consumers seeking variety who may otherwise switch to another brand</a:t>
            </a:r>
          </a:p>
          <a:p>
            <a:pPr marL="255600">
              <a:defRPr/>
            </a:pPr>
            <a:r>
              <a:rPr lang="en-US" dirty="0"/>
              <a:t>Increase internal competition within the firm</a:t>
            </a:r>
          </a:p>
          <a:p>
            <a:pPr marL="255600">
              <a:defRPr/>
            </a:pPr>
            <a:r>
              <a:rPr lang="en-US" dirty="0"/>
              <a:t>Yield economies of scale in advertising, sales, merchandising, and physical distribution</a:t>
            </a:r>
          </a:p>
        </p:txBody>
      </p:sp>
    </p:spTree>
    <p:extLst>
      <p:ext uri="{BB962C8B-B14F-4D97-AF65-F5344CB8AC3E}">
        <p14:creationId xmlns:p14="http://schemas.microsoft.com/office/powerpoint/2010/main" val="3075378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12-3: Possible Special Roles of Brands in the Brand Portfolio</a:t>
            </a:r>
            <a:endParaRPr lang="en-IN" sz="3400" dirty="0"/>
          </a:p>
        </p:txBody>
      </p:sp>
      <p:sp>
        <p:nvSpPr>
          <p:cNvPr id="3" name="Content Placeholder 2"/>
          <p:cNvSpPr>
            <a:spLocks noGrp="1"/>
          </p:cNvSpPr>
          <p:nvPr>
            <p:ph sz="quarter" idx="13"/>
          </p:nvPr>
        </p:nvSpPr>
        <p:spPr>
          <a:xfrm>
            <a:off x="457200" y="1556326"/>
            <a:ext cx="8229600" cy="4602736"/>
          </a:xfrm>
          <a:ln w="3175">
            <a:solidFill>
              <a:schemeClr val="tx1"/>
            </a:solidFill>
          </a:ln>
        </p:spPr>
        <p:txBody>
          <a:bodyPr lIns="90000" tIns="90000" rIns="90000" bIns="90000"/>
          <a:lstStyle/>
          <a:p>
            <a:pPr marL="432000" indent="-432000">
              <a:spcBef>
                <a:spcPts val="1000"/>
              </a:spcBef>
              <a:buFont typeface="+mj-lt"/>
              <a:buAutoNum type="arabicPeriod"/>
            </a:pPr>
            <a:r>
              <a:rPr lang="en-US" sz="1600" dirty="0"/>
              <a:t>To attract a particular market segment not currently being covered by other brands of the firm</a:t>
            </a:r>
          </a:p>
          <a:p>
            <a:pPr marL="432000" indent="-432000">
              <a:spcBef>
                <a:spcPts val="1000"/>
              </a:spcBef>
              <a:buFont typeface="+mj-lt"/>
              <a:buAutoNum type="arabicPeriod"/>
            </a:pPr>
            <a:r>
              <a:rPr lang="en-US" sz="1600" dirty="0"/>
              <a:t>To serve as a flanker and protect flagship brands</a:t>
            </a:r>
          </a:p>
          <a:p>
            <a:pPr marL="432000" indent="-432000">
              <a:spcBef>
                <a:spcPts val="1000"/>
              </a:spcBef>
              <a:buFont typeface="+mj-lt"/>
              <a:buAutoNum type="arabicPeriod"/>
            </a:pPr>
            <a:r>
              <a:rPr lang="en-US" sz="1600" dirty="0"/>
              <a:t>To serve as a cash cow and be milked for profits</a:t>
            </a:r>
          </a:p>
          <a:p>
            <a:pPr marL="432000" indent="-432000">
              <a:spcBef>
                <a:spcPts val="1000"/>
              </a:spcBef>
              <a:buFont typeface="+mj-lt"/>
              <a:buAutoNum type="arabicPeriod"/>
            </a:pPr>
            <a:r>
              <a:rPr lang="en-US" sz="1600" dirty="0"/>
              <a:t>To serve as a low-end entry-level product to attract new customers to the brand franchise</a:t>
            </a:r>
          </a:p>
          <a:p>
            <a:pPr marL="432000" indent="-432000">
              <a:spcBef>
                <a:spcPts val="1000"/>
              </a:spcBef>
              <a:buFont typeface="+mj-lt"/>
              <a:buAutoNum type="arabicPeriod"/>
            </a:pPr>
            <a:r>
              <a:rPr lang="en-US" sz="1600" dirty="0"/>
              <a:t>To serve as a high-end prestige product to add prestige and credibility to the entire brand portfolio</a:t>
            </a:r>
          </a:p>
          <a:p>
            <a:pPr marL="432000" indent="-432000">
              <a:spcBef>
                <a:spcPts val="1000"/>
              </a:spcBef>
              <a:buFont typeface="+mj-lt"/>
              <a:buAutoNum type="arabicPeriod"/>
            </a:pPr>
            <a:r>
              <a:rPr lang="en-US" sz="1600" dirty="0"/>
              <a:t>To increase shelf presence and retailer dependence in the store</a:t>
            </a:r>
          </a:p>
          <a:p>
            <a:pPr marL="432000" indent="-432000">
              <a:spcBef>
                <a:spcPts val="1000"/>
              </a:spcBef>
              <a:buFont typeface="+mj-lt"/>
              <a:buAutoNum type="arabicPeriod"/>
            </a:pPr>
            <a:r>
              <a:rPr lang="en-US" sz="1600" dirty="0"/>
              <a:t>To attract consumers seeking variety who may otherwise have switched to another brand</a:t>
            </a:r>
          </a:p>
          <a:p>
            <a:pPr marL="432000" indent="-432000">
              <a:spcBef>
                <a:spcPts val="1000"/>
              </a:spcBef>
              <a:buFont typeface="+mj-lt"/>
              <a:buAutoNum type="arabicPeriod"/>
            </a:pPr>
            <a:r>
              <a:rPr lang="en-US" sz="1600" dirty="0"/>
              <a:t>To increase internal competition within the firm</a:t>
            </a:r>
          </a:p>
          <a:p>
            <a:pPr marL="432000" indent="-432000">
              <a:spcBef>
                <a:spcPts val="1000"/>
              </a:spcBef>
              <a:buFont typeface="+mj-lt"/>
              <a:buAutoNum type="arabicPeriod"/>
            </a:pPr>
            <a:r>
              <a:rPr lang="en-US" sz="1600" dirty="0"/>
              <a:t>To yield economies of scale in advertising, sales, merchandising, and physical distribution</a:t>
            </a:r>
          </a:p>
        </p:txBody>
      </p:sp>
    </p:spTree>
    <p:extLst>
      <p:ext uri="{BB962C8B-B14F-4D97-AF65-F5344CB8AC3E}">
        <p14:creationId xmlns:p14="http://schemas.microsoft.com/office/powerpoint/2010/main" val="806008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Brand Portfolios </a:t>
            </a:r>
            <a:r>
              <a:rPr lang="en-US" altLang="en-US" sz="2000" b="0" dirty="0"/>
              <a:t>(3 of 3)</a:t>
            </a:r>
            <a:endParaRPr lang="en-IN" sz="2000" b="0" dirty="0"/>
          </a:p>
        </p:txBody>
      </p:sp>
      <p:sp>
        <p:nvSpPr>
          <p:cNvPr id="3" name="Content Placeholder 2"/>
          <p:cNvSpPr>
            <a:spLocks noGrp="1"/>
          </p:cNvSpPr>
          <p:nvPr>
            <p:ph sz="quarter" idx="13"/>
          </p:nvPr>
        </p:nvSpPr>
        <p:spPr>
          <a:xfrm>
            <a:off x="457200" y="1556326"/>
            <a:ext cx="8090034" cy="4434275"/>
          </a:xfrm>
        </p:spPr>
        <p:txBody>
          <a:bodyPr/>
          <a:lstStyle/>
          <a:p>
            <a:pPr lvl="0"/>
            <a:r>
              <a:rPr lang="en-US" dirty="0"/>
              <a:t>Flankers</a:t>
            </a:r>
          </a:p>
          <a:p>
            <a:pPr lvl="0"/>
            <a:r>
              <a:rPr lang="en-US" dirty="0"/>
              <a:t>Cash Cows</a:t>
            </a:r>
          </a:p>
          <a:p>
            <a:pPr lvl="0"/>
            <a:r>
              <a:rPr lang="en-US" dirty="0"/>
              <a:t>Low-End, Entry-Level, or High-End, Prestige Brands</a:t>
            </a:r>
          </a:p>
        </p:txBody>
      </p:sp>
    </p:spTree>
    <p:extLst>
      <p:ext uri="{BB962C8B-B14F-4D97-AF65-F5344CB8AC3E}">
        <p14:creationId xmlns:p14="http://schemas.microsoft.com/office/powerpoint/2010/main" val="2772462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Flankers</a:t>
            </a:r>
            <a:endParaRPr lang="en-IN" dirty="0"/>
          </a:p>
        </p:txBody>
      </p:sp>
      <p:sp>
        <p:nvSpPr>
          <p:cNvPr id="3" name="Content Placeholder 2"/>
          <p:cNvSpPr>
            <a:spLocks noGrp="1"/>
          </p:cNvSpPr>
          <p:nvPr>
            <p:ph sz="quarter" idx="13"/>
          </p:nvPr>
        </p:nvSpPr>
        <p:spPr/>
        <p:txBody>
          <a:bodyPr/>
          <a:lstStyle/>
          <a:p>
            <a:r>
              <a:rPr lang="en-US" altLang="en-US" dirty="0"/>
              <a:t>Protective or “fighter” brands</a:t>
            </a:r>
          </a:p>
          <a:p>
            <a:pPr lvl="1"/>
            <a:r>
              <a:rPr lang="en-US" altLang="en-US" dirty="0"/>
              <a:t>To create stronger points-of-parity with competitors’ brands</a:t>
            </a:r>
          </a:p>
          <a:p>
            <a:r>
              <a:rPr lang="en-US" altLang="en-US" dirty="0"/>
              <a:t>Fighter brands must not be so attractive that they take sales away from higher-priced comparison brands</a:t>
            </a:r>
          </a:p>
          <a:p>
            <a:pPr lvl="1"/>
            <a:r>
              <a:rPr lang="en-US" altLang="en-US" dirty="0"/>
              <a:t>If connected to other brands in the portfolio, must not be designed so cheaply that they reflect poorly on other brands</a:t>
            </a:r>
          </a:p>
        </p:txBody>
      </p:sp>
    </p:spTree>
    <p:extLst>
      <p:ext uri="{BB962C8B-B14F-4D97-AF65-F5344CB8AC3E}">
        <p14:creationId xmlns:p14="http://schemas.microsoft.com/office/powerpoint/2010/main" val="574434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Cash Cows</a:t>
            </a:r>
            <a:endParaRPr lang="en-IN" dirty="0"/>
          </a:p>
        </p:txBody>
      </p:sp>
      <p:sp>
        <p:nvSpPr>
          <p:cNvPr id="3" name="Content Placeholder 2"/>
          <p:cNvSpPr>
            <a:spLocks noGrp="1"/>
          </p:cNvSpPr>
          <p:nvPr>
            <p:ph sz="quarter" idx="13"/>
          </p:nvPr>
        </p:nvSpPr>
        <p:spPr/>
        <p:txBody>
          <a:bodyPr/>
          <a:lstStyle/>
          <a:p>
            <a:r>
              <a:rPr lang="en-US" altLang="en-US" dirty="0"/>
              <a:t>Despite dwindling sales, some brands are retained</a:t>
            </a:r>
          </a:p>
          <a:p>
            <a:pPr lvl="1"/>
            <a:r>
              <a:rPr lang="en-US" altLang="en-US" dirty="0"/>
              <a:t>Due to their sustainability with virtually no marketing support</a:t>
            </a:r>
          </a:p>
          <a:p>
            <a:r>
              <a:rPr lang="en-US" altLang="en-US" dirty="0"/>
              <a:t>Milked by capitalizing on their reservoir of existing brand equity</a:t>
            </a:r>
          </a:p>
        </p:txBody>
      </p:sp>
    </p:spTree>
    <p:extLst>
      <p:ext uri="{BB962C8B-B14F-4D97-AF65-F5344CB8AC3E}">
        <p14:creationId xmlns:p14="http://schemas.microsoft.com/office/powerpoint/2010/main" val="373833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Low-End, Entry-Level, or High-End, Prestige Brands</a:t>
            </a:r>
            <a:endParaRPr lang="en-IN" sz="3400" dirty="0"/>
          </a:p>
        </p:txBody>
      </p:sp>
      <p:sp>
        <p:nvSpPr>
          <p:cNvPr id="3" name="Content Placeholder 2"/>
          <p:cNvSpPr>
            <a:spLocks noGrp="1"/>
          </p:cNvSpPr>
          <p:nvPr>
            <p:ph sz="quarter" idx="13"/>
          </p:nvPr>
        </p:nvSpPr>
        <p:spPr>
          <a:xfrm>
            <a:off x="457200" y="1556326"/>
            <a:ext cx="8329448" cy="4434275"/>
          </a:xfrm>
        </p:spPr>
        <p:txBody>
          <a:bodyPr/>
          <a:lstStyle/>
          <a:p>
            <a:r>
              <a:rPr lang="en-US" altLang="en-US" dirty="0"/>
              <a:t>Sub-brands leverage associations from other brands while distinguishing themselves on price and quality</a:t>
            </a:r>
          </a:p>
          <a:p>
            <a:r>
              <a:rPr lang="en-US" altLang="en-US" dirty="0"/>
              <a:t>Role of a relatively low-priced brand</a:t>
            </a:r>
          </a:p>
          <a:p>
            <a:pPr lvl="1"/>
            <a:r>
              <a:rPr lang="en-US" altLang="en-US" dirty="0"/>
              <a:t>To attract customers to the brand franchise</a:t>
            </a:r>
          </a:p>
          <a:p>
            <a:r>
              <a:rPr lang="en-US" altLang="en-US" dirty="0"/>
              <a:t>Role of a relatively high-priced brand</a:t>
            </a:r>
          </a:p>
          <a:p>
            <a:pPr lvl="1"/>
            <a:r>
              <a:rPr lang="en-US" altLang="en-US" dirty="0"/>
              <a:t>To add prestige and credibility to the entire portfolio</a:t>
            </a:r>
          </a:p>
        </p:txBody>
      </p:sp>
    </p:spTree>
    <p:extLst>
      <p:ext uri="{BB962C8B-B14F-4D97-AF65-F5344CB8AC3E}">
        <p14:creationId xmlns:p14="http://schemas.microsoft.com/office/powerpoint/2010/main" val="1091190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Brand Hierarchies</a:t>
            </a:r>
            <a:endParaRPr lang="en-IN" dirty="0"/>
          </a:p>
        </p:txBody>
      </p:sp>
      <p:sp>
        <p:nvSpPr>
          <p:cNvPr id="3" name="Content Placeholder 2"/>
          <p:cNvSpPr>
            <a:spLocks noGrp="1"/>
          </p:cNvSpPr>
          <p:nvPr>
            <p:ph sz="quarter" idx="13"/>
          </p:nvPr>
        </p:nvSpPr>
        <p:spPr/>
        <p:txBody>
          <a:bodyPr/>
          <a:lstStyle/>
          <a:p>
            <a:r>
              <a:rPr lang="en-US" dirty="0"/>
              <a:t>Brand hierarchy:</a:t>
            </a:r>
          </a:p>
          <a:p>
            <a:pPr lvl="1"/>
            <a:r>
              <a:rPr lang="en-US" dirty="0"/>
              <a:t>A useful means of graphically portraying a firm’s branding strategy</a:t>
            </a:r>
          </a:p>
          <a:p>
            <a:pPr lvl="2"/>
            <a:r>
              <a:rPr lang="en-US" dirty="0"/>
              <a:t>By displaying the number and nature of common and distinctive brand elements across a firm’s products</a:t>
            </a:r>
          </a:p>
        </p:txBody>
      </p:sp>
    </p:spTree>
    <p:extLst>
      <p:ext uri="{BB962C8B-B14F-4D97-AF65-F5344CB8AC3E}">
        <p14:creationId xmlns:p14="http://schemas.microsoft.com/office/powerpoint/2010/main" val="1840467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Figure 12-5: Apple Brand Hierarchy</a:t>
            </a:r>
          </a:p>
        </p:txBody>
      </p:sp>
      <p:pic>
        <p:nvPicPr>
          <p:cNvPr id="4" name="Picture 3" descr="The diagram starts at the top and proceeds downward. Tier 1 contains a single brand, Apple. A branch extends downward from Apple and splits into 9 branches, each of which extends to a brand in tier 2. The 9 brands in tier 2 are as follows. Brand 1, I phone. Brand 2, I pod. Brand 3, I mac. Brand 4, Apple Watch. Brand 5, Apple T V. Brand 6, I Pad. Brand 7, I Cloud. Brand 8, I tunes. Brand 9, I Work. A branch extends downward from the I Phone brand in tier 2 and splits into 5 branches, each of which extends to a brand in the I Phone sub tier. The 5 brands in the I Phone sub tier are as follows. Brand 1, S E. Brand 2, 6 S. Brand 3, 6 S plus. Brand 4, 7. Brand 5, 7 plus. A branch extends downward from the I Pod brand in tier 2 and splits into 3 branches, each of which extends to a brand in the I Pod sub tier. The 3 brands in the I Pod sub tier are as follows. Brand 1, Shuffle. Brand 2, Touch. Brand 3, Nano. A branch extends downward from the I Mac brand in tier 2 and splits into 6 branches, each of which extends to a brand in the I Mac sub tier. The 6 brands in the I Mac sub tier are as follows. Brand 1, Mac book. Brand 2, Air. Brand 3, Pro. Brand 4, I Mac. Brand 5, Mac Mini. Brand 6, Mac Pro. A branch extends downward from the Apple Watch brand in tier 2 and splits into 2 branches, each of which extends to a brand in the Apple Watch sub tier. The 2 brands in the Apple Watch sub tier are as follows. Brand 1, Series 1. Brand 2, Series 2. A branch extends downward from the I Pad brand in tier 2 and splits into 3 branches, each of which extends to a brand in the I Pad sub tier. The 3 brands in the I Pad sub tier are as follows. Brand 1, I Pad. Brand 2, Pro. Brand 3, Mini."/>
          <p:cNvPicPr>
            <a:picLocks noChangeAspect="1"/>
          </p:cNvPicPr>
          <p:nvPr/>
        </p:nvPicPr>
        <p:blipFill>
          <a:blip r:embed="rId3"/>
          <a:stretch>
            <a:fillRect/>
          </a:stretch>
        </p:blipFill>
        <p:spPr>
          <a:xfrm>
            <a:off x="777453" y="1580486"/>
            <a:ext cx="7589094" cy="4313035"/>
          </a:xfrm>
          <a:prstGeom prst="rect">
            <a:avLst/>
          </a:prstGeom>
        </p:spPr>
      </p:pic>
    </p:spTree>
    <p:extLst>
      <p:ext uri="{BB962C8B-B14F-4D97-AF65-F5344CB8AC3E}">
        <p14:creationId xmlns:p14="http://schemas.microsoft.com/office/powerpoint/2010/main" val="709844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0511-A02A-3C52-E594-F3B7E52B6167}"/>
              </a:ext>
            </a:extLst>
          </p:cNvPr>
          <p:cNvSpPr>
            <a:spLocks noGrp="1"/>
          </p:cNvSpPr>
          <p:nvPr>
            <p:ph type="title"/>
          </p:nvPr>
        </p:nvSpPr>
        <p:spPr/>
        <p:txBody>
          <a:bodyPr/>
          <a:lstStyle/>
          <a:p>
            <a:r>
              <a:rPr lang="en-US" dirty="0"/>
              <a:t>Growing and Sustaining Brand Equity</a:t>
            </a:r>
          </a:p>
        </p:txBody>
      </p:sp>
    </p:spTree>
    <p:extLst>
      <p:ext uri="{BB962C8B-B14F-4D97-AF65-F5344CB8AC3E}">
        <p14:creationId xmlns:p14="http://schemas.microsoft.com/office/powerpoint/2010/main" val="2793097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Levels of a Brand Hierarchy</a:t>
            </a:r>
            <a:endParaRPr lang="en-IN" dirty="0"/>
          </a:p>
        </p:txBody>
      </p:sp>
      <p:sp>
        <p:nvSpPr>
          <p:cNvPr id="3" name="Content Placeholder 2"/>
          <p:cNvSpPr>
            <a:spLocks noGrp="1"/>
          </p:cNvSpPr>
          <p:nvPr>
            <p:ph sz="quarter" idx="13"/>
          </p:nvPr>
        </p:nvSpPr>
        <p:spPr/>
        <p:txBody>
          <a:bodyPr/>
          <a:lstStyle/>
          <a:p>
            <a:pPr lvl="0"/>
            <a:r>
              <a:rPr lang="en-US" dirty="0"/>
              <a:t>Corporate or Company Brand Level</a:t>
            </a:r>
          </a:p>
          <a:p>
            <a:pPr lvl="0"/>
            <a:r>
              <a:rPr lang="en-US" dirty="0"/>
              <a:t>Family Brand Level</a:t>
            </a:r>
          </a:p>
          <a:p>
            <a:pPr lvl="0"/>
            <a:r>
              <a:rPr lang="en-US" dirty="0"/>
              <a:t>Individual Brand Level</a:t>
            </a:r>
          </a:p>
          <a:p>
            <a:pPr lvl="0"/>
            <a:r>
              <a:rPr lang="en-US" dirty="0"/>
              <a:t>Modifier Level</a:t>
            </a:r>
          </a:p>
          <a:p>
            <a:pPr lvl="0"/>
            <a:r>
              <a:rPr lang="en-US" dirty="0"/>
              <a:t>Product Descriptor</a:t>
            </a:r>
          </a:p>
        </p:txBody>
      </p:sp>
    </p:spTree>
    <p:extLst>
      <p:ext uri="{BB962C8B-B14F-4D97-AF65-F5344CB8AC3E}">
        <p14:creationId xmlns:p14="http://schemas.microsoft.com/office/powerpoint/2010/main" val="2063413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Corporate or Company Brand Level</a:t>
            </a:r>
            <a:endParaRPr lang="en-IN" dirty="0"/>
          </a:p>
        </p:txBody>
      </p:sp>
      <p:sp>
        <p:nvSpPr>
          <p:cNvPr id="3" name="Content Placeholder 2"/>
          <p:cNvSpPr>
            <a:spLocks noGrp="1"/>
          </p:cNvSpPr>
          <p:nvPr>
            <p:ph sz="quarter" idx="13"/>
          </p:nvPr>
        </p:nvSpPr>
        <p:spPr/>
        <p:txBody>
          <a:bodyPr/>
          <a:lstStyle/>
          <a:p>
            <a:r>
              <a:rPr lang="en-US" altLang="en-US" dirty="0"/>
              <a:t>Highest level of hierarchy</a:t>
            </a:r>
          </a:p>
          <a:p>
            <a:r>
              <a:rPr lang="en-US" altLang="en-US" dirty="0"/>
              <a:t>Corporate image</a:t>
            </a:r>
          </a:p>
          <a:p>
            <a:pPr lvl="1"/>
            <a:r>
              <a:rPr lang="en-US" altLang="en-US" dirty="0"/>
              <a:t>Consumer associations to the company or corporation making the product or providing the service</a:t>
            </a:r>
          </a:p>
          <a:p>
            <a:pPr lvl="1"/>
            <a:r>
              <a:rPr lang="en-US" altLang="en-US" dirty="0"/>
              <a:t>Relevant when the corporate or company brand plays a prominent role in the branding strategy</a:t>
            </a:r>
          </a:p>
        </p:txBody>
      </p:sp>
    </p:spTree>
    <p:extLst>
      <p:ext uri="{BB962C8B-B14F-4D97-AF65-F5344CB8AC3E}">
        <p14:creationId xmlns:p14="http://schemas.microsoft.com/office/powerpoint/2010/main" val="1106922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Family Brand Level</a:t>
            </a:r>
            <a:endParaRPr lang="en-IN" dirty="0"/>
          </a:p>
        </p:txBody>
      </p:sp>
      <p:sp>
        <p:nvSpPr>
          <p:cNvPr id="3" name="Content Placeholder 2"/>
          <p:cNvSpPr>
            <a:spLocks noGrp="1"/>
          </p:cNvSpPr>
          <p:nvPr>
            <p:ph sz="quarter" idx="13"/>
          </p:nvPr>
        </p:nvSpPr>
        <p:spPr/>
        <p:txBody>
          <a:bodyPr/>
          <a:lstStyle/>
          <a:p>
            <a:r>
              <a:rPr lang="en-US" altLang="en-US" dirty="0"/>
              <a:t>Used in more than one product category</a:t>
            </a:r>
          </a:p>
          <a:p>
            <a:pPr lvl="1"/>
            <a:r>
              <a:rPr lang="en-US" altLang="en-US" dirty="0"/>
              <a:t>But is not necessarily the name of the company or corporation</a:t>
            </a:r>
          </a:p>
          <a:p>
            <a:pPr lvl="1"/>
            <a:r>
              <a:rPr lang="en-US" altLang="en-US" dirty="0"/>
              <a:t>Also called a range brand or umbrella brand</a:t>
            </a:r>
          </a:p>
          <a:p>
            <a:r>
              <a:rPr lang="en-US" altLang="en-US" dirty="0"/>
              <a:t>If the corporate brand is applied to a range of products, then it functions as a family brand too</a:t>
            </a:r>
          </a:p>
          <a:p>
            <a:r>
              <a:rPr lang="en-US" altLang="en-US" dirty="0"/>
              <a:t>If products linked to a family brand are not carefully considered, the associations to the family brand may become weaker</a:t>
            </a:r>
          </a:p>
        </p:txBody>
      </p:sp>
    </p:spTree>
    <p:extLst>
      <p:ext uri="{BB962C8B-B14F-4D97-AF65-F5344CB8AC3E}">
        <p14:creationId xmlns:p14="http://schemas.microsoft.com/office/powerpoint/2010/main" val="4137446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Individual Brand Level</a:t>
            </a:r>
            <a:endParaRPr lang="en-IN" dirty="0"/>
          </a:p>
        </p:txBody>
      </p:sp>
      <p:sp>
        <p:nvSpPr>
          <p:cNvPr id="3" name="Content Placeholder 2"/>
          <p:cNvSpPr>
            <a:spLocks noGrp="1"/>
          </p:cNvSpPr>
          <p:nvPr>
            <p:ph sz="quarter" idx="13"/>
          </p:nvPr>
        </p:nvSpPr>
        <p:spPr>
          <a:xfrm>
            <a:off x="457200" y="1556326"/>
            <a:ext cx="8138160" cy="4434275"/>
          </a:xfrm>
        </p:spPr>
        <p:txBody>
          <a:bodyPr/>
          <a:lstStyle/>
          <a:p>
            <a:r>
              <a:rPr lang="en-US" altLang="en-US" dirty="0"/>
              <a:t>Restricted to essentially one product category</a:t>
            </a:r>
          </a:p>
          <a:p>
            <a:pPr lvl="1"/>
            <a:r>
              <a:rPr lang="en-US" altLang="en-US" dirty="0"/>
              <a:t>Although multiple product types may differ</a:t>
            </a:r>
          </a:p>
          <a:p>
            <a:r>
              <a:rPr lang="en-US" altLang="en-US" dirty="0"/>
              <a:t>Customization of the brand and all its supporting marketing activity</a:t>
            </a:r>
          </a:p>
          <a:p>
            <a:r>
              <a:rPr lang="en-US" altLang="en-US" dirty="0"/>
              <a:t>If a brand runs into difficulty or fails, risk to other brands and the company is minimal</a:t>
            </a:r>
          </a:p>
          <a:p>
            <a:r>
              <a:rPr lang="en-US" altLang="en-US" dirty="0"/>
              <a:t>Disadvantages of difficulty, complexity, and expense of developing separate marketing programs</a:t>
            </a:r>
          </a:p>
        </p:txBody>
      </p:sp>
    </p:spTree>
    <p:extLst>
      <p:ext uri="{BB962C8B-B14F-4D97-AF65-F5344CB8AC3E}">
        <p14:creationId xmlns:p14="http://schemas.microsoft.com/office/powerpoint/2010/main" val="1554831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Modifier Level</a:t>
            </a:r>
            <a:endParaRPr lang="en-IN" dirty="0"/>
          </a:p>
        </p:txBody>
      </p:sp>
      <p:sp>
        <p:nvSpPr>
          <p:cNvPr id="3" name="Content Placeholder 2"/>
          <p:cNvSpPr>
            <a:spLocks noGrp="1"/>
          </p:cNvSpPr>
          <p:nvPr>
            <p:ph sz="quarter" idx="13"/>
          </p:nvPr>
        </p:nvSpPr>
        <p:spPr>
          <a:xfrm>
            <a:off x="457199" y="1556326"/>
            <a:ext cx="8311415" cy="4434275"/>
          </a:xfrm>
        </p:spPr>
        <p:txBody>
          <a:bodyPr/>
          <a:lstStyle/>
          <a:p>
            <a:r>
              <a:rPr lang="en-US" altLang="en-US" dirty="0"/>
              <a:t>Must further distinguish brands according to different types of items or models</a:t>
            </a:r>
          </a:p>
          <a:p>
            <a:pPr lvl="1"/>
            <a:r>
              <a:rPr lang="en-US" altLang="en-US" dirty="0"/>
              <a:t>Modifier</a:t>
            </a:r>
          </a:p>
          <a:p>
            <a:pPr lvl="2"/>
            <a:r>
              <a:rPr lang="en-US" altLang="en-US" dirty="0"/>
              <a:t>Designate a specific item or model type or a particular version or configuration of the product</a:t>
            </a:r>
          </a:p>
          <a:p>
            <a:pPr lvl="3"/>
            <a:r>
              <a:rPr lang="en-US" altLang="en-US" dirty="0"/>
              <a:t>Function of modifiers is to show how one brand variation relates to others in the same brand family</a:t>
            </a:r>
          </a:p>
          <a:p>
            <a:pPr lvl="3"/>
            <a:r>
              <a:rPr lang="en-US" altLang="en-US" dirty="0"/>
              <a:t>Help make products more understandable and relevant to consumers</a:t>
            </a:r>
          </a:p>
        </p:txBody>
      </p:sp>
    </p:spTree>
    <p:extLst>
      <p:ext uri="{BB962C8B-B14F-4D97-AF65-F5344CB8AC3E}">
        <p14:creationId xmlns:p14="http://schemas.microsoft.com/office/powerpoint/2010/main" val="1269216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Product Descriptor</a:t>
            </a:r>
            <a:endParaRPr lang="en-IN" dirty="0"/>
          </a:p>
        </p:txBody>
      </p:sp>
      <p:sp>
        <p:nvSpPr>
          <p:cNvPr id="3" name="Content Placeholder 2"/>
          <p:cNvSpPr>
            <a:spLocks noGrp="1"/>
          </p:cNvSpPr>
          <p:nvPr>
            <p:ph sz="quarter" idx="13"/>
          </p:nvPr>
        </p:nvSpPr>
        <p:spPr>
          <a:xfrm>
            <a:off x="457200" y="1556326"/>
            <a:ext cx="8321040" cy="4434275"/>
          </a:xfrm>
        </p:spPr>
        <p:txBody>
          <a:bodyPr/>
          <a:lstStyle/>
          <a:p>
            <a:r>
              <a:rPr lang="en-US" altLang="en-US" dirty="0"/>
              <a:t>Helps consumers understand what the product is and does</a:t>
            </a:r>
          </a:p>
          <a:p>
            <a:pPr lvl="1"/>
            <a:r>
              <a:rPr lang="en-US" altLang="en-US" dirty="0"/>
              <a:t>Helps define relevant competition in consumers’ minds</a:t>
            </a:r>
          </a:p>
          <a:p>
            <a:r>
              <a:rPr lang="en-US" altLang="en-US" dirty="0"/>
              <a:t>In the case of a truly new product, introducing it with a familiar product name may facilitate basic familiarity and comprehension</a:t>
            </a:r>
          </a:p>
        </p:txBody>
      </p:sp>
    </p:spTree>
    <p:extLst>
      <p:ext uri="{BB962C8B-B14F-4D97-AF65-F5344CB8AC3E}">
        <p14:creationId xmlns:p14="http://schemas.microsoft.com/office/powerpoint/2010/main" val="3446249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Brand Hierarchy </a:t>
            </a:r>
            <a:r>
              <a:rPr lang="en-US" sz="2000" b="0" dirty="0"/>
              <a:t>(1 of 3)</a:t>
            </a:r>
            <a:endParaRPr lang="en-IN" sz="2000" b="0" dirty="0"/>
          </a:p>
        </p:txBody>
      </p:sp>
      <p:sp>
        <p:nvSpPr>
          <p:cNvPr id="3" name="Content Placeholder 2"/>
          <p:cNvSpPr>
            <a:spLocks noGrp="1"/>
          </p:cNvSpPr>
          <p:nvPr>
            <p:ph sz="quarter" idx="13"/>
          </p:nvPr>
        </p:nvSpPr>
        <p:spPr>
          <a:xfrm>
            <a:off x="457200" y="1556326"/>
            <a:ext cx="8371490" cy="4434275"/>
          </a:xfrm>
        </p:spPr>
        <p:txBody>
          <a:bodyPr/>
          <a:lstStyle/>
          <a:p>
            <a:pPr marL="255600">
              <a:defRPr/>
            </a:pPr>
            <a:r>
              <a:rPr lang="en-US" dirty="0"/>
              <a:t>The challenge in setting up a brand hierarchy is to decide:</a:t>
            </a:r>
          </a:p>
          <a:p>
            <a:pPr marL="741600" lvl="1">
              <a:defRPr/>
            </a:pPr>
            <a:r>
              <a:rPr lang="en-US" dirty="0"/>
              <a:t>Specific products to be introduced for any one brand</a:t>
            </a:r>
          </a:p>
          <a:p>
            <a:pPr marL="741600" lvl="1">
              <a:defRPr/>
            </a:pPr>
            <a:r>
              <a:rPr lang="en-US" dirty="0"/>
              <a:t>Number of levels of the hierarchy to use</a:t>
            </a:r>
          </a:p>
          <a:p>
            <a:pPr marL="741600" lvl="1">
              <a:defRPr/>
            </a:pPr>
            <a:r>
              <a:rPr lang="en-US" dirty="0"/>
              <a:t>Desired brand awareness and image at each level</a:t>
            </a:r>
          </a:p>
          <a:p>
            <a:pPr marL="741600" lvl="1">
              <a:defRPr/>
            </a:pPr>
            <a:r>
              <a:rPr lang="en-US" dirty="0"/>
              <a:t>Combinations of brand elements from different levels of the hierarchy</a:t>
            </a:r>
          </a:p>
          <a:p>
            <a:pPr marL="741600" lvl="1">
              <a:defRPr/>
            </a:pPr>
            <a:r>
              <a:rPr lang="en-US" dirty="0"/>
              <a:t>Best way to link any one brand element to multiple products</a:t>
            </a:r>
          </a:p>
        </p:txBody>
      </p:sp>
    </p:spTree>
    <p:extLst>
      <p:ext uri="{BB962C8B-B14F-4D97-AF65-F5344CB8AC3E}">
        <p14:creationId xmlns:p14="http://schemas.microsoft.com/office/powerpoint/2010/main" val="3890226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12-6: Guidelines for Brand Hierarchy Decisions </a:t>
            </a:r>
            <a:r>
              <a:rPr lang="en-US" sz="2000" b="0" dirty="0"/>
              <a:t>(1 of 2)</a:t>
            </a:r>
            <a:endParaRPr lang="en-IN" sz="2000" b="0" dirty="0"/>
          </a:p>
        </p:txBody>
      </p:sp>
      <p:sp>
        <p:nvSpPr>
          <p:cNvPr id="3" name="Content Placeholder 2"/>
          <p:cNvSpPr>
            <a:spLocks noGrp="1"/>
          </p:cNvSpPr>
          <p:nvPr>
            <p:ph sz="quarter" idx="13"/>
          </p:nvPr>
        </p:nvSpPr>
        <p:spPr>
          <a:xfrm>
            <a:off x="457200" y="1556326"/>
            <a:ext cx="8229600" cy="4644777"/>
          </a:xfrm>
          <a:ln w="3175">
            <a:solidFill>
              <a:schemeClr val="tx1"/>
            </a:solidFill>
          </a:ln>
        </p:spPr>
        <p:txBody>
          <a:bodyPr lIns="90000" tIns="90000" rIns="90000" bIns="90000"/>
          <a:lstStyle/>
          <a:p>
            <a:pPr marL="0" indent="0">
              <a:buNone/>
            </a:pPr>
            <a:r>
              <a:rPr lang="en-US" sz="2000" b="1" dirty="0">
                <a:solidFill>
                  <a:schemeClr val="tx2"/>
                </a:solidFill>
              </a:rPr>
              <a:t>1.</a:t>
            </a:r>
            <a:r>
              <a:rPr lang="en-US" sz="2000" b="1" dirty="0"/>
              <a:t> Decide on which products are to be introduced.</a:t>
            </a:r>
          </a:p>
          <a:p>
            <a:pPr lvl="1"/>
            <a:r>
              <a:rPr lang="en-US" sz="2000" b="1" dirty="0"/>
              <a:t>Principle of growth: </a:t>
            </a:r>
            <a:r>
              <a:rPr lang="en-US" sz="2000" dirty="0"/>
              <a:t>Invest in market penetration or expansion v</a:t>
            </a:r>
            <a:r>
              <a:rPr lang="en-US" sz="100" dirty="0">
                <a:solidFill>
                  <a:schemeClr val="bg1"/>
                </a:solidFill>
              </a:rPr>
              <a:t>er</a:t>
            </a:r>
            <a:r>
              <a:rPr lang="en-US" sz="2000" dirty="0"/>
              <a:t>s</a:t>
            </a:r>
            <a:r>
              <a:rPr lang="en-US" sz="100" dirty="0">
                <a:solidFill>
                  <a:schemeClr val="bg1"/>
                </a:solidFill>
              </a:rPr>
              <a:t>us</a:t>
            </a:r>
            <a:r>
              <a:rPr lang="en-US" sz="2000" dirty="0"/>
              <a:t> product development according to R</a:t>
            </a:r>
            <a:r>
              <a:rPr lang="en-US" sz="100" dirty="0"/>
              <a:t> </a:t>
            </a:r>
            <a:r>
              <a:rPr lang="en-US" sz="2000" dirty="0"/>
              <a:t>O</a:t>
            </a:r>
            <a:r>
              <a:rPr lang="en-US" sz="100" dirty="0"/>
              <a:t> </a:t>
            </a:r>
            <a:r>
              <a:rPr lang="en-US" sz="2000" dirty="0"/>
              <a:t>I opportunities.</a:t>
            </a:r>
          </a:p>
          <a:p>
            <a:pPr lvl="1"/>
            <a:r>
              <a:rPr lang="en-US" sz="2000" b="1" dirty="0"/>
              <a:t>Principle of survival: </a:t>
            </a:r>
            <a:r>
              <a:rPr lang="en-US" sz="2000" dirty="0"/>
              <a:t>Brand extensions must achieve brand equity in their categories.</a:t>
            </a:r>
          </a:p>
          <a:p>
            <a:pPr lvl="1"/>
            <a:r>
              <a:rPr lang="en-US" sz="2000" b="1" dirty="0"/>
              <a:t>Principle of synergy: </a:t>
            </a:r>
            <a:r>
              <a:rPr lang="en-US" sz="2000" dirty="0"/>
              <a:t>Brand extensions should enhance the equity of the parent brand.</a:t>
            </a:r>
          </a:p>
          <a:p>
            <a:pPr marL="0" indent="0">
              <a:buNone/>
            </a:pPr>
            <a:r>
              <a:rPr lang="en-US" sz="2000" b="1" dirty="0">
                <a:solidFill>
                  <a:schemeClr val="tx2"/>
                </a:solidFill>
              </a:rPr>
              <a:t>2.</a:t>
            </a:r>
            <a:r>
              <a:rPr lang="en-US" sz="2000" b="1" dirty="0"/>
              <a:t> Decide on the number of levels.</a:t>
            </a:r>
          </a:p>
          <a:p>
            <a:pPr lvl="1"/>
            <a:r>
              <a:rPr lang="en-US" sz="2000" b="1" dirty="0"/>
              <a:t>Principle of simplicity: </a:t>
            </a:r>
            <a:r>
              <a:rPr lang="en-US" sz="2000" dirty="0"/>
              <a:t>Employ as few levels as possible.</a:t>
            </a:r>
          </a:p>
          <a:p>
            <a:pPr lvl="1"/>
            <a:r>
              <a:rPr lang="en-US" sz="2000" b="1" dirty="0"/>
              <a:t>Principle of clarity: </a:t>
            </a:r>
            <a:r>
              <a:rPr lang="en-US" sz="2000" dirty="0"/>
              <a:t>Logic and relationship of all brand elements employed must be obvious and transparent.</a:t>
            </a:r>
            <a:endParaRPr lang="en-IN" sz="2000" dirty="0"/>
          </a:p>
        </p:txBody>
      </p:sp>
    </p:spTree>
    <p:extLst>
      <p:ext uri="{BB962C8B-B14F-4D97-AF65-F5344CB8AC3E}">
        <p14:creationId xmlns:p14="http://schemas.microsoft.com/office/powerpoint/2010/main" val="1981888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12-6: Guidelines for Brand Hierarchy Decisions </a:t>
            </a:r>
            <a:r>
              <a:rPr lang="en-US" sz="2000" b="0" dirty="0"/>
              <a:t>(2 of 2)</a:t>
            </a:r>
            <a:endParaRPr lang="en-IN" sz="2000" b="0" dirty="0"/>
          </a:p>
        </p:txBody>
      </p:sp>
      <p:sp>
        <p:nvSpPr>
          <p:cNvPr id="3" name="Content Placeholder 2"/>
          <p:cNvSpPr>
            <a:spLocks noGrp="1"/>
          </p:cNvSpPr>
          <p:nvPr>
            <p:ph sz="quarter" idx="13"/>
          </p:nvPr>
        </p:nvSpPr>
        <p:spPr>
          <a:xfrm>
            <a:off x="457200" y="1556326"/>
            <a:ext cx="8229600" cy="4806374"/>
          </a:xfrm>
          <a:ln w="3175">
            <a:solidFill>
              <a:schemeClr val="tx1"/>
            </a:solidFill>
          </a:ln>
        </p:spPr>
        <p:txBody>
          <a:bodyPr lIns="90000" tIns="90000" rIns="90000" bIns="90000"/>
          <a:lstStyle/>
          <a:p>
            <a:pPr marL="273050" indent="-273050">
              <a:buNone/>
            </a:pPr>
            <a:r>
              <a:rPr lang="en-US" sz="2000" b="1" dirty="0">
                <a:solidFill>
                  <a:schemeClr val="tx2"/>
                </a:solidFill>
              </a:rPr>
              <a:t>3.</a:t>
            </a:r>
            <a:r>
              <a:rPr lang="en-US" sz="2000" b="1" dirty="0"/>
              <a:t> Decide on the levels of awareness and types of associations to be created at each level.</a:t>
            </a:r>
          </a:p>
          <a:p>
            <a:pPr marL="741600" lvl="1"/>
            <a:r>
              <a:rPr lang="en-US" sz="2000" b="1" dirty="0"/>
              <a:t>Principle of relevance: </a:t>
            </a:r>
            <a:r>
              <a:rPr lang="en-US" sz="2000" dirty="0"/>
              <a:t>Create abstract associations that are relevant across as many individual items as possible.</a:t>
            </a:r>
          </a:p>
          <a:p>
            <a:pPr marL="741600" lvl="1"/>
            <a:r>
              <a:rPr lang="en-US" sz="2000" b="1" dirty="0"/>
              <a:t>Principle of differentiation: </a:t>
            </a:r>
            <a:r>
              <a:rPr lang="en-US" sz="2000" dirty="0"/>
              <a:t>Differentiate individual items and brands.</a:t>
            </a:r>
          </a:p>
          <a:p>
            <a:pPr marL="0" indent="0">
              <a:buNone/>
            </a:pPr>
            <a:r>
              <a:rPr lang="en-US" sz="2000" b="1" dirty="0">
                <a:solidFill>
                  <a:schemeClr val="tx2"/>
                </a:solidFill>
              </a:rPr>
              <a:t>4.</a:t>
            </a:r>
            <a:r>
              <a:rPr lang="en-US" sz="2000" b="1" dirty="0"/>
              <a:t> Decide on how to link brands from different levels for a product.</a:t>
            </a:r>
          </a:p>
          <a:p>
            <a:pPr marL="741600" lvl="1"/>
            <a:r>
              <a:rPr lang="en-US" sz="2000" b="1" dirty="0"/>
              <a:t>Principle of prominence: </a:t>
            </a:r>
            <a:r>
              <a:rPr lang="en-US" sz="2000" dirty="0"/>
              <a:t>The relative prominence of brand elements affects perceptions of product distance and the type of image created for new products.</a:t>
            </a:r>
          </a:p>
          <a:p>
            <a:pPr marL="0" indent="0">
              <a:buNone/>
            </a:pPr>
            <a:r>
              <a:rPr lang="en-US" sz="2000" b="1" dirty="0">
                <a:solidFill>
                  <a:schemeClr val="tx2"/>
                </a:solidFill>
              </a:rPr>
              <a:t>5.</a:t>
            </a:r>
            <a:r>
              <a:rPr lang="en-US" sz="2000" b="1" dirty="0"/>
              <a:t> Decide on how to link a brand across products.</a:t>
            </a:r>
          </a:p>
          <a:p>
            <a:pPr marL="741600" lvl="1"/>
            <a:r>
              <a:rPr lang="en-US" sz="2000" b="1" dirty="0"/>
              <a:t>Principle of commonality: </a:t>
            </a:r>
            <a:r>
              <a:rPr lang="en-US" sz="2000" dirty="0"/>
              <a:t>The more common elements products share, the stronger the linkages.</a:t>
            </a:r>
            <a:endParaRPr lang="en-IN" sz="2000" dirty="0"/>
          </a:p>
        </p:txBody>
      </p:sp>
    </p:spTree>
    <p:extLst>
      <p:ext uri="{BB962C8B-B14F-4D97-AF65-F5344CB8AC3E}">
        <p14:creationId xmlns:p14="http://schemas.microsoft.com/office/powerpoint/2010/main" val="718332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Brand Hierarchy </a:t>
            </a:r>
            <a:r>
              <a:rPr lang="en-US" sz="2000" b="0" dirty="0"/>
              <a:t>(2 of 3)</a:t>
            </a:r>
            <a:endParaRPr lang="en-IN" sz="2000" b="0" dirty="0"/>
          </a:p>
        </p:txBody>
      </p:sp>
      <p:sp>
        <p:nvSpPr>
          <p:cNvPr id="3" name="Content Placeholder 2"/>
          <p:cNvSpPr>
            <a:spLocks noGrp="1"/>
          </p:cNvSpPr>
          <p:nvPr>
            <p:ph sz="quarter" idx="13"/>
          </p:nvPr>
        </p:nvSpPr>
        <p:spPr>
          <a:xfrm>
            <a:off x="457200" y="1556326"/>
            <a:ext cx="8157411" cy="4434275"/>
          </a:xfrm>
        </p:spPr>
        <p:txBody>
          <a:bodyPr/>
          <a:lstStyle/>
          <a:p>
            <a:pPr lvl="0"/>
            <a:r>
              <a:rPr lang="en-US" dirty="0"/>
              <a:t>Specific products to introduce</a:t>
            </a:r>
          </a:p>
          <a:p>
            <a:pPr lvl="0"/>
            <a:r>
              <a:rPr lang="en-US" dirty="0"/>
              <a:t>Number of levels of the brand hierarchy</a:t>
            </a:r>
          </a:p>
          <a:p>
            <a:pPr lvl="0"/>
            <a:r>
              <a:rPr lang="en-US" dirty="0"/>
              <a:t>Desired awareness and image at each hierarchy level</a:t>
            </a:r>
          </a:p>
        </p:txBody>
      </p:sp>
    </p:spTree>
    <p:extLst>
      <p:ext uri="{BB962C8B-B14F-4D97-AF65-F5344CB8AC3E}">
        <p14:creationId xmlns:p14="http://schemas.microsoft.com/office/powerpoint/2010/main" val="301615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4977444" y="1989249"/>
            <a:ext cx="3450566" cy="1037048"/>
          </a:xfrm>
        </p:spPr>
        <p:txBody>
          <a:bodyPr/>
          <a:lstStyle/>
          <a:p>
            <a:pPr lvl="0" algn="ctr"/>
            <a:r>
              <a:rPr lang="en-US" b="1" dirty="0">
                <a:latin typeface="+mn-lt"/>
              </a:rPr>
              <a:t>Chapter 12</a:t>
            </a:r>
          </a:p>
        </p:txBody>
      </p:sp>
      <p:sp>
        <p:nvSpPr>
          <p:cNvPr id="5" name="Text Placeholder 4"/>
          <p:cNvSpPr>
            <a:spLocks noGrp="1"/>
          </p:cNvSpPr>
          <p:nvPr>
            <p:ph type="body" idx="3"/>
          </p:nvPr>
        </p:nvSpPr>
        <p:spPr>
          <a:xfrm>
            <a:off x="4977444" y="3186051"/>
            <a:ext cx="3450566" cy="1207273"/>
          </a:xfrm>
        </p:spPr>
        <p:txBody>
          <a:bodyPr/>
          <a:lstStyle/>
          <a:p>
            <a:pPr algn="ctr"/>
            <a:r>
              <a:rPr lang="en-US" dirty="0">
                <a:latin typeface="+mn-lt"/>
              </a:rPr>
              <a:t>Designing and Implementing Brand Architecture Strategies</a:t>
            </a:r>
          </a:p>
        </p:txBody>
      </p:sp>
    </p:spTree>
    <p:extLst>
      <p:ext uri="{BB962C8B-B14F-4D97-AF65-F5344CB8AC3E}">
        <p14:creationId xmlns:p14="http://schemas.microsoft.com/office/powerpoint/2010/main" val="55539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 Brand Hierarchy </a:t>
            </a:r>
            <a:r>
              <a:rPr lang="en-US" sz="2000" b="0" dirty="0"/>
              <a:t>(3 of 3)</a:t>
            </a:r>
            <a:endParaRPr lang="en-IN" sz="2000" b="0" dirty="0"/>
          </a:p>
        </p:txBody>
      </p:sp>
      <p:sp>
        <p:nvSpPr>
          <p:cNvPr id="3" name="Content Placeholder 2"/>
          <p:cNvSpPr>
            <a:spLocks noGrp="1"/>
          </p:cNvSpPr>
          <p:nvPr>
            <p:ph sz="quarter" idx="13"/>
          </p:nvPr>
        </p:nvSpPr>
        <p:spPr>
          <a:xfrm>
            <a:off x="457200" y="1556326"/>
            <a:ext cx="8157411" cy="4434275"/>
          </a:xfrm>
        </p:spPr>
        <p:txBody>
          <a:bodyPr/>
          <a:lstStyle/>
          <a:p>
            <a:pPr lvl="0"/>
            <a:r>
              <a:rPr lang="en-US" dirty="0"/>
              <a:t>Combining brand elements from different levels</a:t>
            </a:r>
          </a:p>
          <a:p>
            <a:pPr lvl="0"/>
            <a:r>
              <a:rPr lang="en-US" dirty="0"/>
              <a:t>Principal of prominence</a:t>
            </a:r>
          </a:p>
          <a:p>
            <a:pPr lvl="0"/>
            <a:r>
              <a:rPr lang="en-US" dirty="0"/>
              <a:t>Branding strategy screen</a:t>
            </a:r>
          </a:p>
          <a:p>
            <a:pPr lvl="0"/>
            <a:r>
              <a:rPr lang="en-US" dirty="0"/>
              <a:t>Linking brand elements to multiple products</a:t>
            </a:r>
          </a:p>
        </p:txBody>
      </p:sp>
    </p:spTree>
    <p:extLst>
      <p:ext uri="{BB962C8B-B14F-4D97-AF65-F5344CB8AC3E}">
        <p14:creationId xmlns:p14="http://schemas.microsoft.com/office/powerpoint/2010/main" val="749503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12-7: Branding Strategy Screen</a:t>
            </a:r>
            <a:endParaRPr lang="en-IN" sz="3400" dirty="0"/>
          </a:p>
        </p:txBody>
      </p:sp>
      <p:pic>
        <p:nvPicPr>
          <p:cNvPr id="5" name="Picture 4" descr="The screen features a long, double ended horizontal arrow with 4 points displayed at regular intervals. The points are labelled as follows. Point 1, single parent brand. Point 2, Sub brand, parent primary. Point 3, Sub brand, parent secondary. Point 4, New Brand. Below the arrow is a bulleted list that contains 2 columns of 3 bullets each. The bullets read as follows. Bullet 1, Parent brand equity highly relevant and differentiating. Bullet 2, More opportunities for positive feedback for Parent brand. Bullet 3, Little risk of negative feedback to Parent brand. Bullet 4, Parent brand equity less relevant and differentiating. Bullet 5, Fewer opportunities for positive feedback for Parent brand. Bullet 6, Greater risk of negative feedback to Parent brand. A text box at the bottom center of the screen reads, Evaluate optimal equity upside and risk."/>
          <p:cNvPicPr>
            <a:picLocks noChangeAspect="1"/>
          </p:cNvPicPr>
          <p:nvPr/>
        </p:nvPicPr>
        <p:blipFill>
          <a:blip r:embed="rId2"/>
          <a:stretch>
            <a:fillRect/>
          </a:stretch>
        </p:blipFill>
        <p:spPr>
          <a:xfrm>
            <a:off x="712593" y="1728605"/>
            <a:ext cx="7718814" cy="4325487"/>
          </a:xfrm>
          <a:prstGeom prst="rect">
            <a:avLst/>
          </a:prstGeom>
        </p:spPr>
      </p:pic>
    </p:spTree>
    <p:extLst>
      <p:ext uri="{BB962C8B-B14F-4D97-AF65-F5344CB8AC3E}">
        <p14:creationId xmlns:p14="http://schemas.microsoft.com/office/powerpoint/2010/main" val="2505294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Corporate Branding</a:t>
            </a:r>
            <a:endParaRPr lang="en-IN" dirty="0"/>
          </a:p>
        </p:txBody>
      </p:sp>
      <p:sp>
        <p:nvSpPr>
          <p:cNvPr id="3" name="Content Placeholder 2"/>
          <p:cNvSpPr>
            <a:spLocks noGrp="1"/>
          </p:cNvSpPr>
          <p:nvPr>
            <p:ph sz="quarter" idx="13"/>
          </p:nvPr>
        </p:nvSpPr>
        <p:spPr/>
        <p:txBody>
          <a:bodyPr/>
          <a:lstStyle/>
          <a:p>
            <a:pPr lvl="0"/>
            <a:r>
              <a:rPr lang="en-US" dirty="0"/>
              <a:t>Corporate Image Dimensions</a:t>
            </a:r>
          </a:p>
          <a:p>
            <a:pPr lvl="0"/>
            <a:r>
              <a:rPr lang="en-US" dirty="0"/>
              <a:t>Managing the Corporate Brand</a:t>
            </a:r>
          </a:p>
        </p:txBody>
      </p:sp>
    </p:spTree>
    <p:extLst>
      <p:ext uri="{BB962C8B-B14F-4D97-AF65-F5344CB8AC3E}">
        <p14:creationId xmlns:p14="http://schemas.microsoft.com/office/powerpoint/2010/main" val="3903887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Corporate Image Dimensions</a:t>
            </a:r>
            <a:endParaRPr lang="en-IN" dirty="0"/>
          </a:p>
        </p:txBody>
      </p:sp>
      <p:sp>
        <p:nvSpPr>
          <p:cNvPr id="3" name="Content Placeholder 2"/>
          <p:cNvSpPr>
            <a:spLocks noGrp="1"/>
          </p:cNvSpPr>
          <p:nvPr>
            <p:ph sz="quarter" idx="13"/>
          </p:nvPr>
        </p:nvSpPr>
        <p:spPr/>
        <p:txBody>
          <a:bodyPr/>
          <a:lstStyle/>
          <a:p>
            <a:pPr lvl="0"/>
            <a:r>
              <a:rPr lang="en-US" dirty="0"/>
              <a:t>Common Product Attributes, Benefits, or Attitudes</a:t>
            </a:r>
          </a:p>
          <a:p>
            <a:pPr lvl="0"/>
            <a:r>
              <a:rPr lang="en-US" dirty="0"/>
              <a:t>People and Relationships</a:t>
            </a:r>
          </a:p>
          <a:p>
            <a:pPr lvl="0"/>
            <a:r>
              <a:rPr lang="en-US" dirty="0"/>
              <a:t>Values and Programs</a:t>
            </a:r>
          </a:p>
          <a:p>
            <a:pPr lvl="0"/>
            <a:r>
              <a:rPr lang="en-US" dirty="0"/>
              <a:t>Corporate Credibility</a:t>
            </a:r>
          </a:p>
        </p:txBody>
      </p:sp>
    </p:spTree>
    <p:extLst>
      <p:ext uri="{BB962C8B-B14F-4D97-AF65-F5344CB8AC3E}">
        <p14:creationId xmlns:p14="http://schemas.microsoft.com/office/powerpoint/2010/main" val="1622198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Managing the Corporate Brand</a:t>
            </a:r>
            <a:endParaRPr lang="en-IN" dirty="0"/>
          </a:p>
        </p:txBody>
      </p:sp>
      <p:sp>
        <p:nvSpPr>
          <p:cNvPr id="3" name="Content Placeholder 2"/>
          <p:cNvSpPr>
            <a:spLocks noGrp="1"/>
          </p:cNvSpPr>
          <p:nvPr>
            <p:ph sz="quarter" idx="13"/>
          </p:nvPr>
        </p:nvSpPr>
        <p:spPr/>
        <p:txBody>
          <a:bodyPr/>
          <a:lstStyle/>
          <a:p>
            <a:pPr lvl="0"/>
            <a:r>
              <a:rPr lang="en-US" dirty="0"/>
              <a:t>Corporate Social Responsibility</a:t>
            </a:r>
          </a:p>
          <a:p>
            <a:pPr lvl="0"/>
            <a:r>
              <a:rPr lang="en-US" dirty="0"/>
              <a:t>Corporate Image Campaigns</a:t>
            </a:r>
          </a:p>
          <a:p>
            <a:pPr lvl="0"/>
            <a:r>
              <a:rPr lang="en-US" dirty="0"/>
              <a:t>Corporate Name Changes</a:t>
            </a:r>
          </a:p>
        </p:txBody>
      </p:sp>
    </p:spTree>
    <p:extLst>
      <p:ext uri="{BB962C8B-B14F-4D97-AF65-F5344CB8AC3E}">
        <p14:creationId xmlns:p14="http://schemas.microsoft.com/office/powerpoint/2010/main" val="3780599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Brand Architecture Guidelines</a:t>
            </a:r>
            <a:endParaRPr lang="en-IN" dirty="0"/>
          </a:p>
        </p:txBody>
      </p:sp>
      <p:sp>
        <p:nvSpPr>
          <p:cNvPr id="3" name="Content Placeholder 2"/>
          <p:cNvSpPr>
            <a:spLocks noGrp="1"/>
          </p:cNvSpPr>
          <p:nvPr>
            <p:ph sz="quarter" idx="13"/>
          </p:nvPr>
        </p:nvSpPr>
        <p:spPr/>
        <p:txBody>
          <a:bodyPr/>
          <a:lstStyle/>
          <a:p>
            <a:pPr lvl="0"/>
            <a:r>
              <a:rPr lang="en-US" dirty="0"/>
              <a:t>Adopt a strong customer focus</a:t>
            </a:r>
          </a:p>
          <a:p>
            <a:pPr lvl="0"/>
            <a:r>
              <a:rPr lang="en-US" dirty="0"/>
              <a:t>Create broad, robust brand platforms</a:t>
            </a:r>
          </a:p>
          <a:p>
            <a:pPr lvl="0"/>
            <a:r>
              <a:rPr lang="en-US" dirty="0"/>
              <a:t>Avoid overbranding and having too many brands</a:t>
            </a:r>
          </a:p>
          <a:p>
            <a:pPr lvl="0"/>
            <a:r>
              <a:rPr lang="en-US" dirty="0"/>
              <a:t>Selectively employ sub-brands</a:t>
            </a:r>
          </a:p>
          <a:p>
            <a:pPr lvl="0"/>
            <a:r>
              <a:rPr lang="en-US" dirty="0"/>
              <a:t>Selectively extend brands</a:t>
            </a:r>
          </a:p>
        </p:txBody>
      </p:sp>
    </p:spTree>
    <p:extLst>
      <p:ext uri="{BB962C8B-B14F-4D97-AF65-F5344CB8AC3E}">
        <p14:creationId xmlns:p14="http://schemas.microsoft.com/office/powerpoint/2010/main" val="1715343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977444" y="1989249"/>
            <a:ext cx="3450566" cy="1037048"/>
          </a:xfrm>
        </p:spPr>
        <p:txBody>
          <a:bodyPr/>
          <a:lstStyle/>
          <a:p>
            <a:pPr lvl="0" algn="ctr"/>
            <a:r>
              <a:rPr lang="en-US" b="1" dirty="0">
                <a:latin typeface="+mn-lt"/>
              </a:rPr>
              <a:t>Chapter 13</a:t>
            </a:r>
          </a:p>
        </p:txBody>
      </p:sp>
      <p:sp>
        <p:nvSpPr>
          <p:cNvPr id="5" name="Text Placeholder 4"/>
          <p:cNvSpPr>
            <a:spLocks noGrp="1"/>
          </p:cNvSpPr>
          <p:nvPr>
            <p:ph type="body" idx="2"/>
          </p:nvPr>
        </p:nvSpPr>
        <p:spPr>
          <a:xfrm>
            <a:off x="4977444" y="3186051"/>
            <a:ext cx="3450566" cy="1133701"/>
          </a:xfrm>
        </p:spPr>
        <p:txBody>
          <a:bodyPr>
            <a:normAutofit fontScale="92500" lnSpcReduction="20000"/>
          </a:bodyPr>
          <a:lstStyle/>
          <a:p>
            <a:pPr algn="ctr"/>
            <a:r>
              <a:rPr lang="en-US" dirty="0">
                <a:latin typeface="+mn-lt"/>
              </a:rPr>
              <a:t>Introducing and Naming New Products and Brand Extensions</a:t>
            </a:r>
          </a:p>
        </p:txBody>
      </p:sp>
    </p:spTree>
    <p:extLst>
      <p:ext uri="{BB962C8B-B14F-4D97-AF65-F5344CB8AC3E}">
        <p14:creationId xmlns:p14="http://schemas.microsoft.com/office/powerpoint/2010/main" val="1693123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Learning Objectives</a:t>
            </a:r>
            <a:endParaRPr lang="en-IN" dirty="0"/>
          </a:p>
        </p:txBody>
      </p:sp>
      <p:sp>
        <p:nvSpPr>
          <p:cNvPr id="3" name="Content Placeholder 2"/>
          <p:cNvSpPr>
            <a:spLocks noGrp="1"/>
          </p:cNvSpPr>
          <p:nvPr>
            <p:ph sz="quarter" idx="13"/>
          </p:nvPr>
        </p:nvSpPr>
        <p:spPr>
          <a:xfrm>
            <a:off x="457200" y="1556326"/>
            <a:ext cx="8321040" cy="4434275"/>
          </a:xfrm>
        </p:spPr>
        <p:txBody>
          <a:bodyPr/>
          <a:lstStyle/>
          <a:p>
            <a:pPr marL="432" indent="0">
              <a:buNone/>
            </a:pPr>
            <a:r>
              <a:rPr lang="en-US" altLang="en-US" b="1" dirty="0">
                <a:solidFill>
                  <a:schemeClr val="tx2"/>
                </a:solidFill>
              </a:rPr>
              <a:t>13.1</a:t>
            </a:r>
            <a:r>
              <a:rPr lang="en-US" altLang="en-US" dirty="0"/>
              <a:t> Define the different types of brand extensions</a:t>
            </a:r>
          </a:p>
          <a:p>
            <a:pPr marL="432" indent="0">
              <a:buNone/>
            </a:pPr>
            <a:r>
              <a:rPr lang="en-US" altLang="en-US" b="1" dirty="0">
                <a:solidFill>
                  <a:schemeClr val="tx2"/>
                </a:solidFill>
              </a:rPr>
              <a:t>13.2</a:t>
            </a:r>
            <a:r>
              <a:rPr lang="en-US" altLang="en-US" dirty="0"/>
              <a:t> List the main advantages and disadvantages of brand extensions</a:t>
            </a:r>
          </a:p>
          <a:p>
            <a:pPr marL="432" indent="0">
              <a:buNone/>
            </a:pPr>
            <a:r>
              <a:rPr lang="en-US" altLang="en-US" b="1" dirty="0">
                <a:solidFill>
                  <a:schemeClr val="tx2"/>
                </a:solidFill>
              </a:rPr>
              <a:t>13.3</a:t>
            </a:r>
            <a:r>
              <a:rPr lang="en-US" altLang="en-US" dirty="0"/>
              <a:t> Summarize how consumers evaluate extensions and how extensions contribute to parent brand equity</a:t>
            </a:r>
          </a:p>
          <a:p>
            <a:pPr marL="432" indent="0">
              <a:buNone/>
            </a:pPr>
            <a:r>
              <a:rPr lang="en-US" altLang="en-US" b="1" dirty="0">
                <a:solidFill>
                  <a:schemeClr val="tx2"/>
                </a:solidFill>
              </a:rPr>
              <a:t>13.4</a:t>
            </a:r>
            <a:r>
              <a:rPr lang="en-US" altLang="en-US" dirty="0"/>
              <a:t> Outline the key assumptions and success criteria for brand extensions</a:t>
            </a:r>
            <a:endParaRPr lang="en-IN" altLang="en-US" dirty="0"/>
          </a:p>
        </p:txBody>
      </p:sp>
    </p:spTree>
    <p:extLst>
      <p:ext uri="{BB962C8B-B14F-4D97-AF65-F5344CB8AC3E}">
        <p14:creationId xmlns:p14="http://schemas.microsoft.com/office/powerpoint/2010/main" val="1366894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New Products and Brand Extensions</a:t>
            </a:r>
            <a:r>
              <a:rPr lang="en-US" dirty="0"/>
              <a:t> </a:t>
            </a:r>
            <a:r>
              <a:rPr lang="en-US" sz="2000" b="0" dirty="0"/>
              <a:t>(1 of 2)</a:t>
            </a:r>
            <a:endParaRPr lang="en-IN" sz="2000" b="0" dirty="0"/>
          </a:p>
        </p:txBody>
      </p:sp>
      <p:sp>
        <p:nvSpPr>
          <p:cNvPr id="4" name="Content Placeholder 3"/>
          <p:cNvSpPr>
            <a:spLocks noGrp="1"/>
          </p:cNvSpPr>
          <p:nvPr>
            <p:ph sz="quarter" idx="13"/>
          </p:nvPr>
        </p:nvSpPr>
        <p:spPr>
          <a:xfrm>
            <a:off x="457200" y="1556327"/>
            <a:ext cx="8229600" cy="811488"/>
          </a:xfrm>
        </p:spPr>
        <p:txBody>
          <a:bodyPr/>
          <a:lstStyle/>
          <a:p>
            <a:r>
              <a:rPr lang="en-US" altLang="en-US" dirty="0"/>
              <a:t>Three branding approaches available when a firm introduces a new product:</a:t>
            </a:r>
          </a:p>
        </p:txBody>
      </p:sp>
      <p:sp>
        <p:nvSpPr>
          <p:cNvPr id="5" name="Content Placeholder 4"/>
          <p:cNvSpPr>
            <a:spLocks noGrp="1"/>
          </p:cNvSpPr>
          <p:nvPr>
            <p:ph sz="quarter" idx="14"/>
          </p:nvPr>
        </p:nvSpPr>
        <p:spPr>
          <a:xfrm>
            <a:off x="457200" y="2424080"/>
            <a:ext cx="8229600" cy="1793875"/>
          </a:xfrm>
        </p:spPr>
        <p:txBody>
          <a:bodyPr/>
          <a:lstStyle/>
          <a:p>
            <a:pPr marL="741600" lvl="1" indent="-428400">
              <a:buFont typeface="+mj-lt"/>
              <a:buAutoNum type="arabicPeriod"/>
            </a:pPr>
            <a:r>
              <a:rPr lang="en-US" altLang="en-US" dirty="0"/>
              <a:t>Develop a new brand</a:t>
            </a:r>
          </a:p>
          <a:p>
            <a:pPr marL="741600" lvl="1" indent="-428400">
              <a:buFont typeface="+mj-lt"/>
              <a:buAutoNum type="arabicPeriod"/>
            </a:pPr>
            <a:r>
              <a:rPr lang="en-US" altLang="en-US" dirty="0"/>
              <a:t>Apply one of its existing brands</a:t>
            </a:r>
          </a:p>
          <a:p>
            <a:pPr marL="741600" lvl="1" indent="-428400">
              <a:buFont typeface="+mj-lt"/>
              <a:buAutoNum type="arabicPeriod"/>
            </a:pPr>
            <a:r>
              <a:rPr lang="en-US" altLang="en-US" dirty="0"/>
              <a:t>Use a combination of new and existing</a:t>
            </a:r>
            <a:endParaRPr lang="en-IN" dirty="0"/>
          </a:p>
        </p:txBody>
      </p:sp>
    </p:spTree>
    <p:extLst>
      <p:ext uri="{BB962C8B-B14F-4D97-AF65-F5344CB8AC3E}">
        <p14:creationId xmlns:p14="http://schemas.microsoft.com/office/powerpoint/2010/main" val="3976884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New Products and Brand Extensions</a:t>
            </a:r>
            <a:r>
              <a:rPr lang="en-US" dirty="0"/>
              <a:t> </a:t>
            </a:r>
            <a:r>
              <a:rPr lang="en-US" sz="2000" b="0" dirty="0"/>
              <a:t>(2 of 2)</a:t>
            </a:r>
            <a:endParaRPr lang="en-IN" sz="2000" b="0" dirty="0"/>
          </a:p>
        </p:txBody>
      </p:sp>
      <p:sp>
        <p:nvSpPr>
          <p:cNvPr id="7" name="Content Placeholder 6"/>
          <p:cNvSpPr>
            <a:spLocks noGrp="1"/>
          </p:cNvSpPr>
          <p:nvPr>
            <p:ph sz="quarter" idx="13"/>
          </p:nvPr>
        </p:nvSpPr>
        <p:spPr>
          <a:xfrm>
            <a:off x="457200" y="1556326"/>
            <a:ext cx="8109284" cy="4434275"/>
          </a:xfrm>
        </p:spPr>
        <p:txBody>
          <a:bodyPr/>
          <a:lstStyle/>
          <a:p>
            <a:r>
              <a:rPr lang="en-US" altLang="en-US" dirty="0"/>
              <a:t>A brand extension occurs when a firm uses an established brand name to introduce a new product</a:t>
            </a:r>
          </a:p>
          <a:p>
            <a:pPr lvl="1"/>
            <a:r>
              <a:rPr lang="en-US" altLang="en-US" dirty="0"/>
              <a:t>Line extension</a:t>
            </a:r>
          </a:p>
          <a:p>
            <a:pPr lvl="2"/>
            <a:r>
              <a:rPr lang="en-US" altLang="en-US" dirty="0"/>
              <a:t>Adds a different variety, a different form or size, or a different application for the brand</a:t>
            </a:r>
          </a:p>
          <a:p>
            <a:pPr lvl="1"/>
            <a:r>
              <a:rPr lang="en-US" altLang="en-US" dirty="0"/>
              <a:t>Category extension</a:t>
            </a:r>
          </a:p>
          <a:p>
            <a:pPr lvl="2"/>
            <a:r>
              <a:rPr lang="en-US" altLang="en-US" dirty="0"/>
              <a:t>Marketers apply the parent brand to enter a different product category from the one it currently serves</a:t>
            </a:r>
          </a:p>
        </p:txBody>
      </p:sp>
    </p:spTree>
    <p:extLst>
      <p:ext uri="{BB962C8B-B14F-4D97-AF65-F5344CB8AC3E}">
        <p14:creationId xmlns:p14="http://schemas.microsoft.com/office/powerpoint/2010/main" val="182443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Learning Objectives </a:t>
            </a:r>
            <a:r>
              <a:rPr lang="en-IN" altLang="en-US" sz="2000" b="0" dirty="0"/>
              <a:t>(1 of 2)</a:t>
            </a:r>
            <a:endParaRPr lang="en-IN" sz="2000" b="0" dirty="0"/>
          </a:p>
        </p:txBody>
      </p:sp>
      <p:sp>
        <p:nvSpPr>
          <p:cNvPr id="3" name="Content Placeholder 2"/>
          <p:cNvSpPr>
            <a:spLocks noGrp="1"/>
          </p:cNvSpPr>
          <p:nvPr>
            <p:ph sz="quarter" idx="13"/>
          </p:nvPr>
        </p:nvSpPr>
        <p:spPr/>
        <p:txBody>
          <a:bodyPr/>
          <a:lstStyle/>
          <a:p>
            <a:pPr marL="432" indent="0">
              <a:buNone/>
            </a:pPr>
            <a:r>
              <a:rPr lang="en-US" altLang="en-US" b="1" dirty="0">
                <a:solidFill>
                  <a:schemeClr val="tx2"/>
                </a:solidFill>
              </a:rPr>
              <a:t>12.1</a:t>
            </a:r>
            <a:r>
              <a:rPr lang="en-US" altLang="en-US" dirty="0"/>
              <a:t> Define the key components of brand architecture</a:t>
            </a:r>
          </a:p>
          <a:p>
            <a:pPr marL="432" indent="0">
              <a:buNone/>
            </a:pPr>
            <a:r>
              <a:rPr lang="en-US" altLang="en-US" b="1" dirty="0">
                <a:solidFill>
                  <a:schemeClr val="tx2"/>
                </a:solidFill>
              </a:rPr>
              <a:t>12.2</a:t>
            </a:r>
            <a:r>
              <a:rPr lang="en-US" altLang="en-US" dirty="0"/>
              <a:t> Define a brand-product matrix</a:t>
            </a:r>
          </a:p>
          <a:p>
            <a:pPr marL="432" indent="0">
              <a:buNone/>
            </a:pPr>
            <a:r>
              <a:rPr lang="en-US" altLang="en-US" b="1" dirty="0">
                <a:solidFill>
                  <a:schemeClr val="tx2"/>
                </a:solidFill>
              </a:rPr>
              <a:t>12.3</a:t>
            </a:r>
            <a:r>
              <a:rPr lang="en-US" altLang="en-US" dirty="0"/>
              <a:t> Outline the principles of a good brand portfolio</a:t>
            </a:r>
          </a:p>
          <a:p>
            <a:pPr marL="432" indent="0">
              <a:buNone/>
            </a:pPr>
            <a:r>
              <a:rPr lang="en-US" altLang="en-US" b="1" dirty="0">
                <a:solidFill>
                  <a:schemeClr val="tx2"/>
                </a:solidFill>
              </a:rPr>
              <a:t>12.4</a:t>
            </a:r>
            <a:r>
              <a:rPr lang="en-US" altLang="en-US" dirty="0"/>
              <a:t> Assemble a basic brand hierarchy for a brand</a:t>
            </a:r>
          </a:p>
        </p:txBody>
      </p:sp>
    </p:spTree>
    <p:extLst>
      <p:ext uri="{BB962C8B-B14F-4D97-AF65-F5344CB8AC3E}">
        <p14:creationId xmlns:p14="http://schemas.microsoft.com/office/powerpoint/2010/main" val="3785691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13-1: Ansoff’s Growth Matrix</a:t>
            </a:r>
            <a:endParaRPr lang="en-IN" dirty="0"/>
          </a:p>
        </p:txBody>
      </p:sp>
      <p:graphicFrame>
        <p:nvGraphicFramePr>
          <p:cNvPr id="3" name="Table 2"/>
          <p:cNvGraphicFramePr>
            <a:graphicFrameLocks noGrp="1"/>
          </p:cNvGraphicFramePr>
          <p:nvPr/>
        </p:nvGraphicFramePr>
        <p:xfrm>
          <a:off x="785191" y="2142436"/>
          <a:ext cx="7573618" cy="3244574"/>
        </p:xfrm>
        <a:graphic>
          <a:graphicData uri="http://schemas.openxmlformats.org/drawingml/2006/table">
            <a:tbl>
              <a:tblPr firstRow="1" bandRow="1">
                <a:tableStyleId>{2D5ABB26-0587-4C30-8999-92F81FD0307C}</a:tableStyleId>
              </a:tblPr>
              <a:tblGrid>
                <a:gridCol w="2346198">
                  <a:extLst>
                    <a:ext uri="{9D8B030D-6E8A-4147-A177-3AD203B41FA5}">
                      <a16:colId xmlns:a16="http://schemas.microsoft.com/office/drawing/2014/main" val="2118851676"/>
                    </a:ext>
                  </a:extLst>
                </a:gridCol>
                <a:gridCol w="2631056">
                  <a:extLst>
                    <a:ext uri="{9D8B030D-6E8A-4147-A177-3AD203B41FA5}">
                      <a16:colId xmlns:a16="http://schemas.microsoft.com/office/drawing/2014/main" val="4095691463"/>
                    </a:ext>
                  </a:extLst>
                </a:gridCol>
                <a:gridCol w="2596364">
                  <a:extLst>
                    <a:ext uri="{9D8B030D-6E8A-4147-A177-3AD203B41FA5}">
                      <a16:colId xmlns:a16="http://schemas.microsoft.com/office/drawing/2014/main" val="721564022"/>
                    </a:ext>
                  </a:extLst>
                </a:gridCol>
              </a:tblGrid>
              <a:tr h="841186">
                <a:tc>
                  <a:txBody>
                    <a:bodyPr/>
                    <a:lstStyle/>
                    <a:p>
                      <a:pPr algn="ctr"/>
                      <a:r>
                        <a:rPr lang="en-IN" sz="1800" b="1" baseline="0" dirty="0">
                          <a:solidFill>
                            <a:schemeClr val="bg1"/>
                          </a:solidFill>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1" i="0" u="none" strike="noStrike" cap="none" baseline="0" dirty="0">
                          <a:solidFill>
                            <a:schemeClr val="tx1"/>
                          </a:solidFill>
                          <a:latin typeface="+mn-lt"/>
                          <a:ea typeface="+mn-ea"/>
                          <a:cs typeface="+mn-cs"/>
                          <a:sym typeface="Arial"/>
                        </a:rPr>
                        <a:t>Current Products</a:t>
                      </a:r>
                      <a:endParaRPr lang="en-IN" sz="1800"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1" i="0" u="none" strike="noStrike" cap="none" baseline="0" dirty="0">
                          <a:solidFill>
                            <a:schemeClr val="tx1"/>
                          </a:solidFill>
                          <a:latin typeface="+mn-lt"/>
                          <a:ea typeface="+mn-ea"/>
                          <a:cs typeface="+mn-cs"/>
                          <a:sym typeface="Arial"/>
                        </a:rPr>
                        <a:t>New Products</a:t>
                      </a:r>
                      <a:endParaRPr lang="en-IN" sz="1800"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9479619"/>
                  </a:ext>
                </a:extLst>
              </a:tr>
              <a:tr h="1201694">
                <a:tc>
                  <a:txBody>
                    <a:bodyPr/>
                    <a:lstStyle/>
                    <a:p>
                      <a:pPr algn="ctr"/>
                      <a:r>
                        <a:rPr lang="en-IN" sz="1800" b="1" i="0" u="none" strike="noStrike" cap="none" baseline="0" dirty="0">
                          <a:solidFill>
                            <a:schemeClr val="tx1"/>
                          </a:solidFill>
                          <a:latin typeface="+mn-lt"/>
                          <a:ea typeface="+mn-ea"/>
                          <a:cs typeface="+mn-cs"/>
                          <a:sym typeface="Arial"/>
                        </a:rPr>
                        <a:t>Current Markets</a:t>
                      </a:r>
                      <a:endParaRPr lang="en-IN" sz="1800" baseline="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0" i="0" u="none" strike="noStrike" cap="none" baseline="0" dirty="0">
                          <a:solidFill>
                            <a:schemeClr val="tx1"/>
                          </a:solidFill>
                          <a:latin typeface="+mn-lt"/>
                          <a:ea typeface="+mn-ea"/>
                          <a:cs typeface="+mn-cs"/>
                          <a:sym typeface="Arial"/>
                        </a:rPr>
                        <a:t>Market Penetration Strategy</a:t>
                      </a:r>
                      <a:endParaRPr lang="en-IN" sz="1800"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0" i="0" u="none" strike="noStrike" cap="none" baseline="0" dirty="0">
                          <a:solidFill>
                            <a:schemeClr val="tx1"/>
                          </a:solidFill>
                          <a:latin typeface="+mn-lt"/>
                          <a:ea typeface="+mn-ea"/>
                          <a:cs typeface="+mn-cs"/>
                          <a:sym typeface="Arial"/>
                        </a:rPr>
                        <a:t>Product Development Strategy</a:t>
                      </a:r>
                      <a:endParaRPr lang="en-IN" sz="1800"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139763"/>
                  </a:ext>
                </a:extLst>
              </a:tr>
              <a:tr h="1201694">
                <a:tc>
                  <a:txBody>
                    <a:bodyPr/>
                    <a:lstStyle/>
                    <a:p>
                      <a:pPr algn="ctr"/>
                      <a:r>
                        <a:rPr lang="en-IN" sz="1800" b="1" i="0" u="none" strike="noStrike" cap="none" baseline="0" dirty="0">
                          <a:solidFill>
                            <a:schemeClr val="tx1"/>
                          </a:solidFill>
                          <a:latin typeface="+mn-lt"/>
                          <a:ea typeface="+mn-ea"/>
                          <a:cs typeface="+mn-cs"/>
                          <a:sym typeface="Arial"/>
                        </a:rPr>
                        <a:t>New Markets</a:t>
                      </a:r>
                      <a:endParaRPr lang="en-IN" sz="1800" baseline="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0" i="0" u="none" strike="noStrike" cap="none" baseline="0" dirty="0">
                          <a:solidFill>
                            <a:schemeClr val="tx1"/>
                          </a:solidFill>
                          <a:latin typeface="+mn-lt"/>
                          <a:ea typeface="+mn-ea"/>
                          <a:cs typeface="+mn-cs"/>
                          <a:sym typeface="Arial"/>
                        </a:rPr>
                        <a:t>Market Development Strategy</a:t>
                      </a:r>
                      <a:endParaRPr lang="en-IN" sz="1800"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0" i="0" u="none" strike="noStrike" cap="none" baseline="0" dirty="0">
                          <a:solidFill>
                            <a:schemeClr val="tx1"/>
                          </a:solidFill>
                          <a:latin typeface="+mn-lt"/>
                          <a:ea typeface="+mn-ea"/>
                          <a:cs typeface="+mn-cs"/>
                          <a:sym typeface="Arial"/>
                        </a:rPr>
                        <a:t>Diversification Strategy</a:t>
                      </a:r>
                      <a:endParaRPr lang="en-IN" sz="1800"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8803050"/>
                  </a:ext>
                </a:extLst>
              </a:tr>
            </a:tbl>
          </a:graphicData>
        </a:graphic>
      </p:graphicFrame>
    </p:spTree>
    <p:extLst>
      <p:ext uri="{BB962C8B-B14F-4D97-AF65-F5344CB8AC3E}">
        <p14:creationId xmlns:p14="http://schemas.microsoft.com/office/powerpoint/2010/main" val="25850182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Advantages of Extensions</a:t>
            </a:r>
            <a:endParaRPr lang="en-IN" dirty="0"/>
          </a:p>
        </p:txBody>
      </p:sp>
      <p:sp>
        <p:nvSpPr>
          <p:cNvPr id="3" name="Content Placeholder 2"/>
          <p:cNvSpPr>
            <a:spLocks noGrp="1"/>
          </p:cNvSpPr>
          <p:nvPr>
            <p:ph sz="quarter" idx="13"/>
          </p:nvPr>
        </p:nvSpPr>
        <p:spPr/>
        <p:txBody>
          <a:bodyPr/>
          <a:lstStyle/>
          <a:p>
            <a:r>
              <a:rPr lang="en-US" dirty="0"/>
              <a:t>For most firms, the question is not </a:t>
            </a:r>
            <a:r>
              <a:rPr lang="en-US" b="1" dirty="0"/>
              <a:t>whether</a:t>
            </a:r>
            <a:r>
              <a:rPr lang="en-US" i="1" dirty="0"/>
              <a:t> </a:t>
            </a:r>
            <a:r>
              <a:rPr lang="en-US" dirty="0"/>
              <a:t>to extend the brand, but:</a:t>
            </a:r>
          </a:p>
          <a:p>
            <a:pPr lvl="1"/>
            <a:r>
              <a:rPr lang="en-US" dirty="0"/>
              <a:t>When, where, and how to extend it</a:t>
            </a:r>
          </a:p>
          <a:p>
            <a:r>
              <a:rPr lang="en-US" dirty="0"/>
              <a:t>Advantages in two categories</a:t>
            </a:r>
          </a:p>
          <a:p>
            <a:pPr lvl="1"/>
            <a:r>
              <a:rPr lang="en-US" dirty="0"/>
              <a:t>Facilitate new-product acceptance</a:t>
            </a:r>
          </a:p>
          <a:p>
            <a:pPr lvl="1"/>
            <a:r>
              <a:rPr lang="en-US" dirty="0"/>
              <a:t>Provide feedback benefits to a parent brand</a:t>
            </a:r>
          </a:p>
        </p:txBody>
      </p:sp>
    </p:spTree>
    <p:extLst>
      <p:ext uri="{BB962C8B-B14F-4D97-AF65-F5344CB8AC3E}">
        <p14:creationId xmlns:p14="http://schemas.microsoft.com/office/powerpoint/2010/main" val="224262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Facilitate New Product Acceptance</a:t>
            </a:r>
          </a:p>
        </p:txBody>
      </p:sp>
      <p:sp>
        <p:nvSpPr>
          <p:cNvPr id="3" name="Content Placeholder 2"/>
          <p:cNvSpPr>
            <a:spLocks noGrp="1"/>
          </p:cNvSpPr>
          <p:nvPr>
            <p:ph sz="quarter" idx="13"/>
          </p:nvPr>
        </p:nvSpPr>
        <p:spPr/>
        <p:txBody>
          <a:bodyPr/>
          <a:lstStyle/>
          <a:p>
            <a:pPr lvl="0"/>
            <a:r>
              <a:rPr lang="en-US" sz="2200" dirty="0"/>
              <a:t>Improve Brand Image</a:t>
            </a:r>
          </a:p>
          <a:p>
            <a:pPr lvl="0"/>
            <a:r>
              <a:rPr lang="en-US" sz="2200" dirty="0"/>
              <a:t>Reduce Risk Perceived by Customers</a:t>
            </a:r>
          </a:p>
          <a:p>
            <a:pPr lvl="0"/>
            <a:r>
              <a:rPr lang="en-US" sz="2200" dirty="0"/>
              <a:t>Increase the Probability of Gaining Distribution and Trial</a:t>
            </a:r>
          </a:p>
          <a:p>
            <a:pPr lvl="0"/>
            <a:r>
              <a:rPr lang="en-US" sz="2200" dirty="0"/>
              <a:t>Increase Efficiency of Promotional Expenditures</a:t>
            </a:r>
          </a:p>
          <a:p>
            <a:pPr lvl="0"/>
            <a:r>
              <a:rPr lang="en-US" sz="2200" dirty="0"/>
              <a:t>Reduce Costs of Introductory and Follow-Up Marketing Programs</a:t>
            </a:r>
          </a:p>
          <a:p>
            <a:pPr lvl="0"/>
            <a:r>
              <a:rPr lang="en-US" sz="2200" dirty="0"/>
              <a:t>Avoid Cost of Developing a New Brand</a:t>
            </a:r>
          </a:p>
          <a:p>
            <a:pPr lvl="0"/>
            <a:r>
              <a:rPr lang="en-US" sz="2200" dirty="0"/>
              <a:t>Allow for Packaging and Labeling Efficiencies</a:t>
            </a:r>
          </a:p>
          <a:p>
            <a:pPr lvl="0"/>
            <a:r>
              <a:rPr lang="en-US" sz="2200" dirty="0"/>
              <a:t>Permit Consumer Variety-Seeking</a:t>
            </a:r>
          </a:p>
        </p:txBody>
      </p:sp>
    </p:spTree>
    <p:extLst>
      <p:ext uri="{BB962C8B-B14F-4D97-AF65-F5344CB8AC3E}">
        <p14:creationId xmlns:p14="http://schemas.microsoft.com/office/powerpoint/2010/main" val="25990807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Provide Feedback Benefits to the Parent Brand and Company</a:t>
            </a:r>
            <a:endParaRPr lang="en-IN" sz="3400" dirty="0"/>
          </a:p>
        </p:txBody>
      </p:sp>
      <p:sp>
        <p:nvSpPr>
          <p:cNvPr id="3" name="Content Placeholder 2"/>
          <p:cNvSpPr>
            <a:spLocks noGrp="1"/>
          </p:cNvSpPr>
          <p:nvPr>
            <p:ph sz="quarter" idx="13"/>
          </p:nvPr>
        </p:nvSpPr>
        <p:spPr/>
        <p:txBody>
          <a:bodyPr/>
          <a:lstStyle/>
          <a:p>
            <a:pPr lvl="0"/>
            <a:r>
              <a:rPr lang="en-US" dirty="0"/>
              <a:t>Clarify Brand Meaning</a:t>
            </a:r>
          </a:p>
          <a:p>
            <a:pPr lvl="0"/>
            <a:r>
              <a:rPr lang="en-US" dirty="0"/>
              <a:t>Enhance the Parent Brand Image</a:t>
            </a:r>
          </a:p>
          <a:p>
            <a:pPr lvl="0"/>
            <a:r>
              <a:rPr lang="en-US" dirty="0"/>
              <a:t>Bring New Customers into the Brand Franchise and Increase Market Coverage</a:t>
            </a:r>
          </a:p>
          <a:p>
            <a:pPr lvl="0"/>
            <a:r>
              <a:rPr lang="en-US" dirty="0"/>
              <a:t>Revitalize the Brand</a:t>
            </a:r>
          </a:p>
          <a:p>
            <a:pPr lvl="0"/>
            <a:r>
              <a:rPr lang="en-US" dirty="0"/>
              <a:t>Permit Subsequent Extensions</a:t>
            </a:r>
          </a:p>
        </p:txBody>
      </p:sp>
    </p:spTree>
    <p:extLst>
      <p:ext uri="{BB962C8B-B14F-4D97-AF65-F5344CB8AC3E}">
        <p14:creationId xmlns:p14="http://schemas.microsoft.com/office/powerpoint/2010/main" val="3762746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13-4: Expanding Brand Meaning Through Extensions</a:t>
            </a:r>
            <a:endParaRPr lang="en-IN" sz="3400" dirty="0"/>
          </a:p>
        </p:txBody>
      </p:sp>
      <p:graphicFrame>
        <p:nvGraphicFramePr>
          <p:cNvPr id="5" name="Table 4"/>
          <p:cNvGraphicFramePr>
            <a:graphicFrameLocks noGrp="1"/>
          </p:cNvGraphicFramePr>
          <p:nvPr/>
        </p:nvGraphicFramePr>
        <p:xfrm>
          <a:off x="725864" y="2324100"/>
          <a:ext cx="7692272" cy="2296160"/>
        </p:xfrm>
        <a:graphic>
          <a:graphicData uri="http://schemas.openxmlformats.org/drawingml/2006/table">
            <a:tbl>
              <a:tblPr firstRow="1" bandRow="1">
                <a:tableStyleId>{2D5ABB26-0587-4C30-8999-92F81FD0307C}</a:tableStyleId>
              </a:tblPr>
              <a:tblGrid>
                <a:gridCol w="1923068">
                  <a:extLst>
                    <a:ext uri="{9D8B030D-6E8A-4147-A177-3AD203B41FA5}">
                      <a16:colId xmlns:a16="http://schemas.microsoft.com/office/drawing/2014/main" val="2419230265"/>
                    </a:ext>
                  </a:extLst>
                </a:gridCol>
                <a:gridCol w="1923068">
                  <a:extLst>
                    <a:ext uri="{9D8B030D-6E8A-4147-A177-3AD203B41FA5}">
                      <a16:colId xmlns:a16="http://schemas.microsoft.com/office/drawing/2014/main" val="2248571278"/>
                    </a:ext>
                  </a:extLst>
                </a:gridCol>
                <a:gridCol w="1923068">
                  <a:extLst>
                    <a:ext uri="{9D8B030D-6E8A-4147-A177-3AD203B41FA5}">
                      <a16:colId xmlns:a16="http://schemas.microsoft.com/office/drawing/2014/main" val="2861327513"/>
                    </a:ext>
                  </a:extLst>
                </a:gridCol>
                <a:gridCol w="1923068">
                  <a:extLst>
                    <a:ext uri="{9D8B030D-6E8A-4147-A177-3AD203B41FA5}">
                      <a16:colId xmlns:a16="http://schemas.microsoft.com/office/drawing/2014/main" val="1647352299"/>
                    </a:ext>
                  </a:extLst>
                </a:gridCol>
              </a:tblGrid>
              <a:tr h="370840">
                <a:tc>
                  <a:txBody>
                    <a:bodyPr/>
                    <a:lstStyle/>
                    <a:p>
                      <a:r>
                        <a:rPr lang="en-IN" sz="1400" b="1" u="none" strike="noStrike" cap="none" baseline="0" dirty="0">
                          <a:sym typeface="Arial"/>
                        </a:rPr>
                        <a:t>Brand</a:t>
                      </a:r>
                      <a:endParaRPr lang="en-IN"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sz="1400" b="1" u="none" strike="noStrike" cap="none" baseline="0" dirty="0">
                          <a:sym typeface="Arial"/>
                        </a:rPr>
                        <a:t>Original Product</a:t>
                      </a:r>
                      <a:endParaRPr lang="en-IN" b="1" dirty="0"/>
                    </a:p>
                  </a:txBody>
                  <a:tcPr>
                    <a:lnT w="12700" cap="flat" cmpd="sng" algn="ctr">
                      <a:solidFill>
                        <a:schemeClr val="tx1"/>
                      </a:solidFill>
                      <a:prstDash val="solid"/>
                      <a:round/>
                      <a:headEnd type="none" w="med" len="med"/>
                      <a:tailEnd type="none" w="med" len="med"/>
                    </a:lnT>
                  </a:tcPr>
                </a:tc>
                <a:tc>
                  <a:txBody>
                    <a:bodyPr/>
                    <a:lstStyle/>
                    <a:p>
                      <a:r>
                        <a:rPr lang="en-IN" sz="1400" b="1" u="none" strike="noStrike" cap="none" baseline="0" dirty="0">
                          <a:sym typeface="Arial"/>
                        </a:rPr>
                        <a:t>Extension Products</a:t>
                      </a:r>
                      <a:endParaRPr lang="en-IN" b="1" dirty="0"/>
                    </a:p>
                  </a:txBody>
                  <a:tcPr>
                    <a:lnT w="12700" cap="flat" cmpd="sng" algn="ctr">
                      <a:solidFill>
                        <a:schemeClr val="tx1"/>
                      </a:solidFill>
                      <a:prstDash val="solid"/>
                      <a:round/>
                      <a:headEnd type="none" w="med" len="med"/>
                      <a:tailEnd type="none" w="med" len="med"/>
                    </a:lnT>
                  </a:tcPr>
                </a:tc>
                <a:tc>
                  <a:txBody>
                    <a:bodyPr/>
                    <a:lstStyle/>
                    <a:p>
                      <a:r>
                        <a:rPr lang="en-IN" sz="1400" b="1" u="none" strike="noStrike" cap="none" baseline="0" dirty="0">
                          <a:sym typeface="Arial"/>
                        </a:rPr>
                        <a:t>New Brand Meaning</a:t>
                      </a:r>
                      <a:endParaRPr lang="en-IN"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17483227"/>
                  </a:ext>
                </a:extLst>
              </a:tr>
              <a:tr h="370840">
                <a:tc>
                  <a:txBody>
                    <a:bodyPr/>
                    <a:lstStyle/>
                    <a:p>
                      <a:r>
                        <a:rPr lang="en-IN" sz="1400" u="none" strike="noStrike" cap="none" baseline="0" dirty="0">
                          <a:sym typeface="Arial"/>
                        </a:rPr>
                        <a:t>Weight Watchers</a:t>
                      </a:r>
                      <a:endParaRPr lang="en-IN" dirty="0"/>
                    </a:p>
                  </a:txBody>
                  <a:tcPr>
                    <a:lnL w="12700" cap="flat" cmpd="sng" algn="ctr">
                      <a:solidFill>
                        <a:schemeClr val="tx1"/>
                      </a:solidFill>
                      <a:prstDash val="solid"/>
                      <a:round/>
                      <a:headEnd type="none" w="med" len="med"/>
                      <a:tailEnd type="none" w="med" len="med"/>
                    </a:lnL>
                  </a:tcPr>
                </a:tc>
                <a:tc>
                  <a:txBody>
                    <a:bodyPr/>
                    <a:lstStyle/>
                    <a:p>
                      <a:r>
                        <a:rPr lang="en-IN" sz="1400" u="none" strike="noStrike" cap="none" baseline="0" dirty="0">
                          <a:sym typeface="Arial"/>
                        </a:rPr>
                        <a:t>Fitness centers</a:t>
                      </a:r>
                      <a:endParaRPr lang="en-IN" dirty="0"/>
                    </a:p>
                  </a:txBody>
                  <a:tcPr/>
                </a:tc>
                <a:tc>
                  <a:txBody>
                    <a:bodyPr/>
                    <a:lstStyle/>
                    <a:p>
                      <a:r>
                        <a:rPr lang="en-IN" sz="1400" u="none" strike="noStrike" cap="none" baseline="0" dirty="0">
                          <a:sym typeface="Arial"/>
                        </a:rPr>
                        <a:t>Low-calorie foods</a:t>
                      </a:r>
                      <a:endParaRPr lang="en-IN" dirty="0"/>
                    </a:p>
                  </a:txBody>
                  <a:tcPr/>
                </a:tc>
                <a:tc>
                  <a:txBody>
                    <a:bodyPr/>
                    <a:lstStyle/>
                    <a:p>
                      <a:r>
                        <a:rPr lang="en-IN" sz="1400" u="none" strike="noStrike" cap="none" baseline="0" dirty="0">
                          <a:sym typeface="Arial"/>
                        </a:rPr>
                        <a:t>Weight loss and</a:t>
                      </a:r>
                    </a:p>
                    <a:p>
                      <a:r>
                        <a:rPr lang="en-IN" sz="1400" u="none" strike="noStrike" cap="none" baseline="0" dirty="0">
                          <a:sym typeface="Arial"/>
                        </a:rPr>
                        <a:t>maintenance</a:t>
                      </a:r>
                      <a:endParaRPr lang="en-IN"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31180539"/>
                  </a:ext>
                </a:extLst>
              </a:tr>
              <a:tr h="370840">
                <a:tc>
                  <a:txBody>
                    <a:bodyPr/>
                    <a:lstStyle/>
                    <a:p>
                      <a:r>
                        <a:rPr lang="en-IN" sz="1400" u="none" strike="noStrike" cap="none" baseline="0" dirty="0">
                          <a:sym typeface="Arial"/>
                        </a:rPr>
                        <a:t>Sunkist</a:t>
                      </a:r>
                      <a:endParaRPr lang="en-IN" dirty="0"/>
                    </a:p>
                  </a:txBody>
                  <a:tcPr>
                    <a:lnL w="12700" cap="flat" cmpd="sng" algn="ctr">
                      <a:solidFill>
                        <a:schemeClr val="tx1"/>
                      </a:solidFill>
                      <a:prstDash val="solid"/>
                      <a:round/>
                      <a:headEnd type="none" w="med" len="med"/>
                      <a:tailEnd type="none" w="med" len="med"/>
                    </a:lnL>
                  </a:tcPr>
                </a:tc>
                <a:tc>
                  <a:txBody>
                    <a:bodyPr/>
                    <a:lstStyle/>
                    <a:p>
                      <a:r>
                        <a:rPr lang="en-IN" sz="1400" u="none" strike="noStrike" cap="none" baseline="0" dirty="0">
                          <a:sym typeface="Arial"/>
                        </a:rPr>
                        <a:t>Oranges</a:t>
                      </a:r>
                      <a:endParaRPr lang="en-IN" dirty="0"/>
                    </a:p>
                  </a:txBody>
                  <a:tcPr/>
                </a:tc>
                <a:tc>
                  <a:txBody>
                    <a:bodyPr/>
                    <a:lstStyle/>
                    <a:p>
                      <a:r>
                        <a:rPr lang="en-IN" sz="1400" u="none" strike="noStrike" cap="none" baseline="0" dirty="0">
                          <a:sym typeface="Arial"/>
                        </a:rPr>
                        <a:t>Vitamins, juices</a:t>
                      </a:r>
                      <a:endParaRPr lang="en-IN" dirty="0"/>
                    </a:p>
                  </a:txBody>
                  <a:tcPr/>
                </a:tc>
                <a:tc>
                  <a:txBody>
                    <a:bodyPr/>
                    <a:lstStyle/>
                    <a:p>
                      <a:r>
                        <a:rPr lang="en-IN" sz="1400" u="none" strike="noStrike" cap="none" baseline="0" dirty="0">
                          <a:sym typeface="Arial"/>
                        </a:rPr>
                        <a:t>Good health</a:t>
                      </a:r>
                      <a:endParaRPr lang="en-IN"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24670267"/>
                  </a:ext>
                </a:extLst>
              </a:tr>
              <a:tr h="370840">
                <a:tc>
                  <a:txBody>
                    <a:bodyPr/>
                    <a:lstStyle/>
                    <a:p>
                      <a:r>
                        <a:rPr lang="en-IN" sz="1400" u="none" strike="noStrike" cap="none" baseline="0" dirty="0">
                          <a:sym typeface="Arial"/>
                        </a:rPr>
                        <a:t>Kellogg’s</a:t>
                      </a:r>
                      <a:endParaRPr lang="en-IN" dirty="0"/>
                    </a:p>
                  </a:txBody>
                  <a:tcPr>
                    <a:lnL w="12700" cap="flat" cmpd="sng" algn="ctr">
                      <a:solidFill>
                        <a:schemeClr val="tx1"/>
                      </a:solidFill>
                      <a:prstDash val="solid"/>
                      <a:round/>
                      <a:headEnd type="none" w="med" len="med"/>
                      <a:tailEnd type="none" w="med" len="med"/>
                    </a:lnL>
                  </a:tcPr>
                </a:tc>
                <a:tc>
                  <a:txBody>
                    <a:bodyPr/>
                    <a:lstStyle/>
                    <a:p>
                      <a:r>
                        <a:rPr lang="en-IN" sz="1400" u="none" strike="noStrike" cap="none" baseline="0" dirty="0">
                          <a:sym typeface="Arial"/>
                        </a:rPr>
                        <a:t>Cereal</a:t>
                      </a:r>
                      <a:endParaRPr lang="en-IN" dirty="0"/>
                    </a:p>
                  </a:txBody>
                  <a:tcPr/>
                </a:tc>
                <a:tc>
                  <a:txBody>
                    <a:bodyPr/>
                    <a:lstStyle/>
                    <a:p>
                      <a:r>
                        <a:rPr lang="en-IN" sz="1400" u="none" strike="noStrike" cap="none" baseline="0" dirty="0">
                          <a:sym typeface="Arial"/>
                        </a:rPr>
                        <a:t>Nutri-Grain bars,</a:t>
                      </a:r>
                    </a:p>
                    <a:p>
                      <a:r>
                        <a:rPr lang="en-IN" sz="1400" u="none" strike="noStrike" cap="none" baseline="0" dirty="0">
                          <a:sym typeface="Arial"/>
                        </a:rPr>
                        <a:t>Special K bars</a:t>
                      </a:r>
                      <a:endParaRPr lang="en-IN" dirty="0"/>
                    </a:p>
                  </a:txBody>
                  <a:tcPr/>
                </a:tc>
                <a:tc>
                  <a:txBody>
                    <a:bodyPr/>
                    <a:lstStyle/>
                    <a:p>
                      <a:r>
                        <a:rPr lang="en-IN" sz="1400" u="none" strike="noStrike" cap="none" baseline="0" dirty="0">
                          <a:sym typeface="Arial"/>
                        </a:rPr>
                        <a:t>Healthy snacking</a:t>
                      </a:r>
                      <a:endParaRPr lang="en-IN"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4682950"/>
                  </a:ext>
                </a:extLst>
              </a:tr>
              <a:tr h="370840">
                <a:tc>
                  <a:txBody>
                    <a:bodyPr/>
                    <a:lstStyle/>
                    <a:p>
                      <a:r>
                        <a:rPr lang="en-IN" sz="1400" u="none" strike="noStrike" cap="none" baseline="0" dirty="0">
                          <a:sym typeface="Arial"/>
                        </a:rPr>
                        <a:t>Aunt Jemima</a:t>
                      </a:r>
                      <a:endParaRPr lang="en-IN"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IN" sz="1400" u="none" strike="noStrike" cap="none" baseline="0" dirty="0">
                          <a:sym typeface="Arial"/>
                        </a:rPr>
                        <a:t>Pancake mixes</a:t>
                      </a:r>
                      <a:endParaRPr lang="en-IN" dirty="0"/>
                    </a:p>
                  </a:txBody>
                  <a:tcPr>
                    <a:lnB w="12700" cap="flat" cmpd="sng" algn="ctr">
                      <a:solidFill>
                        <a:schemeClr val="tx1"/>
                      </a:solidFill>
                      <a:prstDash val="solid"/>
                      <a:round/>
                      <a:headEnd type="none" w="med" len="med"/>
                      <a:tailEnd type="none" w="med" len="med"/>
                    </a:lnB>
                  </a:tcPr>
                </a:tc>
                <a:tc>
                  <a:txBody>
                    <a:bodyPr/>
                    <a:lstStyle/>
                    <a:p>
                      <a:r>
                        <a:rPr lang="en-IN" sz="1400" u="none" strike="noStrike" cap="none" baseline="0" dirty="0">
                          <a:sym typeface="Arial"/>
                        </a:rPr>
                        <a:t>Syrups, frozen</a:t>
                      </a:r>
                    </a:p>
                    <a:p>
                      <a:r>
                        <a:rPr lang="en-IN" sz="1400" u="none" strike="noStrike" cap="none" baseline="0" dirty="0">
                          <a:sym typeface="Arial"/>
                        </a:rPr>
                        <a:t>waffles</a:t>
                      </a:r>
                      <a:endParaRPr lang="en-IN" dirty="0"/>
                    </a:p>
                  </a:txBody>
                  <a:tcPr>
                    <a:lnB w="12700" cap="flat" cmpd="sng" algn="ctr">
                      <a:solidFill>
                        <a:schemeClr val="tx1"/>
                      </a:solidFill>
                      <a:prstDash val="solid"/>
                      <a:round/>
                      <a:headEnd type="none" w="med" len="med"/>
                      <a:tailEnd type="none" w="med" len="med"/>
                    </a:lnB>
                  </a:tcPr>
                </a:tc>
                <a:tc>
                  <a:txBody>
                    <a:bodyPr/>
                    <a:lstStyle/>
                    <a:p>
                      <a:r>
                        <a:rPr lang="en-IN" sz="1400" u="none" strike="noStrike" cap="none" baseline="0" dirty="0">
                          <a:sym typeface="Arial"/>
                        </a:rPr>
                        <a:t>Breakfast foods</a:t>
                      </a:r>
                      <a:endParaRPr lang="en-IN"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0700044"/>
                  </a:ext>
                </a:extLst>
              </a:tr>
            </a:tbl>
          </a:graphicData>
        </a:graphic>
      </p:graphicFrame>
    </p:spTree>
    <p:extLst>
      <p:ext uri="{BB962C8B-B14F-4D97-AF65-F5344CB8AC3E}">
        <p14:creationId xmlns:p14="http://schemas.microsoft.com/office/powerpoint/2010/main" val="2029009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Disadvantages of Brand Extensions</a:t>
            </a:r>
            <a:r>
              <a:rPr lang="en-US" sz="3400" dirty="0"/>
              <a:t> </a:t>
            </a:r>
            <a:r>
              <a:rPr lang="en-US" sz="2000" b="0" dirty="0"/>
              <a:t>(1 of 4)</a:t>
            </a:r>
            <a:endParaRPr lang="en-IN" sz="2000" b="0" dirty="0"/>
          </a:p>
        </p:txBody>
      </p:sp>
      <p:sp>
        <p:nvSpPr>
          <p:cNvPr id="5" name="Content Placeholder 4"/>
          <p:cNvSpPr>
            <a:spLocks noGrp="1"/>
          </p:cNvSpPr>
          <p:nvPr>
            <p:ph sz="quarter" idx="13"/>
          </p:nvPr>
        </p:nvSpPr>
        <p:spPr>
          <a:xfrm>
            <a:off x="457200" y="1556326"/>
            <a:ext cx="8229600" cy="4561670"/>
          </a:xfrm>
          <a:ln w="3175">
            <a:solidFill>
              <a:schemeClr val="tx1"/>
            </a:solidFill>
          </a:ln>
        </p:spPr>
        <p:txBody>
          <a:bodyPr lIns="90000" tIns="90000" rIns="90000" bIns="90000"/>
          <a:lstStyle/>
          <a:p>
            <a:pPr marL="432" indent="0">
              <a:buNone/>
            </a:pPr>
            <a:r>
              <a:rPr lang="en-US" sz="2200" dirty="0"/>
              <a:t>Can confuse or frustrate consumers</a:t>
            </a:r>
          </a:p>
          <a:p>
            <a:pPr marL="432" indent="0">
              <a:buNone/>
            </a:pPr>
            <a:r>
              <a:rPr lang="en-IN" sz="2200" dirty="0"/>
              <a:t>Can encounter retailer resistance</a:t>
            </a:r>
          </a:p>
          <a:p>
            <a:pPr marL="432" indent="0">
              <a:buNone/>
            </a:pPr>
            <a:r>
              <a:rPr lang="en-US" sz="2200" dirty="0"/>
              <a:t>Can fail and hurt parent brand image</a:t>
            </a:r>
          </a:p>
          <a:p>
            <a:pPr marL="432" indent="0">
              <a:buNone/>
            </a:pPr>
            <a:r>
              <a:rPr lang="en-US" sz="2200" dirty="0"/>
              <a:t>Can succeed but cannibalize sales of parent brand</a:t>
            </a:r>
          </a:p>
          <a:p>
            <a:pPr marL="432" indent="0">
              <a:buNone/>
            </a:pPr>
            <a:r>
              <a:rPr lang="en-US" sz="2200" dirty="0"/>
              <a:t>Can succeed but diminish identification with any one category</a:t>
            </a:r>
          </a:p>
          <a:p>
            <a:pPr marL="432" indent="0">
              <a:buNone/>
            </a:pPr>
            <a:r>
              <a:rPr lang="en-US" sz="2200" dirty="0"/>
              <a:t>Can succeed but hurt the image of parent brand</a:t>
            </a:r>
          </a:p>
          <a:p>
            <a:pPr marL="432" indent="0">
              <a:buNone/>
            </a:pPr>
            <a:r>
              <a:rPr lang="en-IN" sz="2200" dirty="0"/>
              <a:t>Can dilute brand meaning</a:t>
            </a:r>
          </a:p>
          <a:p>
            <a:pPr marL="432" indent="0">
              <a:buNone/>
            </a:pPr>
            <a:r>
              <a:rPr lang="en-US" sz="2200" dirty="0"/>
              <a:t>Can cause the company to forgo the chance to develop a new brand</a:t>
            </a:r>
            <a:endParaRPr lang="en-IN" sz="2200" dirty="0"/>
          </a:p>
        </p:txBody>
      </p:sp>
    </p:spTree>
    <p:extLst>
      <p:ext uri="{BB962C8B-B14F-4D97-AF65-F5344CB8AC3E}">
        <p14:creationId xmlns:p14="http://schemas.microsoft.com/office/powerpoint/2010/main" val="2168079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Disadvantages of Brand Extensions</a:t>
            </a:r>
            <a:r>
              <a:rPr lang="en-US" sz="3400" dirty="0"/>
              <a:t> </a:t>
            </a:r>
            <a:r>
              <a:rPr lang="en-US" sz="2000" b="0" dirty="0"/>
              <a:t>(2 of 4)</a:t>
            </a:r>
            <a:endParaRPr lang="en-IN" sz="2000" b="0" dirty="0"/>
          </a:p>
        </p:txBody>
      </p:sp>
      <p:sp>
        <p:nvSpPr>
          <p:cNvPr id="3" name="Content Placeholder 2"/>
          <p:cNvSpPr>
            <a:spLocks noGrp="1"/>
          </p:cNvSpPr>
          <p:nvPr>
            <p:ph sz="quarter" idx="13"/>
          </p:nvPr>
        </p:nvSpPr>
        <p:spPr/>
        <p:txBody>
          <a:bodyPr/>
          <a:lstStyle/>
          <a:p>
            <a:r>
              <a:rPr lang="en-US" sz="2200" dirty="0"/>
              <a:t>Can confuse or frustrate consumers</a:t>
            </a:r>
          </a:p>
          <a:p>
            <a:pPr lvl="1"/>
            <a:r>
              <a:rPr lang="en-US" sz="2200" dirty="0"/>
              <a:t>For example, one study found that consumers were more likely to make a purchase after sampling a product (and being given a coupon) when there were six product flavors to sample than when there were 24</a:t>
            </a:r>
          </a:p>
          <a:p>
            <a:r>
              <a:rPr lang="en-US" sz="2200" dirty="0"/>
              <a:t>Can encounter retailer resistance</a:t>
            </a:r>
          </a:p>
          <a:p>
            <a:pPr lvl="1"/>
            <a:r>
              <a:rPr lang="en-US" sz="2200" dirty="0"/>
              <a:t>It has become virtually impossible for a store to offer all the different varieties available across all the different brands in any one product category</a:t>
            </a:r>
          </a:p>
          <a:p>
            <a:r>
              <a:rPr lang="en-US" sz="2200" dirty="0"/>
              <a:t>Can fail and hurt parent brand image</a:t>
            </a:r>
          </a:p>
          <a:p>
            <a:pPr lvl="1"/>
            <a:r>
              <a:rPr lang="en-US" sz="2200" dirty="0"/>
              <a:t>The Audi is a classic example</a:t>
            </a:r>
          </a:p>
        </p:txBody>
      </p:sp>
    </p:spTree>
    <p:extLst>
      <p:ext uri="{BB962C8B-B14F-4D97-AF65-F5344CB8AC3E}">
        <p14:creationId xmlns:p14="http://schemas.microsoft.com/office/powerpoint/2010/main" val="4202539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Disadvantages of Brand Extensions</a:t>
            </a:r>
            <a:r>
              <a:rPr lang="en-US" sz="3400" dirty="0"/>
              <a:t> </a:t>
            </a:r>
            <a:r>
              <a:rPr lang="en-US" sz="2000" b="0" dirty="0"/>
              <a:t>(3 of 4)</a:t>
            </a:r>
            <a:endParaRPr lang="en-IN" sz="2000" b="0" dirty="0"/>
          </a:p>
        </p:txBody>
      </p:sp>
      <p:sp>
        <p:nvSpPr>
          <p:cNvPr id="3" name="Content Placeholder 2"/>
          <p:cNvSpPr>
            <a:spLocks noGrp="1"/>
          </p:cNvSpPr>
          <p:nvPr>
            <p:ph sz="quarter" idx="13"/>
          </p:nvPr>
        </p:nvSpPr>
        <p:spPr/>
        <p:txBody>
          <a:bodyPr/>
          <a:lstStyle/>
          <a:p>
            <a:r>
              <a:rPr lang="en-US" sz="2200" dirty="0"/>
              <a:t>Can succeed but cannibalize sales of parent brand</a:t>
            </a:r>
          </a:p>
          <a:p>
            <a:pPr lvl="1"/>
            <a:r>
              <a:rPr lang="en-US" sz="2200" dirty="0"/>
              <a:t>Diet Coke and regular Coke</a:t>
            </a:r>
          </a:p>
          <a:p>
            <a:r>
              <a:rPr lang="en-US" sz="2200" dirty="0"/>
              <a:t>Can succeed, but diminish identification with any one category</a:t>
            </a:r>
          </a:p>
          <a:p>
            <a:pPr lvl="1"/>
            <a:r>
              <a:rPr lang="en-US" sz="2200" dirty="0"/>
              <a:t>Gillette introduced Venus (a razor for women); it may have diminished its identification with the target audience of men</a:t>
            </a:r>
          </a:p>
          <a:p>
            <a:r>
              <a:rPr lang="en-US" sz="2200" dirty="0"/>
              <a:t>Can succeed, but hurt the image of the parent brand</a:t>
            </a:r>
          </a:p>
          <a:p>
            <a:pPr lvl="1"/>
            <a:r>
              <a:rPr lang="en-US" sz="2200" dirty="0"/>
              <a:t>If customers see a brand extension as inconsistent or conflicting with the parent brand customers may change their perceptions of the parent brand</a:t>
            </a:r>
          </a:p>
        </p:txBody>
      </p:sp>
    </p:spTree>
    <p:extLst>
      <p:ext uri="{BB962C8B-B14F-4D97-AF65-F5344CB8AC3E}">
        <p14:creationId xmlns:p14="http://schemas.microsoft.com/office/powerpoint/2010/main" val="1785501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Disadvantages of Brand Extensions</a:t>
            </a:r>
            <a:r>
              <a:rPr lang="en-US" sz="3400" dirty="0"/>
              <a:t> </a:t>
            </a:r>
            <a:r>
              <a:rPr lang="en-US" sz="2000" b="0" dirty="0"/>
              <a:t>(4 of 4)</a:t>
            </a:r>
            <a:endParaRPr lang="en-IN" sz="2000" b="0" dirty="0"/>
          </a:p>
        </p:txBody>
      </p:sp>
      <p:sp>
        <p:nvSpPr>
          <p:cNvPr id="3" name="Content Placeholder 2"/>
          <p:cNvSpPr>
            <a:spLocks noGrp="1"/>
          </p:cNvSpPr>
          <p:nvPr>
            <p:ph sz="quarter" idx="13"/>
          </p:nvPr>
        </p:nvSpPr>
        <p:spPr>
          <a:xfrm>
            <a:off x="457199" y="1556326"/>
            <a:ext cx="8298611" cy="4434275"/>
          </a:xfrm>
        </p:spPr>
        <p:txBody>
          <a:bodyPr/>
          <a:lstStyle/>
          <a:p>
            <a:r>
              <a:rPr lang="en-US" dirty="0"/>
              <a:t>Can dilute brand meaning</a:t>
            </a:r>
          </a:p>
          <a:p>
            <a:pPr lvl="1"/>
            <a:r>
              <a:rPr lang="en-US" dirty="0"/>
              <a:t>Gucci</a:t>
            </a:r>
          </a:p>
          <a:p>
            <a:r>
              <a:rPr lang="en-US" dirty="0"/>
              <a:t>Can cause the company to forego the chance to develop a new brand</a:t>
            </a:r>
          </a:p>
          <a:p>
            <a:pPr lvl="1"/>
            <a:r>
              <a:rPr lang="en-US" dirty="0"/>
              <a:t>Amazon Kindle</a:t>
            </a:r>
          </a:p>
        </p:txBody>
      </p:sp>
    </p:spTree>
    <p:extLst>
      <p:ext uri="{BB962C8B-B14F-4D97-AF65-F5344CB8AC3E}">
        <p14:creationId xmlns:p14="http://schemas.microsoft.com/office/powerpoint/2010/main" val="4274910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Understanding How Consumers Evaluate Brand Extensions</a:t>
            </a:r>
            <a:endParaRPr lang="en-IN" sz="3400" dirty="0"/>
          </a:p>
        </p:txBody>
      </p:sp>
      <p:sp>
        <p:nvSpPr>
          <p:cNvPr id="3" name="Content Placeholder 2"/>
          <p:cNvSpPr>
            <a:spLocks noGrp="1"/>
          </p:cNvSpPr>
          <p:nvPr>
            <p:ph sz="quarter" idx="13"/>
          </p:nvPr>
        </p:nvSpPr>
        <p:spPr/>
        <p:txBody>
          <a:bodyPr/>
          <a:lstStyle/>
          <a:p>
            <a:pPr lvl="0"/>
            <a:r>
              <a:rPr lang="en-US" altLang="en-US" dirty="0"/>
              <a:t>Managerial Assumptions</a:t>
            </a:r>
            <a:endParaRPr lang="en-US" dirty="0"/>
          </a:p>
          <a:p>
            <a:pPr lvl="0"/>
            <a:r>
              <a:rPr lang="en-US" altLang="en-US" dirty="0"/>
              <a:t>Brand Extensions and Brand Equity</a:t>
            </a:r>
            <a:endParaRPr lang="en-US" dirty="0"/>
          </a:p>
          <a:p>
            <a:pPr lvl="0"/>
            <a:r>
              <a:rPr lang="en-US" altLang="en-US" dirty="0"/>
              <a:t>Vertical Brand Extensions</a:t>
            </a:r>
            <a:endParaRPr lang="en-US" dirty="0"/>
          </a:p>
        </p:txBody>
      </p:sp>
    </p:spTree>
    <p:extLst>
      <p:ext uri="{BB962C8B-B14F-4D97-AF65-F5344CB8AC3E}">
        <p14:creationId xmlns:p14="http://schemas.microsoft.com/office/powerpoint/2010/main" val="2267442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Learning Objectives </a:t>
            </a:r>
            <a:r>
              <a:rPr lang="en-IN" altLang="en-US" sz="2000" b="0" dirty="0"/>
              <a:t>(2 of 2)</a:t>
            </a:r>
            <a:endParaRPr lang="en-IN" sz="2000" b="0" dirty="0"/>
          </a:p>
        </p:txBody>
      </p:sp>
      <p:sp>
        <p:nvSpPr>
          <p:cNvPr id="3" name="Content Placeholder 2"/>
          <p:cNvSpPr>
            <a:spLocks noGrp="1"/>
          </p:cNvSpPr>
          <p:nvPr>
            <p:ph sz="quarter" idx="13"/>
          </p:nvPr>
        </p:nvSpPr>
        <p:spPr>
          <a:xfrm>
            <a:off x="457199" y="1556326"/>
            <a:ext cx="8339959" cy="4434275"/>
          </a:xfrm>
        </p:spPr>
        <p:txBody>
          <a:bodyPr/>
          <a:lstStyle/>
          <a:p>
            <a:pPr marL="432" indent="0">
              <a:buNone/>
            </a:pPr>
            <a:r>
              <a:rPr lang="en-US" altLang="en-US" b="1" dirty="0">
                <a:solidFill>
                  <a:schemeClr val="tx2"/>
                </a:solidFill>
              </a:rPr>
              <a:t>12.5</a:t>
            </a:r>
            <a:r>
              <a:rPr lang="en-US" altLang="en-US" dirty="0"/>
              <a:t> Describe how a corporate brand is different from a product brand</a:t>
            </a:r>
          </a:p>
          <a:p>
            <a:pPr marL="432" indent="0">
              <a:buNone/>
            </a:pPr>
            <a:r>
              <a:rPr lang="en-US" altLang="en-US" b="1" dirty="0">
                <a:solidFill>
                  <a:schemeClr val="tx2"/>
                </a:solidFill>
              </a:rPr>
              <a:t>12.6</a:t>
            </a:r>
            <a:r>
              <a:rPr lang="en-US" altLang="en-US" dirty="0"/>
              <a:t> Explain the role of brand architecture in strengthening a brand’s value and a firm’s performance</a:t>
            </a:r>
          </a:p>
          <a:p>
            <a:pPr marL="432" indent="0">
              <a:buNone/>
            </a:pPr>
            <a:r>
              <a:rPr lang="en-US" altLang="en-US" b="1" dirty="0">
                <a:solidFill>
                  <a:schemeClr val="tx2"/>
                </a:solidFill>
              </a:rPr>
              <a:t>12.7</a:t>
            </a:r>
            <a:r>
              <a:rPr lang="en-US" altLang="en-US" dirty="0"/>
              <a:t> Understand how sustainability initiatives, corporate social responsibility and green marketing can enhance a brand</a:t>
            </a:r>
            <a:endParaRPr lang="en-IN" altLang="en-US" dirty="0"/>
          </a:p>
        </p:txBody>
      </p:sp>
    </p:spTree>
    <p:extLst>
      <p:ext uri="{BB962C8B-B14F-4D97-AF65-F5344CB8AC3E}">
        <p14:creationId xmlns:p14="http://schemas.microsoft.com/office/powerpoint/2010/main" val="37202727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13-6: Examples of Category Extensions</a:t>
            </a:r>
            <a:endParaRPr lang="en-IN" sz="3400" dirty="0"/>
          </a:p>
        </p:txBody>
      </p:sp>
      <p:graphicFrame>
        <p:nvGraphicFramePr>
          <p:cNvPr id="7" name="Table 6"/>
          <p:cNvGraphicFramePr>
            <a:graphicFrameLocks noGrp="1"/>
          </p:cNvGraphicFramePr>
          <p:nvPr/>
        </p:nvGraphicFramePr>
        <p:xfrm>
          <a:off x="925398" y="1557252"/>
          <a:ext cx="7293204" cy="4389120"/>
        </p:xfrm>
        <a:graphic>
          <a:graphicData uri="http://schemas.openxmlformats.org/drawingml/2006/table">
            <a:tbl>
              <a:tblPr firstRow="1" bandRow="1">
                <a:tableStyleId>{2D5ABB26-0587-4C30-8999-92F81FD0307C}</a:tableStyleId>
              </a:tblPr>
              <a:tblGrid>
                <a:gridCol w="3646602">
                  <a:extLst>
                    <a:ext uri="{9D8B030D-6E8A-4147-A177-3AD203B41FA5}">
                      <a16:colId xmlns:a16="http://schemas.microsoft.com/office/drawing/2014/main" val="2662637084"/>
                    </a:ext>
                  </a:extLst>
                </a:gridCol>
                <a:gridCol w="3646602">
                  <a:extLst>
                    <a:ext uri="{9D8B030D-6E8A-4147-A177-3AD203B41FA5}">
                      <a16:colId xmlns:a16="http://schemas.microsoft.com/office/drawing/2014/main" val="2290812389"/>
                    </a:ext>
                  </a:extLst>
                </a:gridCol>
              </a:tblGrid>
              <a:tr h="270336">
                <a:tc>
                  <a:txBody>
                    <a:bodyPr/>
                    <a:lstStyle/>
                    <a:p>
                      <a:r>
                        <a:rPr lang="en-IN" sz="1200" b="1" u="none" strike="noStrike" cap="none" baseline="0" dirty="0">
                          <a:sym typeface="Arial"/>
                        </a:rPr>
                        <a:t>Successful Category Extensions</a:t>
                      </a:r>
                      <a:endParaRPr lang="en-IN" sz="1200" b="1" baseline="0" dirty="0"/>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a:txBody>
                    <a:bodyPr/>
                    <a:lstStyle/>
                    <a:p>
                      <a:r>
                        <a:rPr lang="en-IN" sz="1200" b="1" u="none" strike="noStrike" cap="none" baseline="0" dirty="0">
                          <a:sym typeface="Arial"/>
                        </a:rPr>
                        <a:t>Unsuccessful Category Extensions</a:t>
                      </a:r>
                      <a:endParaRPr lang="en-IN" sz="1200" b="1" baseline="0" dirty="0"/>
                    </a:p>
                  </a:txBody>
                  <a:tcP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24972937"/>
                  </a:ext>
                </a:extLst>
              </a:tr>
              <a:tr h="270336">
                <a:tc>
                  <a:txBody>
                    <a:bodyPr/>
                    <a:lstStyle/>
                    <a:p>
                      <a:r>
                        <a:rPr lang="en-IN" sz="1200" u="none" strike="noStrike" cap="none" baseline="0" dirty="0">
                          <a:sym typeface="Arial"/>
                        </a:rPr>
                        <a:t>Dove shampoo and conditioner</a:t>
                      </a:r>
                      <a:endParaRPr lang="en-IN" sz="1200" baseline="0" dirty="0"/>
                    </a:p>
                  </a:txBody>
                  <a:tcPr>
                    <a:lnL w="3175" cap="flat" cmpd="sng" algn="ctr">
                      <a:solidFill>
                        <a:schemeClr val="tx1"/>
                      </a:solidFill>
                      <a:prstDash val="solid"/>
                      <a:round/>
                      <a:headEnd type="none" w="med" len="med"/>
                      <a:tailEnd type="none" w="med" len="med"/>
                    </a:lnL>
                  </a:tcPr>
                </a:tc>
                <a:tc>
                  <a:txBody>
                    <a:bodyPr/>
                    <a:lstStyle/>
                    <a:p>
                      <a:r>
                        <a:rPr lang="en-IN" sz="1200" u="none" strike="noStrike" cap="none" baseline="0" dirty="0">
                          <a:sym typeface="Arial"/>
                        </a:rPr>
                        <a:t>Campbell’s tomato sauce</a:t>
                      </a:r>
                      <a:endParaRPr lang="en-IN" sz="1200" baseline="0" dirty="0"/>
                    </a:p>
                  </a:txBody>
                  <a:tcPr>
                    <a:lnR w="31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9242926"/>
                  </a:ext>
                </a:extLst>
              </a:tr>
              <a:tr h="270336">
                <a:tc>
                  <a:txBody>
                    <a:bodyPr/>
                    <a:lstStyle/>
                    <a:p>
                      <a:r>
                        <a:rPr lang="en-US" sz="1200" u="none" strike="noStrike" cap="none" baseline="0" dirty="0">
                          <a:sym typeface="Arial"/>
                        </a:rPr>
                        <a:t>Vaseline Intensive Care skin lotion</a:t>
                      </a:r>
                      <a:endParaRPr lang="en-IN" sz="1200" baseline="0" dirty="0"/>
                    </a:p>
                  </a:txBody>
                  <a:tcPr>
                    <a:lnL w="3175" cap="flat" cmpd="sng" algn="ctr">
                      <a:solidFill>
                        <a:schemeClr val="tx1"/>
                      </a:solidFill>
                      <a:prstDash val="solid"/>
                      <a:round/>
                      <a:headEnd type="none" w="med" len="med"/>
                      <a:tailEnd type="none" w="med" len="med"/>
                    </a:lnL>
                  </a:tcPr>
                </a:tc>
                <a:tc>
                  <a:txBody>
                    <a:bodyPr/>
                    <a:lstStyle/>
                    <a:p>
                      <a:r>
                        <a:rPr lang="en-IN" sz="1200" u="none" strike="noStrike" cap="none" baseline="0" dirty="0">
                          <a:sym typeface="Arial"/>
                        </a:rPr>
                        <a:t>LifeSavers chewing gum</a:t>
                      </a:r>
                      <a:endParaRPr lang="en-IN" sz="1200" baseline="0" dirty="0"/>
                    </a:p>
                  </a:txBody>
                  <a:tcPr>
                    <a:lnR w="31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33480207"/>
                  </a:ext>
                </a:extLst>
              </a:tr>
              <a:tr h="270336">
                <a:tc>
                  <a:txBody>
                    <a:bodyPr/>
                    <a:lstStyle/>
                    <a:p>
                      <a:r>
                        <a:rPr lang="en-IN" sz="1200" u="none" strike="noStrike" cap="none" baseline="0" dirty="0">
                          <a:sym typeface="Arial"/>
                        </a:rPr>
                        <a:t>Hershey’s chocolate milk</a:t>
                      </a:r>
                      <a:endParaRPr lang="en-IN" sz="1200" baseline="0" dirty="0"/>
                    </a:p>
                  </a:txBody>
                  <a:tcPr>
                    <a:lnL w="3175" cap="flat" cmpd="sng" algn="ctr">
                      <a:solidFill>
                        <a:schemeClr val="tx1"/>
                      </a:solidFill>
                      <a:prstDash val="solid"/>
                      <a:round/>
                      <a:headEnd type="none" w="med" len="med"/>
                      <a:tailEnd type="none" w="med" len="med"/>
                    </a:lnL>
                  </a:tcPr>
                </a:tc>
                <a:tc>
                  <a:txBody>
                    <a:bodyPr/>
                    <a:lstStyle/>
                    <a:p>
                      <a:r>
                        <a:rPr lang="en-IN" sz="1200" u="none" strike="noStrike" cap="none" baseline="0" dirty="0">
                          <a:sym typeface="Arial"/>
                        </a:rPr>
                        <a:t>Cracker Jack cereal</a:t>
                      </a:r>
                      <a:endParaRPr lang="en-IN" sz="1200" baseline="0" dirty="0"/>
                    </a:p>
                  </a:txBody>
                  <a:tcPr>
                    <a:lnR w="31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27830520"/>
                  </a:ext>
                </a:extLst>
              </a:tr>
              <a:tr h="270336">
                <a:tc>
                  <a:txBody>
                    <a:bodyPr/>
                    <a:lstStyle/>
                    <a:p>
                      <a:r>
                        <a:rPr lang="en-IN" sz="1200" u="none" strike="noStrike" cap="none" baseline="0" dirty="0">
                          <a:sym typeface="Arial"/>
                        </a:rPr>
                        <a:t>Jell-O Pudding Pops</a:t>
                      </a:r>
                      <a:endParaRPr lang="en-IN" sz="1200" baseline="0" dirty="0"/>
                    </a:p>
                  </a:txBody>
                  <a:tcPr>
                    <a:lnL w="3175" cap="flat" cmpd="sng" algn="ctr">
                      <a:solidFill>
                        <a:schemeClr val="tx1"/>
                      </a:solidFill>
                      <a:prstDash val="solid"/>
                      <a:round/>
                      <a:headEnd type="none" w="med" len="med"/>
                      <a:tailEnd type="none" w="med" len="med"/>
                    </a:lnL>
                  </a:tcPr>
                </a:tc>
                <a:tc>
                  <a:txBody>
                    <a:bodyPr/>
                    <a:lstStyle/>
                    <a:p>
                      <a:r>
                        <a:rPr lang="en-IN" sz="1200" u="none" strike="noStrike" cap="none" baseline="0" dirty="0">
                          <a:sym typeface="Arial"/>
                        </a:rPr>
                        <a:t>Harley-Davidson wine coolers</a:t>
                      </a:r>
                      <a:endParaRPr lang="en-IN" sz="1200" baseline="0" dirty="0"/>
                    </a:p>
                  </a:txBody>
                  <a:tcPr>
                    <a:lnR w="31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3805404"/>
                  </a:ext>
                </a:extLst>
              </a:tr>
              <a:tr h="270336">
                <a:tc>
                  <a:txBody>
                    <a:bodyPr/>
                    <a:lstStyle/>
                    <a:p>
                      <a:r>
                        <a:rPr lang="en-IN" sz="1200" u="none" strike="noStrike" cap="none" baseline="0" dirty="0">
                          <a:sym typeface="Arial"/>
                        </a:rPr>
                        <a:t>Visa traveler’s checks</a:t>
                      </a:r>
                      <a:endParaRPr lang="en-IN" sz="1200" baseline="0" dirty="0"/>
                    </a:p>
                  </a:txBody>
                  <a:tcPr>
                    <a:lnL w="3175" cap="flat" cmpd="sng" algn="ctr">
                      <a:solidFill>
                        <a:schemeClr val="tx1"/>
                      </a:solidFill>
                      <a:prstDash val="solid"/>
                      <a:round/>
                      <a:headEnd type="none" w="med" len="med"/>
                      <a:tailEnd type="none" w="med" len="med"/>
                    </a:lnL>
                  </a:tcPr>
                </a:tc>
                <a:tc>
                  <a:txBody>
                    <a:bodyPr/>
                    <a:lstStyle/>
                    <a:p>
                      <a:r>
                        <a:rPr lang="en-IN" sz="1200" u="none" strike="noStrike" cap="none" baseline="0" dirty="0">
                          <a:sym typeface="Arial"/>
                        </a:rPr>
                        <a:t>Hidden Valley Ranch frozen entrees</a:t>
                      </a:r>
                      <a:endParaRPr lang="en-IN" sz="1200" baseline="0" dirty="0"/>
                    </a:p>
                  </a:txBody>
                  <a:tcPr>
                    <a:lnR w="31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60443812"/>
                  </a:ext>
                </a:extLst>
              </a:tr>
              <a:tr h="270336">
                <a:tc>
                  <a:txBody>
                    <a:bodyPr/>
                    <a:lstStyle/>
                    <a:p>
                      <a:r>
                        <a:rPr lang="en-IN" sz="1200" u="none" strike="noStrike" cap="none" baseline="0" dirty="0">
                          <a:sym typeface="Arial"/>
                        </a:rPr>
                        <a:t>Sunkist orange soda</a:t>
                      </a:r>
                      <a:endParaRPr lang="en-IN" sz="1200" baseline="0" dirty="0"/>
                    </a:p>
                  </a:txBody>
                  <a:tcPr>
                    <a:lnL w="3175" cap="flat" cmpd="sng" algn="ctr">
                      <a:solidFill>
                        <a:schemeClr val="tx1"/>
                      </a:solidFill>
                      <a:prstDash val="solid"/>
                      <a:round/>
                      <a:headEnd type="none" w="med" len="med"/>
                      <a:tailEnd type="none" w="med" len="med"/>
                    </a:lnL>
                  </a:tcPr>
                </a:tc>
                <a:tc>
                  <a:txBody>
                    <a:bodyPr/>
                    <a:lstStyle/>
                    <a:p>
                      <a:r>
                        <a:rPr lang="en-IN" sz="1200" u="none" strike="noStrike" cap="none" baseline="0" dirty="0">
                          <a:sym typeface="Arial"/>
                        </a:rPr>
                        <a:t>Ben-Gay aspirin</a:t>
                      </a:r>
                      <a:endParaRPr lang="en-IN" sz="1200" baseline="0" dirty="0"/>
                    </a:p>
                  </a:txBody>
                  <a:tcPr>
                    <a:lnR w="31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05273324"/>
                  </a:ext>
                </a:extLst>
              </a:tr>
              <a:tr h="270336">
                <a:tc>
                  <a:txBody>
                    <a:bodyPr/>
                    <a:lstStyle/>
                    <a:p>
                      <a:r>
                        <a:rPr lang="en-IN" sz="1200" u="none" strike="noStrike" cap="none" baseline="0" dirty="0">
                          <a:sym typeface="Arial"/>
                        </a:rPr>
                        <a:t>Colgate toothbrushes</a:t>
                      </a:r>
                      <a:endParaRPr lang="en-IN" sz="1200" baseline="0" dirty="0"/>
                    </a:p>
                  </a:txBody>
                  <a:tcPr>
                    <a:lnL w="3175" cap="flat" cmpd="sng" algn="ctr">
                      <a:solidFill>
                        <a:schemeClr val="tx1"/>
                      </a:solidFill>
                      <a:prstDash val="solid"/>
                      <a:round/>
                      <a:headEnd type="none" w="med" len="med"/>
                      <a:tailEnd type="none" w="med" len="med"/>
                    </a:lnL>
                  </a:tcPr>
                </a:tc>
                <a:tc>
                  <a:txBody>
                    <a:bodyPr/>
                    <a:lstStyle/>
                    <a:p>
                      <a:r>
                        <a:rPr lang="en-IN" sz="1200" u="none" strike="noStrike" cap="none" baseline="0" dirty="0">
                          <a:sym typeface="Arial"/>
                        </a:rPr>
                        <a:t>Kleenex diapers</a:t>
                      </a:r>
                      <a:endParaRPr lang="en-IN" sz="1200" baseline="0" dirty="0"/>
                    </a:p>
                  </a:txBody>
                  <a:tcPr>
                    <a:lnR w="31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42497740"/>
                  </a:ext>
                </a:extLst>
              </a:tr>
              <a:tr h="270336">
                <a:tc>
                  <a:txBody>
                    <a:bodyPr/>
                    <a:lstStyle/>
                    <a:p>
                      <a:r>
                        <a:rPr lang="en-IN" sz="1200" u="none" strike="noStrike" cap="none" baseline="0" dirty="0">
                          <a:sym typeface="Arial"/>
                        </a:rPr>
                        <a:t>Mars ice cream bars</a:t>
                      </a:r>
                      <a:endParaRPr lang="en-IN" sz="1200" baseline="0" dirty="0"/>
                    </a:p>
                  </a:txBody>
                  <a:tcPr>
                    <a:lnL w="3175" cap="flat" cmpd="sng" algn="ctr">
                      <a:solidFill>
                        <a:schemeClr val="tx1"/>
                      </a:solidFill>
                      <a:prstDash val="solid"/>
                      <a:round/>
                      <a:headEnd type="none" w="med" len="med"/>
                      <a:tailEnd type="none" w="med" len="med"/>
                    </a:lnL>
                  </a:tcPr>
                </a:tc>
                <a:tc>
                  <a:txBody>
                    <a:bodyPr/>
                    <a:lstStyle/>
                    <a:p>
                      <a:r>
                        <a:rPr lang="en-IN" sz="1200" u="none" strike="noStrike" cap="none" baseline="0" dirty="0">
                          <a:sym typeface="Arial"/>
                        </a:rPr>
                        <a:t>Clorox laundry detergent</a:t>
                      </a:r>
                      <a:endParaRPr lang="en-IN" sz="1200" baseline="0" dirty="0"/>
                    </a:p>
                  </a:txBody>
                  <a:tcPr>
                    <a:lnR w="31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4348220"/>
                  </a:ext>
                </a:extLst>
              </a:tr>
              <a:tr h="270336">
                <a:tc>
                  <a:txBody>
                    <a:bodyPr/>
                    <a:lstStyle/>
                    <a:p>
                      <a:r>
                        <a:rPr lang="en-IN" sz="1200" u="none" strike="noStrike" cap="none" baseline="0" dirty="0">
                          <a:sym typeface="Arial"/>
                        </a:rPr>
                        <a:t>Arm and Hammer toothpaste</a:t>
                      </a:r>
                      <a:endParaRPr lang="en-IN" sz="1200" baseline="0" dirty="0"/>
                    </a:p>
                  </a:txBody>
                  <a:tcPr>
                    <a:lnL w="3175" cap="flat" cmpd="sng" algn="ctr">
                      <a:solidFill>
                        <a:schemeClr val="tx1"/>
                      </a:solidFill>
                      <a:prstDash val="solid"/>
                      <a:round/>
                      <a:headEnd type="none" w="med" len="med"/>
                      <a:tailEnd type="none" w="med" len="med"/>
                    </a:lnL>
                  </a:tcPr>
                </a:tc>
                <a:tc>
                  <a:txBody>
                    <a:bodyPr/>
                    <a:lstStyle/>
                    <a:p>
                      <a:r>
                        <a:rPr lang="en-IN" sz="1200" u="none" strike="noStrike" cap="none" baseline="0" dirty="0">
                          <a:sym typeface="Arial"/>
                        </a:rPr>
                        <a:t>Levi’s Tailored Classics suits</a:t>
                      </a:r>
                      <a:endParaRPr lang="en-IN" sz="1200" baseline="0" dirty="0"/>
                    </a:p>
                  </a:txBody>
                  <a:tcPr>
                    <a:lnR w="31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69593274"/>
                  </a:ext>
                </a:extLst>
              </a:tr>
              <a:tr h="270336">
                <a:tc>
                  <a:txBody>
                    <a:bodyPr/>
                    <a:lstStyle/>
                    <a:p>
                      <a:r>
                        <a:rPr lang="en-IN" sz="1200" u="none" strike="noStrike" cap="none" baseline="0" dirty="0">
                          <a:sym typeface="Arial"/>
                        </a:rPr>
                        <a:t>Bic disposable lighters</a:t>
                      </a:r>
                      <a:endParaRPr lang="en-IN" sz="1200" baseline="0" dirty="0"/>
                    </a:p>
                  </a:txBody>
                  <a:tcPr>
                    <a:lnL w="3175" cap="flat" cmpd="sng" algn="ctr">
                      <a:solidFill>
                        <a:schemeClr val="tx1"/>
                      </a:solidFill>
                      <a:prstDash val="solid"/>
                      <a:round/>
                      <a:headEnd type="none" w="med" len="med"/>
                      <a:tailEnd type="none" w="med" len="med"/>
                    </a:lnL>
                  </a:tcPr>
                </a:tc>
                <a:tc>
                  <a:txBody>
                    <a:bodyPr/>
                    <a:lstStyle/>
                    <a:p>
                      <a:r>
                        <a:rPr lang="en-IN" sz="1200" u="none" strike="noStrike" cap="none" baseline="0" dirty="0">
                          <a:sym typeface="Arial"/>
                        </a:rPr>
                        <a:t>Nautilus athletic shoes</a:t>
                      </a:r>
                      <a:endParaRPr lang="en-IN" sz="1200" baseline="0" dirty="0"/>
                    </a:p>
                  </a:txBody>
                  <a:tcPr>
                    <a:lnR w="31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07519395"/>
                  </a:ext>
                </a:extLst>
              </a:tr>
              <a:tr h="270336">
                <a:tc>
                  <a:txBody>
                    <a:bodyPr/>
                    <a:lstStyle/>
                    <a:p>
                      <a:r>
                        <a:rPr lang="en-IN" sz="1200" u="none" strike="noStrike" cap="none" baseline="0" dirty="0">
                          <a:sym typeface="Arial"/>
                        </a:rPr>
                        <a:t>Honda lawn mowers</a:t>
                      </a:r>
                      <a:endParaRPr lang="en-IN" sz="1200" baseline="0" dirty="0"/>
                    </a:p>
                  </a:txBody>
                  <a:tcPr>
                    <a:lnL w="3175" cap="flat" cmpd="sng" algn="ctr">
                      <a:solidFill>
                        <a:schemeClr val="tx1"/>
                      </a:solidFill>
                      <a:prstDash val="solid"/>
                      <a:round/>
                      <a:headEnd type="none" w="med" len="med"/>
                      <a:tailEnd type="none" w="med" len="med"/>
                    </a:lnL>
                  </a:tcPr>
                </a:tc>
                <a:tc>
                  <a:txBody>
                    <a:bodyPr/>
                    <a:lstStyle/>
                    <a:p>
                      <a:r>
                        <a:rPr lang="en-IN" sz="1200" u="none" strike="noStrike" cap="none" baseline="0" dirty="0">
                          <a:sym typeface="Arial"/>
                        </a:rPr>
                        <a:t>Domino’s fruit-flavored bubble gum</a:t>
                      </a:r>
                      <a:endParaRPr lang="en-IN" sz="1200" baseline="0" dirty="0"/>
                    </a:p>
                  </a:txBody>
                  <a:tcPr>
                    <a:lnR w="31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1202491"/>
                  </a:ext>
                </a:extLst>
              </a:tr>
              <a:tr h="270336">
                <a:tc>
                  <a:txBody>
                    <a:bodyPr/>
                    <a:lstStyle/>
                    <a:p>
                      <a:r>
                        <a:rPr lang="en-US" sz="1200" u="none" strike="noStrike" cap="none" baseline="0" dirty="0">
                          <a:sym typeface="Arial"/>
                        </a:rPr>
                        <a:t>Mr. Clean Auto Dry car wash system</a:t>
                      </a:r>
                      <a:endParaRPr lang="en-IN" sz="1200" baseline="0" dirty="0"/>
                    </a:p>
                  </a:txBody>
                  <a:tcPr>
                    <a:lnL w="3175" cap="flat" cmpd="sng" algn="ctr">
                      <a:solidFill>
                        <a:schemeClr val="tx1"/>
                      </a:solidFill>
                      <a:prstDash val="solid"/>
                      <a:round/>
                      <a:headEnd type="none" w="med" len="med"/>
                      <a:tailEnd type="none" w="med" len="med"/>
                    </a:lnL>
                  </a:tcPr>
                </a:tc>
                <a:tc>
                  <a:txBody>
                    <a:bodyPr/>
                    <a:lstStyle/>
                    <a:p>
                      <a:r>
                        <a:rPr lang="en-IN" sz="1200" u="none" strike="noStrike" cap="none" baseline="0" dirty="0">
                          <a:sym typeface="Arial"/>
                        </a:rPr>
                        <a:t>Smucker’s ketchup</a:t>
                      </a:r>
                      <a:endParaRPr lang="en-IN" sz="1200" baseline="0" dirty="0"/>
                    </a:p>
                  </a:txBody>
                  <a:tcPr>
                    <a:lnR w="31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02556505"/>
                  </a:ext>
                </a:extLst>
              </a:tr>
              <a:tr h="270336">
                <a:tc>
                  <a:txBody>
                    <a:bodyPr/>
                    <a:lstStyle/>
                    <a:p>
                      <a:r>
                        <a:rPr lang="en-IN" sz="1200" u="none" strike="noStrike" cap="none" baseline="0" dirty="0">
                          <a:sym typeface="Arial"/>
                        </a:rPr>
                        <a:t>Fendi watches</a:t>
                      </a:r>
                      <a:endParaRPr lang="en-IN" sz="1200" baseline="0" dirty="0"/>
                    </a:p>
                  </a:txBody>
                  <a:tcPr>
                    <a:lnL w="3175" cap="flat" cmpd="sng" algn="ctr">
                      <a:solidFill>
                        <a:schemeClr val="tx1"/>
                      </a:solidFill>
                      <a:prstDash val="solid"/>
                      <a:round/>
                      <a:headEnd type="none" w="med" len="med"/>
                      <a:tailEnd type="none" w="med" len="med"/>
                    </a:lnL>
                  </a:tcPr>
                </a:tc>
                <a:tc>
                  <a:txBody>
                    <a:bodyPr/>
                    <a:lstStyle/>
                    <a:p>
                      <a:r>
                        <a:rPr lang="en-US" sz="1200" u="none" strike="noStrike" cap="none" baseline="0" dirty="0">
                          <a:sym typeface="Arial"/>
                        </a:rPr>
                        <a:t>Fruit of the Loom laundry detergent</a:t>
                      </a:r>
                      <a:endParaRPr lang="en-IN" sz="1200" baseline="0" dirty="0"/>
                    </a:p>
                  </a:txBody>
                  <a:tcPr>
                    <a:lnR w="31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80570488"/>
                  </a:ext>
                </a:extLst>
              </a:tr>
              <a:tr h="270336">
                <a:tc>
                  <a:txBody>
                    <a:bodyPr/>
                    <a:lstStyle/>
                    <a:p>
                      <a:r>
                        <a:rPr lang="en-IN" sz="1200" u="none" strike="noStrike" cap="none" baseline="0" dirty="0">
                          <a:sym typeface="Arial"/>
                        </a:rPr>
                        <a:t>Porsche coffee makers</a:t>
                      </a:r>
                      <a:endParaRPr lang="en-IN" sz="1200" baseline="0" dirty="0"/>
                    </a:p>
                  </a:txBody>
                  <a:tcPr>
                    <a:lnL w="3175" cap="flat" cmpd="sng" algn="ctr">
                      <a:solidFill>
                        <a:schemeClr val="tx1"/>
                      </a:solidFill>
                      <a:prstDash val="solid"/>
                      <a:round/>
                      <a:headEnd type="none" w="med" len="med"/>
                      <a:tailEnd type="none" w="med" len="med"/>
                    </a:lnL>
                  </a:tcPr>
                </a:tc>
                <a:tc>
                  <a:txBody>
                    <a:bodyPr/>
                    <a:lstStyle/>
                    <a:p>
                      <a:r>
                        <a:rPr lang="en-US" sz="1200" u="none" strike="noStrike" cap="none" baseline="0" dirty="0">
                          <a:sym typeface="Arial"/>
                        </a:rPr>
                        <a:t>Coors Rocky Mountain Spring Water</a:t>
                      </a:r>
                      <a:endParaRPr lang="en-IN" sz="1200" baseline="0" dirty="0"/>
                    </a:p>
                  </a:txBody>
                  <a:tcPr>
                    <a:lnR w="31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58665036"/>
                  </a:ext>
                </a:extLst>
              </a:tr>
              <a:tr h="270336">
                <a:tc>
                  <a:txBody>
                    <a:bodyPr/>
                    <a:lstStyle/>
                    <a:p>
                      <a:r>
                        <a:rPr lang="en-IN" sz="1200" u="none" strike="noStrike" cap="none" baseline="0" dirty="0">
                          <a:sym typeface="Arial"/>
                        </a:rPr>
                        <a:t>Jeep strollers</a:t>
                      </a:r>
                      <a:endParaRPr lang="en-IN" sz="1200" baseline="0" dirty="0"/>
                    </a:p>
                  </a:txBody>
                  <a:tcPr>
                    <a:lnL w="3175" cap="flat" cmpd="sng" algn="ctr">
                      <a:solidFill>
                        <a:schemeClr val="tx1"/>
                      </a:solidFill>
                      <a:prstDash val="solid"/>
                      <a:round/>
                      <a:headEnd type="none" w="med" len="med"/>
                      <a:tailEnd type="none" w="med" len="med"/>
                    </a:lnL>
                    <a:lnB w="3175" cap="flat" cmpd="sng" algn="ctr">
                      <a:solidFill>
                        <a:schemeClr val="tx1"/>
                      </a:solidFill>
                      <a:prstDash val="solid"/>
                      <a:round/>
                      <a:headEnd type="none" w="med" len="med"/>
                      <a:tailEnd type="none" w="med" len="med"/>
                    </a:lnB>
                  </a:tcPr>
                </a:tc>
                <a:tc>
                  <a:txBody>
                    <a:bodyPr/>
                    <a:lstStyle/>
                    <a:p>
                      <a:r>
                        <a:rPr lang="en-IN" sz="1200" u="none" strike="noStrike" cap="none" baseline="0" dirty="0">
                          <a:sym typeface="Arial"/>
                        </a:rPr>
                        <a:t>Cadbury soap</a:t>
                      </a:r>
                      <a:endParaRPr lang="en-IN" sz="1200" baseline="0" dirty="0"/>
                    </a:p>
                  </a:txBody>
                  <a:tcPr>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8038318"/>
                  </a:ext>
                </a:extLst>
              </a:tr>
            </a:tbl>
          </a:graphicData>
        </a:graphic>
      </p:graphicFrame>
    </p:spTree>
    <p:extLst>
      <p:ext uri="{BB962C8B-B14F-4D97-AF65-F5344CB8AC3E}">
        <p14:creationId xmlns:p14="http://schemas.microsoft.com/office/powerpoint/2010/main" val="19742916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Managerial Assumptions</a:t>
            </a:r>
            <a:endParaRPr lang="en-IN" dirty="0"/>
          </a:p>
        </p:txBody>
      </p:sp>
      <p:sp>
        <p:nvSpPr>
          <p:cNvPr id="3" name="Content Placeholder 2"/>
          <p:cNvSpPr>
            <a:spLocks noGrp="1"/>
          </p:cNvSpPr>
          <p:nvPr>
            <p:ph sz="quarter" idx="13"/>
          </p:nvPr>
        </p:nvSpPr>
        <p:spPr/>
        <p:txBody>
          <a:bodyPr/>
          <a:lstStyle/>
          <a:p>
            <a:r>
              <a:rPr lang="en-US" altLang="en-US" dirty="0"/>
              <a:t>Consumers have some awareness of and positive associations about the parent brand in memory</a:t>
            </a:r>
          </a:p>
          <a:p>
            <a:r>
              <a:rPr lang="en-US" altLang="en-US" dirty="0"/>
              <a:t>Some of these positive associations will be evoked by the brand extension</a:t>
            </a:r>
          </a:p>
          <a:p>
            <a:r>
              <a:rPr lang="en-US" altLang="en-US" dirty="0"/>
              <a:t>Negative associations are not transferred from the parent brand</a:t>
            </a:r>
          </a:p>
          <a:p>
            <a:r>
              <a:rPr lang="en-US" altLang="en-US" dirty="0"/>
              <a:t>Negative associations are not created by the brand extension</a:t>
            </a:r>
          </a:p>
        </p:txBody>
      </p:sp>
    </p:spTree>
    <p:extLst>
      <p:ext uri="{BB962C8B-B14F-4D97-AF65-F5344CB8AC3E}">
        <p14:creationId xmlns:p14="http://schemas.microsoft.com/office/powerpoint/2010/main" val="4243540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Brand Extensions and Brand Equity</a:t>
            </a:r>
            <a:r>
              <a:rPr lang="en-US" dirty="0"/>
              <a:t> </a:t>
            </a:r>
            <a:r>
              <a:rPr lang="en-US" sz="2000" b="0" dirty="0"/>
              <a:t>(1 of 2)</a:t>
            </a:r>
            <a:endParaRPr lang="en-IN" sz="2000" b="0" dirty="0"/>
          </a:p>
        </p:txBody>
      </p:sp>
      <p:sp>
        <p:nvSpPr>
          <p:cNvPr id="3" name="Content Placeholder 2"/>
          <p:cNvSpPr>
            <a:spLocks noGrp="1"/>
          </p:cNvSpPr>
          <p:nvPr>
            <p:ph sz="quarter" idx="13"/>
          </p:nvPr>
        </p:nvSpPr>
        <p:spPr>
          <a:xfrm>
            <a:off x="457199" y="1556326"/>
            <a:ext cx="8330665" cy="4434275"/>
          </a:xfrm>
        </p:spPr>
        <p:txBody>
          <a:bodyPr/>
          <a:lstStyle/>
          <a:p>
            <a:r>
              <a:rPr lang="en-US" altLang="en-US" dirty="0"/>
              <a:t>Creating extension equity</a:t>
            </a:r>
          </a:p>
          <a:p>
            <a:pPr lvl="1"/>
            <a:r>
              <a:rPr lang="en-US" altLang="en-US" dirty="0"/>
              <a:t>Creating a positive image for an extension depends on:</a:t>
            </a:r>
          </a:p>
          <a:p>
            <a:pPr lvl="2"/>
            <a:r>
              <a:rPr lang="en-US" altLang="en-US" dirty="0"/>
              <a:t>How salient parent brand associations are</a:t>
            </a:r>
          </a:p>
          <a:p>
            <a:pPr lvl="2"/>
            <a:r>
              <a:rPr lang="en-US" altLang="en-US" dirty="0"/>
              <a:t>How favorable any inferred associations are</a:t>
            </a:r>
          </a:p>
          <a:p>
            <a:pPr lvl="2"/>
            <a:r>
              <a:rPr lang="en-US" altLang="en-US" dirty="0"/>
              <a:t>How unique any inferred associations are</a:t>
            </a:r>
          </a:p>
        </p:txBody>
      </p:sp>
    </p:spTree>
    <p:extLst>
      <p:ext uri="{BB962C8B-B14F-4D97-AF65-F5344CB8AC3E}">
        <p14:creationId xmlns:p14="http://schemas.microsoft.com/office/powerpoint/2010/main" val="4098260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Brand Extensions and Brand Equity</a:t>
            </a:r>
            <a:r>
              <a:rPr lang="en-US" dirty="0"/>
              <a:t> </a:t>
            </a:r>
            <a:r>
              <a:rPr lang="en-US" sz="2000" b="0" dirty="0"/>
              <a:t>(2 of 2)</a:t>
            </a:r>
            <a:endParaRPr lang="en-IN" sz="2000" b="0" dirty="0"/>
          </a:p>
        </p:txBody>
      </p:sp>
      <p:sp>
        <p:nvSpPr>
          <p:cNvPr id="3" name="Content Placeholder 2"/>
          <p:cNvSpPr>
            <a:spLocks noGrp="1"/>
          </p:cNvSpPr>
          <p:nvPr>
            <p:ph sz="quarter" idx="13"/>
          </p:nvPr>
        </p:nvSpPr>
        <p:spPr>
          <a:xfrm>
            <a:off x="457199" y="1556326"/>
            <a:ext cx="8469985" cy="4434275"/>
          </a:xfrm>
        </p:spPr>
        <p:txBody>
          <a:bodyPr/>
          <a:lstStyle/>
          <a:p>
            <a:r>
              <a:rPr lang="en-US" altLang="en-US" dirty="0"/>
              <a:t>Contributing to parent brand equity</a:t>
            </a:r>
          </a:p>
          <a:p>
            <a:pPr lvl="1"/>
            <a:r>
              <a:rPr lang="en-US" altLang="en-US" dirty="0"/>
              <a:t>The effects of an extension on consumer brand knowledge depends on:</a:t>
            </a:r>
          </a:p>
          <a:p>
            <a:pPr lvl="2"/>
            <a:r>
              <a:rPr lang="en-US" altLang="en-US" dirty="0"/>
              <a:t>How compelling the evidence is about the corresponding attribute or benefit association</a:t>
            </a:r>
          </a:p>
          <a:p>
            <a:pPr lvl="2"/>
            <a:r>
              <a:rPr lang="en-US" altLang="en-US" dirty="0"/>
              <a:t>How relevant or diagnostic the extension evidence is</a:t>
            </a:r>
          </a:p>
          <a:p>
            <a:pPr lvl="2"/>
            <a:r>
              <a:rPr lang="en-US" altLang="en-US" dirty="0"/>
              <a:t>How consistent the extension evidence is</a:t>
            </a:r>
          </a:p>
          <a:p>
            <a:pPr lvl="2"/>
            <a:r>
              <a:rPr lang="en-US" altLang="en-US" dirty="0"/>
              <a:t>How strongly existing attribute or benefit associations are</a:t>
            </a:r>
          </a:p>
        </p:txBody>
      </p:sp>
    </p:spTree>
    <p:extLst>
      <p:ext uri="{BB962C8B-B14F-4D97-AF65-F5344CB8AC3E}">
        <p14:creationId xmlns:p14="http://schemas.microsoft.com/office/powerpoint/2010/main" val="8134845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Vertical Brand Extensions</a:t>
            </a:r>
            <a:endParaRPr lang="en-IN" dirty="0"/>
          </a:p>
        </p:txBody>
      </p:sp>
      <p:sp>
        <p:nvSpPr>
          <p:cNvPr id="3" name="Content Placeholder 2"/>
          <p:cNvSpPr>
            <a:spLocks noGrp="1"/>
          </p:cNvSpPr>
          <p:nvPr>
            <p:ph sz="quarter" idx="13"/>
          </p:nvPr>
        </p:nvSpPr>
        <p:spPr/>
        <p:txBody>
          <a:bodyPr/>
          <a:lstStyle/>
          <a:p>
            <a:r>
              <a:rPr lang="en-US" dirty="0"/>
              <a:t>Vertical brand extensions</a:t>
            </a:r>
          </a:p>
          <a:p>
            <a:pPr lvl="1"/>
            <a:r>
              <a:rPr lang="en-US" dirty="0"/>
              <a:t>Extend a brand up into more premium market segments or down into more value-conscious segments</a:t>
            </a:r>
          </a:p>
          <a:p>
            <a:pPr lvl="1"/>
            <a:r>
              <a:rPr lang="en-US" dirty="0"/>
              <a:t>Common means of attracting new groups of consumers</a:t>
            </a:r>
          </a:p>
          <a:p>
            <a:r>
              <a:rPr lang="en-US" dirty="0"/>
              <a:t>Logic is equity of parent brand can be transferred to appeal to consumers who otherwise would not consider it</a:t>
            </a:r>
            <a:endParaRPr lang="en-US" altLang="en-US" dirty="0"/>
          </a:p>
        </p:txBody>
      </p:sp>
    </p:spTree>
    <p:extLst>
      <p:ext uri="{BB962C8B-B14F-4D97-AF65-F5344CB8AC3E}">
        <p14:creationId xmlns:p14="http://schemas.microsoft.com/office/powerpoint/2010/main" val="501717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21040" cy="1097279"/>
          </a:xfrm>
        </p:spPr>
        <p:txBody>
          <a:bodyPr/>
          <a:lstStyle/>
          <a:p>
            <a:r>
              <a:rPr lang="en-IN" sz="3200" dirty="0"/>
              <a:t>Evaluating Brand Extension Opportunities</a:t>
            </a:r>
          </a:p>
        </p:txBody>
      </p:sp>
      <p:sp>
        <p:nvSpPr>
          <p:cNvPr id="3" name="Content Placeholder 2"/>
          <p:cNvSpPr>
            <a:spLocks noGrp="1"/>
          </p:cNvSpPr>
          <p:nvPr>
            <p:ph sz="quarter" idx="13"/>
          </p:nvPr>
        </p:nvSpPr>
        <p:spPr/>
        <p:txBody>
          <a:bodyPr/>
          <a:lstStyle/>
          <a:p>
            <a:pPr lvl="0"/>
            <a:r>
              <a:rPr lang="en-US" dirty="0"/>
              <a:t>Define Actual and Desired Consumer Knowledge about the Brand</a:t>
            </a:r>
          </a:p>
          <a:p>
            <a:pPr lvl="0"/>
            <a:r>
              <a:rPr lang="en-US" dirty="0"/>
              <a:t>Identify Possible Extension Candidates</a:t>
            </a:r>
          </a:p>
          <a:p>
            <a:pPr lvl="0"/>
            <a:r>
              <a:rPr lang="en-US" dirty="0"/>
              <a:t>Evaluate the Potential of the Extension Candidate</a:t>
            </a:r>
          </a:p>
          <a:p>
            <a:pPr lvl="0"/>
            <a:r>
              <a:rPr lang="en-US" dirty="0"/>
              <a:t>Design Marketing Programs to Launch Extension</a:t>
            </a:r>
          </a:p>
          <a:p>
            <a:pPr lvl="0"/>
            <a:r>
              <a:rPr lang="en-US" dirty="0"/>
              <a:t>Evaluate Extension Success and Effects on Parent Brand Equity</a:t>
            </a:r>
          </a:p>
        </p:txBody>
      </p:sp>
    </p:spTree>
    <p:extLst>
      <p:ext uri="{BB962C8B-B14F-4D97-AF65-F5344CB8AC3E}">
        <p14:creationId xmlns:p14="http://schemas.microsoft.com/office/powerpoint/2010/main" val="27200494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13-9: Brand Extension Guidelines Based on Academic Research </a:t>
            </a:r>
            <a:r>
              <a:rPr lang="en-US" sz="2000" b="0" dirty="0"/>
              <a:t>(1 of 2)</a:t>
            </a:r>
            <a:endParaRPr lang="en-IN" sz="2000" b="0" dirty="0"/>
          </a:p>
        </p:txBody>
      </p:sp>
      <p:sp>
        <p:nvSpPr>
          <p:cNvPr id="6" name="Content Placeholder 5"/>
          <p:cNvSpPr>
            <a:spLocks noGrp="1"/>
          </p:cNvSpPr>
          <p:nvPr>
            <p:ph sz="quarter" idx="13"/>
          </p:nvPr>
        </p:nvSpPr>
        <p:spPr>
          <a:xfrm>
            <a:off x="457199" y="1556326"/>
            <a:ext cx="8488837" cy="4750206"/>
          </a:xfrm>
          <a:ln w="3175">
            <a:solidFill>
              <a:schemeClr val="tx1"/>
            </a:solidFill>
          </a:ln>
        </p:spPr>
        <p:txBody>
          <a:bodyPr lIns="90000" tIns="90000" rIns="90000" bIns="90000"/>
          <a:lstStyle/>
          <a:p>
            <a:pPr marL="432000" indent="-432000">
              <a:spcBef>
                <a:spcPts val="0"/>
              </a:spcBef>
              <a:buFont typeface="+mj-lt"/>
              <a:buAutoNum type="arabicPeriod"/>
            </a:pPr>
            <a:r>
              <a:rPr lang="en-US" sz="1600" dirty="0"/>
              <a:t>Successful brand extensions occur when the parent brand is seen as having favorable associations, and there is a perception of fit between the parent brand and the extension product.</a:t>
            </a:r>
          </a:p>
          <a:p>
            <a:pPr marL="432000" indent="-432000">
              <a:spcBef>
                <a:spcPts val="0"/>
              </a:spcBef>
              <a:buFont typeface="+mj-lt"/>
              <a:buAutoNum type="arabicPeriod"/>
            </a:pPr>
            <a:r>
              <a:rPr lang="en-US" sz="1600" dirty="0"/>
              <a:t>There are many bases of fit: product-related attributes and benefits as well as non-product-related attributes and benefits related to common usage situations or user types.</a:t>
            </a:r>
          </a:p>
          <a:p>
            <a:pPr marL="432000" indent="-432000">
              <a:spcBef>
                <a:spcPts val="0"/>
              </a:spcBef>
              <a:buFont typeface="+mj-lt"/>
              <a:buAutoNum type="arabicPeriod"/>
            </a:pPr>
            <a:r>
              <a:rPr lang="en-US" sz="1600" dirty="0"/>
              <a:t>Depending on consumer knowledge of the product categories, perceptions of fit may be based on technical or manufacturing commonalities or more surface considerations such as necessary or situational complementarity.</a:t>
            </a:r>
          </a:p>
          <a:p>
            <a:pPr marL="432000" indent="-432000">
              <a:spcBef>
                <a:spcPts val="0"/>
              </a:spcBef>
              <a:buFont typeface="+mj-lt"/>
              <a:buAutoNum type="arabicPeriod"/>
            </a:pPr>
            <a:r>
              <a:rPr lang="en-US" sz="1600" dirty="0"/>
              <a:t>High-quality brands stretch farther than average-quality brands, although both types of brands have boundaries.</a:t>
            </a:r>
          </a:p>
          <a:p>
            <a:pPr marL="432000" indent="-432000">
              <a:spcBef>
                <a:spcPts val="0"/>
              </a:spcBef>
              <a:buFont typeface="+mj-lt"/>
              <a:buAutoNum type="arabicPeriod"/>
            </a:pPr>
            <a:r>
              <a:rPr lang="en-US" sz="1600" dirty="0"/>
              <a:t>A brand that is seen as prototypical of a product category can be difficult to extend outside the category.</a:t>
            </a:r>
          </a:p>
          <a:p>
            <a:pPr marL="432000" indent="-432000">
              <a:spcBef>
                <a:spcPts val="0"/>
              </a:spcBef>
              <a:buFont typeface="+mj-lt"/>
              <a:buAutoNum type="arabicPeriod"/>
            </a:pPr>
            <a:r>
              <a:rPr lang="en-US" sz="1600" dirty="0"/>
              <a:t>Concrete attribute associations tend to be more difficult to extend than abstract benefit associations.</a:t>
            </a:r>
          </a:p>
          <a:p>
            <a:pPr marL="432000" indent="-432000">
              <a:spcBef>
                <a:spcPts val="0"/>
              </a:spcBef>
              <a:buFont typeface="+mj-lt"/>
              <a:buAutoNum type="arabicPeriod"/>
            </a:pPr>
            <a:r>
              <a:rPr lang="en-US" sz="1600" dirty="0"/>
              <a:t>Consumers may transfer associations that are positive in the original product class but become negative in the extension context.</a:t>
            </a:r>
          </a:p>
          <a:p>
            <a:pPr marL="432000" indent="-432000">
              <a:spcBef>
                <a:spcPts val="0"/>
              </a:spcBef>
              <a:buFont typeface="+mj-lt"/>
              <a:buAutoNum type="arabicPeriod"/>
            </a:pPr>
            <a:r>
              <a:rPr lang="en-US" sz="1600" dirty="0"/>
              <a:t>Consumers may infer negative associations about an extension, perhaps even based on other inferred positive associations.</a:t>
            </a:r>
          </a:p>
        </p:txBody>
      </p:sp>
    </p:spTree>
    <p:extLst>
      <p:ext uri="{BB962C8B-B14F-4D97-AF65-F5344CB8AC3E}">
        <p14:creationId xmlns:p14="http://schemas.microsoft.com/office/powerpoint/2010/main" val="31168824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13-9: Brand Extension Guidelines Based on Academic Research </a:t>
            </a:r>
            <a:r>
              <a:rPr lang="en-US" sz="2000" b="0" dirty="0"/>
              <a:t>(2 of 2)</a:t>
            </a:r>
            <a:endParaRPr lang="en-IN" sz="2000" b="0" dirty="0"/>
          </a:p>
        </p:txBody>
      </p:sp>
      <p:sp>
        <p:nvSpPr>
          <p:cNvPr id="8" name="Content Placeholder 7"/>
          <p:cNvSpPr>
            <a:spLocks noGrp="1"/>
          </p:cNvSpPr>
          <p:nvPr>
            <p:ph sz="quarter" idx="13"/>
          </p:nvPr>
        </p:nvSpPr>
        <p:spPr>
          <a:ln w="3175">
            <a:solidFill>
              <a:schemeClr val="tx1"/>
            </a:solidFill>
          </a:ln>
        </p:spPr>
        <p:txBody>
          <a:bodyPr lIns="90000" tIns="90000" rIns="90000" bIns="90000"/>
          <a:lstStyle/>
          <a:p>
            <a:pPr marL="432000" indent="-432000">
              <a:spcBef>
                <a:spcPts val="600"/>
              </a:spcBef>
              <a:buFont typeface="+mj-lt"/>
              <a:buAutoNum type="arabicPeriod" startAt="9"/>
            </a:pPr>
            <a:r>
              <a:rPr lang="en-US" sz="1600" dirty="0"/>
              <a:t>It can be difficult to extend into a product class that is seen as easy to make.</a:t>
            </a:r>
          </a:p>
          <a:p>
            <a:pPr marL="432000" indent="-432000">
              <a:spcBef>
                <a:spcPts val="600"/>
              </a:spcBef>
              <a:buFont typeface="+mj-lt"/>
              <a:buAutoNum type="arabicPeriod" startAt="9"/>
            </a:pPr>
            <a:r>
              <a:rPr lang="en-US" sz="1600" dirty="0"/>
              <a:t>A successful extension can not only contribute to the parent brand image but also enable a brand to be extended even farther.</a:t>
            </a:r>
          </a:p>
          <a:p>
            <a:pPr marL="432000" indent="-432000">
              <a:spcBef>
                <a:spcPts val="600"/>
              </a:spcBef>
              <a:buFont typeface="+mj-lt"/>
              <a:buAutoNum type="arabicPeriod" startAt="9"/>
            </a:pPr>
            <a:r>
              <a:rPr lang="en-US" sz="1600" dirty="0"/>
              <a:t>An unsuccessful extension hurts the parent brand only when there is a strong basis of fit between the two.</a:t>
            </a:r>
          </a:p>
          <a:p>
            <a:pPr marL="432000" indent="-432000">
              <a:spcBef>
                <a:spcPts val="600"/>
              </a:spcBef>
              <a:buFont typeface="+mj-lt"/>
              <a:buAutoNum type="arabicPeriod" startAt="9"/>
            </a:pPr>
            <a:r>
              <a:rPr lang="en-US" sz="1600" dirty="0"/>
              <a:t>An unsuccessful extension does not prevent a firm from backtracking and introducing a more similar extension.</a:t>
            </a:r>
          </a:p>
          <a:p>
            <a:pPr marL="432000" indent="-432000">
              <a:spcBef>
                <a:spcPts val="600"/>
              </a:spcBef>
              <a:buFont typeface="+mj-lt"/>
              <a:buAutoNum type="arabicPeriod" startAt="9"/>
            </a:pPr>
            <a:r>
              <a:rPr lang="en-US" sz="1600" dirty="0"/>
              <a:t>Vertical extensions can be difficult and often require sub-branding strategies.</a:t>
            </a:r>
          </a:p>
          <a:p>
            <a:pPr marL="432000" indent="-432000">
              <a:spcBef>
                <a:spcPts val="600"/>
              </a:spcBef>
              <a:buFont typeface="+mj-lt"/>
              <a:buAutoNum type="arabicPeriod" startAt="9"/>
            </a:pPr>
            <a:r>
              <a:rPr lang="en-US" sz="1600" dirty="0"/>
              <a:t>The most effective advertising strategy for an extension is one that emphasizes information about the extension (rather than reminders about the parent brand).</a:t>
            </a:r>
          </a:p>
          <a:p>
            <a:pPr marL="432000" indent="-432000">
              <a:spcBef>
                <a:spcPts val="600"/>
              </a:spcBef>
              <a:buFont typeface="+mj-lt"/>
              <a:buAutoNum type="arabicPeriod" startAt="9"/>
            </a:pPr>
            <a:r>
              <a:rPr lang="en-US" sz="1600" dirty="0"/>
              <a:t>Individual differences can affect how consumers make an extension decision, and will moderate extension effects.</a:t>
            </a:r>
          </a:p>
          <a:p>
            <a:pPr marL="432000" indent="-432000">
              <a:spcBef>
                <a:spcPts val="600"/>
              </a:spcBef>
              <a:buFont typeface="+mj-lt"/>
              <a:buAutoNum type="arabicPeriod" startAt="9"/>
            </a:pPr>
            <a:r>
              <a:rPr lang="en-US" sz="1600" dirty="0"/>
              <a:t>Cultural differences across markets can influence extension success.</a:t>
            </a:r>
            <a:endParaRPr lang="en-IN" sz="1600" dirty="0"/>
          </a:p>
        </p:txBody>
      </p:sp>
    </p:spTree>
    <p:extLst>
      <p:ext uri="{BB962C8B-B14F-4D97-AF65-F5344CB8AC3E}">
        <p14:creationId xmlns:p14="http://schemas.microsoft.com/office/powerpoint/2010/main" val="19790898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Extension Guidelines Based on Academic Research </a:t>
            </a:r>
            <a:r>
              <a:rPr lang="en-US" sz="2000" b="0" dirty="0"/>
              <a:t>(1 of 4)</a:t>
            </a:r>
            <a:endParaRPr lang="en-IN" sz="2000" b="0" dirty="0"/>
          </a:p>
        </p:txBody>
      </p:sp>
      <p:sp>
        <p:nvSpPr>
          <p:cNvPr id="3" name="Content Placeholder 2"/>
          <p:cNvSpPr>
            <a:spLocks noGrp="1"/>
          </p:cNvSpPr>
          <p:nvPr>
            <p:ph sz="quarter" idx="13"/>
          </p:nvPr>
        </p:nvSpPr>
        <p:spPr>
          <a:xfrm>
            <a:off x="457200" y="1556326"/>
            <a:ext cx="8138160" cy="4434275"/>
          </a:xfrm>
        </p:spPr>
        <p:txBody>
          <a:bodyPr/>
          <a:lstStyle/>
          <a:p>
            <a:pPr marL="432000" indent="-432000">
              <a:buFont typeface="+mj-lt"/>
              <a:buAutoNum type="arabicPeriod"/>
            </a:pPr>
            <a:r>
              <a:rPr lang="en-US" sz="1800" dirty="0"/>
              <a:t>Successful brand extensions occur when the parent brand has favorable associations, and consumers perceive a fit between the parent brand and the extension product</a:t>
            </a:r>
          </a:p>
          <a:p>
            <a:pPr marL="432000" indent="-432000">
              <a:buFont typeface="+mj-lt"/>
              <a:buAutoNum type="arabicPeriod"/>
            </a:pPr>
            <a:r>
              <a:rPr lang="en-US" sz="1800" dirty="0"/>
              <a:t>There are many bases of fit; both product-related and nonproduct-related attributes and benefits may influence extension fit</a:t>
            </a:r>
          </a:p>
          <a:p>
            <a:pPr marL="432000" indent="-432000">
              <a:buFont typeface="+mj-lt"/>
              <a:buAutoNum type="arabicPeriod"/>
            </a:pPr>
            <a:r>
              <a:rPr lang="en-US" sz="1800" dirty="0"/>
              <a:t>Depending on their knowledge of the product categories, consumers may perceive fit based on technical or manufacturing commonalities, or on surface considerations such as necessary or situational complementarity</a:t>
            </a:r>
          </a:p>
          <a:p>
            <a:pPr marL="432000" indent="-432000">
              <a:buFont typeface="+mj-lt"/>
              <a:buAutoNum type="arabicPeriod"/>
            </a:pPr>
            <a:r>
              <a:rPr lang="en-US" sz="1800" dirty="0"/>
              <a:t>High-quality brands stretch farther than average-quality brands, although both types have boundaries</a:t>
            </a:r>
          </a:p>
          <a:p>
            <a:pPr marL="432000" indent="-432000">
              <a:buFont typeface="+mj-lt"/>
              <a:buAutoNum type="arabicPeriod"/>
            </a:pPr>
            <a:r>
              <a:rPr lang="en-US" sz="1800" dirty="0"/>
              <a:t>A brand that consumers see as prototypical for a product category can be difficult to extend outside the category</a:t>
            </a:r>
          </a:p>
        </p:txBody>
      </p:sp>
    </p:spTree>
    <p:extLst>
      <p:ext uri="{BB962C8B-B14F-4D97-AF65-F5344CB8AC3E}">
        <p14:creationId xmlns:p14="http://schemas.microsoft.com/office/powerpoint/2010/main" val="721826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Extension Guidelines Based on Academic Research </a:t>
            </a:r>
            <a:r>
              <a:rPr lang="en-US" sz="2000" b="0" dirty="0"/>
              <a:t>(2 of 4)</a:t>
            </a:r>
            <a:endParaRPr lang="en-IN" sz="2000" b="0" dirty="0"/>
          </a:p>
        </p:txBody>
      </p:sp>
      <p:sp>
        <p:nvSpPr>
          <p:cNvPr id="3" name="Content Placeholder 2"/>
          <p:cNvSpPr>
            <a:spLocks noGrp="1"/>
          </p:cNvSpPr>
          <p:nvPr>
            <p:ph sz="quarter" idx="13"/>
          </p:nvPr>
        </p:nvSpPr>
        <p:spPr>
          <a:xfrm>
            <a:off x="457200" y="1556326"/>
            <a:ext cx="8138160" cy="4434275"/>
          </a:xfrm>
        </p:spPr>
        <p:txBody>
          <a:bodyPr/>
          <a:lstStyle/>
          <a:p>
            <a:pPr marL="432000" indent="-432000">
              <a:buFont typeface="+mj-lt"/>
              <a:buAutoNum type="arabicPeriod" startAt="6"/>
            </a:pPr>
            <a:r>
              <a:rPr lang="en-US" sz="1800" dirty="0"/>
              <a:t>Concrete attribute associations tend to be more difficult to extend than abstract benefit associations</a:t>
            </a:r>
          </a:p>
          <a:p>
            <a:pPr marL="432000" indent="-432000">
              <a:buFont typeface="+mj-lt"/>
              <a:buAutoNum type="arabicPeriod" startAt="6"/>
            </a:pPr>
            <a:r>
              <a:rPr lang="en-US" sz="1800" dirty="0"/>
              <a:t>Consumers may transfer associations that are positive in the original product class but become negative in the extension context</a:t>
            </a:r>
          </a:p>
          <a:p>
            <a:pPr marL="432000" indent="-432000">
              <a:buFont typeface="+mj-lt"/>
              <a:buAutoNum type="arabicPeriod" startAt="6"/>
            </a:pPr>
            <a:r>
              <a:rPr lang="en-US" sz="1800" dirty="0"/>
              <a:t>Consumers may infer negative associations about an extension, perhaps even based on other inferred positive associations</a:t>
            </a:r>
          </a:p>
          <a:p>
            <a:pPr marL="432000" indent="-432000">
              <a:buFont typeface="+mj-lt"/>
              <a:buAutoNum type="arabicPeriod" startAt="6"/>
            </a:pPr>
            <a:r>
              <a:rPr lang="en-US" sz="1800" dirty="0"/>
              <a:t>It can be difficult to extend into a product class that consumers see as easy to make</a:t>
            </a:r>
          </a:p>
          <a:p>
            <a:pPr marL="432000" indent="-432000">
              <a:buFont typeface="+mj-lt"/>
              <a:buAutoNum type="arabicPeriod" startAt="6"/>
            </a:pPr>
            <a:r>
              <a:rPr lang="en-US" sz="1800" dirty="0"/>
              <a:t>A successful extension can not only contribute to the parent brand image but also enable a brand to extend even farther</a:t>
            </a:r>
          </a:p>
        </p:txBody>
      </p:sp>
    </p:spTree>
    <p:extLst>
      <p:ext uri="{BB962C8B-B14F-4D97-AF65-F5344CB8AC3E}">
        <p14:creationId xmlns:p14="http://schemas.microsoft.com/office/powerpoint/2010/main" val="163344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400" dirty="0"/>
              <a:t>Developing a Brand Architecture Strategy </a:t>
            </a:r>
            <a:r>
              <a:rPr lang="en-US" altLang="en-US" sz="2000" b="0" dirty="0"/>
              <a:t>(1 of 2)</a:t>
            </a:r>
            <a:endParaRPr lang="en-IN" sz="2000" b="0" dirty="0"/>
          </a:p>
        </p:txBody>
      </p:sp>
      <p:sp>
        <p:nvSpPr>
          <p:cNvPr id="3" name="Content Placeholder 2"/>
          <p:cNvSpPr>
            <a:spLocks noGrp="1"/>
          </p:cNvSpPr>
          <p:nvPr>
            <p:ph sz="quarter" idx="13"/>
          </p:nvPr>
        </p:nvSpPr>
        <p:spPr/>
        <p:txBody>
          <a:bodyPr/>
          <a:lstStyle/>
          <a:p>
            <a:r>
              <a:rPr lang="en-US" dirty="0"/>
              <a:t>Brand architecture strategy</a:t>
            </a:r>
          </a:p>
          <a:p>
            <a:pPr lvl="1"/>
            <a:r>
              <a:rPr lang="en-US" dirty="0"/>
              <a:t>Helps marketers determine which products and services to introduce</a:t>
            </a:r>
          </a:p>
          <a:p>
            <a:pPr lvl="1"/>
            <a:r>
              <a:rPr lang="en-US" dirty="0"/>
              <a:t>Which brand names, logos, symbols, etc. to apply to new and existing products</a:t>
            </a:r>
          </a:p>
        </p:txBody>
      </p:sp>
    </p:spTree>
    <p:extLst>
      <p:ext uri="{BB962C8B-B14F-4D97-AF65-F5344CB8AC3E}">
        <p14:creationId xmlns:p14="http://schemas.microsoft.com/office/powerpoint/2010/main" val="30035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Extension Guidelines Based on Academic Research </a:t>
            </a:r>
            <a:r>
              <a:rPr lang="en-US" sz="2000" b="0" dirty="0"/>
              <a:t>(3 of 4)</a:t>
            </a:r>
            <a:endParaRPr lang="en-IN" sz="2000" b="0" dirty="0"/>
          </a:p>
        </p:txBody>
      </p:sp>
      <p:sp>
        <p:nvSpPr>
          <p:cNvPr id="3" name="Content Placeholder 2"/>
          <p:cNvSpPr>
            <a:spLocks noGrp="1"/>
          </p:cNvSpPr>
          <p:nvPr>
            <p:ph sz="quarter" idx="13"/>
          </p:nvPr>
        </p:nvSpPr>
        <p:spPr/>
        <p:txBody>
          <a:bodyPr/>
          <a:lstStyle/>
          <a:p>
            <a:pPr marL="432000" indent="-432000">
              <a:buFont typeface="+mj-lt"/>
              <a:buAutoNum type="arabicPeriod" startAt="11"/>
            </a:pPr>
            <a:r>
              <a:rPr lang="en-US" sz="1800" dirty="0"/>
              <a:t>An unsuccessful extension hurts the parent brand only when there is a strong basis of fit between the two</a:t>
            </a:r>
          </a:p>
          <a:p>
            <a:pPr marL="432000" indent="-432000">
              <a:buFont typeface="+mj-lt"/>
              <a:buAutoNum type="arabicPeriod" startAt="11"/>
            </a:pPr>
            <a:r>
              <a:rPr lang="en-US" sz="1800" dirty="0"/>
              <a:t>An unsuccessful extension does not prevent a firm from backtracking and introducing a more similar extension</a:t>
            </a:r>
          </a:p>
          <a:p>
            <a:pPr marL="432000" indent="-432000">
              <a:buFont typeface="+mj-lt"/>
              <a:buAutoNum type="arabicPeriod" startAt="11"/>
            </a:pPr>
            <a:r>
              <a:rPr lang="en-US" sz="1800" dirty="0"/>
              <a:t>A co-branded brand extension can leverage the success and equity of two brands</a:t>
            </a:r>
          </a:p>
          <a:p>
            <a:pPr marL="432000" indent="-432000">
              <a:buFont typeface="+mj-lt"/>
              <a:buAutoNum type="arabicPeriod" startAt="11"/>
            </a:pPr>
            <a:r>
              <a:rPr lang="en-US" sz="1800" dirty="0"/>
              <a:t>Both similar and dissimilar brands can partner successfully in a co-branded extension to achieve greater synergies</a:t>
            </a:r>
          </a:p>
          <a:p>
            <a:pPr marL="432000" indent="-432000">
              <a:buFont typeface="+mj-lt"/>
              <a:buAutoNum type="arabicPeriod" startAt="11"/>
            </a:pPr>
            <a:r>
              <a:rPr lang="en-US" sz="1800" dirty="0"/>
              <a:t>Vertical extensions can be difficult and often require sub-branding strategies</a:t>
            </a:r>
          </a:p>
        </p:txBody>
      </p:sp>
    </p:spTree>
    <p:extLst>
      <p:ext uri="{BB962C8B-B14F-4D97-AF65-F5344CB8AC3E}">
        <p14:creationId xmlns:p14="http://schemas.microsoft.com/office/powerpoint/2010/main" val="39763147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Extension Guidelines Based on Academic Research </a:t>
            </a:r>
            <a:r>
              <a:rPr lang="en-US" sz="2000" b="0" dirty="0"/>
              <a:t>(4 of 4)</a:t>
            </a:r>
            <a:endParaRPr lang="en-IN" sz="2000" b="0" dirty="0"/>
          </a:p>
        </p:txBody>
      </p:sp>
      <p:sp>
        <p:nvSpPr>
          <p:cNvPr id="3" name="Content Placeholder 2"/>
          <p:cNvSpPr>
            <a:spLocks noGrp="1"/>
          </p:cNvSpPr>
          <p:nvPr>
            <p:ph sz="quarter" idx="13"/>
          </p:nvPr>
        </p:nvSpPr>
        <p:spPr>
          <a:xfrm>
            <a:off x="457199" y="1556326"/>
            <a:ext cx="8375715" cy="4434275"/>
          </a:xfrm>
        </p:spPr>
        <p:txBody>
          <a:bodyPr/>
          <a:lstStyle/>
          <a:p>
            <a:pPr marL="432000" indent="-432000">
              <a:buFont typeface="+mj-lt"/>
              <a:buAutoNum type="arabicPeriod" startAt="16"/>
            </a:pPr>
            <a:r>
              <a:rPr lang="en-US" sz="1800" dirty="0"/>
              <a:t>The most effective advertising strategy for an extension is one that emphasizes information about the extension (rather than reminders about the parent brand)</a:t>
            </a:r>
          </a:p>
          <a:p>
            <a:pPr marL="432000" indent="-432000">
              <a:buFont typeface="+mj-lt"/>
              <a:buAutoNum type="arabicPeriod" startAt="16"/>
            </a:pPr>
            <a:r>
              <a:rPr lang="en-US" sz="1800" dirty="0"/>
              <a:t>Individual differences can affect how consumers make an extension decision and will moderate extension effects</a:t>
            </a:r>
          </a:p>
          <a:p>
            <a:pPr marL="432000" indent="-432000">
              <a:buFont typeface="+mj-lt"/>
              <a:buAutoNum type="arabicPeriod" startAt="16"/>
            </a:pPr>
            <a:r>
              <a:rPr lang="en-US" sz="1800" dirty="0"/>
              <a:t>Cultural differences across markets can influence extension success</a:t>
            </a:r>
          </a:p>
        </p:txBody>
      </p:sp>
    </p:spTree>
    <p:extLst>
      <p:ext uri="{BB962C8B-B14F-4D97-AF65-F5344CB8AC3E}">
        <p14:creationId xmlns:p14="http://schemas.microsoft.com/office/powerpoint/2010/main" val="17569347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1EED-6BD5-BFAA-F0E8-2C7A8355C1D9}"/>
              </a:ext>
            </a:extLst>
          </p:cNvPr>
          <p:cNvSpPr>
            <a:spLocks noGrp="1"/>
          </p:cNvSpPr>
          <p:nvPr>
            <p:ph type="title"/>
          </p:nvPr>
        </p:nvSpPr>
        <p:spPr/>
        <p:txBody>
          <a:bodyPr>
            <a:normAutofit fontScale="90000"/>
          </a:bodyPr>
          <a:lstStyle/>
          <a:p>
            <a:endParaRPr lang="en-US" dirty="0"/>
          </a:p>
        </p:txBody>
      </p:sp>
      <p:sp>
        <p:nvSpPr>
          <p:cNvPr id="3" name="Text Placeholder 2">
            <a:extLst>
              <a:ext uri="{FF2B5EF4-FFF2-40B4-BE49-F238E27FC236}">
                <a16:creationId xmlns:a16="http://schemas.microsoft.com/office/drawing/2014/main" id="{82D10AC0-2FD8-429F-7C1D-C85FD4594F9E}"/>
              </a:ext>
            </a:extLst>
          </p:cNvPr>
          <p:cNvSpPr>
            <a:spLocks noGrp="1"/>
          </p:cNvSpPr>
          <p:nvPr>
            <p:ph type="body" idx="2"/>
          </p:nvPr>
        </p:nvSpPr>
        <p:spPr/>
        <p:txBody>
          <a:bodyPr/>
          <a:lstStyle/>
          <a:p>
            <a:endParaRPr lang="en-US"/>
          </a:p>
        </p:txBody>
      </p:sp>
      <p:sp>
        <p:nvSpPr>
          <p:cNvPr id="4" name="Text Placeholder 3">
            <a:extLst>
              <a:ext uri="{FF2B5EF4-FFF2-40B4-BE49-F238E27FC236}">
                <a16:creationId xmlns:a16="http://schemas.microsoft.com/office/drawing/2014/main" id="{A3D845BF-2B93-4056-B691-428D24E56365}"/>
              </a:ext>
            </a:extLst>
          </p:cNvPr>
          <p:cNvSpPr>
            <a:spLocks noGrp="1"/>
          </p:cNvSpPr>
          <p:nvPr>
            <p:ph type="body" idx="3"/>
          </p:nvPr>
        </p:nvSpPr>
        <p:spPr/>
        <p:txBody>
          <a:bodyPr/>
          <a:lstStyle/>
          <a:p>
            <a:endParaRPr lang="en-US"/>
          </a:p>
        </p:txBody>
      </p:sp>
      <p:sp>
        <p:nvSpPr>
          <p:cNvPr id="5" name="Content Placeholder 4">
            <a:extLst>
              <a:ext uri="{FF2B5EF4-FFF2-40B4-BE49-F238E27FC236}">
                <a16:creationId xmlns:a16="http://schemas.microsoft.com/office/drawing/2014/main" id="{D9A7B6FB-7C07-EF1C-676A-C39FCE6679A4}"/>
              </a:ext>
            </a:extLst>
          </p:cNvPr>
          <p:cNvSpPr>
            <a:spLocks noGrp="1"/>
          </p:cNvSpPr>
          <p:nvPr>
            <p:ph sz="quarter" idx="14"/>
          </p:nvPr>
        </p:nvSpPr>
        <p:spPr/>
        <p:txBody>
          <a:bodyPr/>
          <a:lstStyle/>
          <a:p>
            <a:endParaRPr lang="en-US"/>
          </a:p>
        </p:txBody>
      </p:sp>
      <p:sp>
        <p:nvSpPr>
          <p:cNvPr id="6" name="TextBox 5">
            <a:extLst>
              <a:ext uri="{FF2B5EF4-FFF2-40B4-BE49-F238E27FC236}">
                <a16:creationId xmlns:a16="http://schemas.microsoft.com/office/drawing/2014/main" id="{1FB10334-5CB0-88A2-C956-828453744F33}"/>
              </a:ext>
            </a:extLst>
          </p:cNvPr>
          <p:cNvSpPr txBox="1"/>
          <p:nvPr/>
        </p:nvSpPr>
        <p:spPr>
          <a:xfrm>
            <a:off x="457200" y="1385180"/>
            <a:ext cx="2304107" cy="4401205"/>
          </a:xfrm>
          <a:prstGeom prst="rect">
            <a:avLst/>
          </a:prstGeom>
          <a:noFill/>
        </p:spPr>
        <p:txBody>
          <a:bodyPr wrap="square" rtlCol="0">
            <a:spAutoFit/>
          </a:bodyPr>
          <a:lstStyle/>
          <a:p>
            <a:r>
              <a:rPr lang="en-US" dirty="0">
                <a:hlinkClick r:id="rId2"/>
              </a:rPr>
              <a:t>Alphabet: the new surprising Google brand architecture | The Branding Journal</a:t>
            </a:r>
            <a:endParaRPr lang="en-US" dirty="0"/>
          </a:p>
          <a:p>
            <a:r>
              <a:rPr lang="en-US" dirty="0">
                <a:hlinkClick r:id="rId3"/>
              </a:rPr>
              <a:t>Will Baileys' new brand extension, Baileys Iced Coffee, grow the brand? | The Branding Journal</a:t>
            </a:r>
            <a:endParaRPr lang="en-US" dirty="0"/>
          </a:p>
          <a:p>
            <a:r>
              <a:rPr lang="en-US" dirty="0">
                <a:hlinkClick r:id="rId4"/>
              </a:rPr>
              <a:t>Brand Extension: Vespa Launches Its First Perfumes | The Branding Journal</a:t>
            </a:r>
            <a:endParaRPr lang="en-US" dirty="0"/>
          </a:p>
          <a:p>
            <a:r>
              <a:rPr lang="en-US" dirty="0">
                <a:hlinkClick r:id="rId5"/>
              </a:rPr>
              <a:t>Christian Louboutin enters the make-up industry with a nail polish line | The Branding Journal</a:t>
            </a:r>
            <a:endParaRPr lang="en-US" dirty="0"/>
          </a:p>
          <a:p>
            <a:r>
              <a:rPr lang="en-US">
                <a:hlinkClick r:id="rId6"/>
              </a:rPr>
              <a:t>Carlsberg launches a male grooming line made out of beer | The Branding Journal</a:t>
            </a:r>
            <a:endParaRPr lang="en-US" dirty="0"/>
          </a:p>
        </p:txBody>
      </p:sp>
    </p:spTree>
    <p:extLst>
      <p:ext uri="{BB962C8B-B14F-4D97-AF65-F5344CB8AC3E}">
        <p14:creationId xmlns:p14="http://schemas.microsoft.com/office/powerpoint/2010/main" val="65733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400" dirty="0"/>
              <a:t>Developing a Brand Architecture Strategy </a:t>
            </a:r>
            <a:r>
              <a:rPr lang="en-US" altLang="en-US" sz="2000" b="0" dirty="0"/>
              <a:t>(2 of 2)</a:t>
            </a:r>
            <a:endParaRPr lang="en-IN" sz="2000" b="0" dirty="0"/>
          </a:p>
        </p:txBody>
      </p:sp>
      <p:sp>
        <p:nvSpPr>
          <p:cNvPr id="3" name="Content Placeholder 2"/>
          <p:cNvSpPr>
            <a:spLocks noGrp="1"/>
          </p:cNvSpPr>
          <p:nvPr>
            <p:ph sz="quarter" idx="13"/>
          </p:nvPr>
        </p:nvSpPr>
        <p:spPr/>
        <p:txBody>
          <a:bodyPr/>
          <a:lstStyle/>
          <a:p>
            <a:pPr lvl="0"/>
            <a:r>
              <a:rPr lang="en-US" dirty="0"/>
              <a:t>Step 1: Defining brand potential</a:t>
            </a:r>
          </a:p>
          <a:p>
            <a:pPr lvl="0"/>
            <a:r>
              <a:rPr lang="en-US" dirty="0"/>
              <a:t>Step 2: Identifying brand extension opportunities</a:t>
            </a:r>
          </a:p>
          <a:p>
            <a:pPr lvl="0"/>
            <a:r>
              <a:rPr lang="en-US" dirty="0"/>
              <a:t>Step 3: Branding new products and services</a:t>
            </a:r>
          </a:p>
        </p:txBody>
      </p:sp>
    </p:spTree>
    <p:extLst>
      <p:ext uri="{BB962C8B-B14F-4D97-AF65-F5344CB8AC3E}">
        <p14:creationId xmlns:p14="http://schemas.microsoft.com/office/powerpoint/2010/main" val="121756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Step 1: Defining Brand Potential</a:t>
            </a:r>
            <a:endParaRPr lang="en-IN" dirty="0"/>
          </a:p>
        </p:txBody>
      </p:sp>
      <p:sp>
        <p:nvSpPr>
          <p:cNvPr id="3" name="Content Placeholder 2"/>
          <p:cNvSpPr>
            <a:spLocks noGrp="1"/>
          </p:cNvSpPr>
          <p:nvPr>
            <p:ph sz="quarter" idx="13"/>
          </p:nvPr>
        </p:nvSpPr>
        <p:spPr/>
        <p:txBody>
          <a:bodyPr/>
          <a:lstStyle/>
          <a:p>
            <a:pPr>
              <a:defRPr/>
            </a:pPr>
            <a:r>
              <a:rPr lang="en-US" dirty="0"/>
              <a:t>Three important characteristics:</a:t>
            </a:r>
          </a:p>
          <a:p>
            <a:pPr lvl="1">
              <a:defRPr/>
            </a:pPr>
            <a:r>
              <a:rPr lang="en-US" dirty="0"/>
              <a:t>Brand vision</a:t>
            </a:r>
          </a:p>
          <a:p>
            <a:pPr lvl="1">
              <a:defRPr/>
            </a:pPr>
            <a:r>
              <a:rPr lang="en-US" dirty="0"/>
              <a:t>Brand boundaries</a:t>
            </a:r>
          </a:p>
          <a:p>
            <a:pPr lvl="1">
              <a:defRPr/>
            </a:pPr>
            <a:r>
              <a:rPr lang="en-US" dirty="0"/>
              <a:t>Brand positioning</a:t>
            </a:r>
          </a:p>
        </p:txBody>
      </p:sp>
    </p:spTree>
    <p:extLst>
      <p:ext uri="{BB962C8B-B14F-4D97-AF65-F5344CB8AC3E}">
        <p14:creationId xmlns:p14="http://schemas.microsoft.com/office/powerpoint/2010/main" val="2091724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Step 2: Identifying Brand Extension Opportunities</a:t>
            </a:r>
            <a:endParaRPr lang="en-IN" sz="3400" dirty="0"/>
          </a:p>
        </p:txBody>
      </p:sp>
      <p:sp>
        <p:nvSpPr>
          <p:cNvPr id="3" name="Content Placeholder 2"/>
          <p:cNvSpPr>
            <a:spLocks noGrp="1"/>
          </p:cNvSpPr>
          <p:nvPr>
            <p:ph sz="quarter" idx="13"/>
          </p:nvPr>
        </p:nvSpPr>
        <p:spPr>
          <a:xfrm>
            <a:off x="457199" y="1556326"/>
            <a:ext cx="8339959" cy="4434275"/>
          </a:xfrm>
        </p:spPr>
        <p:txBody>
          <a:bodyPr/>
          <a:lstStyle/>
          <a:p>
            <a:r>
              <a:rPr lang="en-US" altLang="en-US" dirty="0"/>
              <a:t>Brand extension is a new product introduced under an existing brand name</a:t>
            </a:r>
          </a:p>
          <a:p>
            <a:pPr lvl="1"/>
            <a:r>
              <a:rPr lang="en-US" altLang="en-US" dirty="0"/>
              <a:t>Line extension: New product introductions within existing categories</a:t>
            </a:r>
          </a:p>
          <a:p>
            <a:pPr lvl="1"/>
            <a:r>
              <a:rPr lang="en-US" altLang="en-US" dirty="0"/>
              <a:t>Category extension: New product introductions outside existing categories</a:t>
            </a:r>
          </a:p>
          <a:p>
            <a:r>
              <a:rPr lang="en-US" altLang="en-US" dirty="0"/>
              <a:t>Equity implications of each extension needs to be understood in terms of:</a:t>
            </a:r>
          </a:p>
          <a:p>
            <a:pPr lvl="1"/>
            <a:r>
              <a:rPr lang="en-US" altLang="en-US" dirty="0"/>
              <a:t>Points-of-parity</a:t>
            </a:r>
          </a:p>
          <a:p>
            <a:pPr lvl="1"/>
            <a:r>
              <a:rPr lang="en-US" altLang="en-US" dirty="0"/>
              <a:t>Points-of-difference</a:t>
            </a:r>
          </a:p>
        </p:txBody>
      </p:sp>
    </p:spTree>
    <p:extLst>
      <p:ext uri="{BB962C8B-B14F-4D97-AF65-F5344CB8AC3E}">
        <p14:creationId xmlns:p14="http://schemas.microsoft.com/office/powerpoint/2010/main" val="3404759345"/>
      </p:ext>
    </p:extLst>
  </p:cSld>
  <p:clrMapOvr>
    <a:masterClrMapping/>
  </p:clrMapOvr>
</p:sld>
</file>

<file path=ppt/theme/theme1.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3A83D59-EFF8-459C-8BD8-AA68A6C3D159}" vid="{1E419C8A-3DFF-4223-A778-B75BDBB5DBD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10231</TotalTime>
  <Words>6112</Words>
  <Application>Microsoft Office PowerPoint</Application>
  <PresentationFormat>On-screen Show (4:3)</PresentationFormat>
  <Paragraphs>647</Paragraphs>
  <Slides>62</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Calibri Light</vt:lpstr>
      <vt:lpstr>Noto Sans Symbols</vt:lpstr>
      <vt:lpstr>Times New Roman</vt:lpstr>
      <vt:lpstr>1_Theme1</vt:lpstr>
      <vt:lpstr>Brand Management Building Blocks</vt:lpstr>
      <vt:lpstr>Growing and Sustaining Brand Equity</vt:lpstr>
      <vt:lpstr>PowerPoint Presentation</vt:lpstr>
      <vt:lpstr>Learning Objectives (1 of 2)</vt:lpstr>
      <vt:lpstr>Learning Objectives (2 of 2)</vt:lpstr>
      <vt:lpstr>Developing a Brand Architecture Strategy (1 of 2)</vt:lpstr>
      <vt:lpstr>Developing a Brand Architecture Strategy (2 of 2)</vt:lpstr>
      <vt:lpstr>Step 1: Defining Brand Potential</vt:lpstr>
      <vt:lpstr>Step 2: Identifying Brand Extension Opportunities</vt:lpstr>
      <vt:lpstr>Step 3: Specifying Branding New Elements for Branding New Products and Services</vt:lpstr>
      <vt:lpstr>Brand Portfolios (1 of 3)</vt:lpstr>
      <vt:lpstr>Brand Portfolios (2 of 3)</vt:lpstr>
      <vt:lpstr>Figure 12-3: Possible Special Roles of Brands in the Brand Portfolio</vt:lpstr>
      <vt:lpstr>Brand Portfolios (3 of 3)</vt:lpstr>
      <vt:lpstr>Flankers</vt:lpstr>
      <vt:lpstr>Cash Cows</vt:lpstr>
      <vt:lpstr>Low-End, Entry-Level, or High-End, Prestige Brands</vt:lpstr>
      <vt:lpstr>Brand Hierarchies</vt:lpstr>
      <vt:lpstr>Figure 12-5: Apple Brand Hierarchy</vt:lpstr>
      <vt:lpstr>Levels of a Brand Hierarchy</vt:lpstr>
      <vt:lpstr>Corporate or Company Brand Level</vt:lpstr>
      <vt:lpstr>Family Brand Level</vt:lpstr>
      <vt:lpstr>Individual Brand Level</vt:lpstr>
      <vt:lpstr>Modifier Level</vt:lpstr>
      <vt:lpstr>Product Descriptor</vt:lpstr>
      <vt:lpstr>Designing a Brand Hierarchy (1 of 3)</vt:lpstr>
      <vt:lpstr>Figure 12-6: Guidelines for Brand Hierarchy Decisions (1 of 2)</vt:lpstr>
      <vt:lpstr>Figure 12-6: Guidelines for Brand Hierarchy Decisions (2 of 2)</vt:lpstr>
      <vt:lpstr>Designing a Brand Hierarchy (2 of 3)</vt:lpstr>
      <vt:lpstr>Designing a Brand Hierarchy (3 of 3)</vt:lpstr>
      <vt:lpstr>Figure 12-7: Branding Strategy Screen</vt:lpstr>
      <vt:lpstr>Corporate Branding</vt:lpstr>
      <vt:lpstr>Corporate Image Dimensions</vt:lpstr>
      <vt:lpstr>Managing the Corporate Brand</vt:lpstr>
      <vt:lpstr>Brand Architecture Guidelines</vt:lpstr>
      <vt:lpstr>PowerPoint Presentation</vt:lpstr>
      <vt:lpstr>Learning Objectives</vt:lpstr>
      <vt:lpstr>New Products and Brand Extensions (1 of 2)</vt:lpstr>
      <vt:lpstr>New Products and Brand Extensions (2 of 2)</vt:lpstr>
      <vt:lpstr>Figure 13-1: Ansoff’s Growth Matrix</vt:lpstr>
      <vt:lpstr>Advantages of Extensions</vt:lpstr>
      <vt:lpstr>Facilitate New Product Acceptance</vt:lpstr>
      <vt:lpstr>Provide Feedback Benefits to the Parent Brand and Company</vt:lpstr>
      <vt:lpstr>Figure 13-4: Expanding Brand Meaning Through Extensions</vt:lpstr>
      <vt:lpstr>Disadvantages of Brand Extensions (1 of 4)</vt:lpstr>
      <vt:lpstr>Disadvantages of Brand Extensions (2 of 4)</vt:lpstr>
      <vt:lpstr>Disadvantages of Brand Extensions (3 of 4)</vt:lpstr>
      <vt:lpstr>Disadvantages of Brand Extensions (4 of 4)</vt:lpstr>
      <vt:lpstr>Understanding How Consumers Evaluate Brand Extensions</vt:lpstr>
      <vt:lpstr>Figure 13-6: Examples of Category Extensions</vt:lpstr>
      <vt:lpstr>Managerial Assumptions</vt:lpstr>
      <vt:lpstr>Brand Extensions and Brand Equity (1 of 2)</vt:lpstr>
      <vt:lpstr>Brand Extensions and Brand Equity (2 of 2)</vt:lpstr>
      <vt:lpstr>Vertical Brand Extensions</vt:lpstr>
      <vt:lpstr>Evaluating Brand Extension Opportunities</vt:lpstr>
      <vt:lpstr>Figure 13-9: Brand Extension Guidelines Based on Academic Research (1 of 2)</vt:lpstr>
      <vt:lpstr>Figure 13-9: Brand Extension Guidelines Based on Academic Research (2 of 2)</vt:lpstr>
      <vt:lpstr>Extension Guidelines Based on Academic Research (1 of 4)</vt:lpstr>
      <vt:lpstr>Extension Guidelines Based on Academic Research (2 of 4)</vt:lpstr>
      <vt:lpstr>Extension Guidelines Based on Academic Research (3 of 4)</vt:lpstr>
      <vt:lpstr>Extension Guidelines Based on Academic Research (4 of 4)</vt:lpstr>
      <vt:lpstr>PowerPoint Presentation</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Brand Management: Building, Measuring, and Managing Brand Equity, Fifth Edition, Chapter 12, Designing and Implementing Brand Architecture Strategies</dc:title>
  <dc:subject>Business</dc:subject>
  <dc:creator>Keller/Swaminathan</dc:creator>
  <cp:keywords>Strategic Brand Management</cp:keywords>
  <cp:lastModifiedBy>Nguyen, Mike (MU-Student)</cp:lastModifiedBy>
  <cp:revision>1261</cp:revision>
  <dcterms:modified xsi:type="dcterms:W3CDTF">2022-07-25T23:56:08Z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