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421" r:id="rId2"/>
    <p:sldId id="291" r:id="rId3"/>
    <p:sldId id="256" r:id="rId4"/>
    <p:sldId id="257" r:id="rId5"/>
    <p:sldId id="258" r:id="rId6"/>
    <p:sldId id="259" r:id="rId7"/>
    <p:sldId id="260" r:id="rId8"/>
    <p:sldId id="261" r:id="rId9"/>
    <p:sldId id="262" r:id="rId10"/>
    <p:sldId id="264" r:id="rId11"/>
    <p:sldId id="266" r:id="rId12"/>
    <p:sldId id="267" r:id="rId13"/>
    <p:sldId id="268" r:id="rId14"/>
    <p:sldId id="269" r:id="rId15"/>
    <p:sldId id="270" r:id="rId16"/>
    <p:sldId id="265" r:id="rId17"/>
    <p:sldId id="271" r:id="rId18"/>
    <p:sldId id="272" r:id="rId19"/>
    <p:sldId id="273" r:id="rId20"/>
    <p:sldId id="274" r:id="rId21"/>
    <p:sldId id="275" r:id="rId22"/>
    <p:sldId id="276" r:id="rId23"/>
    <p:sldId id="277" r:id="rId24"/>
    <p:sldId id="278" r:id="rId25"/>
    <p:sldId id="279" r:id="rId26"/>
    <p:sldId id="280" r:id="rId27"/>
    <p:sldId id="263" r:id="rId28"/>
    <p:sldId id="281" r:id="rId29"/>
    <p:sldId id="282" r:id="rId30"/>
    <p:sldId id="283" r:id="rId31"/>
    <p:sldId id="284" r:id="rId32"/>
    <p:sldId id="285" r:id="rId33"/>
    <p:sldId id="286" r:id="rId34"/>
    <p:sldId id="287" r:id="rId35"/>
    <p:sldId id="288" r:id="rId36"/>
    <p:sldId id="289" r:id="rId37"/>
    <p:sldId id="290" r:id="rId38"/>
    <p:sldId id="42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79906" autoAdjust="0"/>
  </p:normalViewPr>
  <p:slideViewPr>
    <p:cSldViewPr snapToGrid="0">
      <p:cViewPr varScale="1">
        <p:scale>
          <a:sx n="87" d="100"/>
          <a:sy n="87" d="100"/>
        </p:scale>
        <p:origin x="1254"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7/25/2022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7/25/2022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60"/>
              </a:spcBef>
              <a:spcAft>
                <a:spcPts val="0"/>
              </a:spcAft>
              <a:buClr>
                <a:schemeClr val="dk1"/>
              </a:buClr>
              <a:buSzPts val="1200"/>
              <a:buFont typeface="Arial"/>
              <a:buNone/>
            </a:pPr>
            <a:r>
              <a:rPr lang="en-US" dirty="0"/>
              <a:t>Two questions often arise in brand marketing:</a:t>
            </a:r>
          </a:p>
          <a:p>
            <a:pPr marL="171450" lvl="0" indent="-171450" algn="l" rtl="0">
              <a:spcBef>
                <a:spcPts val="360"/>
              </a:spcBef>
              <a:spcAft>
                <a:spcPts val="0"/>
              </a:spcAft>
              <a:buClr>
                <a:schemeClr val="dk1"/>
              </a:buClr>
              <a:buSzPts val="1200"/>
              <a:buFont typeface="Calibri"/>
              <a:buChar char="•"/>
            </a:pPr>
            <a:r>
              <a:rPr lang="en-US" dirty="0"/>
              <a:t>What makes a brand strong? </a:t>
            </a:r>
          </a:p>
          <a:p>
            <a:pPr marL="171450" lvl="0" indent="-171450" algn="l" rtl="0">
              <a:spcBef>
                <a:spcPts val="360"/>
              </a:spcBef>
              <a:spcAft>
                <a:spcPts val="0"/>
              </a:spcAft>
              <a:buClr>
                <a:schemeClr val="dk1"/>
              </a:buClr>
              <a:buSzPts val="1200"/>
              <a:buFont typeface="Calibri"/>
              <a:buChar char="•"/>
            </a:pPr>
            <a:r>
              <a:rPr lang="en-US" dirty="0"/>
              <a:t>How do you build a strong brand?</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76937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should marketers approach brand positioning?</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833854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shows a hypothetical pattern of results. For the purposes of brand building, marketers want to understand both (1) the percentage of target market that is present at each stage and (2) factors facilitating or inhibiting the transition from one stage to the next. In the hypothetical example, a key bottleneck appears to be converting those consumers who have ever tried the brand to those who recently tried, as less than half (46 percent) “convert.” To convince more consumers to consider trying the brand again, marketers may need to raise brand salience or make the brand more acceptable in the target consumer’s repertoire.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3785684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lgn="l" rtl="0">
              <a:spcBef>
                <a:spcPts val="360"/>
              </a:spcBef>
              <a:spcAft>
                <a:spcPts val="0"/>
              </a:spcAft>
              <a:buClr>
                <a:schemeClr val="dk1"/>
              </a:buClr>
              <a:buSzPts val="1200"/>
              <a:buFont typeface="Arial"/>
              <a:buNone/>
            </a:pPr>
            <a:r>
              <a:rPr lang="en-US" u="none" dirty="0"/>
              <a:t>Indirect competition:</a:t>
            </a:r>
          </a:p>
          <a:p>
            <a:pPr marL="171450" lvl="1" indent="-171450" algn="l" rtl="0">
              <a:spcBef>
                <a:spcPts val="360"/>
              </a:spcBef>
              <a:spcAft>
                <a:spcPts val="0"/>
              </a:spcAft>
              <a:buClr>
                <a:schemeClr val="dk1"/>
              </a:buClr>
              <a:buSzPts val="1200"/>
              <a:buFont typeface="Arial"/>
              <a:buChar char="•"/>
            </a:pPr>
            <a:r>
              <a:rPr lang="en-US" dirty="0"/>
              <a:t>Even if a brand does not face direct competition in its product category, and thus does not share performance related attributes with other brands, it can still share more abstract associations and face indirect competition in a more broadly defined product category.</a:t>
            </a:r>
          </a:p>
          <a:p>
            <a:pPr marL="0" lvl="1" indent="0" algn="l" rtl="0">
              <a:spcBef>
                <a:spcPts val="360"/>
              </a:spcBef>
              <a:spcAft>
                <a:spcPts val="0"/>
              </a:spcAft>
              <a:buClr>
                <a:schemeClr val="dk1"/>
              </a:buClr>
              <a:buSzPts val="1200"/>
              <a:buFont typeface="Arial"/>
              <a:buNone/>
            </a:pPr>
            <a:endParaRPr lang="en-US" dirty="0"/>
          </a:p>
          <a:p>
            <a:pPr marL="0" lvl="1" indent="0" algn="l" rtl="0">
              <a:spcBef>
                <a:spcPts val="360"/>
              </a:spcBef>
              <a:spcAft>
                <a:spcPts val="0"/>
              </a:spcAft>
              <a:buClr>
                <a:schemeClr val="dk1"/>
              </a:buClr>
              <a:buSzPts val="1200"/>
              <a:buFont typeface="Arial"/>
              <a:buNone/>
            </a:pPr>
            <a:r>
              <a:rPr lang="en-US" u="none" dirty="0"/>
              <a:t>Multiple frames of reference:</a:t>
            </a:r>
          </a:p>
          <a:p>
            <a:pPr marL="171450" lvl="1" indent="-171450" algn="l" rtl="0">
              <a:spcBef>
                <a:spcPts val="360"/>
              </a:spcBef>
              <a:spcAft>
                <a:spcPts val="0"/>
              </a:spcAft>
              <a:buClr>
                <a:schemeClr val="dk1"/>
              </a:buClr>
              <a:buSzPts val="1200"/>
              <a:buFont typeface="Arial"/>
              <a:buChar char="•"/>
            </a:pPr>
            <a:r>
              <a:rPr lang="en-US" dirty="0"/>
              <a:t>Result of broader category competition or the intended future growth of a brand</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747391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u="none" dirty="0"/>
              <a:t>Points-of-difference associations:</a:t>
            </a:r>
          </a:p>
          <a:p>
            <a:pPr marL="171450" lvl="0" indent="-171450" algn="l" rtl="0">
              <a:spcBef>
                <a:spcPts val="360"/>
              </a:spcBef>
              <a:spcAft>
                <a:spcPts val="0"/>
              </a:spcAft>
              <a:buClr>
                <a:schemeClr val="dk1"/>
              </a:buClr>
              <a:buSzPts val="1200"/>
              <a:buFont typeface="Arial"/>
              <a:buChar char="•"/>
            </a:pPr>
            <a:r>
              <a:rPr lang="en-US" dirty="0"/>
              <a:t>Attributes or benefits that consumers strongly associate with a brand, positively evaluate, and believe that cannot be found to the same extent with a competitive brand</a:t>
            </a:r>
          </a:p>
          <a:p>
            <a:pPr marL="171450" lvl="0" indent="-171450" algn="l" rtl="0">
              <a:spcBef>
                <a:spcPts val="360"/>
              </a:spcBef>
              <a:spcAft>
                <a:spcPts val="0"/>
              </a:spcAft>
              <a:buClr>
                <a:schemeClr val="dk1"/>
              </a:buClr>
              <a:buSzPts val="1200"/>
              <a:buFont typeface="Arial"/>
              <a:buChar char="•"/>
            </a:pPr>
            <a:r>
              <a:rPr lang="en-US" dirty="0"/>
              <a:t>Functional-performance related considerations</a:t>
            </a:r>
          </a:p>
          <a:p>
            <a:pPr marL="171450" lvl="0" indent="-171450" algn="l" rtl="0">
              <a:spcBef>
                <a:spcPts val="360"/>
              </a:spcBef>
              <a:spcAft>
                <a:spcPts val="0"/>
              </a:spcAft>
              <a:buClr>
                <a:schemeClr val="dk1"/>
              </a:buClr>
              <a:buSzPts val="1200"/>
              <a:buFont typeface="Arial"/>
              <a:buChar char="•"/>
            </a:pPr>
            <a:r>
              <a:rPr lang="en-US" dirty="0"/>
              <a:t>Abstract-imagery related considerations</a:t>
            </a:r>
          </a:p>
          <a:p>
            <a:pPr marL="171450" lvl="0" indent="-171450" algn="l" rtl="0">
              <a:spcBef>
                <a:spcPts val="360"/>
              </a:spcBef>
              <a:spcAft>
                <a:spcPts val="0"/>
              </a:spcAft>
              <a:buClr>
                <a:schemeClr val="dk1"/>
              </a:buClr>
              <a:buSzPts val="1200"/>
              <a:buFont typeface="Arial"/>
              <a:buChar char="•"/>
            </a:pPr>
            <a:endParaRPr lang="en-US" dirty="0"/>
          </a:p>
          <a:p>
            <a:pPr marL="0" lvl="0" indent="0" algn="l" rtl="0">
              <a:spcBef>
                <a:spcPts val="360"/>
              </a:spcBef>
              <a:spcAft>
                <a:spcPts val="0"/>
              </a:spcAft>
              <a:buNone/>
            </a:pPr>
            <a:r>
              <a:rPr lang="en-US" u="none" dirty="0"/>
              <a:t>Points- of-parity associations:</a:t>
            </a:r>
          </a:p>
          <a:p>
            <a:pPr marL="171450" lvl="0" indent="-171450" algn="l" rtl="0">
              <a:spcBef>
                <a:spcPts val="360"/>
              </a:spcBef>
              <a:spcAft>
                <a:spcPts val="0"/>
              </a:spcAft>
              <a:buClr>
                <a:schemeClr val="dk1"/>
              </a:buClr>
              <a:buSzPts val="1200"/>
              <a:buFont typeface="Arial"/>
              <a:buChar char="•"/>
            </a:pPr>
            <a:r>
              <a:rPr lang="en-US" dirty="0"/>
              <a:t>Attributes shared with other brands</a:t>
            </a:r>
          </a:p>
          <a:p>
            <a:pPr marL="171450" lvl="0" indent="-171450" algn="l" rtl="0">
              <a:spcBef>
                <a:spcPts val="360"/>
              </a:spcBef>
              <a:spcAft>
                <a:spcPts val="0"/>
              </a:spcAft>
              <a:buClr>
                <a:schemeClr val="dk1"/>
              </a:buClr>
              <a:buSzPts val="1200"/>
              <a:buFont typeface="Arial"/>
              <a:buChar char="•"/>
            </a:pPr>
            <a:r>
              <a:rPr lang="en-US" dirty="0"/>
              <a:t>Three types of associations are:</a:t>
            </a:r>
          </a:p>
          <a:p>
            <a:pPr marL="628650" lvl="1" indent="-171450" algn="l" rtl="0">
              <a:spcBef>
                <a:spcPts val="360"/>
              </a:spcBef>
              <a:spcAft>
                <a:spcPts val="0"/>
              </a:spcAft>
              <a:buClr>
                <a:schemeClr val="dk1"/>
              </a:buClr>
              <a:buSzPts val="1200"/>
              <a:buFont typeface="Arial"/>
              <a:buChar char="•"/>
            </a:pPr>
            <a:r>
              <a:rPr lang="en-US" b="0" dirty="0"/>
              <a:t>Category points-of-parity: necessary conditions for brand choice</a:t>
            </a:r>
          </a:p>
          <a:p>
            <a:pPr marL="628650" lvl="1" indent="-171450" algn="l" rtl="0">
              <a:spcBef>
                <a:spcPts val="360"/>
              </a:spcBef>
              <a:spcAft>
                <a:spcPts val="0"/>
              </a:spcAft>
              <a:buClr>
                <a:schemeClr val="dk1"/>
              </a:buClr>
              <a:buSzPts val="1200"/>
              <a:buFont typeface="Arial"/>
              <a:buChar char="•"/>
            </a:pPr>
            <a:r>
              <a:rPr lang="en-US" b="0" dirty="0"/>
              <a:t>Competitive points-of-parity: associations designed to negate competitors’ points-of-difference</a:t>
            </a:r>
          </a:p>
          <a:p>
            <a:pPr marL="628650" lvl="1" indent="-171450" algn="l" rtl="0">
              <a:spcBef>
                <a:spcPts val="360"/>
              </a:spcBef>
              <a:spcAft>
                <a:spcPts val="0"/>
              </a:spcAft>
              <a:buClr>
                <a:schemeClr val="dk1"/>
              </a:buClr>
              <a:buSzPts val="1200"/>
              <a:buFont typeface="Arial"/>
              <a:buChar char="•"/>
            </a:pPr>
            <a:r>
              <a:rPr lang="en-US" b="0" dirty="0"/>
              <a:t>Correlational points-of-parity</a:t>
            </a:r>
            <a:r>
              <a:rPr lang="en-US" dirty="0"/>
              <a:t>: potential negative associations that arise from the existence of other, more positive associations for the brand</a:t>
            </a:r>
          </a:p>
          <a:p>
            <a:pPr marL="457200" lvl="1" indent="0" algn="l" rtl="0">
              <a:spcBef>
                <a:spcPts val="360"/>
              </a:spcBef>
              <a:spcAft>
                <a:spcPts val="0"/>
              </a:spcAft>
              <a:buClr>
                <a:schemeClr val="dk1"/>
              </a:buClr>
              <a:buSzPts val="1200"/>
              <a:buFont typeface="Arial"/>
              <a:buNone/>
            </a:pPr>
            <a:endParaRPr lang="en-US" dirty="0"/>
          </a:p>
          <a:p>
            <a:pPr marL="0" lvl="0" indent="0" algn="l" rtl="0">
              <a:spcBef>
                <a:spcPts val="360"/>
              </a:spcBef>
              <a:spcAft>
                <a:spcPts val="0"/>
              </a:spcAft>
              <a:buClr>
                <a:schemeClr val="dk1"/>
              </a:buClr>
              <a:buSzPts val="1200"/>
              <a:buFont typeface="Arial"/>
              <a:buNone/>
            </a:pPr>
            <a:r>
              <a:rPr lang="en-US" u="none" dirty="0"/>
              <a:t>Points-of-parity versus points-of-difference:</a:t>
            </a:r>
          </a:p>
          <a:p>
            <a:pPr marL="171450" lvl="0" indent="-171450" algn="l" rtl="0">
              <a:spcBef>
                <a:spcPts val="360"/>
              </a:spcBef>
              <a:spcAft>
                <a:spcPts val="0"/>
              </a:spcAft>
              <a:buClr>
                <a:schemeClr val="dk1"/>
              </a:buClr>
              <a:buSzPts val="1200"/>
              <a:buFont typeface="Arial"/>
              <a:buChar char="•"/>
            </a:pPr>
            <a:r>
              <a:rPr lang="en-US" dirty="0"/>
              <a:t>Unless certain points-of-parity can be achieved to overcome potential weaknesses, points-of-difference may not even matter.</a:t>
            </a:r>
          </a:p>
          <a:p>
            <a:pPr marL="171450" lvl="0" indent="-171450" algn="l" rtl="0">
              <a:spcBef>
                <a:spcPts val="360"/>
              </a:spcBef>
              <a:spcAft>
                <a:spcPts val="0"/>
              </a:spcAft>
              <a:buClr>
                <a:schemeClr val="dk1"/>
              </a:buClr>
              <a:buSzPts val="1200"/>
              <a:buFont typeface="Arial"/>
              <a:buChar char="•"/>
            </a:pPr>
            <a:r>
              <a:rPr lang="en-US" dirty="0"/>
              <a:t>There is a “zone” or “range of tolerance or acceptance” with points-of-parity.</a:t>
            </a:r>
          </a:p>
          <a:p>
            <a:pPr marL="171450" lvl="0" indent="-171450" algn="l" rtl="0">
              <a:spcBef>
                <a:spcPts val="360"/>
              </a:spcBef>
              <a:spcAft>
                <a:spcPts val="0"/>
              </a:spcAft>
              <a:buClr>
                <a:schemeClr val="dk1"/>
              </a:buClr>
              <a:buSzPts val="1200"/>
              <a:buFont typeface="Arial"/>
              <a:buChar char="•"/>
            </a:pPr>
            <a:r>
              <a:rPr lang="en-US" dirty="0"/>
              <a:t>Points-of-parity are easier to achieve than points-of-differences.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1317678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r>
              <a:rPr lang="en-US" sz="1200" b="0" i="0" u="none" strike="noStrike" cap="none" baseline="0" dirty="0">
                <a:solidFill>
                  <a:schemeClr val="dk1"/>
                </a:solidFill>
                <a:latin typeface="Calibri"/>
                <a:ea typeface="Calibri"/>
                <a:cs typeface="Calibri"/>
                <a:sym typeface="Calibri"/>
              </a:rPr>
              <a:t>Desirability criteria:</a:t>
            </a:r>
          </a:p>
          <a:p>
            <a:pPr marL="171450" indent="-17145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Target consumers must find the POD personally relevant and important. Brands that tap into growing trends with consumers often find compelling PODs. For example, Apple &amp; Eve’s pure natural fruit juices have ridden the wave of the natural foods movement to find success in an increasingly health-minded beverage market.</a:t>
            </a:r>
          </a:p>
          <a:p>
            <a:pPr marL="0" indent="0"/>
            <a:endParaRPr lang="en-US" sz="1200" b="0" i="0" u="none" strike="noStrike" cap="none" baseline="0" dirty="0">
              <a:solidFill>
                <a:schemeClr val="dk1"/>
              </a:solidFill>
              <a:latin typeface="Calibri"/>
              <a:cs typeface="Calibri"/>
              <a:sym typeface="Calibri"/>
            </a:endParaRPr>
          </a:p>
          <a:p>
            <a:pPr marL="0" indent="0"/>
            <a:r>
              <a:rPr lang="en-US" sz="1200" b="0" i="0" u="none" strike="noStrike" cap="none" baseline="0" dirty="0">
                <a:solidFill>
                  <a:schemeClr val="dk1"/>
                </a:solidFill>
                <a:latin typeface="Calibri"/>
                <a:cs typeface="Calibri"/>
                <a:sym typeface="Calibri"/>
              </a:rPr>
              <a:t>Deliverability criteria:</a:t>
            </a:r>
          </a:p>
          <a:p>
            <a:pPr marL="171450" indent="-17145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The deliverability of an attribute or benefit brand association depends on both a company’s actual ability to make the product or service (feasibility) as well as its effectiveness in convincing consumers of its ability to do so (communicability).</a:t>
            </a:r>
          </a:p>
          <a:p>
            <a:pPr marL="171450" indent="-171450">
              <a:buFont typeface="Arial" panose="020B0604020202020204" pitchFamily="34" charset="0"/>
              <a:buChar char="•"/>
            </a:pPr>
            <a:r>
              <a:rPr lang="en-US" sz="1200" b="0" i="0" u="none" strike="noStrike" cap="none" baseline="0" dirty="0">
                <a:solidFill>
                  <a:schemeClr val="dk1"/>
                </a:solidFill>
                <a:latin typeface="Calibri"/>
                <a:cs typeface="Calibri"/>
                <a:sym typeface="Calibri"/>
              </a:rPr>
              <a:t>Feasibility</a:t>
            </a:r>
          </a:p>
          <a:p>
            <a:pPr marL="171450" indent="-171450">
              <a:buFont typeface="Arial" panose="020B0604020202020204" pitchFamily="34" charset="0"/>
              <a:buChar char="•"/>
            </a:pPr>
            <a:r>
              <a:rPr lang="en-US" sz="1200" b="0" i="0" u="none" strike="noStrike" cap="none" baseline="0" dirty="0">
                <a:solidFill>
                  <a:schemeClr val="dk1"/>
                </a:solidFill>
                <a:latin typeface="Calibri"/>
                <a:cs typeface="Calibri"/>
                <a:sym typeface="Calibri"/>
              </a:rPr>
              <a:t>Communicability</a:t>
            </a:r>
          </a:p>
          <a:p>
            <a:pPr marL="0">
              <a:buFont typeface="Arial" panose="020B0604020202020204" pitchFamily="34" charset="0"/>
              <a:buChar char="•"/>
            </a:pPr>
            <a:endParaRPr lang="en-US" sz="1200" b="0" i="0" u="none" strike="noStrike" cap="none" baseline="0" dirty="0">
              <a:solidFill>
                <a:schemeClr val="dk1"/>
              </a:solidFill>
              <a:latin typeface="Calibri"/>
              <a:cs typeface="Calibri"/>
              <a:sym typeface="Calibri"/>
            </a:endParaRPr>
          </a:p>
          <a:p>
            <a:pPr marL="0" indent="0">
              <a:buFont typeface="Arial" panose="020B0604020202020204" pitchFamily="34" charset="0"/>
              <a:buNone/>
            </a:pPr>
            <a:r>
              <a:rPr lang="en-US" sz="1200" b="0" i="0" u="none" strike="noStrike" cap="none" baseline="0" dirty="0">
                <a:solidFill>
                  <a:schemeClr val="dk1"/>
                </a:solidFill>
                <a:latin typeface="Calibri"/>
                <a:cs typeface="Calibri"/>
                <a:sym typeface="Calibri"/>
              </a:rPr>
              <a:t>Differentiation criteria:</a:t>
            </a:r>
          </a:p>
          <a:p>
            <a:pPr marL="171450" indent="-171450">
              <a:buFont typeface="Arial" panose="020B0604020202020204" pitchFamily="34" charset="0"/>
              <a:buChar char="•"/>
            </a:pPr>
            <a:r>
              <a:rPr lang="en-US" sz="1200" b="0" i="0" u="none" strike="noStrike" cap="none" baseline="0" dirty="0">
                <a:solidFill>
                  <a:schemeClr val="dk1"/>
                </a:solidFill>
                <a:latin typeface="Calibri"/>
                <a:ea typeface="Calibri"/>
                <a:cs typeface="Calibri"/>
                <a:sym typeface="Calibri"/>
              </a:rPr>
              <a:t>Target consumers must find the POD distinctive and superior. When marketers are entering a category in which there are established brands, the challenge is to find a viable, long-term basis for differentiation. Is the positioning preemptive, defensible, and difficult to attack? Can the brand association be reinforced and strengthened over time? If these are the case, the positioning is likely to last for years.</a:t>
            </a: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4212805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Calibri"/>
                <a:ea typeface="Calibri"/>
                <a:cs typeface="Calibri"/>
                <a:sym typeface="Calibri"/>
              </a:rPr>
              <a:t>While a straddle positioning often is attractive as a means of reconciling potentially conflicting consumer goals and creating a best-of-both-worlds solution, it also carries an extra burden. If the points-of-parity and points-of-difference with respect to both categories are not credible, consumers may not view the brand as a legitimate player in either category.</a:t>
            </a: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3569281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r>
              <a:rPr lang="en-US" u="none" dirty="0"/>
              <a:t>Laddering:</a:t>
            </a:r>
          </a:p>
          <a:p>
            <a:pPr marL="0" lvl="1"/>
            <a:r>
              <a:rPr lang="en-US" dirty="0"/>
              <a:t>Some attributes and benefits may lend themselves to laddering more easily than others. For example, the Betty Crocker brand appears on a number of different baking products and is characterized by the physical warmth associated with baking. Such an association makes it relatively easy to talk about emotional warmth and the joy of baking or the good feelings that might arise from baking for others across a wide range of baking-related products.</a:t>
            </a:r>
          </a:p>
          <a:p>
            <a:pPr marL="0" lvl="1"/>
            <a:endParaRPr lang="en-US" dirty="0"/>
          </a:p>
          <a:p>
            <a:pPr marL="0" lvl="1"/>
            <a:r>
              <a:rPr lang="en-US" u="none" dirty="0"/>
              <a:t>Reacting:</a:t>
            </a:r>
          </a:p>
          <a:p>
            <a:pPr marL="0" lvl="1"/>
            <a:r>
              <a:rPr lang="en-US" dirty="0"/>
              <a:t>Three primary options:</a:t>
            </a:r>
          </a:p>
          <a:p>
            <a:pPr marL="171450" lvl="0" indent="-171450">
              <a:buFont typeface="Arial" panose="020B0604020202020204" pitchFamily="34" charset="0"/>
              <a:buChar char="•"/>
            </a:pPr>
            <a:r>
              <a:rPr lang="en-US" dirty="0"/>
              <a:t>Do nothing</a:t>
            </a:r>
          </a:p>
          <a:p>
            <a:pPr marL="171450" lvl="0" indent="-171450">
              <a:buFont typeface="Arial" panose="020B0604020202020204" pitchFamily="34" charset="0"/>
              <a:buChar char="•"/>
            </a:pPr>
            <a:r>
              <a:rPr lang="en-US" dirty="0"/>
              <a:t>Go on the defensive</a:t>
            </a:r>
          </a:p>
          <a:p>
            <a:pPr marL="171450" lvl="0" indent="-171450">
              <a:buFont typeface="Arial" panose="020B0604020202020204" pitchFamily="34" charset="0"/>
              <a:buChar char="•"/>
            </a:pPr>
            <a:r>
              <a:rPr lang="en-US" dirty="0"/>
              <a:t>Go on the offensive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3230858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u="none" dirty="0"/>
              <a:t>Designing a brand mantra:</a:t>
            </a:r>
          </a:p>
          <a:p>
            <a:pPr marL="171450" lvl="0" indent="-171450" algn="l" rtl="0">
              <a:spcBef>
                <a:spcPts val="360"/>
              </a:spcBef>
              <a:spcAft>
                <a:spcPts val="0"/>
              </a:spcAft>
              <a:buClr>
                <a:schemeClr val="dk1"/>
              </a:buClr>
              <a:buSzPts val="1200"/>
              <a:buFont typeface="Arial"/>
              <a:buChar char="•"/>
            </a:pPr>
            <a:r>
              <a:rPr lang="en-US" dirty="0"/>
              <a:t>A good brand mantra should provide:</a:t>
            </a:r>
          </a:p>
          <a:p>
            <a:pPr marL="628650" lvl="1" indent="-171450" algn="l" rtl="0">
              <a:spcBef>
                <a:spcPts val="360"/>
              </a:spcBef>
              <a:spcAft>
                <a:spcPts val="0"/>
              </a:spcAft>
              <a:buClr>
                <a:schemeClr val="dk1"/>
              </a:buClr>
              <a:buSzPts val="1200"/>
              <a:buFont typeface="Arial"/>
              <a:buChar char="•"/>
            </a:pPr>
            <a:r>
              <a:rPr lang="en-US" b="0" dirty="0"/>
              <a:t>Brand functions: nature of the product or service or the type of experiences or benefits the brand provides</a:t>
            </a:r>
          </a:p>
          <a:p>
            <a:pPr marL="628650" lvl="1" indent="-171450" algn="l" rtl="0">
              <a:spcBef>
                <a:spcPts val="360"/>
              </a:spcBef>
              <a:spcAft>
                <a:spcPts val="0"/>
              </a:spcAft>
              <a:buClr>
                <a:schemeClr val="dk1"/>
              </a:buClr>
              <a:buSzPts val="1200"/>
              <a:buFont typeface="Arial"/>
              <a:buChar char="•"/>
            </a:pPr>
            <a:r>
              <a:rPr lang="en-US" b="0" dirty="0"/>
              <a:t>Descriptive modifier: combined with brand functions, helps delineate the brand boundaries</a:t>
            </a:r>
          </a:p>
          <a:p>
            <a:pPr marL="628650" lvl="1" indent="-171450" algn="l" rtl="0">
              <a:spcBef>
                <a:spcPts val="360"/>
              </a:spcBef>
              <a:spcAft>
                <a:spcPts val="0"/>
              </a:spcAft>
              <a:buClr>
                <a:schemeClr val="dk1"/>
              </a:buClr>
              <a:buSzPts val="1200"/>
              <a:buFont typeface="Arial"/>
              <a:buChar char="•"/>
            </a:pPr>
            <a:r>
              <a:rPr lang="en-US" b="0" dirty="0"/>
              <a:t>Emotional modifier: determines </a:t>
            </a:r>
            <a:r>
              <a:rPr lang="en-US" dirty="0"/>
              <a:t>how a brand provides benefits and in what ways</a:t>
            </a:r>
          </a:p>
          <a:p>
            <a:pPr marL="457200" lvl="1" indent="0" algn="l" rtl="0">
              <a:spcBef>
                <a:spcPts val="360"/>
              </a:spcBef>
              <a:spcAft>
                <a:spcPts val="0"/>
              </a:spcAft>
              <a:buClr>
                <a:schemeClr val="dk1"/>
              </a:buClr>
              <a:buSzPts val="1200"/>
              <a:buFont typeface="Arial"/>
              <a:buNone/>
            </a:pPr>
            <a:endParaRPr lang="en-US" dirty="0"/>
          </a:p>
          <a:p>
            <a:pPr marL="0" lvl="0" indent="0" algn="l" rtl="0">
              <a:spcBef>
                <a:spcPts val="360"/>
              </a:spcBef>
              <a:spcAft>
                <a:spcPts val="0"/>
              </a:spcAft>
              <a:buClr>
                <a:schemeClr val="dk1"/>
              </a:buClr>
              <a:buSzPts val="1200"/>
              <a:buFont typeface="Arial"/>
              <a:buNone/>
            </a:pPr>
            <a:r>
              <a:rPr lang="en-US" u="none" dirty="0"/>
              <a:t>Implementing brand mantra:</a:t>
            </a:r>
          </a:p>
          <a:p>
            <a:pPr marL="171450" lvl="0" indent="-171450" algn="l" rtl="0">
              <a:spcBef>
                <a:spcPts val="360"/>
              </a:spcBef>
              <a:spcAft>
                <a:spcPts val="0"/>
              </a:spcAft>
              <a:buClr>
                <a:schemeClr val="dk1"/>
              </a:buClr>
              <a:buSzPts val="1200"/>
              <a:buFont typeface="Arial"/>
              <a:buChar char="•"/>
            </a:pPr>
            <a:r>
              <a:rPr lang="en-US" dirty="0"/>
              <a:t>Should be developed at the same time as brand positioning</a:t>
            </a:r>
          </a:p>
          <a:p>
            <a:pPr marL="171450" lvl="0" indent="-171450" algn="l" rtl="0">
              <a:spcBef>
                <a:spcPts val="360"/>
              </a:spcBef>
              <a:spcAft>
                <a:spcPts val="0"/>
              </a:spcAft>
              <a:buClr>
                <a:schemeClr val="dk1"/>
              </a:buClr>
              <a:buSzPts val="1200"/>
              <a:buFont typeface="Arial"/>
              <a:buChar char="•"/>
            </a:pPr>
            <a:r>
              <a:rPr lang="en-US" dirty="0"/>
              <a:t>Requires more internal examination and involves input from a wider range of company employees</a:t>
            </a:r>
          </a:p>
          <a:p>
            <a:pPr marL="171450" lvl="0" indent="-171450" algn="l" rtl="0">
              <a:spcBef>
                <a:spcPts val="360"/>
              </a:spcBef>
              <a:spcAft>
                <a:spcPts val="0"/>
              </a:spcAft>
              <a:buClr>
                <a:schemeClr val="dk1"/>
              </a:buClr>
              <a:buSzPts val="1200"/>
              <a:buFont typeface="Arial"/>
              <a:buChar char="•"/>
            </a:pPr>
            <a:r>
              <a:rPr lang="en-US" dirty="0"/>
              <a:t>Based on core brand associations, a brainstorming session can attempt to identify PODs, POPs, and different brand mantra candidates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2852010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200"/>
              <a:buFont typeface="Calibri"/>
              <a:buNone/>
            </a:pPr>
            <a:r>
              <a:rPr lang="en-US" dirty="0"/>
              <a:t>The customer-based brand equity (CBBE) provides a unique point of view on what brand equity is and how it should best be built, measured, and managed. The CBBE concept approaches brand equity from the perspective of the consumer—whether the consumer is an individual or an organization, or an existing or prospective customer.</a:t>
            </a:r>
          </a:p>
          <a:p>
            <a:pPr marL="0" lvl="0" indent="0" algn="l" rtl="0">
              <a:spcBef>
                <a:spcPts val="0"/>
              </a:spcBef>
              <a:spcAft>
                <a:spcPts val="0"/>
              </a:spcAft>
              <a:buClr>
                <a:schemeClr val="dk1"/>
              </a:buClr>
              <a:buSzPts val="1200"/>
              <a:buFont typeface="Calibri"/>
              <a:buNone/>
            </a:pPr>
            <a:endParaRPr lang="en-US" dirty="0"/>
          </a:p>
          <a:p>
            <a:pPr marL="171450" lvl="0" indent="-171450" algn="l" rtl="0">
              <a:spcBef>
                <a:spcPts val="0"/>
              </a:spcBef>
              <a:spcAft>
                <a:spcPts val="0"/>
              </a:spcAft>
              <a:buClr>
                <a:schemeClr val="dk1"/>
              </a:buClr>
              <a:buSzPts val="1200"/>
              <a:buFont typeface="Calibri"/>
              <a:buChar char="•"/>
            </a:pPr>
            <a:r>
              <a:rPr lang="en-US" dirty="0"/>
              <a:t>Positive customer-based brand equity: When consumers react more </a:t>
            </a:r>
            <a:r>
              <a:rPr lang="en-US" noProof="0" dirty="0"/>
              <a:t>favorably</a:t>
            </a:r>
            <a:r>
              <a:rPr lang="en-US" dirty="0"/>
              <a:t> to a product and the way it is marketed when the brand is identified than when it is not.</a:t>
            </a:r>
          </a:p>
          <a:p>
            <a:pPr marL="171450" lvl="0" indent="-171450" algn="l" rtl="0">
              <a:spcBef>
                <a:spcPts val="360"/>
              </a:spcBef>
              <a:spcAft>
                <a:spcPts val="0"/>
              </a:spcAft>
              <a:buClr>
                <a:schemeClr val="dk1"/>
              </a:buClr>
              <a:buSzPts val="1200"/>
              <a:buFont typeface="Calibri"/>
              <a:buChar char="•"/>
            </a:pPr>
            <a:r>
              <a:rPr lang="en-US" dirty="0"/>
              <a:t>Negative customer-based brand equity: When consumers react less </a:t>
            </a:r>
            <a:r>
              <a:rPr lang="en-US" noProof="0" dirty="0"/>
              <a:t>favorably</a:t>
            </a:r>
            <a:r>
              <a:rPr lang="en-US" dirty="0"/>
              <a:t> to marketing activity for the brand compared with an unnamed or fictitiously named version of the product.</a:t>
            </a:r>
          </a:p>
          <a:p>
            <a:pPr marL="171450" lvl="0" indent="-171450" algn="l" rtl="0">
              <a:spcBef>
                <a:spcPts val="360"/>
              </a:spcBef>
              <a:spcAft>
                <a:spcPts val="0"/>
              </a:spcAft>
              <a:buClr>
                <a:schemeClr val="dk1"/>
              </a:buClr>
              <a:buSzPts val="1200"/>
              <a:buFont typeface="Calibri"/>
              <a:buChar char="•"/>
            </a:pPr>
            <a:r>
              <a:rPr lang="en-US" dirty="0"/>
              <a:t>The three key ingredients of CBBE:</a:t>
            </a:r>
          </a:p>
          <a:p>
            <a:pPr marL="628650" lvl="1" indent="-171450" algn="l" rtl="0">
              <a:spcBef>
                <a:spcPts val="360"/>
              </a:spcBef>
              <a:spcAft>
                <a:spcPts val="0"/>
              </a:spcAft>
              <a:buClr>
                <a:schemeClr val="dk1"/>
              </a:buClr>
              <a:buSzPts val="1200"/>
              <a:buFont typeface="Calibri"/>
              <a:buChar char="•"/>
            </a:pPr>
            <a:r>
              <a:rPr lang="en-US" dirty="0"/>
              <a:t>Differential effect</a:t>
            </a:r>
          </a:p>
          <a:p>
            <a:pPr marL="628650" lvl="1" indent="-171450" algn="l" rtl="0">
              <a:spcBef>
                <a:spcPts val="360"/>
              </a:spcBef>
              <a:spcAft>
                <a:spcPts val="0"/>
              </a:spcAft>
              <a:buClr>
                <a:schemeClr val="dk1"/>
              </a:buClr>
              <a:buSzPts val="1200"/>
              <a:buFont typeface="Calibri"/>
              <a:buChar char="•"/>
            </a:pPr>
            <a:r>
              <a:rPr lang="en-US" dirty="0"/>
              <a:t>Brand knowledge</a:t>
            </a:r>
          </a:p>
          <a:p>
            <a:pPr marL="628650" lvl="1" indent="-171450" algn="l" rtl="0">
              <a:spcBef>
                <a:spcPts val="360"/>
              </a:spcBef>
              <a:spcAft>
                <a:spcPts val="0"/>
              </a:spcAft>
              <a:buClr>
                <a:schemeClr val="dk1"/>
              </a:buClr>
              <a:buSzPts val="1200"/>
              <a:buFont typeface="Calibri"/>
              <a:buChar char="•"/>
            </a:pPr>
            <a:r>
              <a:rPr lang="en-US" dirty="0"/>
              <a:t>Consumer response to marketing</a:t>
            </a:r>
            <a:endParaRPr lang="en-US" sz="16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828097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1236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u="none" dirty="0"/>
              <a:t>Brand as a reflection of the past: </a:t>
            </a:r>
          </a:p>
          <a:p>
            <a:pPr marL="171450" lvl="0" indent="-171450" algn="l" rtl="0">
              <a:spcBef>
                <a:spcPts val="360"/>
              </a:spcBef>
              <a:spcAft>
                <a:spcPts val="0"/>
              </a:spcAft>
              <a:buClr>
                <a:schemeClr val="dk1"/>
              </a:buClr>
              <a:buSzPts val="1200"/>
              <a:buFont typeface="Arial"/>
              <a:buChar char="•"/>
            </a:pPr>
            <a:r>
              <a:rPr lang="en-US" dirty="0"/>
              <a:t>Marketers should consider the money spent in brand building as an “ investment.”</a:t>
            </a:r>
          </a:p>
          <a:p>
            <a:pPr marL="171450" lvl="0" indent="-171450" algn="l" rtl="0">
              <a:spcBef>
                <a:spcPts val="360"/>
              </a:spcBef>
              <a:spcAft>
                <a:spcPts val="0"/>
              </a:spcAft>
              <a:buClr>
                <a:schemeClr val="dk1"/>
              </a:buClr>
              <a:buSzPts val="1200"/>
              <a:buFont typeface="Arial"/>
              <a:buChar char="•"/>
            </a:pPr>
            <a:r>
              <a:rPr lang="en-US" dirty="0"/>
              <a:t>On the basis of the past experience, what consumers saw, heard, learned, felt, and experienced about the brand should be </a:t>
            </a:r>
            <a:r>
              <a:rPr lang="en-US" noProof="0" dirty="0"/>
              <a:t>analyzed</a:t>
            </a:r>
            <a:r>
              <a:rPr lang="en-US" dirty="0"/>
              <a:t>.</a:t>
            </a:r>
          </a:p>
          <a:p>
            <a:pPr marL="171450" lvl="0" indent="-171450" algn="l" rtl="0">
              <a:spcBef>
                <a:spcPts val="360"/>
              </a:spcBef>
              <a:spcAft>
                <a:spcPts val="0"/>
              </a:spcAft>
              <a:buClr>
                <a:schemeClr val="dk1"/>
              </a:buClr>
              <a:buSzPts val="1200"/>
              <a:buFont typeface="Arial"/>
              <a:buChar char="•"/>
            </a:pPr>
            <a:r>
              <a:rPr lang="en-US" dirty="0"/>
              <a:t>The quality of the investment in brand building is the most critical factor, not the quantity.</a:t>
            </a:r>
          </a:p>
          <a:p>
            <a:pPr marL="0" lvl="0" indent="0" algn="l" rtl="0">
              <a:spcBef>
                <a:spcPts val="360"/>
              </a:spcBef>
              <a:spcAft>
                <a:spcPts val="0"/>
              </a:spcAft>
              <a:buNone/>
            </a:pPr>
            <a:endParaRPr lang="en-US" u="sng" dirty="0"/>
          </a:p>
          <a:p>
            <a:pPr marL="0" lvl="0" indent="0" algn="l" rtl="0">
              <a:spcBef>
                <a:spcPts val="360"/>
              </a:spcBef>
              <a:spcAft>
                <a:spcPts val="0"/>
              </a:spcAft>
              <a:buNone/>
            </a:pPr>
            <a:r>
              <a:rPr lang="en-US" u="none" dirty="0"/>
              <a:t>Brand as a direction to the future:</a:t>
            </a:r>
            <a:r>
              <a:rPr lang="en-US" u="sng" dirty="0"/>
              <a:t> </a:t>
            </a:r>
            <a:endParaRPr lang="en-US" dirty="0"/>
          </a:p>
          <a:p>
            <a:pPr marL="171450" lvl="0" indent="-171450" algn="l" rtl="0">
              <a:spcBef>
                <a:spcPts val="360"/>
              </a:spcBef>
              <a:spcAft>
                <a:spcPts val="0"/>
              </a:spcAft>
              <a:buClr>
                <a:schemeClr val="dk1"/>
              </a:buClr>
              <a:buSzPts val="1200"/>
              <a:buFont typeface="Arial"/>
              <a:buChar char="•"/>
            </a:pPr>
            <a:r>
              <a:rPr lang="en-US" dirty="0"/>
              <a:t>Brand knowledge that marketers create over time, which allows them to determine appropriate and inappropriate future directions for the brand.</a:t>
            </a:r>
          </a:p>
          <a:p>
            <a:pPr marL="171450" lvl="0" indent="-171450" algn="l" rtl="0">
              <a:spcBef>
                <a:spcPts val="360"/>
              </a:spcBef>
              <a:spcAft>
                <a:spcPts val="0"/>
              </a:spcAft>
              <a:buClr>
                <a:schemeClr val="dk1"/>
              </a:buClr>
              <a:buSzPts val="1200"/>
              <a:buFont typeface="Arial"/>
              <a:buChar char="•"/>
            </a:pPr>
            <a:r>
              <a:rPr lang="en-US" dirty="0"/>
              <a:t>Brand equity offers focus and guidance, provides a means to interpret past marketing performance, and design future marketing programs.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020484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someone asked you what came to mind when you thought of Apple computers, what would you say? You might reply with associations such as well-designed, easy to use, leading-edge technology, and so forth. This figure displays some commonly mentioned associations for Apple that consumers express. These associations make up a consumer’s brand image for Apple. Through breakthrough products and skillful marketing, Apple has been able to achieve a rich brand image made up of a host of brand associations. Many are likely to be shared by a majority of consumers, so we can refer to the brand image of Apple, but at the same time, we recognize that this image varies, perhaps even considerably, depending on the consumer or market segment.</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406465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60"/>
              </a:spcBef>
              <a:spcAft>
                <a:spcPts val="0"/>
              </a:spcAft>
              <a:buClr>
                <a:schemeClr val="dk1"/>
              </a:buClr>
              <a:buSzPts val="1200"/>
              <a:buFont typeface="Arial"/>
              <a:buNone/>
            </a:pPr>
            <a:r>
              <a:rPr lang="en-US" dirty="0"/>
              <a:t>What causes brand equity to exist? How do marketers create it? Customer-based brand equity occurs when the consumer has a high level of awareness and familiarity with the brand and holds some strong, favorable, and unique brand associations in memory.</a:t>
            </a:r>
          </a:p>
          <a:p>
            <a:pPr marL="0" lvl="0" indent="0" algn="l" rtl="0">
              <a:spcBef>
                <a:spcPts val="360"/>
              </a:spcBef>
              <a:spcAft>
                <a:spcPts val="0"/>
              </a:spcAft>
              <a:buClr>
                <a:schemeClr val="dk1"/>
              </a:buClr>
              <a:buSzPts val="1200"/>
              <a:buFont typeface="Arial"/>
              <a:buNone/>
            </a:pPr>
            <a:endParaRPr lang="en-US" dirty="0"/>
          </a:p>
          <a:p>
            <a:pPr marL="0" lvl="0" indent="0" algn="l" rtl="0">
              <a:spcBef>
                <a:spcPts val="360"/>
              </a:spcBef>
              <a:spcAft>
                <a:spcPts val="0"/>
              </a:spcAft>
              <a:buClr>
                <a:schemeClr val="dk1"/>
              </a:buClr>
              <a:buSzPts val="1200"/>
              <a:buFont typeface="Arial"/>
              <a:buNone/>
            </a:pPr>
            <a:r>
              <a:rPr lang="en-US" dirty="0"/>
              <a:t>Marketers must convince consumers that there are meaningful differences among brands. Consumers must not think that all brands in the category are the same. Establishing a positive brand image in consumer memory—strong, favorable, and unique brand associations—goes hand-in-hand with creating brand awareness to build customer-based brand equity.</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578528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reveals that many consumer decisions are made at the point of sale, where the brand name, logo, packaging, and so on will be physically present and visible, hence brand recognition is very important. If consumer decisions are mostly made in settings away from the point of purchase, on the other hand, then brand recall will be more important. For this reason, creating brand recall is critical for service and online brands: Consumers must actively seek the brand and therefore be able to retrieve it from memory when appropriate.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631095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 you create brand awareness? In the abstract, creating brand awareness means increasing the familiarity of the brand through repeated exposure, although this is generally more effective for brand recognition than for brand recall. That is, the more a consumer experiences the brand by seeing it, hearing it, or thinking about it, the more likely he or she is to strongly register the brand in memory.</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911290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360"/>
              </a:spcBef>
              <a:spcAft>
                <a:spcPts val="0"/>
              </a:spcAft>
              <a:buClr>
                <a:schemeClr val="dk1"/>
              </a:buClr>
              <a:buSzPts val="1200"/>
              <a:buFont typeface="Calibri"/>
              <a:buNone/>
            </a:pPr>
            <a:r>
              <a:rPr lang="en-US" b="0" dirty="0"/>
              <a:t>Brand attributes:</a:t>
            </a:r>
            <a:r>
              <a:rPr lang="en-US" dirty="0"/>
              <a:t> </a:t>
            </a:r>
          </a:p>
          <a:p>
            <a:pPr marL="171450" lvl="0" indent="-171450" algn="l" rtl="0">
              <a:spcBef>
                <a:spcPts val="360"/>
              </a:spcBef>
              <a:spcAft>
                <a:spcPts val="0"/>
              </a:spcAft>
              <a:buClr>
                <a:schemeClr val="dk1"/>
              </a:buClr>
              <a:buSzPts val="1200"/>
              <a:buFont typeface="Calibri"/>
              <a:buChar char="•"/>
            </a:pPr>
            <a:r>
              <a:rPr lang="en-US" dirty="0"/>
              <a:t>Descriptive features that characterize a product or service</a:t>
            </a:r>
          </a:p>
          <a:p>
            <a:pPr marL="171450" lvl="0" indent="-171450" algn="l" rtl="0">
              <a:spcBef>
                <a:spcPts val="360"/>
              </a:spcBef>
              <a:spcAft>
                <a:spcPts val="0"/>
              </a:spcAft>
              <a:buClr>
                <a:schemeClr val="dk1"/>
              </a:buClr>
              <a:buSzPts val="1200"/>
              <a:buFont typeface="Calibri"/>
              <a:buChar char="•"/>
            </a:pPr>
            <a:endParaRPr lang="en-US" b="0" dirty="0"/>
          </a:p>
          <a:p>
            <a:pPr marL="0" lvl="0" indent="0" algn="l" rtl="0">
              <a:spcBef>
                <a:spcPts val="360"/>
              </a:spcBef>
              <a:spcAft>
                <a:spcPts val="0"/>
              </a:spcAft>
              <a:buClr>
                <a:schemeClr val="dk1"/>
              </a:buClr>
              <a:buSzPts val="1200"/>
              <a:buFont typeface="Calibri"/>
              <a:buNone/>
            </a:pPr>
            <a:r>
              <a:rPr lang="en-US" b="0" dirty="0"/>
              <a:t>Brand benefits:</a:t>
            </a:r>
          </a:p>
          <a:p>
            <a:pPr marL="171450" lvl="0" indent="-171450" algn="l" rtl="0">
              <a:spcBef>
                <a:spcPts val="360"/>
              </a:spcBef>
              <a:spcAft>
                <a:spcPts val="0"/>
              </a:spcAft>
              <a:buClr>
                <a:schemeClr val="dk1"/>
              </a:buClr>
              <a:buSzPts val="1200"/>
              <a:buFont typeface="Arial" panose="020B0604020202020204" pitchFamily="34" charset="0"/>
              <a:buChar char="•"/>
            </a:pPr>
            <a:r>
              <a:rPr lang="en-US" dirty="0"/>
              <a:t>The personal value and meaning that consumers attach to the product or service attributes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301486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7/25/2022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7/25/2022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7/25/2022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609600" y="1557471"/>
            <a:ext cx="10972800" cy="4525963"/>
          </a:xfrm>
        </p:spPr>
        <p:txBody>
          <a:bodyPr lIns="0" tIns="0" rIns="0" b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7/25/2022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959018560"/>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7/25/2022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7/25/2022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7/25/2022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7/25/2022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7/25/2022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7/25/2022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7/25/2022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7/25/2022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7/25/2022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thebrandingjournal.com/2021/02/branding-journey-beyondminds/" TargetMode="External"/><Relationship Id="rId2" Type="http://schemas.openxmlformats.org/officeDocument/2006/relationships/hyperlink" Target="https://www.thebrandingjournal.com/2014/05/yellow-tail-clever-product-positioning-within-american-wine-industr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BB34-E2CD-F2B9-3E1B-495EDD38F7B8}"/>
              </a:ext>
            </a:extLst>
          </p:cNvPr>
          <p:cNvSpPr>
            <a:spLocks noGrp="1"/>
          </p:cNvSpPr>
          <p:nvPr>
            <p:ph type="title"/>
          </p:nvPr>
        </p:nvSpPr>
        <p:spPr/>
        <p:txBody>
          <a:bodyPr/>
          <a:lstStyle/>
          <a:p>
            <a:r>
              <a:rPr lang="en-US" dirty="0"/>
              <a:t>Brand Management Building Blocks</a:t>
            </a:r>
          </a:p>
        </p:txBody>
      </p:sp>
      <p:sp>
        <p:nvSpPr>
          <p:cNvPr id="3" name="Content Placeholder 2">
            <a:extLst>
              <a:ext uri="{FF2B5EF4-FFF2-40B4-BE49-F238E27FC236}">
                <a16:creationId xmlns:a16="http://schemas.microsoft.com/office/drawing/2014/main" id="{41AAFE94-5AEF-96BE-670F-D75424A2881C}"/>
              </a:ext>
            </a:extLst>
          </p:cNvPr>
          <p:cNvSpPr>
            <a:spLocks noGrp="1"/>
          </p:cNvSpPr>
          <p:nvPr>
            <p:ph idx="1"/>
          </p:nvPr>
        </p:nvSpPr>
        <p:spPr/>
        <p:txBody>
          <a:bodyPr/>
          <a:lstStyle/>
          <a:p>
            <a:pPr marL="457200" indent="-457200">
              <a:buClrTx/>
              <a:buFont typeface="+mj-lt"/>
              <a:buAutoNum type="arabicPeriod"/>
            </a:pPr>
            <a:r>
              <a:rPr lang="en-US" dirty="0"/>
              <a:t>Developing a Brand Strategy</a:t>
            </a:r>
          </a:p>
          <a:p>
            <a:pPr marL="457200" indent="-457200">
              <a:buClrTx/>
              <a:buFont typeface="+mj-lt"/>
              <a:buAutoNum type="arabicPeriod"/>
            </a:pPr>
            <a:r>
              <a:rPr lang="en-US" dirty="0"/>
              <a:t>Designing and Implementing Brand marketing Programs</a:t>
            </a:r>
          </a:p>
          <a:p>
            <a:pPr marL="457200" indent="-457200">
              <a:buClrTx/>
              <a:buFont typeface="+mj-lt"/>
              <a:buAutoNum type="arabicPeriod"/>
            </a:pPr>
            <a:r>
              <a:rPr lang="en-US" dirty="0"/>
              <a:t>Measuring and Interpreting Brand Performance </a:t>
            </a:r>
          </a:p>
          <a:p>
            <a:pPr marL="457200" indent="-457200">
              <a:buClrTx/>
              <a:buFont typeface="+mj-lt"/>
              <a:buAutoNum type="arabicPeriod"/>
            </a:pPr>
            <a:r>
              <a:rPr lang="en-US" dirty="0"/>
              <a:t>Growing and Sustaining Brand Equity</a:t>
            </a:r>
          </a:p>
        </p:txBody>
      </p:sp>
    </p:spTree>
    <p:extLst>
      <p:ext uri="{BB962C8B-B14F-4D97-AF65-F5344CB8AC3E}">
        <p14:creationId xmlns:p14="http://schemas.microsoft.com/office/powerpoint/2010/main" val="316509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B731F-67CF-334D-AB93-362E4A8A63FE}"/>
              </a:ext>
            </a:extLst>
          </p:cNvPr>
          <p:cNvSpPr>
            <a:spLocks noGrp="1"/>
          </p:cNvSpPr>
          <p:nvPr>
            <p:ph type="title"/>
          </p:nvPr>
        </p:nvSpPr>
        <p:spPr/>
        <p:txBody>
          <a:bodyPr/>
          <a:lstStyle/>
          <a:p>
            <a:r>
              <a:rPr lang="en-US" dirty="0"/>
              <a:t>Making a Brand Strong: Brand Knowledge</a:t>
            </a:r>
          </a:p>
        </p:txBody>
      </p:sp>
      <p:sp>
        <p:nvSpPr>
          <p:cNvPr id="3" name="Content Placeholder 2">
            <a:extLst>
              <a:ext uri="{FF2B5EF4-FFF2-40B4-BE49-F238E27FC236}">
                <a16:creationId xmlns:a16="http://schemas.microsoft.com/office/drawing/2014/main" id="{123FCA48-DECF-B36C-2E78-6C1530C8AC03}"/>
              </a:ext>
            </a:extLst>
          </p:cNvPr>
          <p:cNvSpPr>
            <a:spLocks noGrp="1"/>
          </p:cNvSpPr>
          <p:nvPr>
            <p:ph idx="1"/>
          </p:nvPr>
        </p:nvSpPr>
        <p:spPr/>
        <p:txBody>
          <a:bodyPr/>
          <a:lstStyle/>
          <a:p>
            <a:r>
              <a:rPr lang="en-US" dirty="0"/>
              <a:t>The associative network memory model: </a:t>
            </a:r>
          </a:p>
          <a:p>
            <a:pPr lvl="1"/>
            <a:r>
              <a:rPr lang="en-US" dirty="0"/>
              <a:t>Views memory as a network of nodes and connecting links </a:t>
            </a:r>
          </a:p>
          <a:p>
            <a:pPr lvl="2"/>
            <a:r>
              <a:rPr lang="en-US" dirty="0"/>
              <a:t>Nodes – represent stored info or concepts </a:t>
            </a:r>
          </a:p>
          <a:p>
            <a:pPr lvl="2"/>
            <a:r>
              <a:rPr lang="en-US" dirty="0"/>
              <a:t>Links – represent the strength of association between the nodes </a:t>
            </a:r>
          </a:p>
          <a:p>
            <a:r>
              <a:rPr lang="en-US" dirty="0"/>
              <a:t>Brand associations are informational nodes linked to the brand node in memory </a:t>
            </a:r>
          </a:p>
        </p:txBody>
      </p:sp>
    </p:spTree>
    <p:extLst>
      <p:ext uri="{BB962C8B-B14F-4D97-AF65-F5344CB8AC3E}">
        <p14:creationId xmlns:p14="http://schemas.microsoft.com/office/powerpoint/2010/main" val="1217605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B731F-67CF-334D-AB93-362E4A8A63FE}"/>
              </a:ext>
            </a:extLst>
          </p:cNvPr>
          <p:cNvSpPr>
            <a:spLocks noGrp="1"/>
          </p:cNvSpPr>
          <p:nvPr>
            <p:ph type="title"/>
          </p:nvPr>
        </p:nvSpPr>
        <p:spPr/>
        <p:txBody>
          <a:bodyPr/>
          <a:lstStyle/>
          <a:p>
            <a:r>
              <a:rPr lang="en-US" dirty="0"/>
              <a:t>Making a Brand Strong: Brand Knowledge</a:t>
            </a:r>
          </a:p>
        </p:txBody>
      </p:sp>
      <p:sp>
        <p:nvSpPr>
          <p:cNvPr id="3" name="Content Placeholder 2">
            <a:extLst>
              <a:ext uri="{FF2B5EF4-FFF2-40B4-BE49-F238E27FC236}">
                <a16:creationId xmlns:a16="http://schemas.microsoft.com/office/drawing/2014/main" id="{123FCA48-DECF-B36C-2E78-6C1530C8AC03}"/>
              </a:ext>
            </a:extLst>
          </p:cNvPr>
          <p:cNvSpPr>
            <a:spLocks noGrp="1"/>
          </p:cNvSpPr>
          <p:nvPr>
            <p:ph idx="1"/>
          </p:nvPr>
        </p:nvSpPr>
        <p:spPr/>
        <p:txBody>
          <a:bodyPr/>
          <a:lstStyle/>
          <a:p>
            <a:r>
              <a:rPr lang="en-US" dirty="0"/>
              <a:t>Brand knowledge has two components: </a:t>
            </a:r>
          </a:p>
          <a:p>
            <a:pPr lvl="1"/>
            <a:r>
              <a:rPr lang="en-US" dirty="0"/>
              <a:t>Brand awareness: </a:t>
            </a:r>
          </a:p>
          <a:p>
            <a:pPr lvl="2"/>
            <a:r>
              <a:rPr lang="en-US" dirty="0"/>
              <a:t>Related to the strength of the brand node or trace in memory </a:t>
            </a:r>
          </a:p>
          <a:p>
            <a:pPr lvl="2"/>
            <a:r>
              <a:rPr lang="en-US" dirty="0"/>
              <a:t>Often a step in building brand equity </a:t>
            </a:r>
          </a:p>
          <a:p>
            <a:pPr lvl="2"/>
            <a:r>
              <a:rPr lang="en-US" dirty="0"/>
              <a:t>Often come into play </a:t>
            </a:r>
          </a:p>
          <a:p>
            <a:pPr lvl="1"/>
            <a:r>
              <a:rPr lang="en-US" dirty="0"/>
              <a:t>Brand image: </a:t>
            </a:r>
          </a:p>
          <a:p>
            <a:pPr lvl="2"/>
            <a:r>
              <a:rPr lang="en-US" dirty="0"/>
              <a:t>Consumers’ perceptions about a brand, as reflected by the brand associations held in consumer memory </a:t>
            </a:r>
          </a:p>
        </p:txBody>
      </p:sp>
    </p:spTree>
    <p:extLst>
      <p:ext uri="{BB962C8B-B14F-4D97-AF65-F5344CB8AC3E}">
        <p14:creationId xmlns:p14="http://schemas.microsoft.com/office/powerpoint/2010/main" val="3390361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DCB53-D8E5-4F22-9F49-35A2333F6B79}"/>
              </a:ext>
            </a:extLst>
          </p:cNvPr>
          <p:cNvSpPr>
            <a:spLocks noGrp="1"/>
          </p:cNvSpPr>
          <p:nvPr>
            <p:ph type="title"/>
          </p:nvPr>
        </p:nvSpPr>
        <p:spPr/>
        <p:txBody>
          <a:bodyPr/>
          <a:lstStyle/>
          <a:p>
            <a:r>
              <a:rPr lang="en-US" dirty="0"/>
              <a:t>Figure 2-2: Possible Associations with the Apple Brand Name</a:t>
            </a:r>
          </a:p>
        </p:txBody>
      </p:sp>
      <p:pic>
        <p:nvPicPr>
          <p:cNvPr id="4" name="Picture 3" descr="12 squiggled lines extend out from the circle, each extending to a concept that is a possible association with the Apple brand name. The 12 concepts are as follows. 1, User Friendly. 2, Expensive. 3, Apps. 4, iTunes. 5, Steve Jobs. 6, iPod. 7, Stylish. 8, Creative. 9, Cool. 10, Apple Logo. 11, Innovative. 12, iphone.">
            <a:extLst>
              <a:ext uri="{FF2B5EF4-FFF2-40B4-BE49-F238E27FC236}">
                <a16:creationId xmlns:a16="http://schemas.microsoft.com/office/drawing/2014/main" id="{7EA5AD91-E9F8-D5A3-AE4B-257D501F2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709" y="1109873"/>
            <a:ext cx="5278582" cy="4638255"/>
          </a:xfrm>
          <a:prstGeom prst="rect">
            <a:avLst/>
          </a:prstGeom>
        </p:spPr>
      </p:pic>
    </p:spTree>
    <p:extLst>
      <p:ext uri="{BB962C8B-B14F-4D97-AF65-F5344CB8AC3E}">
        <p14:creationId xmlns:p14="http://schemas.microsoft.com/office/powerpoint/2010/main" val="320280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902F-3CF0-36CE-502D-A16F7E4042E2}"/>
              </a:ext>
            </a:extLst>
          </p:cNvPr>
          <p:cNvSpPr>
            <a:spLocks noGrp="1"/>
          </p:cNvSpPr>
          <p:nvPr>
            <p:ph type="title"/>
          </p:nvPr>
        </p:nvSpPr>
        <p:spPr/>
        <p:txBody>
          <a:bodyPr/>
          <a:lstStyle/>
          <a:p>
            <a:r>
              <a:rPr lang="en-US" dirty="0"/>
              <a:t>Sources of Brand Equity</a:t>
            </a:r>
          </a:p>
        </p:txBody>
      </p:sp>
      <p:sp>
        <p:nvSpPr>
          <p:cNvPr id="3" name="Content Placeholder 2">
            <a:extLst>
              <a:ext uri="{FF2B5EF4-FFF2-40B4-BE49-F238E27FC236}">
                <a16:creationId xmlns:a16="http://schemas.microsoft.com/office/drawing/2014/main" id="{85377B1F-2366-5DF2-ECB3-0547213011AC}"/>
              </a:ext>
            </a:extLst>
          </p:cNvPr>
          <p:cNvSpPr>
            <a:spLocks noGrp="1"/>
          </p:cNvSpPr>
          <p:nvPr>
            <p:ph idx="1"/>
          </p:nvPr>
        </p:nvSpPr>
        <p:spPr/>
        <p:txBody>
          <a:bodyPr/>
          <a:lstStyle/>
          <a:p>
            <a:r>
              <a:rPr lang="en-US" dirty="0"/>
              <a:t>Brand Awareness </a:t>
            </a:r>
          </a:p>
          <a:p>
            <a:r>
              <a:rPr lang="en-US" dirty="0"/>
              <a:t>Brand Image</a:t>
            </a:r>
          </a:p>
        </p:txBody>
      </p:sp>
    </p:spTree>
    <p:extLst>
      <p:ext uri="{BB962C8B-B14F-4D97-AF65-F5344CB8AC3E}">
        <p14:creationId xmlns:p14="http://schemas.microsoft.com/office/powerpoint/2010/main" val="766889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3A9CC-2B1E-832E-94E5-968194C2977B}"/>
              </a:ext>
            </a:extLst>
          </p:cNvPr>
          <p:cNvSpPr>
            <a:spLocks noGrp="1"/>
          </p:cNvSpPr>
          <p:nvPr>
            <p:ph type="title"/>
          </p:nvPr>
        </p:nvSpPr>
        <p:spPr/>
        <p:txBody>
          <a:bodyPr/>
          <a:lstStyle/>
          <a:p>
            <a:r>
              <a:rPr lang="en-US" dirty="0"/>
              <a:t>Brand Awareness</a:t>
            </a:r>
          </a:p>
        </p:txBody>
      </p:sp>
      <p:sp>
        <p:nvSpPr>
          <p:cNvPr id="3" name="Content Placeholder 2">
            <a:extLst>
              <a:ext uri="{FF2B5EF4-FFF2-40B4-BE49-F238E27FC236}">
                <a16:creationId xmlns:a16="http://schemas.microsoft.com/office/drawing/2014/main" id="{929A7461-2242-346D-E5B6-43C14539C7B9}"/>
              </a:ext>
            </a:extLst>
          </p:cNvPr>
          <p:cNvSpPr>
            <a:spLocks noGrp="1"/>
          </p:cNvSpPr>
          <p:nvPr>
            <p:ph idx="1"/>
          </p:nvPr>
        </p:nvSpPr>
        <p:spPr/>
        <p:txBody>
          <a:bodyPr>
            <a:normAutofit/>
          </a:bodyPr>
          <a:lstStyle/>
          <a:p>
            <a:r>
              <a:rPr lang="en-US" dirty="0"/>
              <a:t>Brand awareness consists of brand recognition and brand recall performance:</a:t>
            </a:r>
          </a:p>
          <a:p>
            <a:pPr lvl="1"/>
            <a:r>
              <a:rPr lang="en-US" dirty="0"/>
              <a:t>Brand recognition:</a:t>
            </a:r>
          </a:p>
          <a:p>
            <a:pPr lvl="2"/>
            <a:r>
              <a:rPr lang="en-US" dirty="0"/>
              <a:t>Consumer’s ability to confirm prior exposure to the brand when given the brand as a cue</a:t>
            </a:r>
          </a:p>
          <a:p>
            <a:pPr lvl="1"/>
            <a:r>
              <a:rPr lang="en-US" dirty="0"/>
              <a:t>Brand recall:</a:t>
            </a:r>
          </a:p>
          <a:p>
            <a:pPr lvl="2"/>
            <a:r>
              <a:rPr lang="en-US" dirty="0"/>
              <a:t>Consumers’ ability to retrieve the brand from memory when given:</a:t>
            </a:r>
          </a:p>
          <a:p>
            <a:pPr lvl="3"/>
            <a:r>
              <a:rPr lang="en-US" dirty="0"/>
              <a:t>The product category</a:t>
            </a:r>
          </a:p>
          <a:p>
            <a:pPr lvl="3"/>
            <a:r>
              <a:rPr lang="en-US" dirty="0"/>
              <a:t>The needs fulfilled by the category, or</a:t>
            </a:r>
          </a:p>
          <a:p>
            <a:pPr lvl="3"/>
            <a:r>
              <a:rPr lang="en-US" dirty="0"/>
              <a:t>A purchase or usage situation as a cue</a:t>
            </a:r>
          </a:p>
          <a:p>
            <a:endParaRPr lang="en-US" dirty="0"/>
          </a:p>
        </p:txBody>
      </p:sp>
    </p:spTree>
    <p:extLst>
      <p:ext uri="{BB962C8B-B14F-4D97-AF65-F5344CB8AC3E}">
        <p14:creationId xmlns:p14="http://schemas.microsoft.com/office/powerpoint/2010/main" val="2756274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4E8FA-A1C2-2617-75D8-24F79622FC46}"/>
              </a:ext>
            </a:extLst>
          </p:cNvPr>
          <p:cNvSpPr>
            <a:spLocks noGrp="1"/>
          </p:cNvSpPr>
          <p:nvPr>
            <p:ph type="title"/>
          </p:nvPr>
        </p:nvSpPr>
        <p:spPr/>
        <p:txBody>
          <a:bodyPr/>
          <a:lstStyle/>
          <a:p>
            <a:r>
              <a:rPr lang="en-US" dirty="0"/>
              <a:t>Brand Awareness</a:t>
            </a:r>
          </a:p>
        </p:txBody>
      </p:sp>
      <p:sp>
        <p:nvSpPr>
          <p:cNvPr id="3" name="Content Placeholder 2">
            <a:extLst>
              <a:ext uri="{FF2B5EF4-FFF2-40B4-BE49-F238E27FC236}">
                <a16:creationId xmlns:a16="http://schemas.microsoft.com/office/drawing/2014/main" id="{A22F9D7C-9C02-DB29-8283-CE76B4841405}"/>
              </a:ext>
            </a:extLst>
          </p:cNvPr>
          <p:cNvSpPr>
            <a:spLocks noGrp="1"/>
          </p:cNvSpPr>
          <p:nvPr>
            <p:ph idx="1"/>
          </p:nvPr>
        </p:nvSpPr>
        <p:spPr/>
        <p:txBody>
          <a:bodyPr/>
          <a:lstStyle/>
          <a:p>
            <a:r>
              <a:rPr lang="en-US" dirty="0"/>
              <a:t>Advantages of brand awareness:</a:t>
            </a:r>
          </a:p>
          <a:p>
            <a:pPr lvl="1"/>
            <a:r>
              <a:rPr lang="en-US" dirty="0"/>
              <a:t>Learning advantages</a:t>
            </a:r>
          </a:p>
          <a:p>
            <a:pPr lvl="1"/>
            <a:r>
              <a:rPr lang="en-US" dirty="0"/>
              <a:t>Consideration advantages</a:t>
            </a:r>
          </a:p>
          <a:p>
            <a:pPr lvl="1"/>
            <a:r>
              <a:rPr lang="en-US" dirty="0"/>
              <a:t>Choice advantages:</a:t>
            </a:r>
          </a:p>
          <a:p>
            <a:pPr lvl="2"/>
            <a:r>
              <a:rPr lang="en-US" dirty="0"/>
              <a:t>Consumer purchase motivation</a:t>
            </a:r>
          </a:p>
          <a:p>
            <a:pPr lvl="2"/>
            <a:r>
              <a:rPr lang="en-US" dirty="0"/>
              <a:t>Consumer purchase ability</a:t>
            </a:r>
          </a:p>
          <a:p>
            <a:pPr lvl="2"/>
            <a:r>
              <a:rPr lang="en-US" dirty="0"/>
              <a:t>Consumer purchase opportunity</a:t>
            </a:r>
          </a:p>
          <a:p>
            <a:endParaRPr lang="en-US" dirty="0"/>
          </a:p>
        </p:txBody>
      </p:sp>
    </p:spTree>
    <p:extLst>
      <p:ext uri="{BB962C8B-B14F-4D97-AF65-F5344CB8AC3E}">
        <p14:creationId xmlns:p14="http://schemas.microsoft.com/office/powerpoint/2010/main" val="3179434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5901F-6E37-AC7D-81F8-ACB2EC533028}"/>
              </a:ext>
            </a:extLst>
          </p:cNvPr>
          <p:cNvSpPr>
            <a:spLocks noGrp="1"/>
          </p:cNvSpPr>
          <p:nvPr>
            <p:ph type="title"/>
          </p:nvPr>
        </p:nvSpPr>
        <p:spPr/>
        <p:txBody>
          <a:bodyPr/>
          <a:lstStyle/>
          <a:p>
            <a:r>
              <a:rPr lang="en-US" dirty="0"/>
              <a:t>Brand Awareness</a:t>
            </a:r>
          </a:p>
        </p:txBody>
      </p:sp>
      <p:sp>
        <p:nvSpPr>
          <p:cNvPr id="3" name="Content Placeholder 2">
            <a:extLst>
              <a:ext uri="{FF2B5EF4-FFF2-40B4-BE49-F238E27FC236}">
                <a16:creationId xmlns:a16="http://schemas.microsoft.com/office/drawing/2014/main" id="{0BA17315-6221-B27A-5215-82A51CD7E12F}"/>
              </a:ext>
            </a:extLst>
          </p:cNvPr>
          <p:cNvSpPr>
            <a:spLocks noGrp="1"/>
          </p:cNvSpPr>
          <p:nvPr>
            <p:ph idx="1"/>
          </p:nvPr>
        </p:nvSpPr>
        <p:spPr/>
        <p:txBody>
          <a:bodyPr/>
          <a:lstStyle/>
          <a:p>
            <a:r>
              <a:rPr lang="en-US" dirty="0"/>
              <a:t>Anything that causes consumers to experience one of a brand’s element can increase familiarity and awareness of that brand element:</a:t>
            </a:r>
          </a:p>
          <a:p>
            <a:pPr lvl="1"/>
            <a:r>
              <a:rPr lang="en-US" dirty="0"/>
              <a:t>Name, symbol, logo, character, packaging, or slogan, including advertising and promotion, sponsorship and event marketing, publicity and public relations, and outdoor advertising</a:t>
            </a:r>
          </a:p>
          <a:p>
            <a:r>
              <a:rPr lang="en-US" dirty="0"/>
              <a:t>Repetition increases recognizability:</a:t>
            </a:r>
          </a:p>
          <a:p>
            <a:pPr lvl="1"/>
            <a:r>
              <a:rPr lang="en-US" dirty="0"/>
              <a:t>But improving brand recall also requires linkages in memory to product aspects</a:t>
            </a:r>
          </a:p>
          <a:p>
            <a:endParaRPr lang="en-US" dirty="0"/>
          </a:p>
        </p:txBody>
      </p:sp>
    </p:spTree>
    <p:extLst>
      <p:ext uri="{BB962C8B-B14F-4D97-AF65-F5344CB8AC3E}">
        <p14:creationId xmlns:p14="http://schemas.microsoft.com/office/powerpoint/2010/main" val="2327373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B611-C280-8DAD-CA2D-F3AE51923FC3}"/>
              </a:ext>
            </a:extLst>
          </p:cNvPr>
          <p:cNvSpPr>
            <a:spLocks noGrp="1"/>
          </p:cNvSpPr>
          <p:nvPr>
            <p:ph type="title"/>
          </p:nvPr>
        </p:nvSpPr>
        <p:spPr/>
        <p:txBody>
          <a:bodyPr/>
          <a:lstStyle/>
          <a:p>
            <a:r>
              <a:rPr lang="en-US" dirty="0"/>
              <a:t>Brand Image</a:t>
            </a:r>
          </a:p>
        </p:txBody>
      </p:sp>
      <p:sp>
        <p:nvSpPr>
          <p:cNvPr id="3" name="Content Placeholder 2">
            <a:extLst>
              <a:ext uri="{FF2B5EF4-FFF2-40B4-BE49-F238E27FC236}">
                <a16:creationId xmlns:a16="http://schemas.microsoft.com/office/drawing/2014/main" id="{E060F896-DDA5-6E3B-6313-B7FC0B1FCC99}"/>
              </a:ext>
            </a:extLst>
          </p:cNvPr>
          <p:cNvSpPr>
            <a:spLocks noGrp="1"/>
          </p:cNvSpPr>
          <p:nvPr>
            <p:ph idx="1"/>
          </p:nvPr>
        </p:nvSpPr>
        <p:spPr/>
        <p:txBody>
          <a:bodyPr/>
          <a:lstStyle/>
          <a:p>
            <a:r>
              <a:rPr lang="en-US" dirty="0"/>
              <a:t>Once a sufficient level of brand awareness is created:</a:t>
            </a:r>
          </a:p>
          <a:p>
            <a:pPr lvl="1"/>
            <a:r>
              <a:rPr lang="en-US" dirty="0"/>
              <a:t>Marketers can put more emphasis on crafting a brand image</a:t>
            </a:r>
          </a:p>
          <a:p>
            <a:r>
              <a:rPr lang="en-US" dirty="0"/>
              <a:t>Creating a positive brand image:</a:t>
            </a:r>
          </a:p>
          <a:p>
            <a:pPr lvl="1"/>
            <a:r>
              <a:rPr lang="en-US" dirty="0"/>
              <a:t>Takes marketing programs that link strong, favorable, and unique associations to the brand in memory</a:t>
            </a:r>
          </a:p>
          <a:p>
            <a:r>
              <a:rPr lang="en-US" dirty="0"/>
              <a:t>Brand associations may be either brand attributes or benefits</a:t>
            </a:r>
          </a:p>
          <a:p>
            <a:endParaRPr lang="en-US" dirty="0"/>
          </a:p>
        </p:txBody>
      </p:sp>
    </p:spTree>
    <p:extLst>
      <p:ext uri="{BB962C8B-B14F-4D97-AF65-F5344CB8AC3E}">
        <p14:creationId xmlns:p14="http://schemas.microsoft.com/office/powerpoint/2010/main" val="3138403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96119-2557-1C9D-86DC-5086C8C92882}"/>
              </a:ext>
            </a:extLst>
          </p:cNvPr>
          <p:cNvSpPr>
            <a:spLocks noGrp="1"/>
          </p:cNvSpPr>
          <p:nvPr>
            <p:ph type="title"/>
          </p:nvPr>
        </p:nvSpPr>
        <p:spPr/>
        <p:txBody>
          <a:bodyPr/>
          <a:lstStyle/>
          <a:p>
            <a:r>
              <a:rPr lang="en-US" dirty="0"/>
              <a:t>Brand Image</a:t>
            </a:r>
          </a:p>
        </p:txBody>
      </p:sp>
      <p:sp>
        <p:nvSpPr>
          <p:cNvPr id="3" name="Content Placeholder 2">
            <a:extLst>
              <a:ext uri="{FF2B5EF4-FFF2-40B4-BE49-F238E27FC236}">
                <a16:creationId xmlns:a16="http://schemas.microsoft.com/office/drawing/2014/main" id="{6DC64839-D815-D539-D403-A4BE0E717762}"/>
              </a:ext>
            </a:extLst>
          </p:cNvPr>
          <p:cNvSpPr>
            <a:spLocks noGrp="1"/>
          </p:cNvSpPr>
          <p:nvPr>
            <p:ph idx="1"/>
          </p:nvPr>
        </p:nvSpPr>
        <p:spPr/>
        <p:txBody>
          <a:bodyPr/>
          <a:lstStyle/>
          <a:p>
            <a:pPr marL="255600">
              <a:buClr>
                <a:schemeClr val="tx2"/>
              </a:buClr>
            </a:pPr>
            <a:r>
              <a:rPr lang="en-IN" dirty="0">
                <a:solidFill>
                  <a:schemeClr val="tx1"/>
                </a:solidFill>
                <a:ea typeface="Questrial"/>
                <a:cs typeface="Questrial"/>
                <a:sym typeface="Questrial"/>
              </a:rPr>
              <a:t>Strength of Brand Associations</a:t>
            </a:r>
          </a:p>
          <a:p>
            <a:pPr marL="742518" lvl="1">
              <a:buClr>
                <a:schemeClr val="tx2"/>
              </a:buClr>
            </a:pPr>
            <a:r>
              <a:rPr lang="en-US" dirty="0">
                <a:solidFill>
                  <a:schemeClr val="tx1"/>
                </a:solidFill>
                <a:ea typeface="Questrial"/>
                <a:cs typeface="Questrial"/>
                <a:sym typeface="Questrial"/>
              </a:rPr>
              <a:t>More deeply a person thinks about product information and relates it to existing brand knowledge, stronger is the resulting brand association</a:t>
            </a:r>
            <a:endParaRPr lang="en-IN" dirty="0">
              <a:solidFill>
                <a:schemeClr val="tx1"/>
              </a:solidFill>
              <a:ea typeface="Questrial"/>
            </a:endParaRPr>
          </a:p>
          <a:p>
            <a:pPr marL="255600">
              <a:buClr>
                <a:schemeClr val="tx2"/>
              </a:buClr>
            </a:pPr>
            <a:r>
              <a:rPr lang="en-US" dirty="0">
                <a:solidFill>
                  <a:schemeClr val="tx1"/>
                </a:solidFill>
                <a:ea typeface="Questrial"/>
                <a:cs typeface="Questrial"/>
                <a:sym typeface="Questrial"/>
              </a:rPr>
              <a:t>Favorability of Brand Associations</a:t>
            </a:r>
            <a:endParaRPr lang="en-US" dirty="0">
              <a:solidFill>
                <a:schemeClr val="tx1"/>
              </a:solidFill>
            </a:endParaRPr>
          </a:p>
          <a:p>
            <a:pPr marL="742518" lvl="1">
              <a:buClr>
                <a:schemeClr val="tx2"/>
              </a:buClr>
            </a:pPr>
            <a:r>
              <a:rPr lang="en-US" dirty="0">
                <a:solidFill>
                  <a:schemeClr val="tx1"/>
                </a:solidFill>
                <a:ea typeface="Questrial"/>
                <a:cs typeface="Questrial"/>
                <a:sym typeface="Questrial"/>
              </a:rPr>
              <a:t>Is higher when a brand possesses relevant attributes and benefits that satisfy consumer needs and wants</a:t>
            </a:r>
          </a:p>
          <a:p>
            <a:pPr marL="255600">
              <a:buClr>
                <a:schemeClr val="tx2"/>
              </a:buClr>
            </a:pPr>
            <a:r>
              <a:rPr lang="en-IN" dirty="0">
                <a:solidFill>
                  <a:schemeClr val="tx1"/>
                </a:solidFill>
                <a:ea typeface="Questrial"/>
                <a:cs typeface="Questrial"/>
                <a:sym typeface="Questrial"/>
              </a:rPr>
              <a:t>Uniqueness of Brand Associations</a:t>
            </a:r>
            <a:endParaRPr lang="en-IN" dirty="0">
              <a:solidFill>
                <a:schemeClr val="tx1"/>
              </a:solidFill>
            </a:endParaRPr>
          </a:p>
          <a:p>
            <a:pPr marL="742518" lvl="1">
              <a:buClr>
                <a:schemeClr val="tx2"/>
              </a:buClr>
            </a:pPr>
            <a:r>
              <a:rPr lang="en-US" dirty="0">
                <a:ea typeface="Questrial"/>
                <a:cs typeface="Questrial"/>
                <a:sym typeface="Questrial"/>
              </a:rPr>
              <a:t>“Unique selling proposition” of the product</a:t>
            </a:r>
            <a:endParaRPr lang="en-US" dirty="0"/>
          </a:p>
          <a:p>
            <a:pPr marL="742518" lvl="1">
              <a:buClr>
                <a:schemeClr val="tx2"/>
              </a:buClr>
            </a:pPr>
            <a:r>
              <a:rPr lang="en-US" dirty="0">
                <a:ea typeface="Questrial"/>
                <a:cs typeface="Questrial"/>
                <a:sym typeface="Questrial"/>
              </a:rPr>
              <a:t>Provides brands with sustainable competitive advantage</a:t>
            </a:r>
            <a:endParaRPr lang="en-US" dirty="0"/>
          </a:p>
          <a:p>
            <a:endParaRPr lang="en-US" dirty="0"/>
          </a:p>
        </p:txBody>
      </p:sp>
    </p:spTree>
    <p:extLst>
      <p:ext uri="{BB962C8B-B14F-4D97-AF65-F5344CB8AC3E}">
        <p14:creationId xmlns:p14="http://schemas.microsoft.com/office/powerpoint/2010/main" val="1859903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B7B7-5FD7-4EB5-8282-FB6993C3B921}"/>
              </a:ext>
            </a:extLst>
          </p:cNvPr>
          <p:cNvSpPr>
            <a:spLocks noGrp="1"/>
          </p:cNvSpPr>
          <p:nvPr>
            <p:ph type="title"/>
          </p:nvPr>
        </p:nvSpPr>
        <p:spPr/>
        <p:txBody>
          <a:bodyPr/>
          <a:lstStyle/>
          <a:p>
            <a:r>
              <a:rPr lang="en-US" dirty="0"/>
              <a:t>Identifying and Establishing Brand Positioning</a:t>
            </a:r>
          </a:p>
        </p:txBody>
      </p:sp>
      <p:sp>
        <p:nvSpPr>
          <p:cNvPr id="3" name="Content Placeholder 2">
            <a:extLst>
              <a:ext uri="{FF2B5EF4-FFF2-40B4-BE49-F238E27FC236}">
                <a16:creationId xmlns:a16="http://schemas.microsoft.com/office/drawing/2014/main" id="{47D1E362-B1D2-1C9D-623B-13BE2FA89528}"/>
              </a:ext>
            </a:extLst>
          </p:cNvPr>
          <p:cNvSpPr>
            <a:spLocks noGrp="1"/>
          </p:cNvSpPr>
          <p:nvPr>
            <p:ph idx="1"/>
          </p:nvPr>
        </p:nvSpPr>
        <p:spPr/>
        <p:txBody>
          <a:bodyPr/>
          <a:lstStyle/>
          <a:p>
            <a:pPr marL="255600">
              <a:buClr>
                <a:schemeClr val="tx2"/>
              </a:buClr>
            </a:pPr>
            <a:r>
              <a:rPr lang="en-IN" dirty="0">
                <a:solidFill>
                  <a:schemeClr val="tx1"/>
                </a:solidFill>
                <a:ea typeface="Questrial"/>
                <a:cs typeface="Questrial"/>
                <a:sym typeface="Questrial"/>
              </a:rPr>
              <a:t>Basic Concepts</a:t>
            </a:r>
          </a:p>
          <a:p>
            <a:pPr marL="255600">
              <a:buClr>
                <a:schemeClr val="tx2"/>
              </a:buClr>
            </a:pPr>
            <a:r>
              <a:rPr lang="en-IN" dirty="0">
                <a:solidFill>
                  <a:schemeClr val="tx1"/>
                </a:solidFill>
                <a:ea typeface="Questrial"/>
                <a:cs typeface="Questrial"/>
                <a:sym typeface="Questrial"/>
              </a:rPr>
              <a:t>Target Market</a:t>
            </a:r>
            <a:endParaRPr lang="en-IN" dirty="0">
              <a:solidFill>
                <a:schemeClr val="tx1"/>
              </a:solidFill>
            </a:endParaRPr>
          </a:p>
          <a:p>
            <a:pPr marL="255600">
              <a:buClr>
                <a:schemeClr val="tx2"/>
              </a:buClr>
            </a:pPr>
            <a:r>
              <a:rPr lang="en-IN" dirty="0">
                <a:solidFill>
                  <a:schemeClr val="tx1"/>
                </a:solidFill>
                <a:ea typeface="Questrial"/>
                <a:cs typeface="Questrial"/>
                <a:sym typeface="Questrial"/>
              </a:rPr>
              <a:t>Nature of Competition</a:t>
            </a:r>
            <a:endParaRPr lang="en-IN" dirty="0">
              <a:solidFill>
                <a:schemeClr val="tx1"/>
              </a:solidFill>
            </a:endParaRPr>
          </a:p>
          <a:p>
            <a:pPr marL="255600">
              <a:buClr>
                <a:schemeClr val="tx2"/>
              </a:buClr>
            </a:pPr>
            <a:r>
              <a:rPr lang="en-IN" dirty="0">
                <a:solidFill>
                  <a:schemeClr val="tx1"/>
                </a:solidFill>
                <a:ea typeface="Questrial"/>
                <a:cs typeface="Questrial"/>
                <a:sym typeface="Questrial"/>
              </a:rPr>
              <a:t>Points-of-Parity and Points-of-Difference</a:t>
            </a:r>
            <a:endParaRPr lang="en-IN" dirty="0">
              <a:solidFill>
                <a:schemeClr val="tx1"/>
              </a:solidFill>
            </a:endParaRPr>
          </a:p>
          <a:p>
            <a:endParaRPr lang="en-US" dirty="0"/>
          </a:p>
        </p:txBody>
      </p:sp>
    </p:spTree>
    <p:extLst>
      <p:ext uri="{BB962C8B-B14F-4D97-AF65-F5344CB8AC3E}">
        <p14:creationId xmlns:p14="http://schemas.microsoft.com/office/powerpoint/2010/main" val="2936370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9E3D3-F73C-B96A-B39A-4C62DEA34DC9}"/>
              </a:ext>
            </a:extLst>
          </p:cNvPr>
          <p:cNvSpPr>
            <a:spLocks noGrp="1"/>
          </p:cNvSpPr>
          <p:nvPr>
            <p:ph type="ctrTitle"/>
          </p:nvPr>
        </p:nvSpPr>
        <p:spPr/>
        <p:txBody>
          <a:bodyPr/>
          <a:lstStyle/>
          <a:p>
            <a:r>
              <a:rPr lang="en-US" dirty="0"/>
              <a:t>Developing a Brand Strategy</a:t>
            </a:r>
          </a:p>
        </p:txBody>
      </p:sp>
    </p:spTree>
    <p:extLst>
      <p:ext uri="{BB962C8B-B14F-4D97-AF65-F5344CB8AC3E}">
        <p14:creationId xmlns:p14="http://schemas.microsoft.com/office/powerpoint/2010/main" val="138775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24F81-339A-95F2-955E-9C1428B523CD}"/>
              </a:ext>
            </a:extLst>
          </p:cNvPr>
          <p:cNvSpPr>
            <a:spLocks noGrp="1"/>
          </p:cNvSpPr>
          <p:nvPr>
            <p:ph type="title"/>
          </p:nvPr>
        </p:nvSpPr>
        <p:spPr/>
        <p:txBody>
          <a:bodyPr/>
          <a:lstStyle/>
          <a:p>
            <a:r>
              <a:rPr lang="en-US" dirty="0"/>
              <a:t>Basic Concepts</a:t>
            </a:r>
          </a:p>
        </p:txBody>
      </p:sp>
      <p:sp>
        <p:nvSpPr>
          <p:cNvPr id="3" name="Content Placeholder 2">
            <a:extLst>
              <a:ext uri="{FF2B5EF4-FFF2-40B4-BE49-F238E27FC236}">
                <a16:creationId xmlns:a16="http://schemas.microsoft.com/office/drawing/2014/main" id="{22FA76E1-03CE-D791-5BB8-B573AAAF2A8F}"/>
              </a:ext>
            </a:extLst>
          </p:cNvPr>
          <p:cNvSpPr>
            <a:spLocks noGrp="1"/>
          </p:cNvSpPr>
          <p:nvPr>
            <p:ph idx="1"/>
          </p:nvPr>
        </p:nvSpPr>
        <p:spPr/>
        <p:txBody>
          <a:bodyPr/>
          <a:lstStyle/>
          <a:p>
            <a:pPr lvl="0"/>
            <a:r>
              <a:rPr lang="en-US" dirty="0"/>
              <a:t>Brand positioning:</a:t>
            </a:r>
          </a:p>
          <a:p>
            <a:pPr lvl="1"/>
            <a:r>
              <a:rPr lang="en-US" dirty="0"/>
              <a:t>Act of designing the company’s offer and image so that it occupies a distinct and valued place in the target customers’ minds</a:t>
            </a:r>
          </a:p>
          <a:p>
            <a:pPr lvl="1"/>
            <a:r>
              <a:rPr lang="en-US" dirty="0"/>
              <a:t>Finding the proper “location” in the minds of consumers or market segment</a:t>
            </a:r>
          </a:p>
          <a:p>
            <a:pPr lvl="1"/>
            <a:r>
              <a:rPr lang="en-US" dirty="0"/>
              <a:t>Allows consumers to think about a product or service in the “right” perspective</a:t>
            </a:r>
          </a:p>
          <a:p>
            <a:endParaRPr lang="en-US" dirty="0"/>
          </a:p>
        </p:txBody>
      </p:sp>
    </p:spTree>
    <p:extLst>
      <p:ext uri="{BB962C8B-B14F-4D97-AF65-F5344CB8AC3E}">
        <p14:creationId xmlns:p14="http://schemas.microsoft.com/office/powerpoint/2010/main" val="3716262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CC575-7555-9DF7-2493-1B813870889E}"/>
              </a:ext>
            </a:extLst>
          </p:cNvPr>
          <p:cNvSpPr>
            <a:spLocks noGrp="1"/>
          </p:cNvSpPr>
          <p:nvPr>
            <p:ph type="title"/>
          </p:nvPr>
        </p:nvSpPr>
        <p:spPr/>
        <p:txBody>
          <a:bodyPr/>
          <a:lstStyle/>
          <a:p>
            <a:r>
              <a:rPr lang="en-US" dirty="0"/>
              <a:t>Target Market</a:t>
            </a:r>
          </a:p>
        </p:txBody>
      </p:sp>
      <p:sp>
        <p:nvSpPr>
          <p:cNvPr id="3" name="Content Placeholder 2">
            <a:extLst>
              <a:ext uri="{FF2B5EF4-FFF2-40B4-BE49-F238E27FC236}">
                <a16:creationId xmlns:a16="http://schemas.microsoft.com/office/drawing/2014/main" id="{43A511EE-1CA6-1FED-10EA-7666FD044F6E}"/>
              </a:ext>
            </a:extLst>
          </p:cNvPr>
          <p:cNvSpPr>
            <a:spLocks noGrp="1"/>
          </p:cNvSpPr>
          <p:nvPr>
            <p:ph idx="1"/>
          </p:nvPr>
        </p:nvSpPr>
        <p:spPr/>
        <p:txBody>
          <a:bodyPr/>
          <a:lstStyle/>
          <a:p>
            <a:pPr lvl="0"/>
            <a:r>
              <a:rPr lang="en-US" dirty="0"/>
              <a:t>Market segmentation: Divides the market into distinct groups of homogeneous consumers who have similar needs and consumer behavior</a:t>
            </a:r>
          </a:p>
          <a:p>
            <a:pPr lvl="0"/>
            <a:r>
              <a:rPr lang="en-US" dirty="0"/>
              <a:t>Involves identifying segmentation bases and criteria:</a:t>
            </a:r>
          </a:p>
          <a:p>
            <a:pPr lvl="1"/>
            <a:r>
              <a:rPr lang="en-US" dirty="0"/>
              <a:t>Criteria:</a:t>
            </a:r>
          </a:p>
          <a:p>
            <a:pPr lvl="2"/>
            <a:r>
              <a:rPr lang="en-US" dirty="0"/>
              <a:t>Identifiability</a:t>
            </a:r>
          </a:p>
          <a:p>
            <a:pPr lvl="2"/>
            <a:r>
              <a:rPr lang="en-US" dirty="0"/>
              <a:t>Size</a:t>
            </a:r>
          </a:p>
          <a:p>
            <a:pPr lvl="2"/>
            <a:r>
              <a:rPr lang="en-US" dirty="0"/>
              <a:t>Accessibility</a:t>
            </a:r>
          </a:p>
          <a:p>
            <a:pPr lvl="2"/>
            <a:r>
              <a:rPr lang="en-US" dirty="0"/>
              <a:t>Responsiveness</a:t>
            </a:r>
          </a:p>
          <a:p>
            <a:endParaRPr lang="en-US" dirty="0"/>
          </a:p>
        </p:txBody>
      </p:sp>
    </p:spTree>
    <p:extLst>
      <p:ext uri="{BB962C8B-B14F-4D97-AF65-F5344CB8AC3E}">
        <p14:creationId xmlns:p14="http://schemas.microsoft.com/office/powerpoint/2010/main" val="2116040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D734C-DBCE-0E26-A18F-7A94C80116FE}"/>
              </a:ext>
            </a:extLst>
          </p:cNvPr>
          <p:cNvSpPr>
            <a:spLocks noGrp="1"/>
          </p:cNvSpPr>
          <p:nvPr>
            <p:ph type="title"/>
          </p:nvPr>
        </p:nvSpPr>
        <p:spPr/>
        <p:txBody>
          <a:bodyPr/>
          <a:lstStyle/>
          <a:p>
            <a:r>
              <a:rPr lang="en-US" dirty="0"/>
              <a:t>Figure 2-3: Consumer Segmentation Bases</a:t>
            </a:r>
          </a:p>
        </p:txBody>
      </p:sp>
      <p:sp>
        <p:nvSpPr>
          <p:cNvPr id="4" name="Content Placeholder 7">
            <a:extLst>
              <a:ext uri="{FF2B5EF4-FFF2-40B4-BE49-F238E27FC236}">
                <a16:creationId xmlns:a16="http://schemas.microsoft.com/office/drawing/2014/main" id="{C6799958-6FCE-753D-0463-640575200C68}"/>
              </a:ext>
            </a:extLst>
          </p:cNvPr>
          <p:cNvSpPr>
            <a:spLocks noGrp="1"/>
          </p:cNvSpPr>
          <p:nvPr/>
        </p:nvSpPr>
        <p:spPr>
          <a:xfrm>
            <a:off x="305130" y="1437857"/>
            <a:ext cx="2825015" cy="4757846"/>
          </a:xfrm>
          <a:prstGeom prst="rect">
            <a:avLst/>
          </a:prstGeom>
          <a:noFill/>
          <a:ln w="3175">
            <a:solidFill>
              <a:schemeClr val="tx1"/>
            </a:solidFill>
          </a:ln>
        </p:spPr>
        <p:txBody>
          <a:bodyPr lIns="90000" tIns="90000" rIns="90000" bIns="90000" anchor="t" anchorCtr="0"/>
          <a:lstStyle>
            <a:defPPr marR="0" lvl="0" algn="l" rtl="0">
              <a:lnSpc>
                <a:spcPct val="100000"/>
              </a:lnSpc>
              <a:spcBef>
                <a:spcPts val="0"/>
              </a:spcBef>
              <a:spcAft>
                <a:spcPts val="0"/>
              </a:spcAft>
            </a:defPPr>
            <a:lvl1pPr marL="256032" marR="0" lvl="0" indent="-255600" algn="l" rtl="0">
              <a:lnSpc>
                <a:spcPct val="100000"/>
              </a:lnSpc>
              <a:spcBef>
                <a:spcPts val="15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432" indent="0">
              <a:spcBef>
                <a:spcPts val="1200"/>
              </a:spcBef>
              <a:buNone/>
            </a:pPr>
            <a:r>
              <a:rPr lang="en-IN" sz="2000" b="1" dirty="0"/>
              <a:t>Behavioral</a:t>
            </a:r>
          </a:p>
          <a:p>
            <a:pPr marL="432" indent="0">
              <a:spcBef>
                <a:spcPts val="600"/>
              </a:spcBef>
              <a:buNone/>
            </a:pPr>
            <a:r>
              <a:rPr lang="en-IN" sz="2000" dirty="0"/>
              <a:t>User status</a:t>
            </a:r>
          </a:p>
          <a:p>
            <a:pPr marL="432" indent="0">
              <a:spcBef>
                <a:spcPts val="600"/>
              </a:spcBef>
              <a:buNone/>
            </a:pPr>
            <a:r>
              <a:rPr lang="en-IN" sz="2000" dirty="0"/>
              <a:t>Usage rate</a:t>
            </a:r>
          </a:p>
          <a:p>
            <a:pPr marL="432" indent="0">
              <a:spcBef>
                <a:spcPts val="600"/>
              </a:spcBef>
              <a:buNone/>
            </a:pPr>
            <a:r>
              <a:rPr lang="en-IN" sz="2000" dirty="0"/>
              <a:t>Usage occasion</a:t>
            </a:r>
          </a:p>
          <a:p>
            <a:pPr marL="432" indent="0">
              <a:spcBef>
                <a:spcPts val="600"/>
              </a:spcBef>
              <a:buNone/>
            </a:pPr>
            <a:r>
              <a:rPr lang="en-IN" sz="2000" dirty="0"/>
              <a:t>Brand loyalty</a:t>
            </a:r>
          </a:p>
          <a:p>
            <a:pPr marL="432" indent="0">
              <a:spcBef>
                <a:spcPts val="600"/>
              </a:spcBef>
              <a:buNone/>
            </a:pPr>
            <a:r>
              <a:rPr lang="en-IN" sz="2000" dirty="0"/>
              <a:t>Benefits sought</a:t>
            </a:r>
          </a:p>
          <a:p>
            <a:pPr marL="432" indent="0">
              <a:spcBef>
                <a:spcPts val="1200"/>
              </a:spcBef>
              <a:buNone/>
            </a:pPr>
            <a:r>
              <a:rPr lang="en-IN" sz="2000" b="1" dirty="0"/>
              <a:t>Demographic</a:t>
            </a:r>
          </a:p>
          <a:p>
            <a:pPr marL="432" indent="0">
              <a:spcBef>
                <a:spcPts val="600"/>
              </a:spcBef>
              <a:buNone/>
            </a:pPr>
            <a:r>
              <a:rPr lang="en-IN" sz="2000" dirty="0"/>
              <a:t>Income</a:t>
            </a:r>
          </a:p>
          <a:p>
            <a:pPr marL="432" indent="0">
              <a:spcBef>
                <a:spcPts val="600"/>
              </a:spcBef>
              <a:buNone/>
            </a:pPr>
            <a:r>
              <a:rPr lang="en-IN" sz="2000" dirty="0"/>
              <a:t>Age</a:t>
            </a:r>
          </a:p>
          <a:p>
            <a:pPr marL="432" indent="0">
              <a:spcBef>
                <a:spcPts val="600"/>
              </a:spcBef>
              <a:buNone/>
            </a:pPr>
            <a:r>
              <a:rPr lang="en-IN" sz="2000" dirty="0"/>
              <a:t>Sex</a:t>
            </a:r>
          </a:p>
          <a:p>
            <a:pPr marL="432" indent="0">
              <a:spcBef>
                <a:spcPts val="600"/>
              </a:spcBef>
              <a:buNone/>
            </a:pPr>
            <a:r>
              <a:rPr lang="en-IN" sz="2000" dirty="0"/>
              <a:t>Race</a:t>
            </a:r>
          </a:p>
          <a:p>
            <a:pPr marL="432" indent="0">
              <a:spcBef>
                <a:spcPts val="600"/>
              </a:spcBef>
              <a:buNone/>
            </a:pPr>
            <a:r>
              <a:rPr lang="en-IN" sz="2000" dirty="0"/>
              <a:t>Family</a:t>
            </a:r>
          </a:p>
        </p:txBody>
      </p:sp>
      <p:sp>
        <p:nvSpPr>
          <p:cNvPr id="5" name="Content Placeholder 8">
            <a:extLst>
              <a:ext uri="{FF2B5EF4-FFF2-40B4-BE49-F238E27FC236}">
                <a16:creationId xmlns:a16="http://schemas.microsoft.com/office/drawing/2014/main" id="{BB3E4EC7-CE72-9076-EB6C-B3B57B0A71C5}"/>
              </a:ext>
            </a:extLst>
          </p:cNvPr>
          <p:cNvSpPr>
            <a:spLocks noGrp="1"/>
          </p:cNvSpPr>
          <p:nvPr/>
        </p:nvSpPr>
        <p:spPr>
          <a:xfrm>
            <a:off x="3663215" y="1437857"/>
            <a:ext cx="4865570" cy="3982286"/>
          </a:xfrm>
          <a:prstGeom prst="rect">
            <a:avLst/>
          </a:prstGeom>
          <a:noFill/>
          <a:ln w="3175">
            <a:solidFill>
              <a:schemeClr val="tx1"/>
            </a:solidFill>
          </a:ln>
        </p:spPr>
        <p:txBody>
          <a:bodyPr lIns="90000" tIns="90000" rIns="90000" bIns="90000" anchor="t" anchorCtr="0"/>
          <a:lstStyle>
            <a:defPPr marR="0" lvl="0" algn="l" rtl="0">
              <a:lnSpc>
                <a:spcPct val="100000"/>
              </a:lnSpc>
              <a:spcBef>
                <a:spcPts val="0"/>
              </a:spcBef>
              <a:spcAft>
                <a:spcPts val="0"/>
              </a:spcAft>
            </a:defPPr>
            <a:lvl1pPr marL="256032" marR="0" lvl="0" indent="-255600" algn="l" rtl="0">
              <a:lnSpc>
                <a:spcPct val="100000"/>
              </a:lnSpc>
              <a:spcBef>
                <a:spcPts val="15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432" indent="0">
              <a:spcBef>
                <a:spcPts val="1200"/>
              </a:spcBef>
              <a:buNone/>
            </a:pPr>
            <a:r>
              <a:rPr lang="en-IN" sz="2000" b="1" dirty="0"/>
              <a:t>Psychographic</a:t>
            </a:r>
          </a:p>
          <a:p>
            <a:pPr marL="432" indent="0">
              <a:spcBef>
                <a:spcPts val="600"/>
              </a:spcBef>
              <a:buNone/>
            </a:pPr>
            <a:r>
              <a:rPr lang="en-IN" sz="2000" dirty="0"/>
              <a:t>Values, opinions, and attitudes</a:t>
            </a:r>
          </a:p>
          <a:p>
            <a:pPr marL="432" indent="0">
              <a:spcBef>
                <a:spcPts val="600"/>
              </a:spcBef>
              <a:buNone/>
            </a:pPr>
            <a:r>
              <a:rPr lang="en-IN" sz="2000" dirty="0"/>
              <a:t>Activities and lifestyle</a:t>
            </a:r>
          </a:p>
          <a:p>
            <a:pPr marL="432" indent="0">
              <a:spcBef>
                <a:spcPts val="1200"/>
              </a:spcBef>
              <a:buNone/>
            </a:pPr>
            <a:r>
              <a:rPr lang="en-IN" sz="2000" b="1" dirty="0"/>
              <a:t>Geographic</a:t>
            </a:r>
          </a:p>
          <a:p>
            <a:pPr marL="432" indent="0">
              <a:spcBef>
                <a:spcPts val="600"/>
              </a:spcBef>
              <a:buNone/>
            </a:pPr>
            <a:r>
              <a:rPr lang="en-IN" sz="2000" dirty="0"/>
              <a:t>International</a:t>
            </a:r>
          </a:p>
          <a:p>
            <a:pPr marL="432" indent="0">
              <a:spcBef>
                <a:spcPts val="600"/>
              </a:spcBef>
              <a:buNone/>
            </a:pPr>
            <a:r>
              <a:rPr lang="en-IN" sz="2000" dirty="0"/>
              <a:t>Regional</a:t>
            </a:r>
          </a:p>
        </p:txBody>
      </p:sp>
    </p:spTree>
    <p:extLst>
      <p:ext uri="{BB962C8B-B14F-4D97-AF65-F5344CB8AC3E}">
        <p14:creationId xmlns:p14="http://schemas.microsoft.com/office/powerpoint/2010/main" val="855810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5CD5-6297-C779-1D9C-7D49B8CFE586}"/>
              </a:ext>
            </a:extLst>
          </p:cNvPr>
          <p:cNvSpPr>
            <a:spLocks noGrp="1"/>
          </p:cNvSpPr>
          <p:nvPr>
            <p:ph type="title"/>
          </p:nvPr>
        </p:nvSpPr>
        <p:spPr/>
        <p:txBody>
          <a:bodyPr/>
          <a:lstStyle/>
          <a:p>
            <a:r>
              <a:rPr lang="en-US" dirty="0"/>
              <a:t>Figure 2-4: B2B Segmentation Bases</a:t>
            </a:r>
          </a:p>
        </p:txBody>
      </p:sp>
      <p:sp>
        <p:nvSpPr>
          <p:cNvPr id="4" name="Content Placeholder 6">
            <a:extLst>
              <a:ext uri="{FF2B5EF4-FFF2-40B4-BE49-F238E27FC236}">
                <a16:creationId xmlns:a16="http://schemas.microsoft.com/office/drawing/2014/main" id="{0FBB7ADE-F572-70E5-C656-749F35C83590}"/>
              </a:ext>
            </a:extLst>
          </p:cNvPr>
          <p:cNvSpPr>
            <a:spLocks noGrp="1"/>
          </p:cNvSpPr>
          <p:nvPr/>
        </p:nvSpPr>
        <p:spPr>
          <a:xfrm>
            <a:off x="1981200" y="1030826"/>
            <a:ext cx="8229600" cy="4796348"/>
          </a:xfrm>
          <a:prstGeom prst="rect">
            <a:avLst/>
          </a:prstGeom>
          <a:noFill/>
          <a:ln w="3175">
            <a:solidFill>
              <a:schemeClr val="tx1"/>
            </a:solidFill>
          </a:ln>
        </p:spPr>
        <p:txBody>
          <a:bodyPr lIns="90000" tIns="90000" rIns="90000" bIns="90000" anchor="t" anchorCtr="0"/>
          <a:lstStyle>
            <a:defPPr marR="0" lvl="0" algn="l" rtl="0">
              <a:lnSpc>
                <a:spcPct val="100000"/>
              </a:lnSpc>
              <a:spcBef>
                <a:spcPts val="0"/>
              </a:spcBef>
              <a:spcAft>
                <a:spcPts val="0"/>
              </a:spcAft>
            </a:defPPr>
            <a:lvl1pPr marL="256032" marR="0" lvl="0" indent="-255600" algn="l" rtl="0">
              <a:lnSpc>
                <a:spcPct val="100000"/>
              </a:lnSpc>
              <a:spcBef>
                <a:spcPts val="15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432" indent="0">
              <a:buNone/>
            </a:pPr>
            <a:r>
              <a:rPr lang="en-IN" sz="1600" b="1" dirty="0"/>
              <a:t>Nature of Good</a:t>
            </a:r>
          </a:p>
          <a:p>
            <a:pPr marL="432" indent="0">
              <a:spcBef>
                <a:spcPts val="600"/>
              </a:spcBef>
              <a:buNone/>
            </a:pPr>
            <a:r>
              <a:rPr lang="en-IN" sz="1600" dirty="0"/>
              <a:t>Kind</a:t>
            </a:r>
          </a:p>
          <a:p>
            <a:pPr marL="432" indent="0">
              <a:spcBef>
                <a:spcPts val="600"/>
              </a:spcBef>
              <a:buNone/>
            </a:pPr>
            <a:r>
              <a:rPr lang="en-IN" sz="1600" dirty="0"/>
              <a:t>Where used</a:t>
            </a:r>
          </a:p>
          <a:p>
            <a:pPr marL="432" indent="0">
              <a:spcBef>
                <a:spcPts val="600"/>
              </a:spcBef>
              <a:buNone/>
            </a:pPr>
            <a:r>
              <a:rPr lang="en-IN" sz="1600" dirty="0"/>
              <a:t>Type of buy</a:t>
            </a:r>
          </a:p>
          <a:p>
            <a:pPr marL="432" indent="0">
              <a:buNone/>
            </a:pPr>
            <a:r>
              <a:rPr lang="en-IN" sz="1600" b="1" dirty="0"/>
              <a:t>Buying Condition</a:t>
            </a:r>
          </a:p>
          <a:p>
            <a:pPr marL="432" indent="0">
              <a:spcBef>
                <a:spcPts val="600"/>
              </a:spcBef>
              <a:buNone/>
            </a:pPr>
            <a:r>
              <a:rPr lang="en-IN" sz="1600" dirty="0"/>
              <a:t>Purchase location</a:t>
            </a:r>
          </a:p>
          <a:p>
            <a:pPr marL="432" indent="0">
              <a:spcBef>
                <a:spcPts val="600"/>
              </a:spcBef>
              <a:buNone/>
            </a:pPr>
            <a:r>
              <a:rPr lang="en-IN" sz="1600" dirty="0"/>
              <a:t>Who buys</a:t>
            </a:r>
          </a:p>
          <a:p>
            <a:pPr marL="432" indent="0">
              <a:spcBef>
                <a:spcPts val="600"/>
              </a:spcBef>
              <a:buNone/>
            </a:pPr>
            <a:r>
              <a:rPr lang="en-IN" sz="1600" dirty="0"/>
              <a:t>Type of buy</a:t>
            </a:r>
          </a:p>
          <a:p>
            <a:pPr marL="432" indent="0">
              <a:buNone/>
            </a:pPr>
            <a:r>
              <a:rPr lang="en-IN" sz="1600" b="1" dirty="0"/>
              <a:t>Demographic</a:t>
            </a:r>
          </a:p>
          <a:p>
            <a:pPr marL="432" indent="0">
              <a:spcBef>
                <a:spcPts val="600"/>
              </a:spcBef>
              <a:buNone/>
            </a:pPr>
            <a:r>
              <a:rPr lang="en-IN" sz="1600" dirty="0"/>
              <a:t>S</a:t>
            </a:r>
            <a:r>
              <a:rPr lang="en-IN" sz="100" dirty="0"/>
              <a:t> </a:t>
            </a:r>
            <a:r>
              <a:rPr lang="en-IN" sz="1600" dirty="0"/>
              <a:t>I</a:t>
            </a:r>
            <a:r>
              <a:rPr lang="en-IN" sz="100" dirty="0"/>
              <a:t> </a:t>
            </a:r>
            <a:r>
              <a:rPr lang="en-IN" sz="1600" dirty="0"/>
              <a:t>C code</a:t>
            </a:r>
          </a:p>
          <a:p>
            <a:pPr marL="432" indent="0">
              <a:spcBef>
                <a:spcPts val="600"/>
              </a:spcBef>
              <a:buNone/>
            </a:pPr>
            <a:r>
              <a:rPr lang="en-IN" sz="1600" dirty="0"/>
              <a:t>Number of employees</a:t>
            </a:r>
          </a:p>
          <a:p>
            <a:pPr marL="432" indent="0">
              <a:spcBef>
                <a:spcPts val="600"/>
              </a:spcBef>
              <a:buNone/>
            </a:pPr>
            <a:r>
              <a:rPr lang="en-IN" sz="1600" dirty="0"/>
              <a:t>Number of production workers</a:t>
            </a:r>
          </a:p>
          <a:p>
            <a:pPr marL="432" indent="0">
              <a:spcBef>
                <a:spcPts val="600"/>
              </a:spcBef>
              <a:buNone/>
            </a:pPr>
            <a:r>
              <a:rPr lang="en-IN" sz="1600" dirty="0"/>
              <a:t>Annual sales volume</a:t>
            </a:r>
          </a:p>
          <a:p>
            <a:pPr marL="432" indent="0">
              <a:spcBef>
                <a:spcPts val="600"/>
              </a:spcBef>
              <a:buNone/>
            </a:pPr>
            <a:r>
              <a:rPr lang="en-IN" sz="1600" dirty="0"/>
              <a:t>Number of establishments</a:t>
            </a:r>
          </a:p>
        </p:txBody>
      </p:sp>
    </p:spTree>
    <p:extLst>
      <p:ext uri="{BB962C8B-B14F-4D97-AF65-F5344CB8AC3E}">
        <p14:creationId xmlns:p14="http://schemas.microsoft.com/office/powerpoint/2010/main" val="1434114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5A06-55CB-8AB6-F3A7-E2ECB88A1F71}"/>
              </a:ext>
            </a:extLst>
          </p:cNvPr>
          <p:cNvSpPr>
            <a:spLocks noGrp="1"/>
          </p:cNvSpPr>
          <p:nvPr>
            <p:ph type="title"/>
          </p:nvPr>
        </p:nvSpPr>
        <p:spPr/>
        <p:txBody>
          <a:bodyPr/>
          <a:lstStyle/>
          <a:p>
            <a:r>
              <a:rPr lang="en-US" dirty="0"/>
              <a:t>Figure 2-5: Hypothetical Examples of Funnel Stages and Transitions</a:t>
            </a:r>
          </a:p>
        </p:txBody>
      </p:sp>
      <p:pic>
        <p:nvPicPr>
          <p:cNvPr id="5" name="Picture 4" descr="The chart begins at the left and proceeds rightward in 6 stages, as follows. Stage 1, Aware. This stage displays the number 95. A triangle extends from the right side of stage 1, and points toward stage 2. The triangle reads, 72 percent. Stage 2, Ever tried. This stage displays the number 68. A triangle extends from the right side of stage 2, and points toward stage 3. The triangle reads, 46 percent. Stage 3, Recent Trial. This stage displays the number 31. A triangle extends from the right side of stage 3, and points toward stage 4. The triangle reads, 58 percent. Stage 4, Occasional use. This stage displays the number 18. A triangle extends from the right side of stage 4, and points toward stage 5. The triangle reads, 50 percent. Stage 5, Regular Use. This stage displays the number 9. A triangle extends from the right side of stage 5, and points toward stage 6. The triangle reads, 56 percent. Stage 6, Most often use. This stage displays the number 5.">
            <a:extLst>
              <a:ext uri="{FF2B5EF4-FFF2-40B4-BE49-F238E27FC236}">
                <a16:creationId xmlns:a16="http://schemas.microsoft.com/office/drawing/2014/main" id="{74C74B24-ACB3-8ACA-5AD5-B8935C8B8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582" y="2573904"/>
            <a:ext cx="8114836" cy="1710192"/>
          </a:xfrm>
          <a:prstGeom prst="rect">
            <a:avLst/>
          </a:prstGeom>
        </p:spPr>
      </p:pic>
    </p:spTree>
    <p:extLst>
      <p:ext uri="{BB962C8B-B14F-4D97-AF65-F5344CB8AC3E}">
        <p14:creationId xmlns:p14="http://schemas.microsoft.com/office/powerpoint/2010/main" val="561288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40F7-7D4E-6904-EAAF-5FE001CA456C}"/>
              </a:ext>
            </a:extLst>
          </p:cNvPr>
          <p:cNvSpPr>
            <a:spLocks noGrp="1"/>
          </p:cNvSpPr>
          <p:nvPr>
            <p:ph type="title"/>
          </p:nvPr>
        </p:nvSpPr>
        <p:spPr/>
        <p:txBody>
          <a:bodyPr/>
          <a:lstStyle/>
          <a:p>
            <a:r>
              <a:rPr lang="en-US" dirty="0"/>
              <a:t>Nature of Competition</a:t>
            </a:r>
          </a:p>
        </p:txBody>
      </p:sp>
      <p:sp>
        <p:nvSpPr>
          <p:cNvPr id="3" name="Content Placeholder 2">
            <a:extLst>
              <a:ext uri="{FF2B5EF4-FFF2-40B4-BE49-F238E27FC236}">
                <a16:creationId xmlns:a16="http://schemas.microsoft.com/office/drawing/2014/main" id="{66821479-DBA2-FE18-D3EF-1A012F9A80EE}"/>
              </a:ext>
            </a:extLst>
          </p:cNvPr>
          <p:cNvSpPr>
            <a:spLocks noGrp="1"/>
          </p:cNvSpPr>
          <p:nvPr>
            <p:ph idx="1"/>
          </p:nvPr>
        </p:nvSpPr>
        <p:spPr/>
        <p:txBody>
          <a:bodyPr/>
          <a:lstStyle/>
          <a:p>
            <a:r>
              <a:rPr lang="en-US" dirty="0"/>
              <a:t>A competitive analysis considers an array of factors:</a:t>
            </a:r>
          </a:p>
          <a:p>
            <a:pPr lvl="1"/>
            <a:r>
              <a:rPr lang="en-US" dirty="0"/>
              <a:t>Resources, capabilities, and likely intentions of various other firms</a:t>
            </a:r>
          </a:p>
          <a:p>
            <a:pPr lvl="1"/>
            <a:r>
              <a:rPr lang="en-US" dirty="0"/>
              <a:t>This competitive analysis helps marketers to choose markets for their own products or services</a:t>
            </a:r>
          </a:p>
          <a:p>
            <a:pPr lvl="0"/>
            <a:r>
              <a:rPr lang="en-IN" dirty="0"/>
              <a:t>When choosing a market, marketers must consider:</a:t>
            </a:r>
          </a:p>
          <a:p>
            <a:pPr lvl="1"/>
            <a:r>
              <a:rPr lang="en-IN" dirty="0"/>
              <a:t>Indirect competition</a:t>
            </a:r>
          </a:p>
          <a:p>
            <a:pPr lvl="1"/>
            <a:r>
              <a:rPr lang="en-IN" dirty="0"/>
              <a:t>Multiple frames reference</a:t>
            </a:r>
          </a:p>
          <a:p>
            <a:endParaRPr lang="en-US" dirty="0"/>
          </a:p>
        </p:txBody>
      </p:sp>
    </p:spTree>
    <p:extLst>
      <p:ext uri="{BB962C8B-B14F-4D97-AF65-F5344CB8AC3E}">
        <p14:creationId xmlns:p14="http://schemas.microsoft.com/office/powerpoint/2010/main" val="2364162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256CB-BBA0-BD25-C661-7730FFA1D1A9}"/>
              </a:ext>
            </a:extLst>
          </p:cNvPr>
          <p:cNvSpPr>
            <a:spLocks noGrp="1"/>
          </p:cNvSpPr>
          <p:nvPr>
            <p:ph type="title"/>
          </p:nvPr>
        </p:nvSpPr>
        <p:spPr/>
        <p:txBody>
          <a:bodyPr/>
          <a:lstStyle/>
          <a:p>
            <a:r>
              <a:rPr lang="en-US" sz="4400" dirty="0"/>
              <a:t>Points of Parity and Points of Difference</a:t>
            </a:r>
            <a:endParaRPr lang="en-US" dirty="0"/>
          </a:p>
        </p:txBody>
      </p:sp>
      <p:sp>
        <p:nvSpPr>
          <p:cNvPr id="3" name="Content Placeholder 2">
            <a:extLst>
              <a:ext uri="{FF2B5EF4-FFF2-40B4-BE49-F238E27FC236}">
                <a16:creationId xmlns:a16="http://schemas.microsoft.com/office/drawing/2014/main" id="{0CA0C3C8-6CFB-860D-7C47-F298FDB84557}"/>
              </a:ext>
            </a:extLst>
          </p:cNvPr>
          <p:cNvSpPr>
            <a:spLocks noGrp="1"/>
          </p:cNvSpPr>
          <p:nvPr>
            <p:ph idx="1"/>
          </p:nvPr>
        </p:nvSpPr>
        <p:spPr/>
        <p:txBody>
          <a:bodyPr/>
          <a:lstStyle/>
          <a:p>
            <a:r>
              <a:rPr lang="en-US" dirty="0"/>
              <a:t>A marketer must arrive at the proper positioning:</a:t>
            </a:r>
          </a:p>
          <a:p>
            <a:pPr lvl="1"/>
            <a:r>
              <a:rPr lang="en-US" dirty="0"/>
              <a:t>This requires establishing the correct points-of-difference and points-of-parity associations:</a:t>
            </a:r>
          </a:p>
          <a:p>
            <a:pPr lvl="2"/>
            <a:r>
              <a:rPr lang="en-US" dirty="0"/>
              <a:t>Points-of-difference (P</a:t>
            </a:r>
            <a:r>
              <a:rPr lang="en-US" sz="100" dirty="0"/>
              <a:t> </a:t>
            </a:r>
            <a:r>
              <a:rPr lang="en-US" dirty="0"/>
              <a:t>O</a:t>
            </a:r>
            <a:r>
              <a:rPr lang="en-US" sz="100" dirty="0"/>
              <a:t> </a:t>
            </a:r>
            <a:r>
              <a:rPr lang="en-US" dirty="0"/>
              <a:t>Ds):</a:t>
            </a:r>
          </a:p>
          <a:p>
            <a:pPr lvl="3"/>
            <a:r>
              <a:rPr lang="en-US" dirty="0"/>
              <a:t>Formally defined as attributes or benefits that consumers strongly associate with a brand</a:t>
            </a:r>
          </a:p>
          <a:p>
            <a:pPr lvl="2"/>
            <a:r>
              <a:rPr lang="en-US" dirty="0"/>
              <a:t>Points-of-parity associations:</a:t>
            </a:r>
          </a:p>
          <a:p>
            <a:pPr lvl="3"/>
            <a:r>
              <a:rPr lang="en-US" dirty="0"/>
              <a:t>Not necessarily unique to the brand but may be shared with other brands</a:t>
            </a:r>
          </a:p>
          <a:p>
            <a:endParaRPr lang="en-US" dirty="0"/>
          </a:p>
        </p:txBody>
      </p:sp>
    </p:spTree>
    <p:extLst>
      <p:ext uri="{BB962C8B-B14F-4D97-AF65-F5344CB8AC3E}">
        <p14:creationId xmlns:p14="http://schemas.microsoft.com/office/powerpoint/2010/main" val="786856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0292-1ECB-0142-B9BC-042FB670C946}"/>
              </a:ext>
            </a:extLst>
          </p:cNvPr>
          <p:cNvSpPr>
            <a:spLocks noGrp="1"/>
          </p:cNvSpPr>
          <p:nvPr>
            <p:ph type="title"/>
          </p:nvPr>
        </p:nvSpPr>
        <p:spPr/>
        <p:txBody>
          <a:bodyPr/>
          <a:lstStyle/>
          <a:p>
            <a:r>
              <a:rPr lang="en-IN" sz="4400" dirty="0"/>
              <a:t>Figure 2-6: Examples of Negatively Correlated Attributes and Benefits</a:t>
            </a:r>
            <a:endParaRPr lang="en-US" dirty="0"/>
          </a:p>
        </p:txBody>
      </p:sp>
      <p:sp>
        <p:nvSpPr>
          <p:cNvPr id="4" name="Content Placeholder 2">
            <a:extLst>
              <a:ext uri="{FF2B5EF4-FFF2-40B4-BE49-F238E27FC236}">
                <a16:creationId xmlns:a16="http://schemas.microsoft.com/office/drawing/2014/main" id="{5B2AEBEE-04EF-CC3E-3EE7-BFBA502A1EA8}"/>
              </a:ext>
            </a:extLst>
          </p:cNvPr>
          <p:cNvSpPr>
            <a:spLocks noGrp="1"/>
          </p:cNvSpPr>
          <p:nvPr/>
        </p:nvSpPr>
        <p:spPr>
          <a:xfrm>
            <a:off x="1947087" y="1782018"/>
            <a:ext cx="7695398" cy="4434275"/>
          </a:xfrm>
          <a:prstGeom prst="rect">
            <a:avLst/>
          </a:prstGeom>
          <a:noFill/>
          <a:ln w="3175">
            <a:solidFill>
              <a:schemeClr val="tx1"/>
            </a:solidFill>
          </a:ln>
        </p:spPr>
        <p:txBody>
          <a:bodyPr lIns="90000" tIns="90000" rIns="90000" bIns="90000" anchor="t" anchorCtr="0"/>
          <a:lstStyle>
            <a:defPPr marR="0" lvl="0" algn="l" rtl="0">
              <a:lnSpc>
                <a:spcPct val="100000"/>
              </a:lnSpc>
              <a:spcBef>
                <a:spcPts val="0"/>
              </a:spcBef>
              <a:spcAft>
                <a:spcPts val="0"/>
              </a:spcAft>
            </a:defPPr>
            <a:lvl1pPr marL="256032" marR="0" lvl="0" indent="-255600" algn="l" rtl="0">
              <a:lnSpc>
                <a:spcPct val="100000"/>
              </a:lnSpc>
              <a:spcBef>
                <a:spcPts val="15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432" indent="0">
              <a:buNone/>
            </a:pPr>
            <a:r>
              <a:rPr lang="en-US" dirty="0"/>
              <a:t>Low price versus high quality</a:t>
            </a:r>
          </a:p>
          <a:p>
            <a:pPr marL="432" indent="0">
              <a:buNone/>
            </a:pPr>
            <a:r>
              <a:rPr lang="en-IN" dirty="0"/>
              <a:t>Taste versus low calories</a:t>
            </a:r>
          </a:p>
          <a:p>
            <a:pPr marL="432" indent="0">
              <a:buNone/>
            </a:pPr>
            <a:r>
              <a:rPr lang="en-IN" dirty="0"/>
              <a:t>Nutritious versus good tasting</a:t>
            </a:r>
          </a:p>
          <a:p>
            <a:pPr marL="432" indent="0">
              <a:buNone/>
            </a:pPr>
            <a:r>
              <a:rPr lang="en-IN" dirty="0"/>
              <a:t>Efficacious versus mild</a:t>
            </a:r>
          </a:p>
          <a:p>
            <a:pPr marL="432" indent="0">
              <a:buNone/>
            </a:pPr>
            <a:r>
              <a:rPr lang="en-IN" dirty="0"/>
              <a:t>Powerful versus safe</a:t>
            </a:r>
          </a:p>
          <a:p>
            <a:pPr marL="432" indent="0">
              <a:buNone/>
            </a:pPr>
            <a:r>
              <a:rPr lang="en-IN" dirty="0"/>
              <a:t>Strong versus refined</a:t>
            </a:r>
          </a:p>
          <a:p>
            <a:pPr marL="432" indent="0">
              <a:buNone/>
            </a:pPr>
            <a:r>
              <a:rPr lang="en-IN" dirty="0"/>
              <a:t>Ubiquitous versus exclusive</a:t>
            </a:r>
          </a:p>
          <a:p>
            <a:pPr marL="432" indent="0">
              <a:buNone/>
            </a:pPr>
            <a:r>
              <a:rPr lang="en-IN" dirty="0"/>
              <a:t>Varied versus simple</a:t>
            </a:r>
          </a:p>
        </p:txBody>
      </p:sp>
    </p:spTree>
    <p:extLst>
      <p:ext uri="{BB962C8B-B14F-4D97-AF65-F5344CB8AC3E}">
        <p14:creationId xmlns:p14="http://schemas.microsoft.com/office/powerpoint/2010/main" val="7646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F1755-CDA8-8DA8-8288-1C8E87198A82}"/>
              </a:ext>
            </a:extLst>
          </p:cNvPr>
          <p:cNvSpPr>
            <a:spLocks noGrp="1"/>
          </p:cNvSpPr>
          <p:nvPr>
            <p:ph type="title"/>
          </p:nvPr>
        </p:nvSpPr>
        <p:spPr/>
        <p:txBody>
          <a:bodyPr/>
          <a:lstStyle/>
          <a:p>
            <a:r>
              <a:rPr lang="en-IN" dirty="0"/>
              <a:t>Positioning Guidelines</a:t>
            </a:r>
            <a:endParaRPr lang="en-US" dirty="0"/>
          </a:p>
        </p:txBody>
      </p:sp>
      <p:sp>
        <p:nvSpPr>
          <p:cNvPr id="3" name="Content Placeholder 2">
            <a:extLst>
              <a:ext uri="{FF2B5EF4-FFF2-40B4-BE49-F238E27FC236}">
                <a16:creationId xmlns:a16="http://schemas.microsoft.com/office/drawing/2014/main" id="{61691445-E9CF-A418-67DD-7DA3D368B682}"/>
              </a:ext>
            </a:extLst>
          </p:cNvPr>
          <p:cNvSpPr>
            <a:spLocks noGrp="1"/>
          </p:cNvSpPr>
          <p:nvPr>
            <p:ph idx="1"/>
          </p:nvPr>
        </p:nvSpPr>
        <p:spPr/>
        <p:txBody>
          <a:bodyPr/>
          <a:lstStyle/>
          <a:p>
            <a:r>
              <a:rPr lang="en-IN" dirty="0">
                <a:solidFill>
                  <a:schemeClr val="tx1"/>
                </a:solidFill>
                <a:ea typeface="Questrial"/>
                <a:cs typeface="Questrial"/>
                <a:sym typeface="Questrial"/>
              </a:rPr>
              <a:t>Defining and Communicating the Competitive Frame of Reference</a:t>
            </a:r>
          </a:p>
          <a:p>
            <a:r>
              <a:rPr lang="en-IN" dirty="0">
                <a:solidFill>
                  <a:schemeClr val="tx1"/>
                </a:solidFill>
                <a:ea typeface="Questrial"/>
                <a:cs typeface="Questrial"/>
                <a:sym typeface="Questrial"/>
              </a:rPr>
              <a:t>Choosing Points-of-Difference</a:t>
            </a:r>
            <a:endParaRPr lang="en-IN" dirty="0">
              <a:solidFill>
                <a:schemeClr val="tx1"/>
              </a:solidFill>
            </a:endParaRPr>
          </a:p>
          <a:p>
            <a:r>
              <a:rPr lang="en-IN" dirty="0">
                <a:solidFill>
                  <a:schemeClr val="tx1"/>
                </a:solidFill>
                <a:ea typeface="Questrial"/>
                <a:cs typeface="Questrial"/>
                <a:sym typeface="Questrial"/>
              </a:rPr>
              <a:t>Establishing Points-of-Parity and Points-of-Difference</a:t>
            </a:r>
            <a:endParaRPr lang="en-IN" dirty="0">
              <a:solidFill>
                <a:schemeClr val="tx1"/>
              </a:solidFill>
            </a:endParaRPr>
          </a:p>
          <a:p>
            <a:r>
              <a:rPr lang="en-IN" dirty="0">
                <a:solidFill>
                  <a:schemeClr val="tx1"/>
                </a:solidFill>
                <a:ea typeface="Questrial"/>
                <a:cs typeface="Questrial"/>
                <a:sym typeface="Questrial"/>
              </a:rPr>
              <a:t>Straddle Positions</a:t>
            </a:r>
            <a:endParaRPr lang="en-IN" dirty="0">
              <a:solidFill>
                <a:schemeClr val="tx1"/>
              </a:solidFill>
            </a:endParaRPr>
          </a:p>
          <a:p>
            <a:r>
              <a:rPr lang="en-IN" dirty="0">
                <a:solidFill>
                  <a:schemeClr val="tx1"/>
                </a:solidFill>
                <a:ea typeface="Questrial"/>
                <a:cs typeface="Questrial"/>
                <a:sym typeface="Questrial"/>
              </a:rPr>
              <a:t>Updating Position Overtime</a:t>
            </a:r>
            <a:endParaRPr lang="en-IN" dirty="0">
              <a:solidFill>
                <a:schemeClr val="tx1"/>
              </a:solidFill>
            </a:endParaRPr>
          </a:p>
          <a:p>
            <a:r>
              <a:rPr lang="en-IN" dirty="0">
                <a:solidFill>
                  <a:schemeClr val="tx1"/>
                </a:solidFill>
                <a:ea typeface="Questrial"/>
                <a:cs typeface="Questrial"/>
                <a:sym typeface="Questrial"/>
              </a:rPr>
              <a:t>Developing a Good Positioning</a:t>
            </a:r>
            <a:endParaRPr lang="en-IN" dirty="0">
              <a:solidFill>
                <a:schemeClr val="tx1"/>
              </a:solidFill>
            </a:endParaRPr>
          </a:p>
          <a:p>
            <a:endParaRPr lang="en-US" dirty="0"/>
          </a:p>
        </p:txBody>
      </p:sp>
    </p:spTree>
    <p:extLst>
      <p:ext uri="{BB962C8B-B14F-4D97-AF65-F5344CB8AC3E}">
        <p14:creationId xmlns:p14="http://schemas.microsoft.com/office/powerpoint/2010/main" val="1716957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81F7-1FAB-345B-D8B3-54390E1201E5}"/>
              </a:ext>
            </a:extLst>
          </p:cNvPr>
          <p:cNvSpPr>
            <a:spLocks noGrp="1"/>
          </p:cNvSpPr>
          <p:nvPr>
            <p:ph type="title"/>
          </p:nvPr>
        </p:nvSpPr>
        <p:spPr/>
        <p:txBody>
          <a:bodyPr/>
          <a:lstStyle/>
          <a:p>
            <a:r>
              <a:rPr lang="en-US" sz="4400" dirty="0"/>
              <a:t>Defining and Communicating the Competitive Frame of Reference</a:t>
            </a:r>
            <a:endParaRPr lang="en-US" dirty="0"/>
          </a:p>
        </p:txBody>
      </p:sp>
      <p:sp>
        <p:nvSpPr>
          <p:cNvPr id="3" name="Content Placeholder 2">
            <a:extLst>
              <a:ext uri="{FF2B5EF4-FFF2-40B4-BE49-F238E27FC236}">
                <a16:creationId xmlns:a16="http://schemas.microsoft.com/office/drawing/2014/main" id="{3F8DD30A-EEE1-17EC-B79A-260B30B3C95D}"/>
              </a:ext>
            </a:extLst>
          </p:cNvPr>
          <p:cNvSpPr>
            <a:spLocks noGrp="1"/>
          </p:cNvSpPr>
          <p:nvPr>
            <p:ph idx="1"/>
          </p:nvPr>
        </p:nvSpPr>
        <p:spPr/>
        <p:txBody>
          <a:bodyPr/>
          <a:lstStyle/>
          <a:p>
            <a:r>
              <a:rPr lang="en-US" dirty="0"/>
              <a:t>Communicating category benefits:</a:t>
            </a:r>
          </a:p>
          <a:p>
            <a:pPr lvl="1"/>
            <a:r>
              <a:rPr lang="en-US" dirty="0"/>
              <a:t>Marketers use product benefits to announce category membership</a:t>
            </a:r>
          </a:p>
          <a:p>
            <a:r>
              <a:rPr lang="en-US" dirty="0"/>
              <a:t>Exemplars:</a:t>
            </a:r>
          </a:p>
          <a:p>
            <a:pPr lvl="1"/>
            <a:r>
              <a:rPr lang="en-US" dirty="0"/>
              <a:t>Well-known, noteworthy brands in a category can also be used as exemplars to specify a brand’s category membership</a:t>
            </a:r>
          </a:p>
          <a:p>
            <a:r>
              <a:rPr lang="en-US" dirty="0"/>
              <a:t>Product descriptor:</a:t>
            </a:r>
          </a:p>
          <a:p>
            <a:pPr lvl="1"/>
            <a:r>
              <a:rPr lang="en-US" dirty="0"/>
              <a:t>Product descriptor that follows a brand name is often a very compact means of conveying category origin</a:t>
            </a:r>
          </a:p>
          <a:p>
            <a:endParaRPr lang="en-US" dirty="0"/>
          </a:p>
        </p:txBody>
      </p:sp>
    </p:spTree>
    <p:extLst>
      <p:ext uri="{BB962C8B-B14F-4D97-AF65-F5344CB8AC3E}">
        <p14:creationId xmlns:p14="http://schemas.microsoft.com/office/powerpoint/2010/main" val="2415352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D113-EBDB-4798-B9C9-DE53495CE6E2}"/>
              </a:ext>
            </a:extLst>
          </p:cNvPr>
          <p:cNvSpPr>
            <a:spLocks noGrp="1"/>
          </p:cNvSpPr>
          <p:nvPr>
            <p:ph type="ctrTitle"/>
          </p:nvPr>
        </p:nvSpPr>
        <p:spPr/>
        <p:txBody>
          <a:bodyPr/>
          <a:lstStyle/>
          <a:p>
            <a:r>
              <a:rPr lang="en-US" dirty="0"/>
              <a:t>Chapter 2</a:t>
            </a:r>
          </a:p>
        </p:txBody>
      </p:sp>
      <p:sp>
        <p:nvSpPr>
          <p:cNvPr id="3" name="Subtitle 2">
            <a:extLst>
              <a:ext uri="{FF2B5EF4-FFF2-40B4-BE49-F238E27FC236}">
                <a16:creationId xmlns:a16="http://schemas.microsoft.com/office/drawing/2014/main" id="{65F3E908-4CAD-A51B-2D3D-F91F450690EF}"/>
              </a:ext>
            </a:extLst>
          </p:cNvPr>
          <p:cNvSpPr>
            <a:spLocks noGrp="1"/>
          </p:cNvSpPr>
          <p:nvPr>
            <p:ph type="subTitle" idx="1"/>
          </p:nvPr>
        </p:nvSpPr>
        <p:spPr/>
        <p:txBody>
          <a:bodyPr/>
          <a:lstStyle/>
          <a:p>
            <a:r>
              <a:rPr lang="en-US" dirty="0"/>
              <a:t>Customer-Based Brand Equity and Brand Positioning</a:t>
            </a:r>
          </a:p>
        </p:txBody>
      </p:sp>
    </p:spTree>
    <p:extLst>
      <p:ext uri="{BB962C8B-B14F-4D97-AF65-F5344CB8AC3E}">
        <p14:creationId xmlns:p14="http://schemas.microsoft.com/office/powerpoint/2010/main" val="1149373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69E11-6E97-88C4-10CF-33ECCC1FC6D4}"/>
              </a:ext>
            </a:extLst>
          </p:cNvPr>
          <p:cNvSpPr>
            <a:spLocks noGrp="1"/>
          </p:cNvSpPr>
          <p:nvPr>
            <p:ph type="title"/>
          </p:nvPr>
        </p:nvSpPr>
        <p:spPr/>
        <p:txBody>
          <a:bodyPr/>
          <a:lstStyle/>
          <a:p>
            <a:r>
              <a:rPr lang="en-US" dirty="0"/>
              <a:t>Choosing Points-of-Difference</a:t>
            </a:r>
          </a:p>
        </p:txBody>
      </p:sp>
      <p:sp>
        <p:nvSpPr>
          <p:cNvPr id="3" name="Content Placeholder 2">
            <a:extLst>
              <a:ext uri="{FF2B5EF4-FFF2-40B4-BE49-F238E27FC236}">
                <a16:creationId xmlns:a16="http://schemas.microsoft.com/office/drawing/2014/main" id="{5C38A4EA-194F-2D15-689A-E08D79181531}"/>
              </a:ext>
            </a:extLst>
          </p:cNvPr>
          <p:cNvSpPr>
            <a:spLocks noGrp="1"/>
          </p:cNvSpPr>
          <p:nvPr>
            <p:ph idx="1"/>
          </p:nvPr>
        </p:nvSpPr>
        <p:spPr/>
        <p:txBody>
          <a:bodyPr/>
          <a:lstStyle/>
          <a:p>
            <a:r>
              <a:rPr lang="en-US" dirty="0"/>
              <a:t>A brand must offer a compelling and credible reason for choosing it over the other options:</a:t>
            </a:r>
          </a:p>
          <a:p>
            <a:pPr lvl="1"/>
            <a:r>
              <a:rPr lang="en-US" dirty="0"/>
              <a:t>What attribute or benefit can serve as point-of-difference?</a:t>
            </a:r>
          </a:p>
          <a:p>
            <a:pPr lvl="2"/>
            <a:r>
              <a:rPr lang="en-US" dirty="0"/>
              <a:t>Desirability criteria</a:t>
            </a:r>
          </a:p>
          <a:p>
            <a:pPr lvl="2"/>
            <a:r>
              <a:rPr lang="en-US" dirty="0"/>
              <a:t>Deliverability criteria</a:t>
            </a:r>
          </a:p>
          <a:p>
            <a:pPr lvl="2"/>
            <a:r>
              <a:rPr lang="en-US" dirty="0"/>
              <a:t>Differentiation criteria</a:t>
            </a:r>
          </a:p>
          <a:p>
            <a:endParaRPr lang="en-US" dirty="0"/>
          </a:p>
        </p:txBody>
      </p:sp>
    </p:spTree>
    <p:extLst>
      <p:ext uri="{BB962C8B-B14F-4D97-AF65-F5344CB8AC3E}">
        <p14:creationId xmlns:p14="http://schemas.microsoft.com/office/powerpoint/2010/main" val="1120605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DD21-7764-DD33-0B0B-DC48676D25B9}"/>
              </a:ext>
            </a:extLst>
          </p:cNvPr>
          <p:cNvSpPr>
            <a:spLocks noGrp="1"/>
          </p:cNvSpPr>
          <p:nvPr>
            <p:ph type="title"/>
          </p:nvPr>
        </p:nvSpPr>
        <p:spPr/>
        <p:txBody>
          <a:bodyPr/>
          <a:lstStyle/>
          <a:p>
            <a:r>
              <a:rPr lang="en-US" sz="4400" dirty="0"/>
              <a:t>Establishing Points-of-Parity and Points-of-Difference</a:t>
            </a:r>
            <a:endParaRPr lang="en-US" dirty="0"/>
          </a:p>
        </p:txBody>
      </p:sp>
      <p:sp>
        <p:nvSpPr>
          <p:cNvPr id="3" name="Content Placeholder 2">
            <a:extLst>
              <a:ext uri="{FF2B5EF4-FFF2-40B4-BE49-F238E27FC236}">
                <a16:creationId xmlns:a16="http://schemas.microsoft.com/office/drawing/2014/main" id="{5DC126F8-A9E0-B679-EEE8-1EF711D4D08A}"/>
              </a:ext>
            </a:extLst>
          </p:cNvPr>
          <p:cNvSpPr>
            <a:spLocks noGrp="1"/>
          </p:cNvSpPr>
          <p:nvPr>
            <p:ph idx="1"/>
          </p:nvPr>
        </p:nvSpPr>
        <p:spPr/>
        <p:txBody>
          <a:bodyPr/>
          <a:lstStyle/>
          <a:p>
            <a:r>
              <a:rPr lang="en-US" dirty="0"/>
              <a:t>The key to branding success is to establish both points-of-parity </a:t>
            </a:r>
            <a:r>
              <a:rPr lang="en-US" b="1" dirty="0"/>
              <a:t>and</a:t>
            </a:r>
            <a:r>
              <a:rPr lang="en-US" i="1" dirty="0"/>
              <a:t> </a:t>
            </a:r>
            <a:r>
              <a:rPr lang="en-US" dirty="0"/>
              <a:t>points-of-difference</a:t>
            </a:r>
          </a:p>
          <a:p>
            <a:r>
              <a:rPr lang="en-US" dirty="0"/>
              <a:t>At times, an inverse relationship between P</a:t>
            </a:r>
            <a:r>
              <a:rPr lang="en-US" sz="100" dirty="0"/>
              <a:t> </a:t>
            </a:r>
            <a:r>
              <a:rPr lang="en-US" dirty="0"/>
              <a:t>O</a:t>
            </a:r>
            <a:r>
              <a:rPr lang="en-US" sz="100" dirty="0"/>
              <a:t> </a:t>
            </a:r>
            <a:r>
              <a:rPr lang="en-US" dirty="0"/>
              <a:t>P and P</a:t>
            </a:r>
            <a:r>
              <a:rPr lang="en-US" sz="100" dirty="0"/>
              <a:t> </a:t>
            </a:r>
            <a:r>
              <a:rPr lang="en-US" dirty="0"/>
              <a:t>O</a:t>
            </a:r>
            <a:r>
              <a:rPr lang="en-US" sz="100" dirty="0"/>
              <a:t> </a:t>
            </a:r>
            <a:r>
              <a:rPr lang="en-US" dirty="0"/>
              <a:t>D may exist in the minds of consumers:</a:t>
            </a:r>
          </a:p>
          <a:p>
            <a:pPr lvl="1"/>
            <a:r>
              <a:rPr lang="en-US" dirty="0"/>
              <a:t>Approaches to address the problem of negatively correlated P</a:t>
            </a:r>
            <a:r>
              <a:rPr lang="en-US" sz="100" dirty="0"/>
              <a:t> </a:t>
            </a:r>
            <a:r>
              <a:rPr lang="en-US" dirty="0"/>
              <a:t>O</a:t>
            </a:r>
            <a:r>
              <a:rPr lang="en-US" sz="100" dirty="0"/>
              <a:t> </a:t>
            </a:r>
            <a:r>
              <a:rPr lang="en-US" dirty="0"/>
              <a:t>Ps and P</a:t>
            </a:r>
            <a:r>
              <a:rPr lang="en-US" sz="100" dirty="0"/>
              <a:t> </a:t>
            </a:r>
            <a:r>
              <a:rPr lang="en-US" dirty="0"/>
              <a:t>O</a:t>
            </a:r>
            <a:r>
              <a:rPr lang="en-US" sz="100" dirty="0"/>
              <a:t> </a:t>
            </a:r>
            <a:r>
              <a:rPr lang="en-US" dirty="0"/>
              <a:t>Ds include:</a:t>
            </a:r>
          </a:p>
          <a:p>
            <a:pPr lvl="2"/>
            <a:r>
              <a:rPr lang="en-US" dirty="0"/>
              <a:t>Separating the attributes</a:t>
            </a:r>
          </a:p>
          <a:p>
            <a:pPr lvl="2"/>
            <a:r>
              <a:rPr lang="en-US" dirty="0"/>
              <a:t>Leveraging equity of another entity</a:t>
            </a:r>
          </a:p>
          <a:p>
            <a:pPr lvl="2"/>
            <a:r>
              <a:rPr lang="en-US" dirty="0"/>
              <a:t>Redefining the relationship</a:t>
            </a:r>
          </a:p>
          <a:p>
            <a:endParaRPr lang="en-US" dirty="0"/>
          </a:p>
        </p:txBody>
      </p:sp>
    </p:spTree>
    <p:extLst>
      <p:ext uri="{BB962C8B-B14F-4D97-AF65-F5344CB8AC3E}">
        <p14:creationId xmlns:p14="http://schemas.microsoft.com/office/powerpoint/2010/main" val="1820648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AE92-A260-053D-4055-54BAB1AF0940}"/>
              </a:ext>
            </a:extLst>
          </p:cNvPr>
          <p:cNvSpPr>
            <a:spLocks noGrp="1"/>
          </p:cNvSpPr>
          <p:nvPr>
            <p:ph type="title"/>
          </p:nvPr>
        </p:nvSpPr>
        <p:spPr/>
        <p:txBody>
          <a:bodyPr/>
          <a:lstStyle/>
          <a:p>
            <a:r>
              <a:rPr lang="en-US" dirty="0"/>
              <a:t>Straddle Positions</a:t>
            </a:r>
          </a:p>
        </p:txBody>
      </p:sp>
      <p:sp>
        <p:nvSpPr>
          <p:cNvPr id="3" name="Content Placeholder 2">
            <a:extLst>
              <a:ext uri="{FF2B5EF4-FFF2-40B4-BE49-F238E27FC236}">
                <a16:creationId xmlns:a16="http://schemas.microsoft.com/office/drawing/2014/main" id="{5DBF6631-045E-DF10-7800-3C939FE080C9}"/>
              </a:ext>
            </a:extLst>
          </p:cNvPr>
          <p:cNvSpPr>
            <a:spLocks noGrp="1"/>
          </p:cNvSpPr>
          <p:nvPr>
            <p:ph idx="1"/>
          </p:nvPr>
        </p:nvSpPr>
        <p:spPr/>
        <p:txBody>
          <a:bodyPr/>
          <a:lstStyle/>
          <a:p>
            <a:r>
              <a:rPr lang="en-US" dirty="0"/>
              <a:t>Type of positioning where a company is able to straddle two frames of reference:</a:t>
            </a:r>
          </a:p>
          <a:p>
            <a:pPr lvl="1"/>
            <a:r>
              <a:rPr lang="en-US" dirty="0"/>
              <a:t>With one set of points-of-difference and points-of-parity</a:t>
            </a:r>
          </a:p>
          <a:p>
            <a:pPr lvl="1"/>
            <a:r>
              <a:rPr lang="en-US" dirty="0"/>
              <a:t>The points-of-difference in one category:</a:t>
            </a:r>
          </a:p>
          <a:p>
            <a:pPr lvl="2"/>
            <a:r>
              <a:rPr lang="en-US" dirty="0"/>
              <a:t>Become points-of-parity in the other</a:t>
            </a:r>
          </a:p>
          <a:p>
            <a:pPr lvl="2"/>
            <a:r>
              <a:rPr lang="en-US" dirty="0"/>
              <a:t>And vice-versa for points-of-parity</a:t>
            </a:r>
          </a:p>
          <a:p>
            <a:endParaRPr lang="en-US" dirty="0"/>
          </a:p>
        </p:txBody>
      </p:sp>
    </p:spTree>
    <p:extLst>
      <p:ext uri="{BB962C8B-B14F-4D97-AF65-F5344CB8AC3E}">
        <p14:creationId xmlns:p14="http://schemas.microsoft.com/office/powerpoint/2010/main" val="2398774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B5BB-7519-10AA-137B-299A81EDAC48}"/>
              </a:ext>
            </a:extLst>
          </p:cNvPr>
          <p:cNvSpPr>
            <a:spLocks noGrp="1"/>
          </p:cNvSpPr>
          <p:nvPr>
            <p:ph type="title"/>
          </p:nvPr>
        </p:nvSpPr>
        <p:spPr/>
        <p:txBody>
          <a:bodyPr/>
          <a:lstStyle/>
          <a:p>
            <a:r>
              <a:rPr lang="en-US" dirty="0"/>
              <a:t>Updating Positions over Time </a:t>
            </a:r>
            <a:r>
              <a:rPr lang="en-US" sz="2800" b="0" dirty="0"/>
              <a:t>(1 of 2)</a:t>
            </a:r>
            <a:endParaRPr lang="en-US" dirty="0"/>
          </a:p>
        </p:txBody>
      </p:sp>
      <p:sp>
        <p:nvSpPr>
          <p:cNvPr id="3" name="Content Placeholder 2">
            <a:extLst>
              <a:ext uri="{FF2B5EF4-FFF2-40B4-BE49-F238E27FC236}">
                <a16:creationId xmlns:a16="http://schemas.microsoft.com/office/drawing/2014/main" id="{83B426C4-7415-9A9D-0DC1-999A52769D34}"/>
              </a:ext>
            </a:extLst>
          </p:cNvPr>
          <p:cNvSpPr>
            <a:spLocks noGrp="1"/>
          </p:cNvSpPr>
          <p:nvPr>
            <p:ph idx="1"/>
          </p:nvPr>
        </p:nvSpPr>
        <p:spPr/>
        <p:txBody>
          <a:bodyPr/>
          <a:lstStyle/>
          <a:p>
            <a:r>
              <a:rPr lang="en-US" dirty="0"/>
              <a:t>Generally, positioning should be fundamentally changed very infrequently:</a:t>
            </a:r>
          </a:p>
          <a:p>
            <a:pPr lvl="1"/>
            <a:r>
              <a:rPr lang="en-US" dirty="0"/>
              <a:t>And only when circumstances significantly reduce the effectiveness of existing P</a:t>
            </a:r>
            <a:r>
              <a:rPr lang="en-US" sz="100" dirty="0"/>
              <a:t> </a:t>
            </a:r>
            <a:r>
              <a:rPr lang="en-US" dirty="0"/>
              <a:t>O</a:t>
            </a:r>
            <a:r>
              <a:rPr lang="en-US" sz="100" dirty="0"/>
              <a:t> </a:t>
            </a:r>
            <a:r>
              <a:rPr lang="en-US" dirty="0"/>
              <a:t>Ps and P</a:t>
            </a:r>
            <a:r>
              <a:rPr lang="en-US" sz="100" dirty="0"/>
              <a:t> </a:t>
            </a:r>
            <a:r>
              <a:rPr lang="en-US" dirty="0"/>
              <a:t>O</a:t>
            </a:r>
            <a:r>
              <a:rPr lang="en-US" sz="100" dirty="0"/>
              <a:t> </a:t>
            </a:r>
            <a:r>
              <a:rPr lang="en-US" dirty="0"/>
              <a:t>Ds</a:t>
            </a:r>
          </a:p>
          <a:p>
            <a:r>
              <a:rPr lang="en-US" dirty="0"/>
              <a:t>Yet, positioning will evolve to better reflect market opportunities or challenges</a:t>
            </a:r>
          </a:p>
          <a:p>
            <a:r>
              <a:rPr lang="en-US" dirty="0"/>
              <a:t>P</a:t>
            </a:r>
            <a:r>
              <a:rPr lang="en-US" sz="100" dirty="0"/>
              <a:t> </a:t>
            </a:r>
            <a:r>
              <a:rPr lang="en-US" dirty="0"/>
              <a:t>O</a:t>
            </a:r>
            <a:r>
              <a:rPr lang="en-US" sz="100" dirty="0"/>
              <a:t> </a:t>
            </a:r>
            <a:r>
              <a:rPr lang="en-US" dirty="0"/>
              <a:t>D or P</a:t>
            </a:r>
            <a:r>
              <a:rPr lang="en-US" sz="100" dirty="0"/>
              <a:t> </a:t>
            </a:r>
            <a:r>
              <a:rPr lang="en-US" dirty="0"/>
              <a:t>O</a:t>
            </a:r>
            <a:r>
              <a:rPr lang="en-US" sz="100" dirty="0"/>
              <a:t> </a:t>
            </a:r>
            <a:r>
              <a:rPr lang="en-US" dirty="0"/>
              <a:t>P may be refined, added, or dropped as situations dictate</a:t>
            </a:r>
          </a:p>
          <a:p>
            <a:endParaRPr lang="en-US" dirty="0"/>
          </a:p>
        </p:txBody>
      </p:sp>
    </p:spTree>
    <p:extLst>
      <p:ext uri="{BB962C8B-B14F-4D97-AF65-F5344CB8AC3E}">
        <p14:creationId xmlns:p14="http://schemas.microsoft.com/office/powerpoint/2010/main" val="2006671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538C-AB49-A6E7-D860-22258A986220}"/>
              </a:ext>
            </a:extLst>
          </p:cNvPr>
          <p:cNvSpPr>
            <a:spLocks noGrp="1"/>
          </p:cNvSpPr>
          <p:nvPr>
            <p:ph type="title"/>
          </p:nvPr>
        </p:nvSpPr>
        <p:spPr/>
        <p:txBody>
          <a:bodyPr/>
          <a:lstStyle/>
          <a:p>
            <a:r>
              <a:rPr lang="en-US" dirty="0"/>
              <a:t>Updating Positions over Time </a:t>
            </a:r>
            <a:r>
              <a:rPr lang="en-US" sz="2800" b="0" dirty="0"/>
              <a:t>(2 of 2)</a:t>
            </a:r>
            <a:endParaRPr lang="en-US" dirty="0"/>
          </a:p>
        </p:txBody>
      </p:sp>
      <p:sp>
        <p:nvSpPr>
          <p:cNvPr id="3" name="Content Placeholder 2">
            <a:extLst>
              <a:ext uri="{FF2B5EF4-FFF2-40B4-BE49-F238E27FC236}">
                <a16:creationId xmlns:a16="http://schemas.microsoft.com/office/drawing/2014/main" id="{D469F01B-411F-0AE0-FA9C-B84414CC2CE1}"/>
              </a:ext>
            </a:extLst>
          </p:cNvPr>
          <p:cNvSpPr>
            <a:spLocks noGrp="1"/>
          </p:cNvSpPr>
          <p:nvPr>
            <p:ph idx="1"/>
          </p:nvPr>
        </p:nvSpPr>
        <p:spPr/>
        <p:txBody>
          <a:bodyPr/>
          <a:lstStyle/>
          <a:p>
            <a:r>
              <a:rPr lang="en-US" dirty="0"/>
              <a:t>Laddering:</a:t>
            </a:r>
          </a:p>
          <a:p>
            <a:pPr lvl="1"/>
            <a:r>
              <a:rPr lang="en-US" dirty="0"/>
              <a:t>Deepening the meaning of a brand to permit further expansion</a:t>
            </a:r>
          </a:p>
          <a:p>
            <a:pPr lvl="1"/>
            <a:r>
              <a:rPr lang="en-US" dirty="0"/>
              <a:t>Often useful to explore underlying consumer motivations</a:t>
            </a:r>
          </a:p>
          <a:p>
            <a:r>
              <a:rPr lang="en-US" dirty="0"/>
              <a:t>Reacting:</a:t>
            </a:r>
          </a:p>
          <a:p>
            <a:pPr lvl="1"/>
            <a:r>
              <a:rPr lang="en-US" dirty="0"/>
              <a:t>Responding to competitive actions that threaten an existing positioning</a:t>
            </a:r>
          </a:p>
          <a:p>
            <a:pPr lvl="1"/>
            <a:r>
              <a:rPr lang="en-US" dirty="0"/>
              <a:t>Competitive actions are often directed at eliminating points-of-difference to make them points-of-parity:</a:t>
            </a:r>
          </a:p>
          <a:p>
            <a:pPr lvl="2"/>
            <a:r>
              <a:rPr lang="en-US" dirty="0"/>
              <a:t>Or to strengthen or establish new points-of-difference</a:t>
            </a:r>
          </a:p>
          <a:p>
            <a:endParaRPr lang="en-US" dirty="0"/>
          </a:p>
        </p:txBody>
      </p:sp>
    </p:spTree>
    <p:extLst>
      <p:ext uri="{BB962C8B-B14F-4D97-AF65-F5344CB8AC3E}">
        <p14:creationId xmlns:p14="http://schemas.microsoft.com/office/powerpoint/2010/main" val="2021363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1F33-FE13-ECD6-9C67-6E5DD3817F36}"/>
              </a:ext>
            </a:extLst>
          </p:cNvPr>
          <p:cNvSpPr>
            <a:spLocks noGrp="1"/>
          </p:cNvSpPr>
          <p:nvPr>
            <p:ph type="title"/>
          </p:nvPr>
        </p:nvSpPr>
        <p:spPr/>
        <p:txBody>
          <a:bodyPr/>
          <a:lstStyle/>
          <a:p>
            <a:r>
              <a:rPr lang="en-US" dirty="0"/>
              <a:t>Developing a Good Positioning</a:t>
            </a:r>
          </a:p>
        </p:txBody>
      </p:sp>
      <p:sp>
        <p:nvSpPr>
          <p:cNvPr id="3" name="Content Placeholder 2">
            <a:extLst>
              <a:ext uri="{FF2B5EF4-FFF2-40B4-BE49-F238E27FC236}">
                <a16:creationId xmlns:a16="http://schemas.microsoft.com/office/drawing/2014/main" id="{97F837D2-9CE1-7108-A93F-2D67A5658E50}"/>
              </a:ext>
            </a:extLst>
          </p:cNvPr>
          <p:cNvSpPr>
            <a:spLocks noGrp="1"/>
          </p:cNvSpPr>
          <p:nvPr>
            <p:ph idx="1"/>
          </p:nvPr>
        </p:nvSpPr>
        <p:spPr/>
        <p:txBody>
          <a:bodyPr/>
          <a:lstStyle/>
          <a:p>
            <a:r>
              <a:rPr lang="en-US" sz="2200" dirty="0"/>
              <a:t>A good positioning:</a:t>
            </a:r>
          </a:p>
          <a:p>
            <a:pPr lvl="1"/>
            <a:r>
              <a:rPr lang="en-US" sz="2200" dirty="0"/>
              <a:t>Has a foot in the present and a foot in the future:</a:t>
            </a:r>
          </a:p>
          <a:p>
            <a:pPr lvl="2"/>
            <a:r>
              <a:rPr lang="en-US" sz="2200" dirty="0"/>
              <a:t>Needs to be somewhat aspirational so that the brand has room to grow and improve</a:t>
            </a:r>
          </a:p>
          <a:p>
            <a:pPr lvl="1"/>
            <a:r>
              <a:rPr lang="en-US" sz="2200" dirty="0"/>
              <a:t>Is careful to identify all relevant points-of-parity:</a:t>
            </a:r>
          </a:p>
          <a:p>
            <a:pPr lvl="2"/>
            <a:r>
              <a:rPr lang="en-US" sz="2200" dirty="0"/>
              <a:t>Don’t overlook or ignore crucial areas where the brand is potentially disadvantaged</a:t>
            </a:r>
          </a:p>
          <a:p>
            <a:pPr lvl="1"/>
            <a:r>
              <a:rPr lang="en-US" sz="2200" dirty="0"/>
              <a:t>Should reflect a consumer point of view in terms of the benefits that consumers derive from the brand</a:t>
            </a:r>
          </a:p>
          <a:p>
            <a:pPr lvl="1"/>
            <a:r>
              <a:rPr lang="en-US" sz="2200" dirty="0"/>
              <a:t>Recognizes that a duality exists in the positioning of a brand:</a:t>
            </a:r>
          </a:p>
          <a:p>
            <a:pPr lvl="2"/>
            <a:r>
              <a:rPr lang="en-US" sz="2200" dirty="0"/>
              <a:t>Rational and emotional components</a:t>
            </a:r>
          </a:p>
          <a:p>
            <a:endParaRPr lang="en-US" dirty="0"/>
          </a:p>
        </p:txBody>
      </p:sp>
    </p:spTree>
    <p:extLst>
      <p:ext uri="{BB962C8B-B14F-4D97-AF65-F5344CB8AC3E}">
        <p14:creationId xmlns:p14="http://schemas.microsoft.com/office/powerpoint/2010/main" val="22008625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E66EF-8044-BD0B-F72E-D92F1E2F050A}"/>
              </a:ext>
            </a:extLst>
          </p:cNvPr>
          <p:cNvSpPr>
            <a:spLocks noGrp="1"/>
          </p:cNvSpPr>
          <p:nvPr>
            <p:ph type="title"/>
          </p:nvPr>
        </p:nvSpPr>
        <p:spPr/>
        <p:txBody>
          <a:bodyPr/>
          <a:lstStyle/>
          <a:p>
            <a:r>
              <a:rPr lang="en-IN" dirty="0"/>
              <a:t>Defining a Brand Mantra</a:t>
            </a:r>
            <a:endParaRPr lang="en-US" dirty="0"/>
          </a:p>
        </p:txBody>
      </p:sp>
      <p:sp>
        <p:nvSpPr>
          <p:cNvPr id="3" name="Content Placeholder 2">
            <a:extLst>
              <a:ext uri="{FF2B5EF4-FFF2-40B4-BE49-F238E27FC236}">
                <a16:creationId xmlns:a16="http://schemas.microsoft.com/office/drawing/2014/main" id="{087CB8CC-4E1E-E064-8098-45685B29B356}"/>
              </a:ext>
            </a:extLst>
          </p:cNvPr>
          <p:cNvSpPr>
            <a:spLocks noGrp="1"/>
          </p:cNvSpPr>
          <p:nvPr>
            <p:ph idx="1"/>
          </p:nvPr>
        </p:nvSpPr>
        <p:spPr/>
        <p:txBody>
          <a:bodyPr/>
          <a:lstStyle/>
          <a:p>
            <a:r>
              <a:rPr lang="en-US" dirty="0"/>
              <a:t>Brands may span multiple product categories and may have multiple distinct—yet related—positionings</a:t>
            </a:r>
          </a:p>
          <a:p>
            <a:r>
              <a:rPr lang="en-US" dirty="0"/>
              <a:t>As brands evolve and expand across categories:</a:t>
            </a:r>
          </a:p>
          <a:p>
            <a:pPr lvl="1"/>
            <a:r>
              <a:rPr lang="en-US" dirty="0"/>
              <a:t>Marketers will want to craft a brand mantra that reflects the essential heart and soul of the brand</a:t>
            </a:r>
          </a:p>
          <a:p>
            <a:endParaRPr lang="en-US" dirty="0"/>
          </a:p>
        </p:txBody>
      </p:sp>
    </p:spTree>
    <p:extLst>
      <p:ext uri="{BB962C8B-B14F-4D97-AF65-F5344CB8AC3E}">
        <p14:creationId xmlns:p14="http://schemas.microsoft.com/office/powerpoint/2010/main" val="3010953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D38E-2683-981D-5BD7-22D2C5417B47}"/>
              </a:ext>
            </a:extLst>
          </p:cNvPr>
          <p:cNvSpPr>
            <a:spLocks noGrp="1"/>
          </p:cNvSpPr>
          <p:nvPr>
            <p:ph type="title"/>
          </p:nvPr>
        </p:nvSpPr>
        <p:spPr/>
        <p:txBody>
          <a:bodyPr/>
          <a:lstStyle/>
          <a:p>
            <a:r>
              <a:rPr lang="en-IN" dirty="0"/>
              <a:t>Brand Mantra</a:t>
            </a:r>
            <a:endParaRPr lang="en-US" dirty="0"/>
          </a:p>
        </p:txBody>
      </p:sp>
      <p:sp>
        <p:nvSpPr>
          <p:cNvPr id="3" name="Content Placeholder 2">
            <a:extLst>
              <a:ext uri="{FF2B5EF4-FFF2-40B4-BE49-F238E27FC236}">
                <a16:creationId xmlns:a16="http://schemas.microsoft.com/office/drawing/2014/main" id="{0CAEF299-01A3-1EF2-6F80-D16992ED9252}"/>
              </a:ext>
            </a:extLst>
          </p:cNvPr>
          <p:cNvSpPr>
            <a:spLocks noGrp="1"/>
          </p:cNvSpPr>
          <p:nvPr>
            <p:ph idx="1"/>
          </p:nvPr>
        </p:nvSpPr>
        <p:spPr/>
        <p:txBody>
          <a:bodyPr/>
          <a:lstStyle/>
          <a:p>
            <a:pPr lvl="0"/>
            <a:r>
              <a:rPr lang="en-US" dirty="0"/>
              <a:t>Short, three-to five-word phrase:</a:t>
            </a:r>
          </a:p>
          <a:p>
            <a:pPr lvl="1"/>
            <a:r>
              <a:rPr lang="en-US" dirty="0"/>
              <a:t>Captures the irrefutable essence or spirit of the brand positioning</a:t>
            </a:r>
          </a:p>
          <a:p>
            <a:pPr lvl="0"/>
            <a:r>
              <a:rPr lang="en-US" dirty="0"/>
              <a:t>Provides guidance about:</a:t>
            </a:r>
          </a:p>
          <a:p>
            <a:pPr lvl="1"/>
            <a:r>
              <a:rPr lang="en-US" dirty="0"/>
              <a:t>What products to introduce under the brand</a:t>
            </a:r>
          </a:p>
          <a:p>
            <a:pPr lvl="1"/>
            <a:r>
              <a:rPr lang="en-US" dirty="0"/>
              <a:t>What ad campaigns to run</a:t>
            </a:r>
          </a:p>
          <a:p>
            <a:pPr lvl="1"/>
            <a:r>
              <a:rPr lang="en-US" dirty="0"/>
              <a:t>Where and how the brand should be sold</a:t>
            </a:r>
          </a:p>
          <a:p>
            <a:endParaRPr lang="en-US" dirty="0"/>
          </a:p>
        </p:txBody>
      </p:sp>
    </p:spTree>
    <p:extLst>
      <p:ext uri="{BB962C8B-B14F-4D97-AF65-F5344CB8AC3E}">
        <p14:creationId xmlns:p14="http://schemas.microsoft.com/office/powerpoint/2010/main" val="53198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68301-13ED-0293-BD39-0B5E92FDDD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73122F-21C1-80EA-5681-F3E641CBF51B}"/>
              </a:ext>
            </a:extLst>
          </p:cNvPr>
          <p:cNvSpPr>
            <a:spLocks noGrp="1"/>
          </p:cNvSpPr>
          <p:nvPr>
            <p:ph idx="1"/>
          </p:nvPr>
        </p:nvSpPr>
        <p:spPr/>
        <p:txBody>
          <a:bodyPr/>
          <a:lstStyle/>
          <a:p>
            <a:r>
              <a:rPr lang="en-US" dirty="0">
                <a:hlinkClick r:id="rId2"/>
              </a:rPr>
              <a:t>Yellow Tail: Clever Brand Positioning Within The American Wine Industry | The Branding Journal</a:t>
            </a:r>
            <a:endParaRPr lang="en-US" dirty="0"/>
          </a:p>
          <a:p>
            <a:r>
              <a:rPr lang="en-US" dirty="0">
                <a:hlinkClick r:id="rId3"/>
              </a:rPr>
              <a:t>Case Study: </a:t>
            </a:r>
            <a:r>
              <a:rPr lang="en-US" dirty="0" err="1">
                <a:hlinkClick r:id="rId3"/>
              </a:rPr>
              <a:t>BeyondMinds</a:t>
            </a:r>
            <a:r>
              <a:rPr lang="en-US" dirty="0">
                <a:hlinkClick r:id="rId3"/>
              </a:rPr>
              <a:t>' Branding Journey | The Branding Journal</a:t>
            </a:r>
            <a:endParaRPr lang="en-US" dirty="0"/>
          </a:p>
        </p:txBody>
      </p:sp>
    </p:spTree>
    <p:extLst>
      <p:ext uri="{BB962C8B-B14F-4D97-AF65-F5344CB8AC3E}">
        <p14:creationId xmlns:p14="http://schemas.microsoft.com/office/powerpoint/2010/main" val="4216915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99B9-CA25-AC42-E9A2-5893E2059243}"/>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4F0E56D6-5501-F232-5FC6-ED17E3C45894}"/>
              </a:ext>
            </a:extLst>
          </p:cNvPr>
          <p:cNvSpPr>
            <a:spLocks noGrp="1"/>
          </p:cNvSpPr>
          <p:nvPr>
            <p:ph idx="1"/>
          </p:nvPr>
        </p:nvSpPr>
        <p:spPr/>
        <p:txBody>
          <a:bodyPr/>
          <a:lstStyle/>
          <a:p>
            <a:r>
              <a:rPr lang="en-US" dirty="0"/>
              <a:t>Define customer-based brand equity </a:t>
            </a:r>
          </a:p>
          <a:p>
            <a:r>
              <a:rPr lang="en-US" dirty="0"/>
              <a:t>Outline the sources and outcomes of customer-based brand equity</a:t>
            </a:r>
          </a:p>
          <a:p>
            <a:r>
              <a:rPr lang="en-US" dirty="0"/>
              <a:t>Identify the four components of brand positioning </a:t>
            </a:r>
          </a:p>
          <a:p>
            <a:r>
              <a:rPr lang="en-US" dirty="0"/>
              <a:t>Describe the </a:t>
            </a:r>
            <a:r>
              <a:rPr lang="en-US" dirty="0" err="1"/>
              <a:t>guildines</a:t>
            </a:r>
            <a:r>
              <a:rPr lang="en-US" dirty="0"/>
              <a:t> in developing a good brand positioning </a:t>
            </a:r>
          </a:p>
          <a:p>
            <a:r>
              <a:rPr lang="en-US" dirty="0"/>
              <a:t>Explain brand </a:t>
            </a:r>
            <a:r>
              <a:rPr lang="en-US" dirty="0" err="1"/>
              <a:t>matras</a:t>
            </a:r>
            <a:r>
              <a:rPr lang="en-US" dirty="0"/>
              <a:t> and how they should be developed</a:t>
            </a:r>
          </a:p>
          <a:p>
            <a:endParaRPr lang="en-US" dirty="0"/>
          </a:p>
        </p:txBody>
      </p:sp>
    </p:spTree>
    <p:extLst>
      <p:ext uri="{BB962C8B-B14F-4D97-AF65-F5344CB8AC3E}">
        <p14:creationId xmlns:p14="http://schemas.microsoft.com/office/powerpoint/2010/main" val="3715232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6AA01-0E9F-3E68-FCEE-B7F0CAFE9F70}"/>
              </a:ext>
            </a:extLst>
          </p:cNvPr>
          <p:cNvSpPr>
            <a:spLocks noGrp="1"/>
          </p:cNvSpPr>
          <p:nvPr>
            <p:ph type="title"/>
          </p:nvPr>
        </p:nvSpPr>
        <p:spPr/>
        <p:txBody>
          <a:bodyPr/>
          <a:lstStyle/>
          <a:p>
            <a:r>
              <a:rPr lang="en-US" dirty="0"/>
              <a:t>Customer-Based Brand Equity</a:t>
            </a:r>
          </a:p>
        </p:txBody>
      </p:sp>
      <p:sp>
        <p:nvSpPr>
          <p:cNvPr id="3" name="Content Placeholder 2">
            <a:extLst>
              <a:ext uri="{FF2B5EF4-FFF2-40B4-BE49-F238E27FC236}">
                <a16:creationId xmlns:a16="http://schemas.microsoft.com/office/drawing/2014/main" id="{33C2401F-1B67-DD3B-D24B-FBAF8BAD7998}"/>
              </a:ext>
            </a:extLst>
          </p:cNvPr>
          <p:cNvSpPr>
            <a:spLocks noGrp="1"/>
          </p:cNvSpPr>
          <p:nvPr>
            <p:ph idx="1"/>
          </p:nvPr>
        </p:nvSpPr>
        <p:spPr/>
        <p:txBody>
          <a:bodyPr/>
          <a:lstStyle/>
          <a:p>
            <a:r>
              <a:rPr lang="en-US" dirty="0"/>
              <a:t>Defining Customer-Brand Equity</a:t>
            </a:r>
          </a:p>
          <a:p>
            <a:r>
              <a:rPr lang="en-US" dirty="0"/>
              <a:t>Brand Equity as a Bridge</a:t>
            </a:r>
          </a:p>
        </p:txBody>
      </p:sp>
    </p:spTree>
    <p:extLst>
      <p:ext uri="{BB962C8B-B14F-4D97-AF65-F5344CB8AC3E}">
        <p14:creationId xmlns:p14="http://schemas.microsoft.com/office/powerpoint/2010/main" val="1255282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5229-01DF-2443-1EFD-8C906D019723}"/>
              </a:ext>
            </a:extLst>
          </p:cNvPr>
          <p:cNvSpPr>
            <a:spLocks noGrp="1"/>
          </p:cNvSpPr>
          <p:nvPr>
            <p:ph type="title"/>
          </p:nvPr>
        </p:nvSpPr>
        <p:spPr/>
        <p:txBody>
          <a:bodyPr/>
          <a:lstStyle/>
          <a:p>
            <a:r>
              <a:rPr lang="en-US" dirty="0"/>
              <a:t>Defining Customer-Based Brand Equity</a:t>
            </a:r>
          </a:p>
        </p:txBody>
      </p:sp>
      <p:sp>
        <p:nvSpPr>
          <p:cNvPr id="3" name="Content Placeholder 2">
            <a:extLst>
              <a:ext uri="{FF2B5EF4-FFF2-40B4-BE49-F238E27FC236}">
                <a16:creationId xmlns:a16="http://schemas.microsoft.com/office/drawing/2014/main" id="{06C5038F-B25A-D62B-8AAD-D864207E21BD}"/>
              </a:ext>
            </a:extLst>
          </p:cNvPr>
          <p:cNvSpPr>
            <a:spLocks noGrp="1"/>
          </p:cNvSpPr>
          <p:nvPr>
            <p:ph idx="1"/>
          </p:nvPr>
        </p:nvSpPr>
        <p:spPr/>
        <p:txBody>
          <a:bodyPr/>
          <a:lstStyle/>
          <a:p>
            <a:r>
              <a:rPr lang="en-US" dirty="0"/>
              <a:t>Approaches brand equity from the perspective of the consumer </a:t>
            </a:r>
          </a:p>
          <a:p>
            <a:r>
              <a:rPr lang="en-US" dirty="0"/>
              <a:t>Stresses that the power of a brand lies in what resides in the minds and hearts of customers </a:t>
            </a:r>
          </a:p>
          <a:p>
            <a:r>
              <a:rPr lang="en-US" dirty="0"/>
              <a:t>Differential effect that brand knowledge has on customer response to the marketing of that brand</a:t>
            </a:r>
          </a:p>
        </p:txBody>
      </p:sp>
    </p:spTree>
    <p:extLst>
      <p:ext uri="{BB962C8B-B14F-4D97-AF65-F5344CB8AC3E}">
        <p14:creationId xmlns:p14="http://schemas.microsoft.com/office/powerpoint/2010/main" val="3075507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05A3C-A989-D8EB-4E31-2E83FED8BB37}"/>
              </a:ext>
            </a:extLst>
          </p:cNvPr>
          <p:cNvSpPr>
            <a:spLocks noGrp="1"/>
          </p:cNvSpPr>
          <p:nvPr>
            <p:ph type="title"/>
          </p:nvPr>
        </p:nvSpPr>
        <p:spPr/>
        <p:txBody>
          <a:bodyPr/>
          <a:lstStyle/>
          <a:p>
            <a:r>
              <a:rPr lang="en-US" dirty="0"/>
              <a:t>Figure 2-1: Marketing Advantages of Strong Brands</a:t>
            </a:r>
          </a:p>
        </p:txBody>
      </p:sp>
      <p:sp>
        <p:nvSpPr>
          <p:cNvPr id="4" name="Content Placeholder 4">
            <a:extLst>
              <a:ext uri="{FF2B5EF4-FFF2-40B4-BE49-F238E27FC236}">
                <a16:creationId xmlns:a16="http://schemas.microsoft.com/office/drawing/2014/main" id="{33028E20-A1D2-C7F0-A76D-231150A4926F}"/>
              </a:ext>
            </a:extLst>
          </p:cNvPr>
          <p:cNvSpPr>
            <a:spLocks noGrp="1"/>
          </p:cNvSpPr>
          <p:nvPr/>
        </p:nvSpPr>
        <p:spPr>
          <a:xfrm>
            <a:off x="1981200" y="1030826"/>
            <a:ext cx="8229600" cy="4796348"/>
          </a:xfrm>
          <a:prstGeom prst="rect">
            <a:avLst/>
          </a:prstGeom>
          <a:noFill/>
          <a:ln w="3175">
            <a:solidFill>
              <a:schemeClr val="tx1"/>
            </a:solidFill>
          </a:ln>
        </p:spPr>
        <p:txBody>
          <a:bodyPr lIns="90000" tIns="90000" rIns="90000" bIns="90000" anchor="t" anchorCtr="0"/>
          <a:lstStyle>
            <a:defPPr marR="0" lvl="0" algn="l" rtl="0">
              <a:lnSpc>
                <a:spcPct val="100000"/>
              </a:lnSpc>
              <a:spcBef>
                <a:spcPts val="0"/>
              </a:spcBef>
              <a:spcAft>
                <a:spcPts val="0"/>
              </a:spcAft>
            </a:defPPr>
            <a:lvl1pPr marL="256032" marR="0" lvl="0" indent="-255600" algn="l" rtl="0">
              <a:lnSpc>
                <a:spcPct val="100000"/>
              </a:lnSpc>
              <a:spcBef>
                <a:spcPts val="15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lnSpc>
                <a:spcPct val="100000"/>
              </a:lnSpc>
              <a:spcBef>
                <a:spcPts val="600"/>
              </a:spcBef>
              <a:spcAft>
                <a:spcPts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lnSpc>
                <a:spcPct val="100000"/>
              </a:lnSpc>
              <a:spcBef>
                <a:spcPts val="600"/>
              </a:spcBef>
              <a:spcAft>
                <a:spcPts val="0"/>
              </a:spcAft>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432" indent="0">
              <a:spcBef>
                <a:spcPts val="1000"/>
              </a:spcBef>
              <a:buNone/>
            </a:pPr>
            <a:r>
              <a:rPr lang="en-US" sz="2000" dirty="0"/>
              <a:t>Improved perceptions of product performance</a:t>
            </a:r>
          </a:p>
          <a:p>
            <a:pPr marL="432" indent="0">
              <a:spcBef>
                <a:spcPts val="1000"/>
              </a:spcBef>
              <a:buNone/>
            </a:pPr>
            <a:r>
              <a:rPr lang="en-IN" sz="2000" dirty="0"/>
              <a:t>Greater loyalty</a:t>
            </a:r>
          </a:p>
          <a:p>
            <a:pPr marL="432" indent="0">
              <a:spcBef>
                <a:spcPts val="1000"/>
              </a:spcBef>
              <a:buNone/>
            </a:pPr>
            <a:r>
              <a:rPr lang="en-US" sz="2000" dirty="0"/>
              <a:t>Less vulnerability to competitive marketing actions</a:t>
            </a:r>
          </a:p>
          <a:p>
            <a:pPr marL="432" indent="0">
              <a:spcBef>
                <a:spcPts val="1000"/>
              </a:spcBef>
              <a:buNone/>
            </a:pPr>
            <a:r>
              <a:rPr lang="en-US" sz="2000" dirty="0"/>
              <a:t>Less vulnerability to marketing crises</a:t>
            </a:r>
          </a:p>
          <a:p>
            <a:pPr marL="432" indent="0">
              <a:spcBef>
                <a:spcPts val="1000"/>
              </a:spcBef>
              <a:buNone/>
            </a:pPr>
            <a:r>
              <a:rPr lang="en-IN" sz="2000" dirty="0"/>
              <a:t>Larger margins</a:t>
            </a:r>
          </a:p>
          <a:p>
            <a:pPr marL="432" indent="0">
              <a:spcBef>
                <a:spcPts val="1000"/>
              </a:spcBef>
              <a:buNone/>
            </a:pPr>
            <a:r>
              <a:rPr lang="en-US" sz="2000" dirty="0"/>
              <a:t>More inelastic consumer response to price increases</a:t>
            </a:r>
          </a:p>
          <a:p>
            <a:pPr marL="432" indent="0">
              <a:spcBef>
                <a:spcPts val="1000"/>
              </a:spcBef>
              <a:buNone/>
            </a:pPr>
            <a:r>
              <a:rPr lang="en-US" sz="2000" dirty="0"/>
              <a:t>More elastic consumer response to price decreases</a:t>
            </a:r>
          </a:p>
          <a:p>
            <a:pPr marL="432" indent="0">
              <a:spcBef>
                <a:spcPts val="1000"/>
              </a:spcBef>
              <a:buNone/>
            </a:pPr>
            <a:r>
              <a:rPr lang="en-US" sz="2000" dirty="0"/>
              <a:t>Greater trade cooperation and support</a:t>
            </a:r>
          </a:p>
          <a:p>
            <a:pPr marL="432" indent="0">
              <a:spcBef>
                <a:spcPts val="1000"/>
              </a:spcBef>
              <a:buNone/>
            </a:pPr>
            <a:r>
              <a:rPr lang="en-IN" sz="2000" dirty="0"/>
              <a:t>Increased marketing communication effectiveness</a:t>
            </a:r>
          </a:p>
          <a:p>
            <a:pPr marL="432" indent="0">
              <a:spcBef>
                <a:spcPts val="1000"/>
              </a:spcBef>
              <a:buNone/>
            </a:pPr>
            <a:r>
              <a:rPr lang="en-IN" sz="2000" dirty="0"/>
              <a:t>Possible licensing opportunities</a:t>
            </a:r>
          </a:p>
          <a:p>
            <a:pPr marL="432" indent="0">
              <a:spcBef>
                <a:spcPts val="1000"/>
              </a:spcBef>
              <a:buNone/>
            </a:pPr>
            <a:r>
              <a:rPr lang="en-IN" sz="2000" dirty="0"/>
              <a:t>Additional brand extension opportunities</a:t>
            </a:r>
          </a:p>
        </p:txBody>
      </p:sp>
    </p:spTree>
    <p:extLst>
      <p:ext uri="{BB962C8B-B14F-4D97-AF65-F5344CB8AC3E}">
        <p14:creationId xmlns:p14="http://schemas.microsoft.com/office/powerpoint/2010/main" val="3643352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4B4A-F9C3-FFEB-71C9-D37BDBB18019}"/>
              </a:ext>
            </a:extLst>
          </p:cNvPr>
          <p:cNvSpPr>
            <a:spLocks noGrp="1"/>
          </p:cNvSpPr>
          <p:nvPr>
            <p:ph type="title"/>
          </p:nvPr>
        </p:nvSpPr>
        <p:spPr/>
        <p:txBody>
          <a:bodyPr/>
          <a:lstStyle/>
          <a:p>
            <a:r>
              <a:rPr lang="en-US" dirty="0"/>
              <a:t>Brand Equity as a Bridge</a:t>
            </a:r>
          </a:p>
        </p:txBody>
      </p:sp>
      <p:sp>
        <p:nvSpPr>
          <p:cNvPr id="3" name="Content Placeholder 2">
            <a:extLst>
              <a:ext uri="{FF2B5EF4-FFF2-40B4-BE49-F238E27FC236}">
                <a16:creationId xmlns:a16="http://schemas.microsoft.com/office/drawing/2014/main" id="{3584ED25-66C7-17AA-58BC-12E7E7433658}"/>
              </a:ext>
            </a:extLst>
          </p:cNvPr>
          <p:cNvSpPr>
            <a:spLocks noGrp="1"/>
          </p:cNvSpPr>
          <p:nvPr>
            <p:ph idx="1"/>
          </p:nvPr>
        </p:nvSpPr>
        <p:spPr/>
        <p:txBody>
          <a:bodyPr/>
          <a:lstStyle/>
          <a:p>
            <a:r>
              <a:rPr lang="en-US" dirty="0"/>
              <a:t>Customer knowledge drives the differences that manifest themselves in terms of brand equity </a:t>
            </a:r>
          </a:p>
          <a:p>
            <a:pPr lvl="1"/>
            <a:r>
              <a:rPr lang="en-US" dirty="0"/>
              <a:t>Provides marketers with a vital strategic bridge from their past to their future</a:t>
            </a:r>
          </a:p>
          <a:p>
            <a:pPr lvl="1"/>
            <a:r>
              <a:rPr lang="en-US" dirty="0"/>
              <a:t>The brand knowledge that marketers create over time dictates appropriate and inappropriate future directions for the brand</a:t>
            </a:r>
          </a:p>
        </p:txBody>
      </p:sp>
    </p:spTree>
    <p:extLst>
      <p:ext uri="{BB962C8B-B14F-4D97-AF65-F5344CB8AC3E}">
        <p14:creationId xmlns:p14="http://schemas.microsoft.com/office/powerpoint/2010/main" val="2950146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B731F-67CF-334D-AB93-362E4A8A63FE}"/>
              </a:ext>
            </a:extLst>
          </p:cNvPr>
          <p:cNvSpPr>
            <a:spLocks noGrp="1"/>
          </p:cNvSpPr>
          <p:nvPr>
            <p:ph type="title"/>
          </p:nvPr>
        </p:nvSpPr>
        <p:spPr/>
        <p:txBody>
          <a:bodyPr/>
          <a:lstStyle/>
          <a:p>
            <a:r>
              <a:rPr lang="en-US" dirty="0"/>
              <a:t>Making a Brand Strong: Brand Knowledge</a:t>
            </a:r>
          </a:p>
        </p:txBody>
      </p:sp>
      <p:sp>
        <p:nvSpPr>
          <p:cNvPr id="3" name="Content Placeholder 2">
            <a:extLst>
              <a:ext uri="{FF2B5EF4-FFF2-40B4-BE49-F238E27FC236}">
                <a16:creationId xmlns:a16="http://schemas.microsoft.com/office/drawing/2014/main" id="{123FCA48-DECF-B36C-2E78-6C1530C8AC03}"/>
              </a:ext>
            </a:extLst>
          </p:cNvPr>
          <p:cNvSpPr>
            <a:spLocks noGrp="1"/>
          </p:cNvSpPr>
          <p:nvPr>
            <p:ph idx="1"/>
          </p:nvPr>
        </p:nvSpPr>
        <p:spPr/>
        <p:txBody>
          <a:bodyPr/>
          <a:lstStyle/>
          <a:p>
            <a:r>
              <a:rPr lang="en-US" dirty="0"/>
              <a:t>From the perspective of the CBBE concept, brand knowledge is the key to creating brand equity </a:t>
            </a:r>
          </a:p>
          <a:p>
            <a:pPr lvl="1"/>
            <a:r>
              <a:rPr lang="en-US" dirty="0"/>
              <a:t>It creates the differential effect that drives brand equity </a:t>
            </a:r>
          </a:p>
          <a:p>
            <a:r>
              <a:rPr lang="en-US" dirty="0"/>
              <a:t>Marketers need an insightful way to present how brand knowledge exists in consumer memory </a:t>
            </a:r>
          </a:p>
        </p:txBody>
      </p:sp>
    </p:spTree>
    <p:extLst>
      <p:ext uri="{BB962C8B-B14F-4D97-AF65-F5344CB8AC3E}">
        <p14:creationId xmlns:p14="http://schemas.microsoft.com/office/powerpoint/2010/main" val="3252851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125</TotalTime>
  <Words>3093</Words>
  <Application>Microsoft Office PowerPoint</Application>
  <PresentationFormat>Widescreen</PresentationFormat>
  <Paragraphs>338</Paragraphs>
  <Slides>38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Brand Management Building Blocks</vt:lpstr>
      <vt:lpstr>Developing a Brand Strategy</vt:lpstr>
      <vt:lpstr>Chapter 2</vt:lpstr>
      <vt:lpstr>Learning Objectives</vt:lpstr>
      <vt:lpstr>Customer-Based Brand Equity</vt:lpstr>
      <vt:lpstr>Defining Customer-Based Brand Equity</vt:lpstr>
      <vt:lpstr>Figure 2-1: Marketing Advantages of Strong Brands</vt:lpstr>
      <vt:lpstr>Brand Equity as a Bridge</vt:lpstr>
      <vt:lpstr>Making a Brand Strong: Brand Knowledge</vt:lpstr>
      <vt:lpstr>Making a Brand Strong: Brand Knowledge</vt:lpstr>
      <vt:lpstr>Making a Brand Strong: Brand Knowledge</vt:lpstr>
      <vt:lpstr>Figure 2-2: Possible Associations with the Apple Brand Name</vt:lpstr>
      <vt:lpstr>Sources of Brand Equity</vt:lpstr>
      <vt:lpstr>Brand Awareness</vt:lpstr>
      <vt:lpstr>Brand Awareness</vt:lpstr>
      <vt:lpstr>Brand Awareness</vt:lpstr>
      <vt:lpstr>Brand Image</vt:lpstr>
      <vt:lpstr>Brand Image</vt:lpstr>
      <vt:lpstr>Identifying and Establishing Brand Positioning</vt:lpstr>
      <vt:lpstr>Basic Concepts</vt:lpstr>
      <vt:lpstr>Target Market</vt:lpstr>
      <vt:lpstr>Figure 2-3: Consumer Segmentation Bases</vt:lpstr>
      <vt:lpstr>Figure 2-4: B2B Segmentation Bases</vt:lpstr>
      <vt:lpstr>Figure 2-5: Hypothetical Examples of Funnel Stages and Transitions</vt:lpstr>
      <vt:lpstr>Nature of Competition</vt:lpstr>
      <vt:lpstr>Points of Parity and Points of Difference</vt:lpstr>
      <vt:lpstr>Figure 2-6: Examples of Negatively Correlated Attributes and Benefits</vt:lpstr>
      <vt:lpstr>Positioning Guidelines</vt:lpstr>
      <vt:lpstr>Defining and Communicating the Competitive Frame of Reference</vt:lpstr>
      <vt:lpstr>Choosing Points-of-Difference</vt:lpstr>
      <vt:lpstr>Establishing Points-of-Parity and Points-of-Difference</vt:lpstr>
      <vt:lpstr>Straddle Positions</vt:lpstr>
      <vt:lpstr>Updating Positions over Time (1 of 2)</vt:lpstr>
      <vt:lpstr>Updating Positions over Time (2 of 2)</vt:lpstr>
      <vt:lpstr>Developing a Good Positioning</vt:lpstr>
      <vt:lpstr>Defining a Brand Mantra</vt:lpstr>
      <vt:lpstr>Brand Mantra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Nguyen, Mike (MU-Student)</dc:creator>
  <cp:lastModifiedBy>Nguyen, Mike (MU-Student)</cp:lastModifiedBy>
  <cp:revision>5</cp:revision>
  <dcterms:created xsi:type="dcterms:W3CDTF">2022-07-23T20:45:22Z</dcterms:created>
  <dcterms:modified xsi:type="dcterms:W3CDTF">2022-07-25T23:51:04Z</dcterms:modified>
</cp:coreProperties>
</file>