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97" r:id="rId1"/>
  </p:sldMasterIdLst>
  <p:notesMasterIdLst>
    <p:notesMasterId r:id="rId35"/>
  </p:notesMasterIdLst>
  <p:handoutMasterIdLst>
    <p:handoutMasterId r:id="rId36"/>
  </p:handoutMasterIdLst>
  <p:sldIdLst>
    <p:sldId id="421" r:id="rId2"/>
    <p:sldId id="420" r:id="rId3"/>
    <p:sldId id="350" r:id="rId4"/>
    <p:sldId id="389" r:id="rId5"/>
    <p:sldId id="390" r:id="rId6"/>
    <p:sldId id="391" r:id="rId7"/>
    <p:sldId id="400" r:id="rId8"/>
    <p:sldId id="393" r:id="rId9"/>
    <p:sldId id="394" r:id="rId10"/>
    <p:sldId id="395" r:id="rId11"/>
    <p:sldId id="396" r:id="rId12"/>
    <p:sldId id="397" r:id="rId13"/>
    <p:sldId id="398" r:id="rId14"/>
    <p:sldId id="399" r:id="rId15"/>
    <p:sldId id="402" r:id="rId16"/>
    <p:sldId id="401" r:id="rId17"/>
    <p:sldId id="403" r:id="rId18"/>
    <p:sldId id="404" r:id="rId19"/>
    <p:sldId id="405" r:id="rId20"/>
    <p:sldId id="406" r:id="rId21"/>
    <p:sldId id="407" r:id="rId22"/>
    <p:sldId id="408" r:id="rId23"/>
    <p:sldId id="418" r:id="rId24"/>
    <p:sldId id="419" r:id="rId25"/>
    <p:sldId id="410" r:id="rId26"/>
    <p:sldId id="411" r:id="rId27"/>
    <p:sldId id="412" r:id="rId28"/>
    <p:sldId id="413" r:id="rId29"/>
    <p:sldId id="414" r:id="rId30"/>
    <p:sldId id="415" r:id="rId31"/>
    <p:sldId id="416" r:id="rId32"/>
    <p:sldId id="422" r:id="rId33"/>
    <p:sldId id="423"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395" autoAdjust="0"/>
  </p:normalViewPr>
  <p:slideViewPr>
    <p:cSldViewPr snapToGrid="0" snapToObjects="1">
      <p:cViewPr varScale="1">
        <p:scale>
          <a:sx n="95" d="100"/>
          <a:sy n="95" d="100"/>
        </p:scale>
        <p:origin x="1584" y="78"/>
      </p:cViewPr>
      <p:guideLst>
        <p:guide orient="horz" pos="2160"/>
        <p:guide pos="340"/>
      </p:guideLst>
    </p:cSldViewPr>
  </p:slideViewPr>
  <p:outlineViewPr>
    <p:cViewPr>
      <p:scale>
        <a:sx n="33" d="100"/>
        <a:sy n="33" d="100"/>
      </p:scale>
      <p:origin x="0" y="-1605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7/25/2022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MathType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latin typeface="+mn-l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9113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90000"/>
              </a:lnSpc>
              <a:spcBef>
                <a:spcPts val="0"/>
              </a:spcBef>
              <a:spcAft>
                <a:spcPts val="0"/>
              </a:spcAft>
              <a:buClr>
                <a:schemeClr val="dk1"/>
              </a:buClr>
              <a:buSzPts val="1200"/>
              <a:buFont typeface="Arial"/>
              <a:buNone/>
            </a:pPr>
            <a:r>
              <a:rPr lang="en-US" dirty="0"/>
              <a:t>Benefits:</a:t>
            </a:r>
          </a:p>
          <a:p>
            <a:pPr marL="171450" lvl="0" indent="-171450" algn="l" rtl="0">
              <a:lnSpc>
                <a:spcPct val="90000"/>
              </a:lnSpc>
              <a:spcBef>
                <a:spcPts val="360"/>
              </a:spcBef>
              <a:spcAft>
                <a:spcPts val="0"/>
              </a:spcAft>
              <a:buClr>
                <a:schemeClr val="dk1"/>
              </a:buClr>
              <a:buSzPts val="1200"/>
              <a:buFont typeface="Arial" panose="020B0604020202020204" pitchFamily="34" charset="0"/>
              <a:buChar char="•"/>
            </a:pPr>
            <a:r>
              <a:rPr lang="en-US" dirty="0"/>
              <a:t>Help build brand awareness by making strong links between the brand and the corresponding product category.</a:t>
            </a:r>
          </a:p>
          <a:p>
            <a:pPr marL="171450" lvl="0" indent="-171450" algn="l" rtl="0">
              <a:lnSpc>
                <a:spcPct val="90000"/>
              </a:lnSpc>
              <a:spcBef>
                <a:spcPts val="360"/>
              </a:spcBef>
              <a:spcAft>
                <a:spcPts val="0"/>
              </a:spcAft>
              <a:buClr>
                <a:schemeClr val="dk1"/>
              </a:buClr>
              <a:buSzPts val="1200"/>
              <a:buFont typeface="Arial" panose="020B0604020202020204" pitchFamily="34" charset="0"/>
              <a:buChar char="•"/>
            </a:pPr>
            <a:r>
              <a:rPr lang="en-US" dirty="0"/>
              <a:t>May serve as tag lines to summarize the descriptive or persuasive information conveyed in the ads.</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13395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We can think of jingles as extended musical slogans, and in that sense classify them as a brand element. Because of their musical nature, however, jingles are not nearly as transferable as other brand elements. They can communicate brand benefits, but they often convey product meaning in a nondirect and fairly abstract fashion. Thus, the potential associations they might create for the brand are most likely to relate to feelings and personality and other intangibles.</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59278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80000"/>
              </a:lnSpc>
              <a:spcBef>
                <a:spcPts val="0"/>
              </a:spcBef>
              <a:spcAft>
                <a:spcPts val="0"/>
              </a:spcAft>
              <a:buClr>
                <a:schemeClr val="dk1"/>
              </a:buClr>
              <a:buSzPts val="839"/>
              <a:buFont typeface="Arial"/>
              <a:buNone/>
            </a:pPr>
            <a:r>
              <a:rPr lang="en-US" sz="1200" dirty="0"/>
              <a:t>Benefits:</a:t>
            </a:r>
            <a:endParaRPr lang="en-US" dirty="0"/>
          </a:p>
          <a:p>
            <a:pPr marL="171450" lvl="0" indent="-171450" algn="l" rtl="0">
              <a:lnSpc>
                <a:spcPct val="80000"/>
              </a:lnSpc>
              <a:spcBef>
                <a:spcPts val="252"/>
              </a:spcBef>
              <a:spcAft>
                <a:spcPts val="0"/>
              </a:spcAft>
              <a:buClr>
                <a:schemeClr val="dk1"/>
              </a:buClr>
              <a:buSzPts val="839"/>
              <a:buFont typeface="Arial" panose="020B0604020202020204" pitchFamily="34" charset="0"/>
              <a:buChar char="•"/>
            </a:pPr>
            <a:r>
              <a:rPr lang="en-US" sz="1200" dirty="0"/>
              <a:t>Structural packaging innovations can create a point of difference that permits a higher margin.</a:t>
            </a:r>
            <a:endParaRPr lang="en-US" dirty="0"/>
          </a:p>
          <a:p>
            <a:pPr marL="171450" lvl="0" indent="-171450" algn="l" rtl="0">
              <a:lnSpc>
                <a:spcPct val="80000"/>
              </a:lnSpc>
              <a:spcBef>
                <a:spcPts val="252"/>
              </a:spcBef>
              <a:spcAft>
                <a:spcPts val="0"/>
              </a:spcAft>
              <a:buClr>
                <a:schemeClr val="dk1"/>
              </a:buClr>
              <a:buSzPts val="839"/>
              <a:buFont typeface="Arial" panose="020B0604020202020204" pitchFamily="34" charset="0"/>
              <a:buChar char="•"/>
            </a:pPr>
            <a:r>
              <a:rPr lang="en-US" sz="1200" dirty="0"/>
              <a:t>New packages can also expand a market and capture new market segments.</a:t>
            </a:r>
            <a:endParaRPr lang="en-US" dirty="0"/>
          </a:p>
          <a:p>
            <a:pPr marL="171450" lvl="0" indent="-171450" algn="l" rtl="0">
              <a:lnSpc>
                <a:spcPct val="80000"/>
              </a:lnSpc>
              <a:spcBef>
                <a:spcPts val="252"/>
              </a:spcBef>
              <a:spcAft>
                <a:spcPts val="0"/>
              </a:spcAft>
              <a:buClr>
                <a:schemeClr val="dk1"/>
              </a:buClr>
              <a:buSzPts val="839"/>
              <a:buFont typeface="Arial" panose="020B0604020202020204" pitchFamily="34" charset="0"/>
              <a:buChar char="•"/>
            </a:pPr>
            <a:r>
              <a:rPr lang="en-US" sz="1200" dirty="0"/>
              <a:t>Packaging changes can have immediate impact on customer shopping </a:t>
            </a:r>
            <a:r>
              <a:rPr lang="en-US" sz="1200" noProof="0" dirty="0"/>
              <a:t>behavior</a:t>
            </a:r>
            <a:r>
              <a:rPr lang="en-US" sz="1200" dirty="0"/>
              <a:t> and sales.</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77669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80000"/>
              </a:lnSpc>
              <a:spcBef>
                <a:spcPts val="252"/>
              </a:spcBef>
              <a:spcAft>
                <a:spcPts val="0"/>
              </a:spcAft>
              <a:buClr>
                <a:schemeClr val="dk1"/>
              </a:buClr>
              <a:buSzPts val="839"/>
              <a:buFont typeface="Arial"/>
              <a:buNone/>
            </a:pPr>
            <a:r>
              <a:rPr lang="en-US" sz="1200" dirty="0"/>
              <a:t>Packaging at the point of purchase:</a:t>
            </a:r>
            <a:endParaRPr lang="en-US" dirty="0"/>
          </a:p>
          <a:p>
            <a:pPr marL="171450" lvl="0" indent="-171450" algn="l" rtl="0">
              <a:lnSpc>
                <a:spcPct val="80000"/>
              </a:lnSpc>
              <a:spcBef>
                <a:spcPts val="252"/>
              </a:spcBef>
              <a:spcAft>
                <a:spcPts val="0"/>
              </a:spcAft>
              <a:buClr>
                <a:schemeClr val="dk1"/>
              </a:buClr>
              <a:buSzPts val="839"/>
              <a:buFont typeface="Arial" panose="020B0604020202020204" pitchFamily="34" charset="0"/>
              <a:buChar char="•"/>
            </a:pPr>
            <a:r>
              <a:rPr lang="en-US" sz="1200" dirty="0"/>
              <a:t>Many consumers may first encounter a new brand on the supermarket shelf or in the store; therefore right packaging can create strong appeal on the store shelf and help products stand out from the clutter.</a:t>
            </a:r>
            <a:endParaRPr lang="en-US" dirty="0"/>
          </a:p>
          <a:p>
            <a:pPr marL="171450" lvl="0" indent="-171450" algn="l" rtl="0">
              <a:lnSpc>
                <a:spcPct val="80000"/>
              </a:lnSpc>
              <a:spcBef>
                <a:spcPts val="252"/>
              </a:spcBef>
              <a:spcAft>
                <a:spcPts val="0"/>
              </a:spcAft>
              <a:buClr>
                <a:schemeClr val="dk1"/>
              </a:buClr>
              <a:buSzPts val="839"/>
              <a:buFont typeface="Arial" panose="020B0604020202020204" pitchFamily="34" charset="0"/>
              <a:buChar char="•"/>
            </a:pPr>
            <a:r>
              <a:rPr lang="en-US" sz="1200" dirty="0"/>
              <a:t>When few product differences exist in some categories, packaging innovations can provide at least a temporary edge on competition.</a:t>
            </a:r>
            <a:endParaRPr lang="en-US" dirty="0"/>
          </a:p>
          <a:p>
            <a:pPr marL="0" lvl="0" indent="0" algn="l" rtl="0">
              <a:lnSpc>
                <a:spcPct val="80000"/>
              </a:lnSpc>
              <a:spcBef>
                <a:spcPts val="252"/>
              </a:spcBef>
              <a:spcAft>
                <a:spcPts val="0"/>
              </a:spcAft>
              <a:buClr>
                <a:schemeClr val="dk1"/>
              </a:buClr>
              <a:buSzPts val="840"/>
              <a:buFont typeface="Arial"/>
              <a:buNone/>
            </a:pPr>
            <a:endParaRPr lang="en-US" sz="1200" dirty="0"/>
          </a:p>
          <a:p>
            <a:pPr marL="0" lvl="0" indent="0" algn="l" rtl="0">
              <a:lnSpc>
                <a:spcPct val="80000"/>
              </a:lnSpc>
              <a:spcBef>
                <a:spcPts val="252"/>
              </a:spcBef>
              <a:spcAft>
                <a:spcPts val="0"/>
              </a:spcAft>
              <a:buClr>
                <a:schemeClr val="dk1"/>
              </a:buClr>
              <a:buSzPts val="839"/>
              <a:buFont typeface="Arial"/>
              <a:buNone/>
            </a:pPr>
            <a:r>
              <a:rPr lang="en-US" sz="1200" dirty="0"/>
              <a:t>Packaging innovations:</a:t>
            </a:r>
            <a:endParaRPr lang="en-US" dirty="0"/>
          </a:p>
          <a:p>
            <a:pPr marL="171450" lvl="0" indent="-171450" algn="l" rtl="0">
              <a:lnSpc>
                <a:spcPct val="80000"/>
              </a:lnSpc>
              <a:spcBef>
                <a:spcPts val="252"/>
              </a:spcBef>
              <a:spcAft>
                <a:spcPts val="0"/>
              </a:spcAft>
              <a:buClr>
                <a:schemeClr val="dk1"/>
              </a:buClr>
              <a:buSzPts val="839"/>
              <a:buFont typeface="Arial" panose="020B0604020202020204" pitchFamily="34" charset="0"/>
              <a:buChar char="•"/>
            </a:pPr>
            <a:r>
              <a:rPr lang="en-US" sz="1200" dirty="0"/>
              <a:t>Can both lower costs and/or improve demand</a:t>
            </a:r>
            <a:endParaRPr lang="en-US" dirty="0"/>
          </a:p>
          <a:p>
            <a:pPr marL="171450" lvl="0" indent="-171450" algn="l" rtl="0">
              <a:lnSpc>
                <a:spcPct val="80000"/>
              </a:lnSpc>
              <a:spcBef>
                <a:spcPts val="252"/>
              </a:spcBef>
              <a:spcAft>
                <a:spcPts val="0"/>
              </a:spcAft>
              <a:buClr>
                <a:schemeClr val="dk1"/>
              </a:buClr>
              <a:buSzPts val="839"/>
              <a:buFont typeface="Arial" panose="020B0604020202020204" pitchFamily="34" charset="0"/>
              <a:buChar char="•"/>
            </a:pPr>
            <a:r>
              <a:rPr lang="en-US" sz="1200" dirty="0"/>
              <a:t>Manufacturers can redesign packages and employ more recyclable materials to lower the use of paper and plastic.</a:t>
            </a:r>
            <a:endParaRPr lang="en-US" dirty="0"/>
          </a:p>
          <a:p>
            <a:pPr marL="171450" lvl="0" indent="-171450" algn="l" rtl="0">
              <a:lnSpc>
                <a:spcPct val="80000"/>
              </a:lnSpc>
              <a:spcBef>
                <a:spcPts val="252"/>
              </a:spcBef>
              <a:spcAft>
                <a:spcPts val="0"/>
              </a:spcAft>
              <a:buClr>
                <a:schemeClr val="dk1"/>
              </a:buClr>
              <a:buSzPts val="839"/>
              <a:buFont typeface="Arial" panose="020B0604020202020204" pitchFamily="34" charset="0"/>
              <a:buChar char="•"/>
            </a:pPr>
            <a:r>
              <a:rPr lang="en-US" sz="1200" dirty="0"/>
              <a:t>In mature markets, package innovations can provide a short-term sales boost.</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82017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80000"/>
              </a:lnSpc>
              <a:spcBef>
                <a:spcPts val="252"/>
              </a:spcBef>
              <a:spcAft>
                <a:spcPts val="0"/>
              </a:spcAft>
              <a:buClr>
                <a:schemeClr val="dk1"/>
              </a:buClr>
              <a:buSzPts val="839"/>
              <a:buFont typeface="Arial"/>
              <a:buNone/>
            </a:pPr>
            <a:r>
              <a:rPr lang="en-US" sz="1200" dirty="0"/>
              <a:t>Package designing:</a:t>
            </a:r>
            <a:endParaRPr lang="en-US" dirty="0"/>
          </a:p>
          <a:p>
            <a:pPr marL="171450" lvl="0" indent="-171450" algn="l" rtl="0">
              <a:lnSpc>
                <a:spcPct val="80000"/>
              </a:lnSpc>
              <a:spcBef>
                <a:spcPts val="252"/>
              </a:spcBef>
              <a:spcAft>
                <a:spcPts val="0"/>
              </a:spcAft>
              <a:buClr>
                <a:schemeClr val="dk1"/>
              </a:buClr>
              <a:buSzPts val="839"/>
              <a:buFont typeface="Arial"/>
              <a:buChar char="•"/>
            </a:pPr>
            <a:r>
              <a:rPr lang="en-US" sz="1200" dirty="0"/>
              <a:t>Integral part of product development and launch.</a:t>
            </a:r>
            <a:endParaRPr lang="en-US" dirty="0"/>
          </a:p>
          <a:p>
            <a:pPr marL="171450" lvl="0" indent="-171450" algn="l" rtl="0">
              <a:lnSpc>
                <a:spcPct val="80000"/>
              </a:lnSpc>
              <a:spcBef>
                <a:spcPts val="252"/>
              </a:spcBef>
              <a:spcAft>
                <a:spcPts val="0"/>
              </a:spcAft>
              <a:buClr>
                <a:schemeClr val="dk1"/>
              </a:buClr>
              <a:buSzPts val="839"/>
              <a:buFont typeface="Arial"/>
              <a:buChar char="•"/>
            </a:pPr>
            <a:r>
              <a:rPr lang="en-US" sz="1200" dirty="0"/>
              <a:t>Specialized package designers bring artistic techniques and scientific skills to package design in an attempt to meet the marketing objectives for a brand.</a:t>
            </a:r>
            <a:endParaRPr lang="en-US" dirty="0"/>
          </a:p>
          <a:p>
            <a:pPr marL="171450" lvl="0" indent="-171450" algn="l" rtl="0">
              <a:lnSpc>
                <a:spcPct val="80000"/>
              </a:lnSpc>
              <a:spcBef>
                <a:spcPts val="252"/>
              </a:spcBef>
              <a:spcAft>
                <a:spcPts val="0"/>
              </a:spcAft>
              <a:buClr>
                <a:schemeClr val="dk1"/>
              </a:buClr>
              <a:buSzPts val="839"/>
              <a:buFont typeface="Arial"/>
              <a:buChar char="•"/>
            </a:pPr>
            <a:r>
              <a:rPr lang="en-US" sz="1200" dirty="0"/>
              <a:t>Packaging color affect consumers’ perceptions of the product itself.</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47148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80000"/>
              </a:lnSpc>
              <a:spcBef>
                <a:spcPts val="252"/>
              </a:spcBef>
              <a:spcAft>
                <a:spcPts val="0"/>
              </a:spcAft>
              <a:buClr>
                <a:schemeClr val="dk1"/>
              </a:buClr>
              <a:buSzPts val="839"/>
              <a:buFont typeface="Arial"/>
              <a:buNone/>
            </a:pPr>
            <a:r>
              <a:rPr lang="en-US" sz="839" dirty="0"/>
              <a:t>Packaging changes:</a:t>
            </a:r>
            <a:endParaRPr lang="en-US" dirty="0"/>
          </a:p>
          <a:p>
            <a:pPr marL="171450" lvl="0" indent="-171450" algn="l" rtl="0">
              <a:lnSpc>
                <a:spcPct val="80000"/>
              </a:lnSpc>
              <a:spcBef>
                <a:spcPts val="252"/>
              </a:spcBef>
              <a:spcAft>
                <a:spcPts val="0"/>
              </a:spcAft>
              <a:buClr>
                <a:schemeClr val="dk1"/>
              </a:buClr>
              <a:buSzPts val="839"/>
              <a:buFont typeface="Arial" panose="020B0604020202020204" pitchFamily="34" charset="0"/>
              <a:buChar char="•"/>
            </a:pPr>
            <a:r>
              <a:rPr lang="en-US" sz="839" dirty="0"/>
              <a:t>Firms change their packaging:</a:t>
            </a:r>
            <a:endParaRPr lang="en-US" dirty="0"/>
          </a:p>
          <a:p>
            <a:pPr marL="628650" lvl="1" indent="-171450" algn="l" rtl="0">
              <a:lnSpc>
                <a:spcPct val="80000"/>
              </a:lnSpc>
              <a:spcBef>
                <a:spcPts val="252"/>
              </a:spcBef>
              <a:spcAft>
                <a:spcPts val="0"/>
              </a:spcAft>
              <a:buClr>
                <a:schemeClr val="dk1"/>
              </a:buClr>
              <a:buSzPts val="839"/>
              <a:buFont typeface="Arial" panose="020B0604020202020204" pitchFamily="34" charset="0"/>
              <a:buChar char="•"/>
            </a:pPr>
            <a:r>
              <a:rPr lang="en-US" sz="839" dirty="0"/>
              <a:t>To</a:t>
            </a:r>
            <a:r>
              <a:rPr lang="en-US" sz="839" i="1" dirty="0"/>
              <a:t> </a:t>
            </a:r>
            <a:r>
              <a:rPr lang="en-US" sz="839" dirty="0"/>
              <a:t>signal a higher price, or to more effectively sell products through new or shifting distribution channels.</a:t>
            </a:r>
            <a:endParaRPr lang="en-US" dirty="0"/>
          </a:p>
          <a:p>
            <a:pPr marL="628650" lvl="1" indent="-171450" algn="l" rtl="0">
              <a:lnSpc>
                <a:spcPct val="80000"/>
              </a:lnSpc>
              <a:spcBef>
                <a:spcPts val="252"/>
              </a:spcBef>
              <a:spcAft>
                <a:spcPts val="0"/>
              </a:spcAft>
              <a:buClr>
                <a:schemeClr val="dk1"/>
              </a:buClr>
              <a:buSzPts val="839"/>
              <a:buFont typeface="Arial" panose="020B0604020202020204" pitchFamily="34" charset="0"/>
              <a:buChar char="•"/>
            </a:pPr>
            <a:r>
              <a:rPr lang="en-US" sz="839" dirty="0"/>
              <a:t>When a significant product line expansion would benefit from a common look.</a:t>
            </a:r>
            <a:endParaRPr lang="en-US" dirty="0"/>
          </a:p>
          <a:p>
            <a:pPr marL="628650" lvl="1" indent="-171450" algn="l" rtl="0">
              <a:lnSpc>
                <a:spcPct val="80000"/>
              </a:lnSpc>
              <a:spcBef>
                <a:spcPts val="252"/>
              </a:spcBef>
              <a:spcAft>
                <a:spcPts val="0"/>
              </a:spcAft>
              <a:buClr>
                <a:schemeClr val="dk1"/>
              </a:buClr>
              <a:buSzPts val="839"/>
              <a:buFont typeface="Arial" panose="020B0604020202020204" pitchFamily="34" charset="0"/>
              <a:buChar char="•"/>
            </a:pPr>
            <a:r>
              <a:rPr lang="en-US" sz="839" dirty="0"/>
              <a:t>To accompany a new product innovation to signal changes to consumers.</a:t>
            </a:r>
            <a:endParaRPr lang="en-US" dirty="0"/>
          </a:p>
          <a:p>
            <a:pPr marL="628650" lvl="1" indent="-171450" algn="l" rtl="0">
              <a:lnSpc>
                <a:spcPct val="80000"/>
              </a:lnSpc>
              <a:spcBef>
                <a:spcPts val="252"/>
              </a:spcBef>
              <a:spcAft>
                <a:spcPts val="0"/>
              </a:spcAft>
              <a:buClr>
                <a:schemeClr val="dk1"/>
              </a:buClr>
              <a:buSzPts val="839"/>
              <a:buFont typeface="Arial" panose="020B0604020202020204" pitchFamily="34" charset="0"/>
              <a:buChar char="•"/>
            </a:pPr>
            <a:r>
              <a:rPr lang="en-US" sz="839" dirty="0"/>
              <a:t>When the old package looks outdated.</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08648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39" dirty="0"/>
              <a:t>Meaningful brand names that are visually represented through logos are easier to remember with than without such reinforcement. The </a:t>
            </a:r>
            <a:r>
              <a:rPr lang="en-US" dirty="0"/>
              <a:t>cohesiveness of the brand identity depends on the extent to which the brand elements are consistent. Ideally, marketers choose each element to support the others and all can be easily incorporated into other aspects of the brand and the marketing program.</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32327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In general, there are six criteria for brand elements:</a:t>
            </a:r>
          </a:p>
          <a:p>
            <a:pPr marL="228600" lvl="0" indent="-228600" algn="l" rtl="0">
              <a:spcBef>
                <a:spcPts val="0"/>
              </a:spcBef>
              <a:spcAft>
                <a:spcPts val="0"/>
              </a:spcAft>
              <a:buFont typeface="+mj-lt"/>
              <a:buAutoNum type="arabicPeriod"/>
            </a:pPr>
            <a:r>
              <a:rPr lang="en-US" dirty="0"/>
              <a:t>Memorability</a:t>
            </a:r>
          </a:p>
          <a:p>
            <a:pPr marL="228600" lvl="0" indent="-228600" algn="l" rtl="0">
              <a:spcBef>
                <a:spcPts val="0"/>
              </a:spcBef>
              <a:spcAft>
                <a:spcPts val="0"/>
              </a:spcAft>
              <a:buFont typeface="+mj-lt"/>
              <a:buAutoNum type="arabicPeriod"/>
            </a:pPr>
            <a:r>
              <a:rPr lang="en-US" dirty="0"/>
              <a:t>Meaningfulness</a:t>
            </a:r>
          </a:p>
          <a:p>
            <a:pPr marL="228600" lvl="0" indent="-228600" algn="l" rtl="0">
              <a:spcBef>
                <a:spcPts val="0"/>
              </a:spcBef>
              <a:spcAft>
                <a:spcPts val="0"/>
              </a:spcAft>
              <a:buFont typeface="+mj-lt"/>
              <a:buAutoNum type="arabicPeriod"/>
            </a:pPr>
            <a:r>
              <a:rPr lang="en-US" dirty="0"/>
              <a:t>Likeability</a:t>
            </a:r>
          </a:p>
          <a:p>
            <a:pPr marL="228600" lvl="0" indent="-228600" algn="l" rtl="0">
              <a:spcBef>
                <a:spcPts val="0"/>
              </a:spcBef>
              <a:spcAft>
                <a:spcPts val="0"/>
              </a:spcAft>
              <a:buFont typeface="+mj-lt"/>
              <a:buAutoNum type="arabicPeriod"/>
            </a:pPr>
            <a:r>
              <a:rPr lang="en-US" dirty="0"/>
              <a:t>Transferability</a:t>
            </a:r>
          </a:p>
          <a:p>
            <a:pPr marL="228600" lvl="0" indent="-228600" algn="l" rtl="0">
              <a:spcBef>
                <a:spcPts val="0"/>
              </a:spcBef>
              <a:spcAft>
                <a:spcPts val="0"/>
              </a:spcAft>
              <a:buFont typeface="+mj-lt"/>
              <a:buAutoNum type="arabicPeriod"/>
            </a:pPr>
            <a:r>
              <a:rPr lang="en-US" dirty="0"/>
              <a:t>Adaptability</a:t>
            </a:r>
          </a:p>
          <a:p>
            <a:pPr marL="228600" lvl="0" indent="-228600" algn="l" rtl="0">
              <a:spcBef>
                <a:spcPts val="0"/>
              </a:spcBef>
              <a:spcAft>
                <a:spcPts val="0"/>
              </a:spcAft>
              <a:buFont typeface="+mj-lt"/>
              <a:buAutoNum type="arabicPeriod"/>
            </a:pPr>
            <a:r>
              <a:rPr lang="en-US" dirty="0"/>
              <a:t>Protectability</a:t>
            </a:r>
          </a:p>
          <a:p>
            <a:pPr marL="0" lvl="0" indent="0" algn="l" rtl="0">
              <a:spcBef>
                <a:spcPts val="0"/>
              </a:spcBef>
              <a:spcAft>
                <a:spcPts val="0"/>
              </a:spcAft>
              <a:buFont typeface="+mj-lt"/>
              <a:buNone/>
            </a:pPr>
            <a:endParaRPr lang="en-US" dirty="0"/>
          </a:p>
          <a:p>
            <a:pPr marL="0" lvl="0" indent="0" algn="l" rtl="0">
              <a:spcBef>
                <a:spcPts val="0"/>
              </a:spcBef>
              <a:spcAft>
                <a:spcPts val="0"/>
              </a:spcAft>
              <a:buFont typeface="+mj-lt"/>
              <a:buNone/>
            </a:pPr>
            <a:r>
              <a:rPr lang="en-US" dirty="0"/>
              <a:t>The first three criteria—memorability, meaningfulness, and likability—are the marketer’s</a:t>
            </a:r>
          </a:p>
          <a:p>
            <a:pPr marL="0" lvl="0" indent="0" algn="l" rtl="0">
              <a:spcBef>
                <a:spcPts val="0"/>
              </a:spcBef>
              <a:spcAft>
                <a:spcPts val="0"/>
              </a:spcAft>
              <a:buFont typeface="+mj-lt"/>
              <a:buNone/>
            </a:pPr>
            <a:r>
              <a:rPr lang="en-US" dirty="0"/>
              <a:t>offensive strategy and build brand equity. The latter three, however, play a defensive role for</a:t>
            </a:r>
          </a:p>
          <a:p>
            <a:pPr marL="0" lvl="0" indent="0" algn="l" rtl="0">
              <a:spcBef>
                <a:spcPts val="0"/>
              </a:spcBef>
              <a:spcAft>
                <a:spcPts val="0"/>
              </a:spcAft>
              <a:buFont typeface="+mj-lt"/>
              <a:buNone/>
            </a:pPr>
            <a:r>
              <a:rPr lang="en-US" dirty="0"/>
              <a:t>leveraging and maintaining brand equity in the face of different opportunities and constraints. Details of each is offered on the following slide.</a:t>
            </a:r>
          </a:p>
          <a:p>
            <a:pPr marL="0" lvl="0" indent="0" algn="l" rtl="0">
              <a:spcBef>
                <a:spcPts val="0"/>
              </a:spcBef>
              <a:spcAft>
                <a:spcPts val="0"/>
              </a:spcAft>
              <a:buFont typeface="+mj-lt"/>
              <a:buNone/>
            </a:pP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63734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u="none" dirty="0"/>
              <a:t>Unfortunately, it is difficult to choose a brand name—or any brand element, for that matter—that satisfies all these criteria. The more meaningful the brand name, for example, the more difficult it may be to transfer it to new product categories or translate it to other cultures. This is one reason why it’s preferable to have multiple brand elements.</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9514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200"/>
              <a:buFont typeface="Arial"/>
              <a:buNone/>
            </a:pPr>
            <a:r>
              <a:rPr lang="en-US" u="none" dirty="0"/>
              <a:t>Naming guidelines:</a:t>
            </a:r>
          </a:p>
          <a:p>
            <a:pPr marL="171450" lvl="0" indent="-171450" algn="l" rtl="0">
              <a:spcBef>
                <a:spcPts val="360"/>
              </a:spcBef>
              <a:spcAft>
                <a:spcPts val="0"/>
              </a:spcAft>
              <a:buClr>
                <a:schemeClr val="dk1"/>
              </a:buClr>
              <a:buSzPts val="1200"/>
              <a:buFont typeface="Arial"/>
              <a:buChar char="•"/>
            </a:pPr>
            <a:r>
              <a:rPr lang="en-US" dirty="0"/>
              <a:t>Simplicity and ease of pronunciation and spelling</a:t>
            </a:r>
          </a:p>
          <a:p>
            <a:pPr marL="171450" lvl="0" indent="-171450" algn="l" rtl="0">
              <a:spcBef>
                <a:spcPts val="360"/>
              </a:spcBef>
              <a:spcAft>
                <a:spcPts val="0"/>
              </a:spcAft>
              <a:buClr>
                <a:schemeClr val="dk1"/>
              </a:buClr>
              <a:buSzPts val="1200"/>
              <a:buFont typeface="Arial"/>
              <a:buChar char="•"/>
            </a:pPr>
            <a:r>
              <a:rPr lang="en-US" dirty="0"/>
              <a:t>Familiarity and meaningfulness</a:t>
            </a:r>
          </a:p>
          <a:p>
            <a:pPr marL="171450" lvl="0" indent="-171450" algn="l" rtl="0">
              <a:spcBef>
                <a:spcPts val="360"/>
              </a:spcBef>
              <a:spcAft>
                <a:spcPts val="0"/>
              </a:spcAft>
              <a:buClr>
                <a:schemeClr val="dk1"/>
              </a:buClr>
              <a:buSzPts val="1200"/>
              <a:buFont typeface="Arial"/>
              <a:buChar char="•"/>
            </a:pPr>
            <a:r>
              <a:rPr lang="en-US" dirty="0"/>
              <a:t>Differentiated, distinctive, and unique</a:t>
            </a:r>
          </a:p>
          <a:p>
            <a:pPr marL="171450" lvl="0" indent="-171450" algn="l" rtl="0">
              <a:spcBef>
                <a:spcPts val="360"/>
              </a:spcBef>
              <a:spcAft>
                <a:spcPts val="0"/>
              </a:spcAft>
              <a:buClr>
                <a:schemeClr val="dk1"/>
              </a:buClr>
              <a:buSzPts val="1200"/>
              <a:buFont typeface="Arial"/>
              <a:buChar char="•"/>
            </a:pPr>
            <a:r>
              <a:rPr lang="en-US" dirty="0"/>
              <a:t>Brand associations:</a:t>
            </a:r>
          </a:p>
          <a:p>
            <a:pPr marL="628650" lvl="1" indent="-171450" algn="l" rtl="0">
              <a:spcBef>
                <a:spcPts val="360"/>
              </a:spcBef>
              <a:spcAft>
                <a:spcPts val="0"/>
              </a:spcAft>
              <a:buClr>
                <a:schemeClr val="dk1"/>
              </a:buClr>
              <a:buSzPts val="1200"/>
              <a:buFont typeface="Arial"/>
              <a:buChar char="•"/>
            </a:pPr>
            <a:r>
              <a:rPr lang="en-US" b="0" dirty="0"/>
              <a:t>Morpheme: Smallest linguistic unit having meaning</a:t>
            </a:r>
          </a:p>
          <a:p>
            <a:pPr marL="628650" lvl="1" indent="-171450" algn="l" rtl="0">
              <a:spcBef>
                <a:spcPts val="360"/>
              </a:spcBef>
              <a:spcAft>
                <a:spcPts val="0"/>
              </a:spcAft>
              <a:buClr>
                <a:schemeClr val="dk1"/>
              </a:buClr>
              <a:buSzPts val="1200"/>
              <a:buFont typeface="Arial"/>
              <a:buChar char="•"/>
            </a:pPr>
            <a:r>
              <a:rPr lang="en-US" b="0" dirty="0"/>
              <a:t>Plosives: The letters b, c, d, g, k, p, and t</a:t>
            </a:r>
          </a:p>
          <a:p>
            <a:pPr marL="628650" lvl="1" indent="-171450" algn="l" rtl="0">
              <a:spcBef>
                <a:spcPts val="360"/>
              </a:spcBef>
              <a:spcAft>
                <a:spcPts val="0"/>
              </a:spcAft>
              <a:buClr>
                <a:schemeClr val="dk1"/>
              </a:buClr>
              <a:buSzPts val="1200"/>
              <a:buFont typeface="Arial"/>
              <a:buChar char="•"/>
            </a:pPr>
            <a:r>
              <a:rPr lang="en-US" b="0" dirty="0"/>
              <a:t>Sibilants: Sounds like s and soft c</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46338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86508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An issue facing companies with regard to URLs is protecting their brands from unauthorized use in other domain names. A company can sue the current owner of the URL for copyright infringement, buy the name from the current owner, or register all conceivable variations of its brand as domain names ahead of time.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Cybersquatting has recently morphed into another type of deceptive practice called spoofing—a practice in which scam artists set up fraudulent sites which use variants of a brand’s name to set up a series of URLs in order to attract unsuspecting actors and encourage them to spend money. These sorts of fraudulent sites is said to be worth $460 billion annually, which is much larger than the stated size of the personal $264 billion that eMarketer estimated is the value of the online personal luxury goods market in 2016.</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5720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Examples of brands with strong word marks and no accompanying logo separate from the name include Coca-Cola, Dunhill, and Kit Kat. Examples of abstract logos include the Mercedes star, Rolex crown, CBS eye, Nike swoosh, and Olympic rings. These nonword mark logos are also often called symbols.</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16839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Benefits:</a:t>
            </a:r>
          </a:p>
          <a:p>
            <a:pPr marL="0" lvl="1" indent="-228600">
              <a:buFont typeface="Arial" panose="020B0604020202020204" pitchFamily="34" charset="0"/>
              <a:buChar char="•"/>
            </a:pPr>
            <a:r>
              <a:rPr lang="en-US" dirty="0"/>
              <a:t>Easily recognizable</a:t>
            </a:r>
          </a:p>
          <a:p>
            <a:pPr marL="0" lvl="1" indent="-228600">
              <a:buFont typeface="Arial" panose="020B0604020202020204" pitchFamily="34" charset="0"/>
              <a:buChar char="•"/>
            </a:pPr>
            <a:r>
              <a:rPr lang="en-US" dirty="0"/>
              <a:t>Valuable as a way to identify products</a:t>
            </a:r>
          </a:p>
          <a:p>
            <a:pPr marL="0" lvl="1" indent="-228600">
              <a:buFont typeface="Arial" panose="020B0604020202020204" pitchFamily="34" charset="0"/>
              <a:buChar char="•"/>
            </a:pPr>
            <a:r>
              <a:rPr lang="en-US" dirty="0"/>
              <a:t>Versatile</a:t>
            </a:r>
          </a:p>
          <a:p>
            <a:pPr marL="0" lvl="1" indent="-228600">
              <a:buFont typeface="Arial" panose="020B0604020202020204" pitchFamily="34" charset="0"/>
              <a:buChar char="•"/>
            </a:pPr>
            <a:r>
              <a:rPr lang="en-US" dirty="0"/>
              <a:t>Abstract logos offer advantages when the full brand name is difficult to use</a:t>
            </a:r>
          </a:p>
          <a:p>
            <a:pPr marL="0" lvl="1" indent="-228600">
              <a:buFont typeface="Arial" panose="020B0604020202020204" pitchFamily="34" charset="0"/>
              <a:buChar char="•"/>
            </a:pPr>
            <a:r>
              <a:rPr lang="en-US" dirty="0"/>
              <a:t>Unlike brand names, logos can be easily adapted over time</a:t>
            </a:r>
          </a:p>
          <a:p>
            <a:pPr marL="0" lvl="2" indent="-228600">
              <a:buFont typeface="Arial" panose="020B0604020202020204" pitchFamily="34" charset="0"/>
              <a:buChar char="•"/>
            </a:pPr>
            <a:r>
              <a:rPr lang="en-US" dirty="0"/>
              <a:t>For a more contemporary look</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08429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200"/>
              <a:buFont typeface="Arial"/>
              <a:buNone/>
            </a:pPr>
            <a:r>
              <a:rPr lang="en-US" dirty="0"/>
              <a:t>Benefits:</a:t>
            </a:r>
          </a:p>
          <a:p>
            <a:pPr marL="171450" lvl="0" indent="-171450" algn="l" rtl="0">
              <a:spcBef>
                <a:spcPts val="0"/>
              </a:spcBef>
              <a:spcAft>
                <a:spcPts val="0"/>
              </a:spcAft>
              <a:buClr>
                <a:schemeClr val="dk1"/>
              </a:buClr>
              <a:buSzPts val="1200"/>
              <a:buFont typeface="Arial" panose="020B0604020202020204" pitchFamily="34" charset="0"/>
              <a:buChar char="•"/>
            </a:pPr>
            <a:r>
              <a:rPr lang="en-US" dirty="0"/>
              <a:t>Tend to be attention getting and quite useful for creating brand awareness.</a:t>
            </a:r>
          </a:p>
          <a:p>
            <a:pPr marL="171450" lvl="0" indent="-171450" algn="l" rtl="0">
              <a:spcBef>
                <a:spcPts val="360"/>
              </a:spcBef>
              <a:spcAft>
                <a:spcPts val="0"/>
              </a:spcAft>
              <a:buClr>
                <a:schemeClr val="dk1"/>
              </a:buClr>
              <a:buSzPts val="1200"/>
              <a:buFont typeface="Arial" panose="020B0604020202020204" pitchFamily="34" charset="0"/>
              <a:buChar char="•"/>
            </a:pPr>
            <a:r>
              <a:rPr lang="en-US" dirty="0"/>
              <a:t>Help brands break through marketplace clutter as well as help communicate a key product benefit.</a:t>
            </a:r>
          </a:p>
          <a:p>
            <a:pPr marL="171450" lvl="0" indent="-171450" algn="l" rtl="0">
              <a:spcBef>
                <a:spcPts val="360"/>
              </a:spcBef>
              <a:spcAft>
                <a:spcPts val="0"/>
              </a:spcAft>
              <a:buClr>
                <a:schemeClr val="dk1"/>
              </a:buClr>
              <a:buSzPts val="1200"/>
              <a:buFont typeface="Arial" panose="020B0604020202020204" pitchFamily="34" charset="0"/>
              <a:buChar char="•"/>
            </a:pPr>
            <a:r>
              <a:rPr lang="en-US" dirty="0"/>
              <a:t>The human element of brand characters can enhance likeability and help create perceptions of the brand as fun and interesting.</a:t>
            </a:r>
          </a:p>
          <a:p>
            <a:pPr marL="171450" lvl="0" indent="-171450" algn="l" rtl="0">
              <a:spcBef>
                <a:spcPts val="360"/>
              </a:spcBef>
              <a:spcAft>
                <a:spcPts val="0"/>
              </a:spcAft>
              <a:buClr>
                <a:schemeClr val="dk1"/>
              </a:buClr>
              <a:buSzPts val="1200"/>
              <a:buFont typeface="Arial" panose="020B0604020202020204" pitchFamily="34" charset="0"/>
              <a:buChar char="•"/>
            </a:pPr>
            <a:r>
              <a:rPr lang="en-US" dirty="0"/>
              <a:t>A consumer may more easily form a relationship with a brand when the brand literally has a human or other character presence.</a:t>
            </a:r>
          </a:p>
          <a:p>
            <a:pPr marL="171450" lvl="0" indent="-171450" algn="l" rtl="0">
              <a:spcBef>
                <a:spcPts val="360"/>
              </a:spcBef>
              <a:spcAft>
                <a:spcPts val="0"/>
              </a:spcAft>
              <a:buClr>
                <a:schemeClr val="dk1"/>
              </a:buClr>
              <a:buSzPts val="1200"/>
              <a:buFont typeface="Arial" panose="020B0604020202020204" pitchFamily="34" charset="0"/>
              <a:buChar char="•"/>
            </a:pPr>
            <a:r>
              <a:rPr lang="en-US" dirty="0"/>
              <a:t>Brand characters do not typically have direct product meaning, therefore they can be transferred relatively easily across product categories.</a:t>
            </a:r>
          </a:p>
          <a:p>
            <a:pPr marL="0" lvl="0" indent="0" algn="l" rtl="0">
              <a:spcBef>
                <a:spcPts val="360"/>
              </a:spcBef>
              <a:spcAft>
                <a:spcPts val="0"/>
              </a:spcAft>
              <a:buNone/>
            </a:pPr>
            <a:endParaRPr lang="en-US" dirty="0"/>
          </a:p>
          <a:p>
            <a:pPr marL="0" lvl="0" indent="0" algn="l" rtl="0">
              <a:spcBef>
                <a:spcPts val="360"/>
              </a:spcBef>
              <a:spcAft>
                <a:spcPts val="0"/>
              </a:spcAft>
              <a:buClr>
                <a:schemeClr val="dk1"/>
              </a:buClr>
              <a:buSzPts val="1200"/>
              <a:buFont typeface="Arial"/>
              <a:buNone/>
            </a:pPr>
            <a:r>
              <a:rPr lang="en-US" dirty="0"/>
              <a:t>Cautions:</a:t>
            </a:r>
          </a:p>
          <a:p>
            <a:pPr marL="171450" lvl="0" indent="-171450" algn="l" rtl="0">
              <a:spcBef>
                <a:spcPts val="360"/>
              </a:spcBef>
              <a:spcAft>
                <a:spcPts val="0"/>
              </a:spcAft>
              <a:buClr>
                <a:schemeClr val="dk1"/>
              </a:buClr>
              <a:buSzPts val="1200"/>
              <a:buFont typeface="Arial" panose="020B0604020202020204" pitchFamily="34" charset="0"/>
              <a:buChar char="•"/>
            </a:pPr>
            <a:r>
              <a:rPr lang="en-US" dirty="0"/>
              <a:t>Can be so attention getting and well liked that they dominate other brand elements and actually dampen brand awareness.</a:t>
            </a:r>
          </a:p>
          <a:p>
            <a:pPr marL="171450" lvl="0" indent="-171450" algn="l" rtl="0">
              <a:spcBef>
                <a:spcPts val="360"/>
              </a:spcBef>
              <a:spcAft>
                <a:spcPts val="0"/>
              </a:spcAft>
              <a:buClr>
                <a:schemeClr val="dk1"/>
              </a:buClr>
              <a:buSzPts val="1200"/>
              <a:buFont typeface="Arial" panose="020B0604020202020204" pitchFamily="34" charset="0"/>
              <a:buChar char="•"/>
            </a:pPr>
            <a:r>
              <a:rPr lang="en-US" dirty="0"/>
              <a:t>Must be updated over time so that their image and personality remain relevant to the target market.</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64595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r>
              <a:rPr lang="en-US"/>
              <a:t>Click to edit Master text styles</a:t>
            </a:r>
          </a:p>
        </p:txBody>
      </p:sp>
    </p:spTree>
    <p:extLst>
      <p:ext uri="{BB962C8B-B14F-4D97-AF65-F5344CB8AC3E}">
        <p14:creationId xmlns:p14="http://schemas.microsoft.com/office/powerpoint/2010/main" val="16451530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2252451"/>
      </p:ext>
    </p:extLst>
  </p:cSld>
  <p:clrMapOvr>
    <a:masterClrMapping/>
  </p:clrMapOvr>
  <p:extLst>
    <p:ext uri="{DCECCB84-F9BA-43D5-87BE-67443E8EF086}">
      <p15:sldGuideLst xmlns:p15="http://schemas.microsoft.com/office/powerpoint/2012/main">
        <p15:guide id="1" orient="horz" pos="981">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457200" y="1557470"/>
            <a:ext cx="8229600" cy="4525963"/>
          </a:xfrm>
        </p:spPr>
        <p:txBody>
          <a:bodyPr lIns="0" tIns="0" rIns="0" b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7/25/2022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09823933"/>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760737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758315834"/>
      </p:ext>
    </p:extLst>
  </p:cSld>
  <p:clrMapOvr>
    <a:masterClrMapping/>
  </p:clrMapOvr>
  <p:extLst>
    <p:ext uri="{DCECCB84-F9BA-43D5-87BE-67443E8EF086}">
      <p15:sldGuideLst xmlns:p15="http://schemas.microsoft.com/office/powerpoint/2012/main">
        <p15:guide id="1" orient="horz" pos="981">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84BC11-1C9E-6C58-2456-08F31AAE853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977934-D033-A844-E81E-A22F9C0F978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4F9B2-BB0E-F1A0-0EC3-1EC69DF1273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157D4B88-3539-F3DA-9495-55EB15DF460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AAB37F0-F456-4B92-C087-17BC1AFC9B6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80141241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thebrandingjournal.com/2014/05/total-rebrand-romanian-retailer-annabell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thebrandingjournal.com/2015/05/what-to-learn-from-tropicanas-packaging-redesign-failure/" TargetMode="External"/><Relationship Id="rId2" Type="http://schemas.openxmlformats.org/officeDocument/2006/relationships/hyperlink" Target="https://www.thebrandingjournal.com/2014/07/new-services-logo-brand-identity-leading-employment-website-monster-com/" TargetMode="External"/><Relationship Id="rId1" Type="http://schemas.openxmlformats.org/officeDocument/2006/relationships/slideLayout" Target="../slideLayouts/slideLayout2.xml"/><Relationship Id="rId5" Type="http://schemas.openxmlformats.org/officeDocument/2006/relationships/hyperlink" Target="https://www.thebrandingjournal.com/2016/06/apple-strengthen-brand-image-new-look-stores/" TargetMode="External"/><Relationship Id="rId4" Type="http://schemas.openxmlformats.org/officeDocument/2006/relationships/hyperlink" Target="https://www.thebrandingjournal.com/2021/04/learnings-gap-logo-redesign-fai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BB34-E2CD-F2B9-3E1B-495EDD38F7B8}"/>
              </a:ext>
            </a:extLst>
          </p:cNvPr>
          <p:cNvSpPr>
            <a:spLocks noGrp="1"/>
          </p:cNvSpPr>
          <p:nvPr>
            <p:ph type="title"/>
          </p:nvPr>
        </p:nvSpPr>
        <p:spPr/>
        <p:txBody>
          <a:bodyPr/>
          <a:lstStyle/>
          <a:p>
            <a:r>
              <a:rPr lang="en-US" dirty="0"/>
              <a:t>Brand Management Building Blocks</a:t>
            </a:r>
          </a:p>
        </p:txBody>
      </p:sp>
      <p:sp>
        <p:nvSpPr>
          <p:cNvPr id="3" name="Content Placeholder 2">
            <a:extLst>
              <a:ext uri="{FF2B5EF4-FFF2-40B4-BE49-F238E27FC236}">
                <a16:creationId xmlns:a16="http://schemas.microsoft.com/office/drawing/2014/main" id="{41AAFE94-5AEF-96BE-670F-D75424A2881C}"/>
              </a:ext>
            </a:extLst>
          </p:cNvPr>
          <p:cNvSpPr>
            <a:spLocks noGrp="1"/>
          </p:cNvSpPr>
          <p:nvPr>
            <p:ph idx="1"/>
          </p:nvPr>
        </p:nvSpPr>
        <p:spPr/>
        <p:txBody>
          <a:bodyPr/>
          <a:lstStyle/>
          <a:p>
            <a:pPr marL="457200" indent="-457200">
              <a:buClrTx/>
              <a:buFont typeface="+mj-lt"/>
              <a:buAutoNum type="arabicPeriod"/>
            </a:pPr>
            <a:r>
              <a:rPr lang="en-US" dirty="0"/>
              <a:t>Developing a Brand Strategy</a:t>
            </a:r>
          </a:p>
          <a:p>
            <a:pPr marL="457200" indent="-457200">
              <a:buClrTx/>
              <a:buFont typeface="+mj-lt"/>
              <a:buAutoNum type="arabicPeriod"/>
            </a:pPr>
            <a:r>
              <a:rPr lang="en-US" dirty="0"/>
              <a:t>Designing and Implementing Brand marketing Programs</a:t>
            </a:r>
          </a:p>
          <a:p>
            <a:pPr marL="457200" indent="-457200">
              <a:buClrTx/>
              <a:buFont typeface="+mj-lt"/>
              <a:buAutoNum type="arabicPeriod"/>
            </a:pPr>
            <a:r>
              <a:rPr lang="en-US" dirty="0"/>
              <a:t>Measuring and Interpreting Brand Performance </a:t>
            </a:r>
          </a:p>
          <a:p>
            <a:pPr marL="457200" indent="-457200">
              <a:buClrTx/>
              <a:buFont typeface="+mj-lt"/>
              <a:buAutoNum type="arabicPeriod"/>
            </a:pPr>
            <a:r>
              <a:rPr lang="en-US" dirty="0"/>
              <a:t>Growing and Sustaining Brand Equity</a:t>
            </a:r>
          </a:p>
        </p:txBody>
      </p:sp>
    </p:spTree>
    <p:extLst>
      <p:ext uri="{BB962C8B-B14F-4D97-AF65-F5344CB8AC3E}">
        <p14:creationId xmlns:p14="http://schemas.microsoft.com/office/powerpoint/2010/main" val="316509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Brand Names </a:t>
            </a:r>
            <a:r>
              <a:rPr lang="en-US" sz="2000" b="0" dirty="0"/>
              <a:t>(2 of 5)</a:t>
            </a:r>
            <a:endParaRPr lang="en-IN" dirty="0"/>
          </a:p>
        </p:txBody>
      </p:sp>
      <p:sp>
        <p:nvSpPr>
          <p:cNvPr id="3" name="Content Placeholder 2"/>
          <p:cNvSpPr>
            <a:spLocks noGrp="1"/>
          </p:cNvSpPr>
          <p:nvPr>
            <p:ph sz="quarter" idx="13"/>
          </p:nvPr>
        </p:nvSpPr>
        <p:spPr/>
        <p:txBody>
          <a:bodyPr/>
          <a:lstStyle/>
          <a:p>
            <a:pPr lvl="0"/>
            <a:r>
              <a:rPr lang="en-US" dirty="0"/>
              <a:t>Selecting a brand name for a new product is an art and a science</a:t>
            </a:r>
          </a:p>
          <a:p>
            <a:pPr lvl="0"/>
            <a:r>
              <a:rPr lang="en-US" dirty="0"/>
              <a:t>Must be chosen with the six general criteria in mind:</a:t>
            </a:r>
          </a:p>
          <a:p>
            <a:pPr lvl="1"/>
            <a:r>
              <a:rPr lang="en-US" dirty="0"/>
              <a:t>Memorability</a:t>
            </a:r>
          </a:p>
          <a:p>
            <a:pPr lvl="1"/>
            <a:r>
              <a:rPr lang="en-US" dirty="0"/>
              <a:t>Meaningfulness</a:t>
            </a:r>
          </a:p>
          <a:p>
            <a:pPr lvl="1"/>
            <a:r>
              <a:rPr lang="en-US" dirty="0"/>
              <a:t>Likability</a:t>
            </a:r>
          </a:p>
          <a:p>
            <a:pPr lvl="1"/>
            <a:r>
              <a:rPr lang="en-US" dirty="0"/>
              <a:t>Transferability</a:t>
            </a:r>
          </a:p>
          <a:p>
            <a:pPr lvl="1"/>
            <a:r>
              <a:rPr lang="en-US" dirty="0"/>
              <a:t>Adaptability</a:t>
            </a:r>
          </a:p>
          <a:p>
            <a:pPr lvl="1"/>
            <a:r>
              <a:rPr lang="en-US" dirty="0"/>
              <a:t>protectability</a:t>
            </a:r>
          </a:p>
        </p:txBody>
      </p:sp>
    </p:spTree>
    <p:extLst>
      <p:ext uri="{BB962C8B-B14F-4D97-AF65-F5344CB8AC3E}">
        <p14:creationId xmlns:p14="http://schemas.microsoft.com/office/powerpoint/2010/main" val="3780477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4-3: Brand Name Taxonomy</a:t>
            </a:r>
            <a:endParaRPr lang="en-IN" dirty="0"/>
          </a:p>
        </p:txBody>
      </p:sp>
      <p:sp>
        <p:nvSpPr>
          <p:cNvPr id="4" name="Content Placeholder 3"/>
          <p:cNvSpPr>
            <a:spLocks noGrp="1"/>
          </p:cNvSpPr>
          <p:nvPr>
            <p:ph sz="quarter" idx="13"/>
          </p:nvPr>
        </p:nvSpPr>
        <p:spPr>
          <a:xfrm>
            <a:off x="457200" y="1556327"/>
            <a:ext cx="8229600" cy="4740956"/>
          </a:xfrm>
          <a:ln w="3175">
            <a:solidFill>
              <a:schemeClr val="tx1"/>
            </a:solidFill>
          </a:ln>
        </p:spPr>
        <p:txBody>
          <a:bodyPr lIns="90000" tIns="90000" rIns="90000" bIns="90000"/>
          <a:lstStyle/>
          <a:p>
            <a:pPr marL="432" indent="0">
              <a:buNone/>
            </a:pPr>
            <a:r>
              <a:rPr lang="en-IN" sz="2200" b="1" dirty="0"/>
              <a:t>Descriptive</a:t>
            </a:r>
          </a:p>
          <a:p>
            <a:pPr marL="255600" lvl="1" indent="0">
              <a:buNone/>
            </a:pPr>
            <a:r>
              <a:rPr lang="en-IN" sz="2200" dirty="0"/>
              <a:t>Sleep Inn</a:t>
            </a:r>
          </a:p>
          <a:p>
            <a:pPr marL="432" indent="0">
              <a:buNone/>
            </a:pPr>
            <a:r>
              <a:rPr lang="en-IN" sz="2200" b="1" dirty="0"/>
              <a:t>Evocative</a:t>
            </a:r>
          </a:p>
          <a:p>
            <a:pPr marL="255600" lvl="1" indent="0">
              <a:buNone/>
            </a:pPr>
            <a:r>
              <a:rPr lang="en-IN" sz="2200" dirty="0"/>
              <a:t>Quicken Loans</a:t>
            </a:r>
          </a:p>
          <a:p>
            <a:pPr marL="432" indent="0">
              <a:buNone/>
            </a:pPr>
            <a:r>
              <a:rPr lang="en-IN" sz="2200" b="1" dirty="0"/>
              <a:t>Personality</a:t>
            </a:r>
          </a:p>
          <a:p>
            <a:pPr marL="255600" lvl="1" indent="0">
              <a:buNone/>
            </a:pPr>
            <a:r>
              <a:rPr lang="en-IN" sz="2200" dirty="0"/>
              <a:t>Snapple</a:t>
            </a:r>
          </a:p>
          <a:p>
            <a:pPr marL="432" indent="0">
              <a:buNone/>
            </a:pPr>
            <a:r>
              <a:rPr lang="en-IN" sz="2200" b="1" dirty="0"/>
              <a:t>Synthetic</a:t>
            </a:r>
          </a:p>
          <a:p>
            <a:pPr marL="255600" lvl="1" indent="0">
              <a:buNone/>
            </a:pPr>
            <a:r>
              <a:rPr lang="en-IN" sz="2200" dirty="0"/>
              <a:t>Verizon</a:t>
            </a:r>
          </a:p>
          <a:p>
            <a:pPr marL="432" indent="0">
              <a:buNone/>
            </a:pPr>
            <a:r>
              <a:rPr lang="en-IN" sz="2200" b="1" dirty="0"/>
              <a:t>Founder</a:t>
            </a:r>
          </a:p>
          <a:p>
            <a:pPr marL="255600" lvl="1" indent="0">
              <a:buNone/>
            </a:pPr>
            <a:r>
              <a:rPr lang="en-IN" sz="2200" dirty="0"/>
              <a:t>Dyson</a:t>
            </a:r>
          </a:p>
        </p:txBody>
      </p:sp>
    </p:spTree>
    <p:extLst>
      <p:ext uri="{BB962C8B-B14F-4D97-AF65-F5344CB8AC3E}">
        <p14:creationId xmlns:p14="http://schemas.microsoft.com/office/powerpoint/2010/main" val="1418124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Brand Names </a:t>
            </a:r>
            <a:r>
              <a:rPr lang="en-US" sz="2000" b="0" dirty="0"/>
              <a:t>(3 of 5)</a:t>
            </a:r>
            <a:endParaRPr lang="en-IN" dirty="0"/>
          </a:p>
        </p:txBody>
      </p:sp>
      <p:sp>
        <p:nvSpPr>
          <p:cNvPr id="3" name="Content Placeholder 2"/>
          <p:cNvSpPr>
            <a:spLocks noGrp="1"/>
          </p:cNvSpPr>
          <p:nvPr>
            <p:ph sz="quarter" idx="13"/>
          </p:nvPr>
        </p:nvSpPr>
        <p:spPr/>
        <p:txBody>
          <a:bodyPr/>
          <a:lstStyle/>
          <a:p>
            <a:pPr lvl="0"/>
            <a:r>
              <a:rPr lang="en-US" dirty="0"/>
              <a:t>Brand awareness:</a:t>
            </a:r>
          </a:p>
          <a:p>
            <a:pPr lvl="1"/>
            <a:r>
              <a:rPr lang="en-US" dirty="0"/>
              <a:t>Simple and easy to pronounce or spell</a:t>
            </a:r>
          </a:p>
          <a:p>
            <a:pPr lvl="1"/>
            <a:r>
              <a:rPr lang="en-US" dirty="0"/>
              <a:t>Familiar</a:t>
            </a:r>
          </a:p>
          <a:p>
            <a:pPr lvl="1"/>
            <a:r>
              <a:rPr lang="en-US" dirty="0"/>
              <a:t>Meaningful</a:t>
            </a:r>
          </a:p>
          <a:p>
            <a:pPr lvl="1"/>
            <a:r>
              <a:rPr lang="en-US" dirty="0"/>
              <a:t>Different, distinctive, and unusual</a:t>
            </a:r>
          </a:p>
          <a:p>
            <a:r>
              <a:rPr lang="en-US" dirty="0"/>
              <a:t>Brand associations:</a:t>
            </a:r>
          </a:p>
          <a:p>
            <a:pPr lvl="1"/>
            <a:r>
              <a:rPr lang="en-US" dirty="0"/>
              <a:t>Implicit and explicit meanings of a name are important</a:t>
            </a:r>
          </a:p>
        </p:txBody>
      </p:sp>
    </p:spTree>
    <p:extLst>
      <p:ext uri="{BB962C8B-B14F-4D97-AF65-F5344CB8AC3E}">
        <p14:creationId xmlns:p14="http://schemas.microsoft.com/office/powerpoint/2010/main" val="3853191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Figure 4-4: Sample Suggestive Brand Names</a:t>
            </a:r>
            <a:endParaRPr lang="en-IN" sz="3400" dirty="0"/>
          </a:p>
        </p:txBody>
      </p:sp>
      <p:sp>
        <p:nvSpPr>
          <p:cNvPr id="3" name="Content Placeholder 2"/>
          <p:cNvSpPr>
            <a:spLocks noGrp="1"/>
          </p:cNvSpPr>
          <p:nvPr>
            <p:ph sz="quarter" idx="13"/>
          </p:nvPr>
        </p:nvSpPr>
        <p:spPr>
          <a:xfrm>
            <a:off x="457200" y="1556326"/>
            <a:ext cx="8229600" cy="4758210"/>
          </a:xfrm>
          <a:ln w="3175">
            <a:solidFill>
              <a:schemeClr val="tx1"/>
            </a:solidFill>
          </a:ln>
        </p:spPr>
        <p:txBody>
          <a:bodyPr lIns="90000" tIns="90000" rIns="90000" bIns="90000"/>
          <a:lstStyle/>
          <a:p>
            <a:pPr marL="432" indent="0">
              <a:spcBef>
                <a:spcPts val="600"/>
              </a:spcBef>
              <a:buNone/>
            </a:pPr>
            <a:r>
              <a:rPr lang="en-IN" sz="2000" dirty="0"/>
              <a:t>ColorStay lipsticks</a:t>
            </a:r>
          </a:p>
          <a:p>
            <a:pPr marL="432" indent="0">
              <a:spcBef>
                <a:spcPts val="600"/>
              </a:spcBef>
              <a:buNone/>
            </a:pPr>
            <a:r>
              <a:rPr lang="en-IN" sz="2000" dirty="0"/>
              <a:t>Head &amp; Shoulders shampoo</a:t>
            </a:r>
          </a:p>
          <a:p>
            <a:pPr marL="432" indent="0">
              <a:spcBef>
                <a:spcPts val="600"/>
              </a:spcBef>
              <a:buNone/>
            </a:pPr>
            <a:r>
              <a:rPr lang="en-IN" sz="2000" dirty="0"/>
              <a:t>Close-Up toothpaste</a:t>
            </a:r>
          </a:p>
          <a:p>
            <a:pPr marL="432" indent="0">
              <a:spcBef>
                <a:spcPts val="600"/>
              </a:spcBef>
              <a:buNone/>
            </a:pPr>
            <a:r>
              <a:rPr lang="en-IN" sz="2000" dirty="0"/>
              <a:t>SnackWell reduced fat snacks</a:t>
            </a:r>
          </a:p>
          <a:p>
            <a:pPr marL="432" indent="0">
              <a:spcBef>
                <a:spcPts val="600"/>
              </a:spcBef>
              <a:buNone/>
            </a:pPr>
            <a:r>
              <a:rPr lang="en-IN" sz="2000" dirty="0"/>
              <a:t>DieHard auto batteries</a:t>
            </a:r>
          </a:p>
          <a:p>
            <a:pPr marL="432" indent="0">
              <a:spcBef>
                <a:spcPts val="600"/>
              </a:spcBef>
              <a:buNone/>
            </a:pPr>
            <a:r>
              <a:rPr lang="en-IN" sz="2000" dirty="0"/>
              <a:t>Mop &amp; Glo floor wax</a:t>
            </a:r>
          </a:p>
          <a:p>
            <a:pPr marL="432" indent="0">
              <a:spcBef>
                <a:spcPts val="600"/>
              </a:spcBef>
              <a:buNone/>
            </a:pPr>
            <a:r>
              <a:rPr lang="en-US" sz="2000" dirty="0"/>
              <a:t>Lean Cuisine low-calorie frozen entrees</a:t>
            </a:r>
          </a:p>
          <a:p>
            <a:pPr marL="432" indent="0">
              <a:spcBef>
                <a:spcPts val="600"/>
              </a:spcBef>
              <a:buNone/>
            </a:pPr>
            <a:r>
              <a:rPr lang="en-IN" sz="2000" dirty="0"/>
              <a:t>Shake’n Bake chicken seasoning</a:t>
            </a:r>
          </a:p>
          <a:p>
            <a:pPr marL="432" indent="0">
              <a:spcBef>
                <a:spcPts val="600"/>
              </a:spcBef>
              <a:buNone/>
            </a:pPr>
            <a:r>
              <a:rPr lang="en-IN" sz="2000" dirty="0"/>
              <a:t>Sub-Zero refrigerators and freezers</a:t>
            </a:r>
          </a:p>
          <a:p>
            <a:pPr marL="432" indent="0">
              <a:spcBef>
                <a:spcPts val="600"/>
              </a:spcBef>
              <a:buNone/>
            </a:pPr>
            <a:r>
              <a:rPr lang="en-IN" sz="2000" dirty="0"/>
              <a:t>Cling-Free static buildup remover</a:t>
            </a:r>
          </a:p>
          <a:p>
            <a:pPr marL="432" indent="0">
              <a:spcBef>
                <a:spcPts val="600"/>
              </a:spcBef>
              <a:buNone/>
            </a:pPr>
            <a:r>
              <a:rPr lang="en-IN" sz="2000" dirty="0"/>
              <a:t>Facebook social network</a:t>
            </a:r>
          </a:p>
          <a:p>
            <a:pPr marL="432" indent="0">
              <a:spcBef>
                <a:spcPts val="600"/>
              </a:spcBef>
              <a:buNone/>
            </a:pPr>
            <a:r>
              <a:rPr lang="en-IN" sz="2000" dirty="0"/>
              <a:t>Dropbox cloud storage</a:t>
            </a:r>
          </a:p>
        </p:txBody>
      </p:sp>
    </p:spTree>
    <p:extLst>
      <p:ext uri="{BB962C8B-B14F-4D97-AF65-F5344CB8AC3E}">
        <p14:creationId xmlns:p14="http://schemas.microsoft.com/office/powerpoint/2010/main" val="2569955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Brand Names </a:t>
            </a:r>
            <a:r>
              <a:rPr lang="en-US" sz="2000" b="0" dirty="0"/>
              <a:t>(4 of 5)</a:t>
            </a:r>
            <a:endParaRPr lang="en-IN" dirty="0"/>
          </a:p>
        </p:txBody>
      </p:sp>
      <p:sp>
        <p:nvSpPr>
          <p:cNvPr id="3" name="Content Placeholder 2"/>
          <p:cNvSpPr>
            <a:spLocks noGrp="1"/>
          </p:cNvSpPr>
          <p:nvPr>
            <p:ph sz="quarter" idx="13"/>
          </p:nvPr>
        </p:nvSpPr>
        <p:spPr/>
        <p:txBody>
          <a:bodyPr/>
          <a:lstStyle/>
          <a:p>
            <a:pPr marL="255600">
              <a:buFont typeface="Arial" panose="020B0604020202020204" pitchFamily="34" charset="0"/>
              <a:buChar char="•"/>
            </a:pPr>
            <a:r>
              <a:rPr lang="en-US" dirty="0"/>
              <a:t>Brand names can reinforce an important attribute or benefit associated that makes up its product positioning</a:t>
            </a:r>
          </a:p>
          <a:p>
            <a:pPr marL="255600">
              <a:buFont typeface="Arial" panose="020B0604020202020204" pitchFamily="34" charset="0"/>
              <a:buChar char="•"/>
            </a:pPr>
            <a:r>
              <a:rPr lang="en-US" dirty="0"/>
              <a:t>A descriptive brand name should make it easier to link the reinforced attribute or benefit</a:t>
            </a:r>
          </a:p>
        </p:txBody>
      </p:sp>
    </p:spTree>
    <p:extLst>
      <p:ext uri="{BB962C8B-B14F-4D97-AF65-F5344CB8AC3E}">
        <p14:creationId xmlns:p14="http://schemas.microsoft.com/office/powerpoint/2010/main" val="620926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Brand Names </a:t>
            </a:r>
            <a:r>
              <a:rPr lang="en-US" sz="2000" b="0" dirty="0"/>
              <a:t>(5 of 5)</a:t>
            </a:r>
            <a:endParaRPr lang="en-IN" dirty="0"/>
          </a:p>
        </p:txBody>
      </p:sp>
      <p:sp>
        <p:nvSpPr>
          <p:cNvPr id="3" name="Content Placeholder 2"/>
          <p:cNvSpPr>
            <a:spLocks noGrp="1"/>
          </p:cNvSpPr>
          <p:nvPr>
            <p:ph sz="quarter" idx="13"/>
          </p:nvPr>
        </p:nvSpPr>
        <p:spPr/>
        <p:txBody>
          <a:bodyPr/>
          <a:lstStyle/>
          <a:p>
            <a:pPr lvl="0"/>
            <a:r>
              <a:rPr lang="en-US" dirty="0"/>
              <a:t>Naming procedures:</a:t>
            </a:r>
          </a:p>
          <a:p>
            <a:pPr marL="741600" lvl="1" indent="-428400">
              <a:buFont typeface="+mj-lt"/>
              <a:buAutoNum type="arabicPeriod"/>
            </a:pPr>
            <a:r>
              <a:rPr lang="en-US" dirty="0"/>
              <a:t>Define objectives</a:t>
            </a:r>
          </a:p>
          <a:p>
            <a:pPr marL="741600" lvl="1" indent="-428400">
              <a:buFont typeface="+mj-lt"/>
              <a:buAutoNum type="arabicPeriod"/>
            </a:pPr>
            <a:r>
              <a:rPr lang="en-US" dirty="0"/>
              <a:t>Generate names</a:t>
            </a:r>
          </a:p>
          <a:p>
            <a:pPr marL="741600" lvl="1" indent="-428400">
              <a:buFont typeface="+mj-lt"/>
              <a:buAutoNum type="arabicPeriod"/>
            </a:pPr>
            <a:r>
              <a:rPr lang="en-US" dirty="0"/>
              <a:t>Screen initial candidates</a:t>
            </a:r>
          </a:p>
          <a:p>
            <a:pPr marL="741600" lvl="1" indent="-428400">
              <a:buFont typeface="+mj-lt"/>
              <a:buAutoNum type="arabicPeriod"/>
            </a:pPr>
            <a:r>
              <a:rPr lang="en-US" dirty="0"/>
              <a:t>Study candidate names</a:t>
            </a:r>
          </a:p>
          <a:p>
            <a:pPr marL="741600" lvl="1" indent="-428400">
              <a:buFont typeface="+mj-lt"/>
              <a:buAutoNum type="arabicPeriod"/>
            </a:pPr>
            <a:r>
              <a:rPr lang="en-US" dirty="0"/>
              <a:t>Research the final candidates</a:t>
            </a:r>
          </a:p>
          <a:p>
            <a:pPr marL="741600" lvl="1" indent="-428400">
              <a:buFont typeface="+mj-lt"/>
              <a:buAutoNum type="arabicPeriod"/>
            </a:pPr>
            <a:r>
              <a:rPr lang="en-US" dirty="0"/>
              <a:t>Select the final name</a:t>
            </a:r>
          </a:p>
        </p:txBody>
      </p:sp>
    </p:spTree>
    <p:extLst>
      <p:ext uri="{BB962C8B-B14F-4D97-AF65-F5344CB8AC3E}">
        <p14:creationId xmlns:p14="http://schemas.microsoft.com/office/powerpoint/2010/main" val="1366654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a:t>
            </a:r>
            <a:r>
              <a:rPr lang="en-IN" sz="100" dirty="0"/>
              <a:t> </a:t>
            </a:r>
            <a:r>
              <a:rPr lang="en-IN" dirty="0"/>
              <a:t>R</a:t>
            </a:r>
            <a:r>
              <a:rPr lang="en-IN" sz="100" dirty="0"/>
              <a:t> </a:t>
            </a:r>
            <a:r>
              <a:rPr lang="en-IN" dirty="0"/>
              <a:t>Ls </a:t>
            </a:r>
            <a:r>
              <a:rPr lang="en-IN" sz="2000" b="0" dirty="0"/>
              <a:t>(1 of 2)</a:t>
            </a:r>
          </a:p>
        </p:txBody>
      </p:sp>
      <p:sp>
        <p:nvSpPr>
          <p:cNvPr id="3" name="Content Placeholder 2"/>
          <p:cNvSpPr>
            <a:spLocks noGrp="1"/>
          </p:cNvSpPr>
          <p:nvPr>
            <p:ph sz="quarter" idx="13"/>
          </p:nvPr>
        </p:nvSpPr>
        <p:spPr/>
        <p:txBody>
          <a:bodyPr/>
          <a:lstStyle/>
          <a:p>
            <a:pPr lvl="0"/>
            <a:r>
              <a:rPr lang="en-US" dirty="0"/>
              <a:t>U</a:t>
            </a:r>
            <a:r>
              <a:rPr lang="en-US" sz="100" dirty="0"/>
              <a:t> </a:t>
            </a:r>
            <a:r>
              <a:rPr lang="en-US" dirty="0"/>
              <a:t>R</a:t>
            </a:r>
            <a:r>
              <a:rPr lang="en-US" sz="100" dirty="0"/>
              <a:t> </a:t>
            </a:r>
            <a:r>
              <a:rPr lang="en-US" dirty="0"/>
              <a:t>Ls (uniform resource locators) specify locations of pages on the Web:</a:t>
            </a:r>
          </a:p>
          <a:p>
            <a:pPr lvl="1"/>
            <a:r>
              <a:rPr lang="en-US" dirty="0"/>
              <a:t>Commonly referred to as domain names</a:t>
            </a:r>
          </a:p>
          <a:p>
            <a:pPr lvl="1"/>
            <a:r>
              <a:rPr lang="en-US" dirty="0"/>
              <a:t>Owner of a U</a:t>
            </a:r>
            <a:r>
              <a:rPr lang="en-US" sz="100" dirty="0"/>
              <a:t> </a:t>
            </a:r>
            <a:r>
              <a:rPr lang="en-US" dirty="0"/>
              <a:t>R</a:t>
            </a:r>
            <a:r>
              <a:rPr lang="en-US" sz="100" dirty="0"/>
              <a:t> </a:t>
            </a:r>
            <a:r>
              <a:rPr lang="en-US" dirty="0"/>
              <a:t>L must register and pay for the name</a:t>
            </a:r>
          </a:p>
          <a:p>
            <a:pPr lvl="1"/>
            <a:r>
              <a:rPr lang="en-US" dirty="0"/>
              <a:t>Protects a brand from unauthorized use in other domain names</a:t>
            </a:r>
          </a:p>
          <a:p>
            <a:pPr lvl="0"/>
            <a:r>
              <a:rPr lang="en-US" dirty="0"/>
              <a:t>Cybersquatting- Registering, trafficking in, or using a domain name with bad-faith to profit from:</a:t>
            </a:r>
          </a:p>
          <a:p>
            <a:pPr lvl="1"/>
            <a:r>
              <a:rPr lang="en-US" dirty="0"/>
              <a:t>The goodwill of a trademark belonging to someone else</a:t>
            </a:r>
          </a:p>
        </p:txBody>
      </p:sp>
    </p:spTree>
    <p:extLst>
      <p:ext uri="{BB962C8B-B14F-4D97-AF65-F5344CB8AC3E}">
        <p14:creationId xmlns:p14="http://schemas.microsoft.com/office/powerpoint/2010/main" val="3625038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a:t>
            </a:r>
            <a:r>
              <a:rPr lang="en-IN" sz="100" dirty="0"/>
              <a:t> </a:t>
            </a:r>
            <a:r>
              <a:rPr lang="en-IN" dirty="0"/>
              <a:t>R</a:t>
            </a:r>
            <a:r>
              <a:rPr lang="en-IN" sz="100" dirty="0"/>
              <a:t> </a:t>
            </a:r>
            <a:r>
              <a:rPr lang="en-IN" dirty="0"/>
              <a:t>Ls </a:t>
            </a:r>
            <a:r>
              <a:rPr lang="en-IN" sz="2000" b="0" dirty="0"/>
              <a:t>(2 of 2)</a:t>
            </a:r>
            <a:endParaRPr lang="en-IN" sz="2000" dirty="0"/>
          </a:p>
        </p:txBody>
      </p:sp>
      <p:sp>
        <p:nvSpPr>
          <p:cNvPr id="3" name="Content Placeholder 2"/>
          <p:cNvSpPr>
            <a:spLocks noGrp="1"/>
          </p:cNvSpPr>
          <p:nvPr>
            <p:ph sz="quarter" idx="13"/>
          </p:nvPr>
        </p:nvSpPr>
        <p:spPr>
          <a:xfrm>
            <a:off x="457200" y="1556326"/>
            <a:ext cx="8402128" cy="4434275"/>
          </a:xfrm>
        </p:spPr>
        <p:txBody>
          <a:bodyPr/>
          <a:lstStyle/>
          <a:p>
            <a:pPr lvl="0"/>
            <a:r>
              <a:rPr lang="en-US" sz="2200" dirty="0"/>
              <a:t>A company needs to protect their brands from unauthorized use in other domain names:</a:t>
            </a:r>
          </a:p>
          <a:p>
            <a:pPr lvl="1"/>
            <a:r>
              <a:rPr lang="en-US" sz="2200" dirty="0"/>
              <a:t>Company can:</a:t>
            </a:r>
          </a:p>
          <a:p>
            <a:pPr lvl="2"/>
            <a:r>
              <a:rPr lang="en-US" sz="2200" dirty="0"/>
              <a:t>Sue current owner of the U</a:t>
            </a:r>
            <a:r>
              <a:rPr lang="en-US" sz="100" dirty="0"/>
              <a:t> </a:t>
            </a:r>
            <a:r>
              <a:rPr lang="en-US" sz="2200" dirty="0"/>
              <a:t>R</a:t>
            </a:r>
            <a:r>
              <a:rPr lang="en-US" sz="100" dirty="0"/>
              <a:t> </a:t>
            </a:r>
            <a:r>
              <a:rPr lang="en-US" sz="2200" dirty="0"/>
              <a:t>L for copyright infringement</a:t>
            </a:r>
          </a:p>
          <a:p>
            <a:pPr lvl="2"/>
            <a:r>
              <a:rPr lang="en-US" sz="2200" dirty="0"/>
              <a:t>Buy the name from the current owner</a:t>
            </a:r>
          </a:p>
          <a:p>
            <a:pPr lvl="2"/>
            <a:r>
              <a:rPr lang="en-US" sz="2200" dirty="0"/>
              <a:t>Register all conceivable variations of its brand as domain names ahead of time</a:t>
            </a:r>
          </a:p>
          <a:p>
            <a:r>
              <a:rPr lang="en-US" sz="2200" dirty="0"/>
              <a:t>Cybersquatting or domain squatting:</a:t>
            </a:r>
          </a:p>
          <a:p>
            <a:pPr lvl="1"/>
            <a:r>
              <a:rPr lang="en-US" sz="2200" dirty="0"/>
              <a:t>Registering, trafficking in, or using a domain name with bad-faith to profit from:</a:t>
            </a:r>
          </a:p>
          <a:p>
            <a:pPr lvl="1"/>
            <a:r>
              <a:rPr lang="en-US" sz="2200" dirty="0"/>
              <a:t>The goodwill of a trademark belonging to someone else</a:t>
            </a:r>
          </a:p>
        </p:txBody>
      </p:sp>
    </p:spTree>
    <p:extLst>
      <p:ext uri="{BB962C8B-B14F-4D97-AF65-F5344CB8AC3E}">
        <p14:creationId xmlns:p14="http://schemas.microsoft.com/office/powerpoint/2010/main" val="3000696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Logos and Symbols </a:t>
            </a:r>
            <a:r>
              <a:rPr lang="en-IN" sz="2000" b="0" dirty="0"/>
              <a:t>(1 of 2)</a:t>
            </a:r>
          </a:p>
        </p:txBody>
      </p:sp>
      <p:sp>
        <p:nvSpPr>
          <p:cNvPr id="3" name="Content Placeholder 2"/>
          <p:cNvSpPr>
            <a:spLocks noGrp="1"/>
          </p:cNvSpPr>
          <p:nvPr>
            <p:ph sz="quarter" idx="13"/>
          </p:nvPr>
        </p:nvSpPr>
        <p:spPr/>
        <p:txBody>
          <a:bodyPr/>
          <a:lstStyle/>
          <a:p>
            <a:pPr lvl="0"/>
            <a:r>
              <a:rPr lang="en-US" dirty="0"/>
              <a:t>Logos:</a:t>
            </a:r>
          </a:p>
          <a:p>
            <a:pPr lvl="1"/>
            <a:r>
              <a:rPr lang="en-US" dirty="0"/>
              <a:t>Visual elements play a critical role in building brand equity and brand awareness:</a:t>
            </a:r>
          </a:p>
          <a:p>
            <a:pPr lvl="2"/>
            <a:r>
              <a:rPr lang="en-US" dirty="0"/>
              <a:t>Indicate origin, ownership, or association</a:t>
            </a:r>
          </a:p>
          <a:p>
            <a:pPr lvl="2"/>
            <a:r>
              <a:rPr lang="en-US" dirty="0"/>
              <a:t>Range from corporate names or trademarks written in a distinctive form, to abstract designs that may:</a:t>
            </a:r>
          </a:p>
          <a:p>
            <a:pPr marL="1602000" lvl="3"/>
            <a:r>
              <a:rPr lang="en-US" dirty="0"/>
              <a:t>Be completely unrelated to the corporate name or activities</a:t>
            </a:r>
          </a:p>
          <a:p>
            <a:r>
              <a:rPr lang="en-US" dirty="0"/>
              <a:t>Symbols:</a:t>
            </a:r>
          </a:p>
          <a:p>
            <a:pPr lvl="1"/>
            <a:r>
              <a:rPr lang="en-US" dirty="0"/>
              <a:t>Nonword mark logos</a:t>
            </a:r>
          </a:p>
        </p:txBody>
      </p:sp>
    </p:spTree>
    <p:extLst>
      <p:ext uri="{BB962C8B-B14F-4D97-AF65-F5344CB8AC3E}">
        <p14:creationId xmlns:p14="http://schemas.microsoft.com/office/powerpoint/2010/main" val="1338361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Logos and Symbols </a:t>
            </a:r>
            <a:r>
              <a:rPr lang="en-IN" sz="2000" b="0" dirty="0"/>
              <a:t>(2 of 2)</a:t>
            </a:r>
            <a:endParaRPr lang="en-IN" dirty="0"/>
          </a:p>
        </p:txBody>
      </p:sp>
      <p:sp>
        <p:nvSpPr>
          <p:cNvPr id="3" name="Content Placeholder 2"/>
          <p:cNvSpPr>
            <a:spLocks noGrp="1"/>
          </p:cNvSpPr>
          <p:nvPr>
            <p:ph sz="quarter" idx="13"/>
          </p:nvPr>
        </p:nvSpPr>
        <p:spPr/>
        <p:txBody>
          <a:bodyPr/>
          <a:lstStyle/>
          <a:p>
            <a:r>
              <a:rPr lang="en-US" dirty="0"/>
              <a:t>Like names, abstract logos can be distinctive and recognizable:</a:t>
            </a:r>
          </a:p>
          <a:p>
            <a:pPr lvl="1"/>
            <a:r>
              <a:rPr lang="en-US" dirty="0"/>
              <a:t>Abstract logos may lack the inherent meaning present with a more concrete logo</a:t>
            </a:r>
          </a:p>
          <a:p>
            <a:pPr lvl="1"/>
            <a:r>
              <a:rPr lang="en-US" dirty="0"/>
              <a:t>One danger is that consumers may not understand what the logo is intended to represent</a:t>
            </a:r>
          </a:p>
        </p:txBody>
      </p:sp>
    </p:spTree>
    <p:extLst>
      <p:ext uri="{BB962C8B-B14F-4D97-AF65-F5344CB8AC3E}">
        <p14:creationId xmlns:p14="http://schemas.microsoft.com/office/powerpoint/2010/main" val="10714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40B6-3FA0-CACF-BBD8-E11E5555FFA3}"/>
              </a:ext>
            </a:extLst>
          </p:cNvPr>
          <p:cNvSpPr>
            <a:spLocks noGrp="1"/>
          </p:cNvSpPr>
          <p:nvPr>
            <p:ph type="title"/>
          </p:nvPr>
        </p:nvSpPr>
        <p:spPr/>
        <p:txBody>
          <a:bodyPr/>
          <a:lstStyle/>
          <a:p>
            <a:r>
              <a:rPr lang="en-US" dirty="0"/>
              <a:t>Designing and Implementing Brand Marketing Programs</a:t>
            </a:r>
          </a:p>
        </p:txBody>
      </p:sp>
    </p:spTree>
    <p:extLst>
      <p:ext uri="{BB962C8B-B14F-4D97-AF65-F5344CB8AC3E}">
        <p14:creationId xmlns:p14="http://schemas.microsoft.com/office/powerpoint/2010/main" val="321878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Characters</a:t>
            </a:r>
          </a:p>
        </p:txBody>
      </p:sp>
      <p:sp>
        <p:nvSpPr>
          <p:cNvPr id="3" name="Content Placeholder 2"/>
          <p:cNvSpPr>
            <a:spLocks noGrp="1"/>
          </p:cNvSpPr>
          <p:nvPr>
            <p:ph sz="quarter" idx="13"/>
          </p:nvPr>
        </p:nvSpPr>
        <p:spPr/>
        <p:txBody>
          <a:bodyPr/>
          <a:lstStyle/>
          <a:p>
            <a:pPr lvl="0"/>
            <a:r>
              <a:rPr lang="en-US" dirty="0"/>
              <a:t>Special type of brand symbol:</a:t>
            </a:r>
          </a:p>
          <a:p>
            <a:pPr lvl="1"/>
            <a:r>
              <a:rPr lang="en-US" dirty="0"/>
              <a:t>One that takes on human or real-life characteristics</a:t>
            </a:r>
          </a:p>
          <a:p>
            <a:pPr lvl="0"/>
            <a:r>
              <a:rPr lang="en-US" dirty="0"/>
              <a:t>Introduced through advertising:</a:t>
            </a:r>
          </a:p>
          <a:p>
            <a:pPr lvl="1"/>
            <a:r>
              <a:rPr lang="en-US" dirty="0"/>
              <a:t>Can play a central role in ad campaigns and package designs</a:t>
            </a:r>
          </a:p>
        </p:txBody>
      </p:sp>
    </p:spTree>
    <p:extLst>
      <p:ext uri="{BB962C8B-B14F-4D97-AF65-F5344CB8AC3E}">
        <p14:creationId xmlns:p14="http://schemas.microsoft.com/office/powerpoint/2010/main" val="2422217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Slogans </a:t>
            </a:r>
            <a:r>
              <a:rPr lang="en-IN" sz="2000" b="0" dirty="0"/>
              <a:t>(1 of 2)</a:t>
            </a:r>
          </a:p>
        </p:txBody>
      </p:sp>
      <p:sp>
        <p:nvSpPr>
          <p:cNvPr id="3" name="Content Placeholder 2"/>
          <p:cNvSpPr>
            <a:spLocks noGrp="1"/>
          </p:cNvSpPr>
          <p:nvPr>
            <p:ph sz="quarter" idx="13"/>
          </p:nvPr>
        </p:nvSpPr>
        <p:spPr/>
        <p:txBody>
          <a:bodyPr/>
          <a:lstStyle/>
          <a:p>
            <a:pPr lvl="0"/>
            <a:r>
              <a:rPr lang="en-US" dirty="0"/>
              <a:t>Short phrases that communicate descriptive or persuasive information about the brand</a:t>
            </a:r>
          </a:p>
          <a:p>
            <a:pPr lvl="0"/>
            <a:r>
              <a:rPr lang="en-US" dirty="0"/>
              <a:t>Function as useful “hooks” or “handles” to help consumers grasp the meaning of a brand</a:t>
            </a:r>
          </a:p>
          <a:p>
            <a:pPr lvl="0"/>
            <a:r>
              <a:rPr lang="en-US" dirty="0"/>
              <a:t>Indispensable means of summarizing and translating the intent of a marketing program</a:t>
            </a:r>
          </a:p>
        </p:txBody>
      </p:sp>
    </p:spTree>
    <p:extLst>
      <p:ext uri="{BB962C8B-B14F-4D97-AF65-F5344CB8AC3E}">
        <p14:creationId xmlns:p14="http://schemas.microsoft.com/office/powerpoint/2010/main" val="2451801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Slogans </a:t>
            </a:r>
            <a:r>
              <a:rPr lang="en-IN" sz="2000" b="0" dirty="0"/>
              <a:t>(2 of 2)</a:t>
            </a:r>
            <a:endParaRPr lang="en-IN" dirty="0"/>
          </a:p>
        </p:txBody>
      </p:sp>
      <p:sp>
        <p:nvSpPr>
          <p:cNvPr id="3" name="Content Placeholder 2"/>
          <p:cNvSpPr>
            <a:spLocks noGrp="1"/>
          </p:cNvSpPr>
          <p:nvPr>
            <p:ph sz="quarter" idx="13"/>
          </p:nvPr>
        </p:nvSpPr>
        <p:spPr>
          <a:xfrm>
            <a:off x="457199" y="1556326"/>
            <a:ext cx="8367623" cy="4602934"/>
          </a:xfrm>
        </p:spPr>
        <p:txBody>
          <a:bodyPr/>
          <a:lstStyle/>
          <a:p>
            <a:pPr lvl="0"/>
            <a:r>
              <a:rPr lang="en-US" sz="2200" dirty="0"/>
              <a:t>Designing slogans:</a:t>
            </a:r>
          </a:p>
          <a:p>
            <a:pPr lvl="1"/>
            <a:r>
              <a:rPr lang="en-US" sz="2200" dirty="0"/>
              <a:t>Designed so they contribute to brand equity in multiple ways</a:t>
            </a:r>
          </a:p>
          <a:p>
            <a:pPr lvl="1"/>
            <a:r>
              <a:rPr lang="en-US" sz="2200" dirty="0"/>
              <a:t>Can contain product-related messages and other meanings</a:t>
            </a:r>
          </a:p>
          <a:p>
            <a:pPr lvl="0"/>
            <a:r>
              <a:rPr lang="en-US" sz="2200" dirty="0"/>
              <a:t>Updating slogans:</a:t>
            </a:r>
          </a:p>
          <a:p>
            <a:pPr lvl="1"/>
            <a:r>
              <a:rPr lang="en-US" sz="2200" dirty="0"/>
              <a:t>Recognize how it contributes to brand equity:</a:t>
            </a:r>
          </a:p>
          <a:p>
            <a:pPr lvl="2"/>
            <a:r>
              <a:rPr lang="en-US" sz="2200" dirty="0"/>
              <a:t>Through enhanced awareness or image</a:t>
            </a:r>
          </a:p>
          <a:p>
            <a:pPr lvl="1"/>
            <a:r>
              <a:rPr lang="en-US" sz="2200" dirty="0"/>
              <a:t>Decide how much of this equity enhancement, if any, is still needed</a:t>
            </a:r>
          </a:p>
          <a:p>
            <a:pPr lvl="1"/>
            <a:r>
              <a:rPr lang="en-US" sz="2200" dirty="0"/>
              <a:t>Retain needed or desired equities still residing in the slogan</a:t>
            </a:r>
          </a:p>
          <a:p>
            <a:pPr lvl="2"/>
            <a:r>
              <a:rPr lang="en-US" sz="2200" dirty="0"/>
              <a:t>While providing whatever new twists of meaning are necessary to contribute to equity in other ways</a:t>
            </a:r>
          </a:p>
        </p:txBody>
      </p:sp>
    </p:spTree>
    <p:extLst>
      <p:ext uri="{BB962C8B-B14F-4D97-AF65-F5344CB8AC3E}">
        <p14:creationId xmlns:p14="http://schemas.microsoft.com/office/powerpoint/2010/main" val="745317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41743" cy="1097279"/>
          </a:xfrm>
        </p:spPr>
        <p:txBody>
          <a:bodyPr/>
          <a:lstStyle/>
          <a:p>
            <a:r>
              <a:rPr lang="en-IN" dirty="0"/>
              <a:t>Figure 4-7: Famous Slogans Quiz </a:t>
            </a:r>
            <a:r>
              <a:rPr lang="en-IN" sz="2000" b="0" dirty="0"/>
              <a:t>(1 of 2)</a:t>
            </a:r>
            <a:endParaRPr lang="en-IN" dirty="0"/>
          </a:p>
        </p:txBody>
      </p:sp>
      <p:sp>
        <p:nvSpPr>
          <p:cNvPr id="4" name="Content Placeholder 3"/>
          <p:cNvSpPr>
            <a:spLocks noGrp="1"/>
          </p:cNvSpPr>
          <p:nvPr>
            <p:ph sz="quarter" idx="13"/>
          </p:nvPr>
        </p:nvSpPr>
        <p:spPr>
          <a:xfrm>
            <a:off x="457200" y="1556327"/>
            <a:ext cx="8229600" cy="4647250"/>
          </a:xfrm>
        </p:spPr>
        <p:txBody>
          <a:bodyPr/>
          <a:lstStyle/>
          <a:p>
            <a:pPr marL="432000" indent="-432000">
              <a:spcBef>
                <a:spcPts val="1200"/>
              </a:spcBef>
              <a:buFont typeface="+mj-lt"/>
              <a:buAutoNum type="arabicPeriod"/>
            </a:pPr>
            <a:r>
              <a:rPr lang="en-US" sz="1800" dirty="0"/>
              <a:t> </a:t>
            </a:r>
            <a:r>
              <a:rPr lang="en-US" sz="1000" dirty="0">
                <a:solidFill>
                  <a:schemeClr val="bg1"/>
                </a:solidFill>
              </a:rPr>
              <a:t>fill in the blank</a:t>
            </a:r>
            <a:r>
              <a:rPr lang="en-US" sz="1800" dirty="0"/>
              <a:t> </a:t>
            </a:r>
            <a:r>
              <a:rPr lang="en-US" sz="2000" dirty="0"/>
              <a:t>Reach Out and Touch Someone</a:t>
            </a:r>
          </a:p>
          <a:p>
            <a:pPr marL="432000" indent="-432000">
              <a:spcBef>
                <a:spcPts val="1200"/>
              </a:spcBef>
              <a:buFont typeface="+mj-lt"/>
              <a:buAutoNum type="arabicPeriod"/>
            </a:pPr>
            <a:r>
              <a:rPr lang="en-US" sz="1800" dirty="0"/>
              <a:t> </a:t>
            </a:r>
            <a:r>
              <a:rPr lang="en-US" sz="1000" dirty="0">
                <a:solidFill>
                  <a:schemeClr val="bg1"/>
                </a:solidFill>
              </a:rPr>
              <a:t>fill in the blank</a:t>
            </a:r>
            <a:r>
              <a:rPr lang="en-US" sz="1800" dirty="0"/>
              <a:t> Have It Your Way</a:t>
            </a:r>
          </a:p>
          <a:p>
            <a:pPr marL="432000" indent="-432000">
              <a:spcBef>
                <a:spcPts val="1200"/>
              </a:spcBef>
              <a:buFont typeface="+mj-lt"/>
              <a:buAutoNum type="arabicPeriod"/>
            </a:pPr>
            <a:r>
              <a:rPr lang="en-US" sz="1800" dirty="0"/>
              <a:t> </a:t>
            </a:r>
            <a:r>
              <a:rPr lang="en-US" sz="1000" dirty="0">
                <a:solidFill>
                  <a:schemeClr val="bg1"/>
                </a:solidFill>
              </a:rPr>
              <a:t>fill in the blank</a:t>
            </a:r>
            <a:r>
              <a:rPr lang="en-US" sz="1800" dirty="0"/>
              <a:t> </a:t>
            </a:r>
            <a:r>
              <a:rPr lang="en-IN" sz="1800" dirty="0"/>
              <a:t>Just Do It</a:t>
            </a:r>
          </a:p>
          <a:p>
            <a:pPr marL="432000" indent="-432000">
              <a:spcBef>
                <a:spcPts val="1200"/>
              </a:spcBef>
              <a:buFont typeface="+mj-lt"/>
              <a:buAutoNum type="arabicPeriod"/>
            </a:pPr>
            <a:r>
              <a:rPr lang="en-US" sz="1800" dirty="0"/>
              <a:t> </a:t>
            </a:r>
            <a:r>
              <a:rPr lang="en-US" sz="1000" dirty="0">
                <a:solidFill>
                  <a:schemeClr val="bg1"/>
                </a:solidFill>
              </a:rPr>
              <a:t>fill in the blank</a:t>
            </a:r>
            <a:r>
              <a:rPr lang="en-US" sz="1800" dirty="0"/>
              <a:t> When It Absolutely, Positively Has to Be </a:t>
            </a:r>
            <a:r>
              <a:rPr lang="en-IN" sz="1800" dirty="0"/>
              <a:t>There Overnight</a:t>
            </a:r>
          </a:p>
          <a:p>
            <a:pPr marL="432000" indent="-432000">
              <a:spcBef>
                <a:spcPts val="1200"/>
              </a:spcBef>
              <a:buFont typeface="+mj-lt"/>
              <a:buAutoNum type="arabicPeriod"/>
            </a:pPr>
            <a:r>
              <a:rPr lang="en-US" sz="1800" dirty="0"/>
              <a:t> </a:t>
            </a:r>
            <a:r>
              <a:rPr lang="en-US" sz="1000" dirty="0">
                <a:solidFill>
                  <a:schemeClr val="bg1"/>
                </a:solidFill>
              </a:rPr>
              <a:t>fill in the blank</a:t>
            </a:r>
            <a:r>
              <a:rPr lang="en-US" sz="1800" dirty="0"/>
              <a:t> </a:t>
            </a:r>
            <a:r>
              <a:rPr lang="en-IN" sz="1800" dirty="0"/>
              <a:t>Drivers Wanted</a:t>
            </a:r>
          </a:p>
          <a:p>
            <a:pPr marL="432000" indent="-432000">
              <a:spcBef>
                <a:spcPts val="1200"/>
              </a:spcBef>
              <a:buFont typeface="+mj-lt"/>
              <a:buAutoNum type="arabicPeriod"/>
            </a:pPr>
            <a:r>
              <a:rPr lang="en-US" sz="1800" dirty="0"/>
              <a:t> </a:t>
            </a:r>
            <a:r>
              <a:rPr lang="en-US" sz="1000" dirty="0">
                <a:solidFill>
                  <a:schemeClr val="bg1"/>
                </a:solidFill>
              </a:rPr>
              <a:t>fill in the blank</a:t>
            </a:r>
            <a:r>
              <a:rPr lang="en-US" sz="1800" dirty="0"/>
              <a:t> Don’t Leave Home Without It</a:t>
            </a:r>
          </a:p>
          <a:p>
            <a:pPr marL="432000" indent="-432000">
              <a:spcBef>
                <a:spcPts val="1200"/>
              </a:spcBef>
              <a:buFont typeface="+mj-lt"/>
              <a:buAutoNum type="arabicPeriod"/>
            </a:pPr>
            <a:r>
              <a:rPr lang="en-US" sz="1800" dirty="0"/>
              <a:t> </a:t>
            </a:r>
            <a:r>
              <a:rPr lang="en-US" sz="1000" dirty="0">
                <a:solidFill>
                  <a:schemeClr val="bg1"/>
                </a:solidFill>
              </a:rPr>
              <a:t>fill in the blank</a:t>
            </a:r>
            <a:r>
              <a:rPr lang="en-US" sz="1800" dirty="0"/>
              <a:t> </a:t>
            </a:r>
            <a:r>
              <a:rPr lang="en-IN" sz="1800" dirty="0"/>
              <a:t>Like a Rock</a:t>
            </a:r>
          </a:p>
          <a:p>
            <a:pPr marL="432000" indent="-432000">
              <a:spcBef>
                <a:spcPts val="1200"/>
              </a:spcBef>
              <a:buFont typeface="+mj-lt"/>
              <a:buAutoNum type="arabicPeriod"/>
            </a:pPr>
            <a:r>
              <a:rPr lang="en-US" sz="1800" dirty="0"/>
              <a:t> </a:t>
            </a:r>
            <a:r>
              <a:rPr lang="en-US" sz="1000" dirty="0">
                <a:solidFill>
                  <a:schemeClr val="bg1"/>
                </a:solidFill>
              </a:rPr>
              <a:t>fill in the blank</a:t>
            </a:r>
            <a:r>
              <a:rPr lang="en-US" sz="1800" dirty="0"/>
              <a:t> Because I’m Worth It</a:t>
            </a:r>
          </a:p>
          <a:p>
            <a:pPr marL="432000" indent="-432000">
              <a:spcBef>
                <a:spcPts val="1200"/>
              </a:spcBef>
              <a:buFont typeface="+mj-lt"/>
              <a:buAutoNum type="arabicPeriod"/>
            </a:pPr>
            <a:r>
              <a:rPr lang="en-US" sz="1800" dirty="0"/>
              <a:t> </a:t>
            </a:r>
            <a:r>
              <a:rPr lang="en-US" sz="1000" dirty="0">
                <a:solidFill>
                  <a:schemeClr val="bg1"/>
                </a:solidFill>
              </a:rPr>
              <a:t>fill in the blank</a:t>
            </a:r>
            <a:r>
              <a:rPr lang="en-US" sz="1800" dirty="0"/>
              <a:t> The Ultimate Driving Machine</a:t>
            </a:r>
            <a:endParaRPr lang="en-IN" sz="1800" dirty="0"/>
          </a:p>
          <a:p>
            <a:pPr marL="432000" indent="-432000">
              <a:spcBef>
                <a:spcPts val="1200"/>
              </a:spcBef>
              <a:buFont typeface="+mj-lt"/>
              <a:buAutoNum type="arabicPeriod"/>
            </a:pPr>
            <a:r>
              <a:rPr lang="en-US" sz="1800" dirty="0"/>
              <a:t> </a:t>
            </a:r>
            <a:r>
              <a:rPr lang="en-US" sz="1000" dirty="0">
                <a:solidFill>
                  <a:schemeClr val="bg1"/>
                </a:solidFill>
              </a:rPr>
              <a:t>fill in the blank</a:t>
            </a:r>
            <a:r>
              <a:rPr lang="en-US" sz="1800" dirty="0"/>
              <a:t> When You Care Enough to Send the Very Best</a:t>
            </a:r>
          </a:p>
          <a:p>
            <a:pPr marL="432000" indent="-432000">
              <a:spcBef>
                <a:spcPts val="1200"/>
              </a:spcBef>
              <a:buFont typeface="+mj-lt"/>
              <a:buAutoNum type="arabicPeriod"/>
            </a:pPr>
            <a:r>
              <a:rPr lang="en-IN" sz="1800" dirty="0"/>
              <a:t> </a:t>
            </a:r>
            <a:r>
              <a:rPr lang="en-IN" sz="1000" dirty="0">
                <a:solidFill>
                  <a:schemeClr val="bg1"/>
                </a:solidFill>
              </a:rPr>
              <a:t>fill in the blank</a:t>
            </a:r>
            <a:r>
              <a:rPr lang="en-IN" sz="1800" dirty="0"/>
              <a:t> Capitalist Tool</a:t>
            </a:r>
            <a:endParaRPr lang="en-US" sz="1800" dirty="0"/>
          </a:p>
        </p:txBody>
      </p:sp>
      <p:cxnSp>
        <p:nvCxnSpPr>
          <p:cNvPr id="12" name="Straight Connector 11"/>
          <p:cNvCxnSpPr/>
          <p:nvPr/>
        </p:nvCxnSpPr>
        <p:spPr>
          <a:xfrm>
            <a:off x="767751" y="1828803"/>
            <a:ext cx="9661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767751" y="2283128"/>
            <a:ext cx="9661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767751" y="2679947"/>
            <a:ext cx="9661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767751" y="3119895"/>
            <a:ext cx="9661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767751" y="3533966"/>
            <a:ext cx="9661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767751" y="3965280"/>
            <a:ext cx="9661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767751" y="4396603"/>
            <a:ext cx="9661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767751" y="4827928"/>
            <a:ext cx="9661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767751" y="5250625"/>
            <a:ext cx="9661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776377" y="5673314"/>
            <a:ext cx="9661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785003" y="6110386"/>
            <a:ext cx="9661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8682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58996" cy="1097279"/>
          </a:xfrm>
        </p:spPr>
        <p:txBody>
          <a:bodyPr/>
          <a:lstStyle/>
          <a:p>
            <a:r>
              <a:rPr lang="en-IN" dirty="0"/>
              <a:t>Figure 4-7: Famous Slogans Quiz </a:t>
            </a:r>
            <a:r>
              <a:rPr lang="en-IN" sz="2000" b="0" dirty="0"/>
              <a:t>(2 of 2)</a:t>
            </a:r>
            <a:endParaRPr lang="en-IN" dirty="0"/>
          </a:p>
        </p:txBody>
      </p:sp>
      <p:sp>
        <p:nvSpPr>
          <p:cNvPr id="4" name="Content Placeholder 3"/>
          <p:cNvSpPr>
            <a:spLocks noGrp="1"/>
          </p:cNvSpPr>
          <p:nvPr>
            <p:ph sz="quarter" idx="13"/>
          </p:nvPr>
        </p:nvSpPr>
        <p:spPr>
          <a:xfrm>
            <a:off x="457200" y="1556326"/>
            <a:ext cx="8229600" cy="3843809"/>
          </a:xfrm>
        </p:spPr>
        <p:txBody>
          <a:bodyPr/>
          <a:lstStyle/>
          <a:p>
            <a:pPr marL="432000" indent="-432000">
              <a:spcBef>
                <a:spcPts val="1200"/>
              </a:spcBef>
              <a:buFont typeface="+mj-lt"/>
              <a:buAutoNum type="arabicPeriod" startAt="12"/>
            </a:pPr>
            <a:r>
              <a:rPr lang="en-US" sz="1800" dirty="0"/>
              <a:t> </a:t>
            </a:r>
            <a:r>
              <a:rPr lang="en-US" sz="1000" dirty="0">
                <a:solidFill>
                  <a:schemeClr val="bg1"/>
                </a:solidFill>
              </a:rPr>
              <a:t>fill in the blank</a:t>
            </a:r>
            <a:r>
              <a:rPr lang="en-US" sz="1800" dirty="0"/>
              <a:t> The Wonder Drug That Works Wonders</a:t>
            </a:r>
          </a:p>
          <a:p>
            <a:pPr marL="432000" indent="-432000">
              <a:spcBef>
                <a:spcPts val="1200"/>
              </a:spcBef>
              <a:buFont typeface="+mj-lt"/>
              <a:buAutoNum type="arabicPeriod" startAt="12"/>
            </a:pPr>
            <a:r>
              <a:rPr lang="en-IN" sz="1800" dirty="0"/>
              <a:t> </a:t>
            </a:r>
            <a:r>
              <a:rPr lang="en-US" sz="1000" dirty="0">
                <a:solidFill>
                  <a:schemeClr val="bg1"/>
                </a:solidFill>
              </a:rPr>
              <a:t>fill in the blank</a:t>
            </a:r>
            <a:r>
              <a:rPr lang="en-US" sz="1800" dirty="0"/>
              <a:t> </a:t>
            </a:r>
            <a:r>
              <a:rPr lang="en-IN" sz="1800" dirty="0"/>
              <a:t>No More Tears</a:t>
            </a:r>
          </a:p>
          <a:p>
            <a:pPr marL="432000" indent="-432000">
              <a:spcBef>
                <a:spcPts val="1200"/>
              </a:spcBef>
              <a:buFont typeface="+mj-lt"/>
              <a:buAutoNum type="arabicPeriod" startAt="12"/>
            </a:pPr>
            <a:r>
              <a:rPr lang="en-US" sz="1800" dirty="0"/>
              <a:t> </a:t>
            </a:r>
            <a:r>
              <a:rPr lang="en-US" sz="1000" dirty="0">
                <a:solidFill>
                  <a:schemeClr val="bg1"/>
                </a:solidFill>
              </a:rPr>
              <a:t>fill in the blank</a:t>
            </a:r>
            <a:r>
              <a:rPr lang="en-US" sz="1800" dirty="0"/>
              <a:t> Melts in Your Mouth, Not in Your Hands</a:t>
            </a:r>
          </a:p>
          <a:p>
            <a:pPr marL="432000" indent="-432000">
              <a:spcBef>
                <a:spcPts val="1200"/>
              </a:spcBef>
              <a:buFont typeface="+mj-lt"/>
              <a:buAutoNum type="arabicPeriod" startAt="12"/>
            </a:pPr>
            <a:r>
              <a:rPr lang="en-IN" sz="1800" dirty="0"/>
              <a:t> </a:t>
            </a:r>
            <a:r>
              <a:rPr lang="en-US" sz="1000" dirty="0">
                <a:solidFill>
                  <a:schemeClr val="bg1"/>
                </a:solidFill>
              </a:rPr>
              <a:t>fill in the blank</a:t>
            </a:r>
            <a:r>
              <a:rPr lang="en-US" sz="1800" dirty="0"/>
              <a:t> </a:t>
            </a:r>
            <a:r>
              <a:rPr lang="en-IN" sz="1800" dirty="0"/>
              <a:t>We Try Harder</a:t>
            </a:r>
          </a:p>
          <a:p>
            <a:pPr marL="432000" indent="-432000">
              <a:spcBef>
                <a:spcPts val="1200"/>
              </a:spcBef>
              <a:buFont typeface="+mj-lt"/>
              <a:buAutoNum type="arabicPeriod" startAt="12"/>
            </a:pPr>
            <a:r>
              <a:rPr lang="en-US" sz="1800" dirty="0"/>
              <a:t> </a:t>
            </a:r>
            <a:r>
              <a:rPr lang="en-US" sz="1000" dirty="0">
                <a:solidFill>
                  <a:schemeClr val="bg1"/>
                </a:solidFill>
              </a:rPr>
              <a:t>fill in the blank</a:t>
            </a:r>
            <a:r>
              <a:rPr lang="en-US" sz="1800" dirty="0"/>
              <a:t> The Antidote for Civilization</a:t>
            </a:r>
          </a:p>
          <a:p>
            <a:pPr marL="432000" indent="-432000">
              <a:spcBef>
                <a:spcPts val="1200"/>
              </a:spcBef>
              <a:buFont typeface="+mj-lt"/>
              <a:buAutoNum type="arabicPeriod" startAt="12"/>
            </a:pPr>
            <a:r>
              <a:rPr lang="en-US" sz="1800" dirty="0"/>
              <a:t> </a:t>
            </a:r>
            <a:r>
              <a:rPr lang="en-US" sz="1000" dirty="0">
                <a:solidFill>
                  <a:schemeClr val="bg1"/>
                </a:solidFill>
              </a:rPr>
              <a:t>fill in the blank</a:t>
            </a:r>
            <a:r>
              <a:rPr lang="en-US" sz="1800" dirty="0"/>
              <a:t> Where Do You Want to Go Today?</a:t>
            </a:r>
          </a:p>
          <a:p>
            <a:pPr marL="432000" indent="-432000">
              <a:spcBef>
                <a:spcPts val="1200"/>
              </a:spcBef>
              <a:buFont typeface="+mj-lt"/>
              <a:buAutoNum type="arabicPeriod" startAt="12"/>
            </a:pPr>
            <a:r>
              <a:rPr lang="en-US" sz="1800" dirty="0"/>
              <a:t> </a:t>
            </a:r>
            <a:r>
              <a:rPr lang="en-US" sz="1000" dirty="0">
                <a:solidFill>
                  <a:schemeClr val="bg1"/>
                </a:solidFill>
              </a:rPr>
              <a:t>fill in the blank</a:t>
            </a:r>
            <a:r>
              <a:rPr lang="en-US" sz="1800" dirty="0"/>
              <a:t> Let Your Fingers Do the Walking</a:t>
            </a:r>
          </a:p>
          <a:p>
            <a:pPr marL="432000" indent="-432000">
              <a:spcBef>
                <a:spcPts val="1200"/>
              </a:spcBef>
              <a:buFont typeface="+mj-lt"/>
              <a:buAutoNum type="arabicPeriod" startAt="12"/>
            </a:pPr>
            <a:r>
              <a:rPr lang="en-IN" sz="1800" dirty="0"/>
              <a:t> </a:t>
            </a:r>
            <a:r>
              <a:rPr lang="en-US" sz="1000" dirty="0">
                <a:solidFill>
                  <a:schemeClr val="bg1"/>
                </a:solidFill>
              </a:rPr>
              <a:t>fill in the blank</a:t>
            </a:r>
            <a:r>
              <a:rPr lang="en-US" sz="1800" dirty="0"/>
              <a:t> </a:t>
            </a:r>
            <a:r>
              <a:rPr lang="en-IN" sz="1800" dirty="0"/>
              <a:t>Breakfast of Champions</a:t>
            </a:r>
          </a:p>
          <a:p>
            <a:pPr marL="432000" indent="-432000">
              <a:spcBef>
                <a:spcPts val="1200"/>
              </a:spcBef>
              <a:buFont typeface="+mj-lt"/>
              <a:buAutoNum type="arabicPeriod" startAt="12"/>
            </a:pPr>
            <a:r>
              <a:rPr lang="en-US" sz="1800" dirty="0"/>
              <a:t> </a:t>
            </a:r>
            <a:r>
              <a:rPr lang="en-US" sz="1000" dirty="0">
                <a:solidFill>
                  <a:schemeClr val="bg1"/>
                </a:solidFill>
              </a:rPr>
              <a:t>fill in the blank</a:t>
            </a:r>
            <a:r>
              <a:rPr lang="en-US" sz="1800" dirty="0"/>
              <a:t> Fly the Friendly Skies</a:t>
            </a:r>
          </a:p>
        </p:txBody>
      </p:sp>
      <p:sp>
        <p:nvSpPr>
          <p:cNvPr id="3" name="Content Placeholder 2"/>
          <p:cNvSpPr>
            <a:spLocks noGrp="1"/>
          </p:cNvSpPr>
          <p:nvPr>
            <p:ph sz="quarter" idx="14"/>
          </p:nvPr>
        </p:nvSpPr>
        <p:spPr>
          <a:xfrm>
            <a:off x="457200" y="5457660"/>
            <a:ext cx="8229600" cy="942469"/>
          </a:xfrm>
        </p:spPr>
        <p:txBody>
          <a:bodyPr/>
          <a:lstStyle/>
          <a:p>
            <a:pPr marL="432" indent="0">
              <a:spcBef>
                <a:spcPts val="0"/>
              </a:spcBef>
              <a:buNone/>
            </a:pPr>
            <a:r>
              <a:rPr lang="en-US" sz="1400" b="1" dirty="0"/>
              <a:t>Answers:</a:t>
            </a:r>
            <a:r>
              <a:rPr lang="en-US" sz="1400" dirty="0"/>
              <a:t> (1) Bell Telephone; (2) Burger King; (3) Nike; (4) Federal Express; (5) Volkswagen;</a:t>
            </a:r>
          </a:p>
          <a:p>
            <a:pPr marL="432" indent="0">
              <a:spcBef>
                <a:spcPts val="0"/>
              </a:spcBef>
              <a:buNone/>
            </a:pPr>
            <a:r>
              <a:rPr lang="en-IN" sz="1400" dirty="0"/>
              <a:t>(6) American Express; (7) Chevrolet; (8) L’Oreal; (9) B</a:t>
            </a:r>
            <a:r>
              <a:rPr lang="en-IN" sz="100" dirty="0"/>
              <a:t> </a:t>
            </a:r>
            <a:r>
              <a:rPr lang="en-IN" sz="1400" dirty="0"/>
              <a:t>M</a:t>
            </a:r>
            <a:r>
              <a:rPr lang="en-IN" sz="100" dirty="0"/>
              <a:t> </a:t>
            </a:r>
            <a:r>
              <a:rPr lang="en-IN" sz="1400" dirty="0"/>
              <a:t>W; (10) Hallmark; (11) Forbes magazine;</a:t>
            </a:r>
          </a:p>
          <a:p>
            <a:pPr marL="432" indent="0">
              <a:spcBef>
                <a:spcPts val="0"/>
              </a:spcBef>
              <a:buNone/>
            </a:pPr>
            <a:r>
              <a:rPr lang="en-US" sz="1400" dirty="0"/>
              <a:t>(12) Bayer aspirin; (13) Johnson’s Baby Shampoo; (14) M&amp;M’s (15) Avis; (16) Club Med;</a:t>
            </a:r>
          </a:p>
          <a:p>
            <a:pPr marL="432" indent="0">
              <a:spcBef>
                <a:spcPts val="0"/>
              </a:spcBef>
              <a:buNone/>
            </a:pPr>
            <a:r>
              <a:rPr lang="en-US" sz="1400" dirty="0"/>
              <a:t>(17) Microsoft; (18) Yellow Pages; (19) Wheaties; and (20) United Airlines.</a:t>
            </a:r>
            <a:endParaRPr lang="en-IN" sz="1400" dirty="0"/>
          </a:p>
        </p:txBody>
      </p:sp>
      <p:cxnSp>
        <p:nvCxnSpPr>
          <p:cNvPr id="12" name="Straight Connector 11"/>
          <p:cNvCxnSpPr/>
          <p:nvPr/>
        </p:nvCxnSpPr>
        <p:spPr>
          <a:xfrm>
            <a:off x="810881" y="1785673"/>
            <a:ext cx="9661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793629" y="2205494"/>
            <a:ext cx="9661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793629" y="2628191"/>
            <a:ext cx="9661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810881" y="3059513"/>
            <a:ext cx="9661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810881" y="3490845"/>
            <a:ext cx="9661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810881" y="3913532"/>
            <a:ext cx="9661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802255" y="4327600"/>
            <a:ext cx="9661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802255" y="4758926"/>
            <a:ext cx="9661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802255" y="5190249"/>
            <a:ext cx="9661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10370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Jingles</a:t>
            </a:r>
          </a:p>
        </p:txBody>
      </p:sp>
      <p:sp>
        <p:nvSpPr>
          <p:cNvPr id="3" name="Content Placeholder 2"/>
          <p:cNvSpPr>
            <a:spLocks noGrp="1"/>
          </p:cNvSpPr>
          <p:nvPr>
            <p:ph sz="quarter" idx="13"/>
          </p:nvPr>
        </p:nvSpPr>
        <p:spPr>
          <a:xfrm>
            <a:off x="457200" y="1556326"/>
            <a:ext cx="8117457" cy="4434275"/>
          </a:xfrm>
        </p:spPr>
        <p:txBody>
          <a:bodyPr/>
          <a:lstStyle/>
          <a:p>
            <a:pPr lvl="0"/>
            <a:r>
              <a:rPr lang="en-US" dirty="0"/>
              <a:t>Musical messages written around the brand</a:t>
            </a:r>
          </a:p>
          <a:p>
            <a:pPr lvl="0"/>
            <a:r>
              <a:rPr lang="en-US" dirty="0"/>
              <a:t>Catchy hooks and choruses:</a:t>
            </a:r>
          </a:p>
          <a:p>
            <a:pPr lvl="1"/>
            <a:r>
              <a:rPr lang="en-US" dirty="0"/>
              <a:t>Become permanently registered in the minds of listeners</a:t>
            </a:r>
          </a:p>
          <a:p>
            <a:pPr lvl="0"/>
            <a:r>
              <a:rPr lang="en-US" dirty="0"/>
              <a:t>Enhance brand awareness by repeating the brand name in clever and amusing ways</a:t>
            </a:r>
          </a:p>
        </p:txBody>
      </p:sp>
    </p:spTree>
    <p:extLst>
      <p:ext uri="{BB962C8B-B14F-4D97-AF65-F5344CB8AC3E}">
        <p14:creationId xmlns:p14="http://schemas.microsoft.com/office/powerpoint/2010/main" val="2845483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Packaging </a:t>
            </a:r>
            <a:r>
              <a:rPr lang="en-IN" sz="2000" b="0" dirty="0"/>
              <a:t>(1 of 4)</a:t>
            </a:r>
            <a:endParaRPr lang="en-IN" dirty="0"/>
          </a:p>
        </p:txBody>
      </p:sp>
      <p:sp>
        <p:nvSpPr>
          <p:cNvPr id="3" name="Content Placeholder 2"/>
          <p:cNvSpPr>
            <a:spLocks noGrp="1"/>
          </p:cNvSpPr>
          <p:nvPr>
            <p:ph sz="quarter" idx="13"/>
          </p:nvPr>
        </p:nvSpPr>
        <p:spPr>
          <a:xfrm>
            <a:off x="457199" y="1556326"/>
            <a:ext cx="8289985" cy="4434275"/>
          </a:xfrm>
        </p:spPr>
        <p:txBody>
          <a:bodyPr/>
          <a:lstStyle/>
          <a:p>
            <a:pPr lvl="0"/>
            <a:r>
              <a:rPr lang="en-US" dirty="0"/>
              <a:t>Activity of designing and producing containers or wrappers</a:t>
            </a:r>
          </a:p>
          <a:p>
            <a:pPr lvl="0"/>
            <a:r>
              <a:rPr lang="en-US" dirty="0"/>
              <a:t>From the perspective of both the firm and consumers, packaging must:</a:t>
            </a:r>
          </a:p>
          <a:p>
            <a:pPr lvl="1"/>
            <a:r>
              <a:rPr lang="en-US" dirty="0"/>
              <a:t>Identify the brand</a:t>
            </a:r>
          </a:p>
          <a:p>
            <a:pPr lvl="1"/>
            <a:r>
              <a:rPr lang="en-US" dirty="0"/>
              <a:t>Convey descriptive and persuasive information</a:t>
            </a:r>
          </a:p>
          <a:p>
            <a:pPr lvl="1"/>
            <a:r>
              <a:rPr lang="en-US" dirty="0"/>
              <a:t>Facilitate product transportation and protection</a:t>
            </a:r>
          </a:p>
          <a:p>
            <a:pPr lvl="1"/>
            <a:r>
              <a:rPr lang="en-US" dirty="0"/>
              <a:t>Assist in at-home storage</a:t>
            </a:r>
          </a:p>
          <a:p>
            <a:pPr lvl="1"/>
            <a:r>
              <a:rPr lang="en-US" dirty="0"/>
              <a:t>Aid product consumption</a:t>
            </a:r>
          </a:p>
        </p:txBody>
      </p:sp>
    </p:spTree>
    <p:extLst>
      <p:ext uri="{BB962C8B-B14F-4D97-AF65-F5344CB8AC3E}">
        <p14:creationId xmlns:p14="http://schemas.microsoft.com/office/powerpoint/2010/main" val="1718672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Packaging </a:t>
            </a:r>
            <a:r>
              <a:rPr lang="en-IN" sz="2000" b="0" dirty="0"/>
              <a:t>(2 of 4)</a:t>
            </a:r>
            <a:endParaRPr lang="en-IN" dirty="0"/>
          </a:p>
        </p:txBody>
      </p:sp>
      <p:sp>
        <p:nvSpPr>
          <p:cNvPr id="3" name="Content Placeholder 2"/>
          <p:cNvSpPr>
            <a:spLocks noGrp="1"/>
          </p:cNvSpPr>
          <p:nvPr>
            <p:ph sz="quarter" idx="13"/>
          </p:nvPr>
        </p:nvSpPr>
        <p:spPr/>
        <p:txBody>
          <a:bodyPr/>
          <a:lstStyle/>
          <a:p>
            <a:r>
              <a:rPr lang="en-US" dirty="0"/>
              <a:t>Packaging at the point of purchase:</a:t>
            </a:r>
          </a:p>
          <a:p>
            <a:pPr lvl="1"/>
            <a:r>
              <a:rPr lang="en-US" dirty="0"/>
              <a:t>The right packaging can create strong appeal:</a:t>
            </a:r>
          </a:p>
          <a:p>
            <a:pPr lvl="2"/>
            <a:r>
              <a:rPr lang="en-US" dirty="0"/>
              <a:t>On the store shelf</a:t>
            </a:r>
          </a:p>
          <a:p>
            <a:pPr lvl="2"/>
            <a:r>
              <a:rPr lang="en-US" dirty="0"/>
              <a:t>Help products stand out from the clutter</a:t>
            </a:r>
          </a:p>
          <a:p>
            <a:pPr lvl="2"/>
            <a:r>
              <a:rPr lang="en-US" dirty="0"/>
              <a:t>Can provide at least a temporary edge on competition</a:t>
            </a:r>
          </a:p>
          <a:p>
            <a:r>
              <a:rPr lang="en-US" dirty="0"/>
              <a:t>Packaging innovations:</a:t>
            </a:r>
          </a:p>
          <a:p>
            <a:pPr lvl="1"/>
            <a:r>
              <a:rPr lang="en-US" dirty="0"/>
              <a:t>Can lower costs</a:t>
            </a:r>
          </a:p>
          <a:p>
            <a:pPr lvl="1"/>
            <a:r>
              <a:rPr lang="en-US" dirty="0"/>
              <a:t>Can improve demand for a product</a:t>
            </a:r>
          </a:p>
        </p:txBody>
      </p:sp>
    </p:spTree>
    <p:extLst>
      <p:ext uri="{BB962C8B-B14F-4D97-AF65-F5344CB8AC3E}">
        <p14:creationId xmlns:p14="http://schemas.microsoft.com/office/powerpoint/2010/main" val="2018585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Packaging </a:t>
            </a:r>
            <a:r>
              <a:rPr lang="en-IN" sz="2000" b="0" dirty="0"/>
              <a:t>(3 of 4)</a:t>
            </a:r>
            <a:endParaRPr lang="en-IN" dirty="0"/>
          </a:p>
        </p:txBody>
      </p:sp>
      <p:sp>
        <p:nvSpPr>
          <p:cNvPr id="3" name="Content Placeholder 2"/>
          <p:cNvSpPr>
            <a:spLocks noGrp="1"/>
          </p:cNvSpPr>
          <p:nvPr>
            <p:ph sz="quarter" idx="13"/>
          </p:nvPr>
        </p:nvSpPr>
        <p:spPr/>
        <p:txBody>
          <a:bodyPr/>
          <a:lstStyle/>
          <a:p>
            <a:r>
              <a:rPr lang="en-US" dirty="0"/>
              <a:t>Package design:</a:t>
            </a:r>
          </a:p>
          <a:p>
            <a:pPr lvl="1"/>
            <a:r>
              <a:rPr lang="en-US" dirty="0"/>
              <a:t>Has become a more sophisticated process:</a:t>
            </a:r>
          </a:p>
          <a:p>
            <a:pPr lvl="2"/>
            <a:r>
              <a:rPr lang="en-US" dirty="0"/>
              <a:t>Specialized package designers bring artistic techniques and scientific skills</a:t>
            </a:r>
          </a:p>
          <a:p>
            <a:pPr lvl="1"/>
            <a:r>
              <a:rPr lang="en-US" dirty="0"/>
              <a:t>Refers to “shelf impact” of a package</a:t>
            </a:r>
          </a:p>
        </p:txBody>
      </p:sp>
    </p:spTree>
    <p:extLst>
      <p:ext uri="{BB962C8B-B14F-4D97-AF65-F5344CB8AC3E}">
        <p14:creationId xmlns:p14="http://schemas.microsoft.com/office/powerpoint/2010/main" val="2665358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Packaging </a:t>
            </a:r>
            <a:r>
              <a:rPr lang="en-IN" sz="2000" b="0" dirty="0"/>
              <a:t>(4 of 4)</a:t>
            </a:r>
            <a:endParaRPr lang="en-IN" dirty="0"/>
          </a:p>
        </p:txBody>
      </p:sp>
      <p:sp>
        <p:nvSpPr>
          <p:cNvPr id="3" name="Content Placeholder 2"/>
          <p:cNvSpPr>
            <a:spLocks noGrp="1"/>
          </p:cNvSpPr>
          <p:nvPr>
            <p:ph sz="quarter" idx="13"/>
          </p:nvPr>
        </p:nvSpPr>
        <p:spPr>
          <a:xfrm>
            <a:off x="457199" y="1556326"/>
            <a:ext cx="8376249" cy="4434275"/>
          </a:xfrm>
        </p:spPr>
        <p:txBody>
          <a:bodyPr/>
          <a:lstStyle/>
          <a:p>
            <a:r>
              <a:rPr lang="en-US" sz="2200" dirty="0"/>
              <a:t>Packaging changes:</a:t>
            </a:r>
          </a:p>
          <a:p>
            <a:pPr lvl="1"/>
            <a:r>
              <a:rPr lang="en-US" sz="2200" dirty="0"/>
              <a:t>Can be expensive:</a:t>
            </a:r>
          </a:p>
          <a:p>
            <a:pPr lvl="2"/>
            <a:r>
              <a:rPr lang="en-US" sz="2200" dirty="0"/>
              <a:t>But can be cost-effective compared with other marketing communication costs:</a:t>
            </a:r>
          </a:p>
          <a:p>
            <a:pPr marL="1602000" lvl="3"/>
            <a:r>
              <a:rPr lang="en-US" sz="2200" dirty="0"/>
              <a:t>Signal a higher price, or to more effectively sell products through new or shifting distribution channels</a:t>
            </a:r>
          </a:p>
          <a:p>
            <a:pPr marL="1602000" lvl="3"/>
            <a:r>
              <a:rPr lang="en-US" sz="2200" dirty="0"/>
              <a:t>When a significant product line expansion would benefit from a common look</a:t>
            </a:r>
          </a:p>
          <a:p>
            <a:pPr marL="1602000" lvl="3"/>
            <a:r>
              <a:rPr lang="en-US" sz="2200" dirty="0"/>
              <a:t>To accompany a new product innovation to signal changes to consumers</a:t>
            </a:r>
          </a:p>
          <a:p>
            <a:pPr marL="1602000" lvl="3"/>
            <a:r>
              <a:rPr lang="en-US" sz="2200" dirty="0"/>
              <a:t>When old package looks outdated</a:t>
            </a:r>
          </a:p>
        </p:txBody>
      </p:sp>
    </p:spTree>
    <p:extLst>
      <p:ext uri="{BB962C8B-B14F-4D97-AF65-F5344CB8AC3E}">
        <p14:creationId xmlns:p14="http://schemas.microsoft.com/office/powerpoint/2010/main" val="1674627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4294967295"/>
          </p:nvPr>
        </p:nvSpPr>
        <p:spPr>
          <a:xfrm>
            <a:off x="4977444" y="1989249"/>
            <a:ext cx="3450566" cy="1037048"/>
          </a:xfrm>
        </p:spPr>
        <p:txBody>
          <a:bodyPr/>
          <a:lstStyle/>
          <a:p>
            <a:pPr lvl="0" algn="ctr"/>
            <a:r>
              <a:rPr lang="en-US" b="1" dirty="0">
                <a:latin typeface="+mn-lt"/>
              </a:rPr>
              <a:t>Chapter 4</a:t>
            </a:r>
          </a:p>
        </p:txBody>
      </p:sp>
      <p:sp>
        <p:nvSpPr>
          <p:cNvPr id="5" name="Text Placeholder 4"/>
          <p:cNvSpPr>
            <a:spLocks noGrp="1"/>
          </p:cNvSpPr>
          <p:nvPr>
            <p:ph type="body" idx="2"/>
          </p:nvPr>
        </p:nvSpPr>
        <p:spPr>
          <a:xfrm>
            <a:off x="4977444" y="3186051"/>
            <a:ext cx="3450566" cy="1133701"/>
          </a:xfrm>
        </p:spPr>
        <p:txBody>
          <a:bodyPr>
            <a:normAutofit fontScale="92500" lnSpcReduction="20000"/>
          </a:bodyPr>
          <a:lstStyle/>
          <a:p>
            <a:pPr algn="ctr"/>
            <a:r>
              <a:rPr lang="en-US" dirty="0">
                <a:latin typeface="+mn-lt"/>
              </a:rPr>
              <a:t>Choosing Brand Elements to Build Brand Equity</a:t>
            </a:r>
          </a:p>
        </p:txBody>
      </p:sp>
    </p:spTree>
    <p:extLst>
      <p:ext uri="{BB962C8B-B14F-4D97-AF65-F5344CB8AC3E}">
        <p14:creationId xmlns:p14="http://schemas.microsoft.com/office/powerpoint/2010/main" val="55539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Putting It All Together</a:t>
            </a:r>
          </a:p>
        </p:txBody>
      </p:sp>
      <p:sp>
        <p:nvSpPr>
          <p:cNvPr id="3" name="Content Placeholder 2"/>
          <p:cNvSpPr>
            <a:spLocks noGrp="1"/>
          </p:cNvSpPr>
          <p:nvPr>
            <p:ph sz="quarter" idx="13"/>
          </p:nvPr>
        </p:nvSpPr>
        <p:spPr/>
        <p:txBody>
          <a:bodyPr/>
          <a:lstStyle/>
          <a:p>
            <a:r>
              <a:rPr lang="en-US" dirty="0"/>
              <a:t>Each brand element can play a different role in building brand equity:</a:t>
            </a:r>
          </a:p>
          <a:p>
            <a:pPr lvl="1"/>
            <a:r>
              <a:rPr lang="en-US" dirty="0"/>
              <a:t>Marketers “mix and match” to maximize brand equity</a:t>
            </a:r>
          </a:p>
          <a:p>
            <a:r>
              <a:rPr lang="en-US" dirty="0"/>
              <a:t>Brand identity:</a:t>
            </a:r>
          </a:p>
          <a:p>
            <a:pPr lvl="1"/>
            <a:r>
              <a:rPr lang="en-US" dirty="0"/>
              <a:t>Entire set of brand elements</a:t>
            </a:r>
          </a:p>
          <a:p>
            <a:pPr lvl="1"/>
            <a:r>
              <a:rPr lang="en-US" dirty="0"/>
              <a:t>Contribution of all brand elements to awareness and image</a:t>
            </a:r>
          </a:p>
        </p:txBody>
      </p:sp>
    </p:spTree>
    <p:extLst>
      <p:ext uri="{BB962C8B-B14F-4D97-AF65-F5344CB8AC3E}">
        <p14:creationId xmlns:p14="http://schemas.microsoft.com/office/powerpoint/2010/main" val="685670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Figure 4-8: Critique of Brand Element Options</a:t>
            </a:r>
          </a:p>
        </p:txBody>
      </p:sp>
      <p:sp>
        <p:nvSpPr>
          <p:cNvPr id="3" name="Content Placeholder 2"/>
          <p:cNvSpPr>
            <a:spLocks noGrp="1"/>
          </p:cNvSpPr>
          <p:nvPr>
            <p:ph sz="quarter" idx="13"/>
          </p:nvPr>
        </p:nvSpPr>
        <p:spPr>
          <a:xfrm>
            <a:off x="457200" y="1556327"/>
            <a:ext cx="2165230" cy="298352"/>
          </a:xfrm>
        </p:spPr>
        <p:txBody>
          <a:bodyPr/>
          <a:lstStyle/>
          <a:p>
            <a:pPr marL="432" indent="0">
              <a:buNone/>
            </a:pPr>
            <a:r>
              <a:rPr lang="en-IN" sz="2000" b="1" dirty="0"/>
              <a:t>Brand Element</a:t>
            </a:r>
          </a:p>
        </p:txBody>
      </p:sp>
      <p:graphicFrame>
        <p:nvGraphicFramePr>
          <p:cNvPr id="4" name="Table 3"/>
          <p:cNvGraphicFramePr>
            <a:graphicFrameLocks noGrp="1"/>
          </p:cNvGraphicFramePr>
          <p:nvPr>
            <p:extLst>
              <p:ext uri="{D42A27DB-BD31-4B8C-83A1-F6EECF244321}">
                <p14:modId xmlns:p14="http://schemas.microsoft.com/office/powerpoint/2010/main" val="228523124"/>
              </p:ext>
            </p:extLst>
          </p:nvPr>
        </p:nvGraphicFramePr>
        <p:xfrm>
          <a:off x="457200" y="1920239"/>
          <a:ext cx="8393502" cy="4441097"/>
        </p:xfrm>
        <a:graphic>
          <a:graphicData uri="http://schemas.openxmlformats.org/drawingml/2006/table">
            <a:tbl>
              <a:tblPr firstRow="1" bandRow="1">
                <a:tableStyleId>{2D5ABB26-0587-4C30-8999-92F81FD0307C}</a:tableStyleId>
              </a:tblPr>
              <a:tblGrid>
                <a:gridCol w="1285336">
                  <a:extLst>
                    <a:ext uri="{9D8B030D-6E8A-4147-A177-3AD203B41FA5}">
                      <a16:colId xmlns:a16="http://schemas.microsoft.com/office/drawing/2014/main" val="95871524"/>
                    </a:ext>
                  </a:extLst>
                </a:gridCol>
                <a:gridCol w="1466490">
                  <a:extLst>
                    <a:ext uri="{9D8B030D-6E8A-4147-A177-3AD203B41FA5}">
                      <a16:colId xmlns:a16="http://schemas.microsoft.com/office/drawing/2014/main" val="824094919"/>
                    </a:ext>
                  </a:extLst>
                </a:gridCol>
                <a:gridCol w="1371600">
                  <a:extLst>
                    <a:ext uri="{9D8B030D-6E8A-4147-A177-3AD203B41FA5}">
                      <a16:colId xmlns:a16="http://schemas.microsoft.com/office/drawing/2014/main" val="3262640244"/>
                    </a:ext>
                  </a:extLst>
                </a:gridCol>
                <a:gridCol w="1472242">
                  <a:extLst>
                    <a:ext uri="{9D8B030D-6E8A-4147-A177-3AD203B41FA5}">
                      <a16:colId xmlns:a16="http://schemas.microsoft.com/office/drawing/2014/main" val="3235262916"/>
                    </a:ext>
                  </a:extLst>
                </a:gridCol>
                <a:gridCol w="1398917">
                  <a:extLst>
                    <a:ext uri="{9D8B030D-6E8A-4147-A177-3AD203B41FA5}">
                      <a16:colId xmlns:a16="http://schemas.microsoft.com/office/drawing/2014/main" val="2851940275"/>
                    </a:ext>
                  </a:extLst>
                </a:gridCol>
                <a:gridCol w="1398917">
                  <a:extLst>
                    <a:ext uri="{9D8B030D-6E8A-4147-A177-3AD203B41FA5}">
                      <a16:colId xmlns:a16="http://schemas.microsoft.com/office/drawing/2014/main" val="2091648008"/>
                    </a:ext>
                  </a:extLst>
                </a:gridCol>
              </a:tblGrid>
              <a:tr h="429012">
                <a:tc>
                  <a:txBody>
                    <a:bodyPr/>
                    <a:lstStyle/>
                    <a:p>
                      <a:r>
                        <a:rPr lang="en-IN" sz="1200" b="1" i="0" u="none" strike="noStrike" cap="none" baseline="0" dirty="0">
                          <a:solidFill>
                            <a:schemeClr val="tx1"/>
                          </a:solidFill>
                          <a:latin typeface="+mn-lt"/>
                          <a:ea typeface="+mn-ea"/>
                          <a:cs typeface="+mn-cs"/>
                          <a:sym typeface="Arial"/>
                        </a:rPr>
                        <a:t>Criterion</a:t>
                      </a:r>
                      <a:endParaRPr lang="en-IN" sz="1200"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u="none" strike="noStrike" cap="none" baseline="0" dirty="0">
                          <a:solidFill>
                            <a:schemeClr val="tx1"/>
                          </a:solidFill>
                          <a:latin typeface="+mn-lt"/>
                          <a:ea typeface="+mn-ea"/>
                          <a:cs typeface="+mn-cs"/>
                          <a:sym typeface="Arial"/>
                        </a:rPr>
                        <a:t>Brand Names and U</a:t>
                      </a:r>
                      <a:r>
                        <a:rPr lang="en-IN" sz="100" b="1" i="0" u="none" strike="noStrike" cap="none" baseline="0" dirty="0">
                          <a:solidFill>
                            <a:schemeClr val="tx1"/>
                          </a:solidFill>
                          <a:latin typeface="+mn-lt"/>
                          <a:ea typeface="+mn-ea"/>
                          <a:cs typeface="+mn-cs"/>
                          <a:sym typeface="Arial"/>
                        </a:rPr>
                        <a:t> </a:t>
                      </a:r>
                      <a:r>
                        <a:rPr lang="en-IN" sz="1200" b="1" i="0" u="none" strike="noStrike" cap="none" baseline="0" dirty="0">
                          <a:solidFill>
                            <a:schemeClr val="tx1"/>
                          </a:solidFill>
                          <a:latin typeface="+mn-lt"/>
                          <a:ea typeface="+mn-ea"/>
                          <a:cs typeface="+mn-cs"/>
                          <a:sym typeface="Arial"/>
                        </a:rPr>
                        <a:t>R</a:t>
                      </a:r>
                      <a:r>
                        <a:rPr lang="en-IN" sz="100" b="1" i="0" u="none" strike="noStrike" cap="none" baseline="0" dirty="0">
                          <a:solidFill>
                            <a:schemeClr val="tx1"/>
                          </a:solidFill>
                          <a:latin typeface="+mn-lt"/>
                          <a:ea typeface="+mn-ea"/>
                          <a:cs typeface="+mn-cs"/>
                          <a:sym typeface="Arial"/>
                        </a:rPr>
                        <a:t> </a:t>
                      </a:r>
                      <a:r>
                        <a:rPr lang="en-IN" sz="1200" b="1" i="0" u="none" strike="noStrike" cap="none" baseline="0" dirty="0">
                          <a:solidFill>
                            <a:schemeClr val="tx1"/>
                          </a:solidFill>
                          <a:latin typeface="+mn-lt"/>
                          <a:ea typeface="+mn-ea"/>
                          <a:cs typeface="+mn-cs"/>
                          <a:sym typeface="Arial"/>
                        </a:rPr>
                        <a:t>Ls</a:t>
                      </a:r>
                      <a:endParaRPr lang="en-IN" sz="1200"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u="none" strike="noStrike" cap="none" baseline="0" dirty="0">
                          <a:solidFill>
                            <a:schemeClr val="tx1"/>
                          </a:solidFill>
                          <a:latin typeface="+mn-lt"/>
                          <a:ea typeface="+mn-ea"/>
                          <a:cs typeface="+mn-cs"/>
                          <a:sym typeface="Arial"/>
                        </a:rPr>
                        <a:t>Logos and Symbols</a:t>
                      </a:r>
                      <a:endParaRPr lang="en-IN" sz="1200"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u="none" strike="noStrike" cap="none" baseline="0" dirty="0">
                          <a:solidFill>
                            <a:schemeClr val="tx1"/>
                          </a:solidFill>
                          <a:latin typeface="+mn-lt"/>
                          <a:ea typeface="+mn-ea"/>
                          <a:cs typeface="+mn-cs"/>
                          <a:sym typeface="Arial"/>
                        </a:rPr>
                        <a:t>Characters</a:t>
                      </a:r>
                      <a:endParaRPr lang="en-IN" sz="1200"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u="none" strike="noStrike" cap="none" baseline="0" dirty="0">
                          <a:solidFill>
                            <a:schemeClr val="tx1"/>
                          </a:solidFill>
                          <a:latin typeface="+mn-lt"/>
                          <a:ea typeface="+mn-ea"/>
                          <a:cs typeface="+mn-cs"/>
                          <a:sym typeface="Arial"/>
                        </a:rPr>
                        <a:t>Slogans and</a:t>
                      </a:r>
                    </a:p>
                    <a:p>
                      <a:r>
                        <a:rPr lang="en-IN" sz="1200" b="1" i="0" u="none" strike="noStrike" cap="none" baseline="0" dirty="0">
                          <a:solidFill>
                            <a:schemeClr val="tx1"/>
                          </a:solidFill>
                          <a:latin typeface="+mn-lt"/>
                          <a:ea typeface="+mn-ea"/>
                          <a:cs typeface="+mn-cs"/>
                          <a:sym typeface="Arial"/>
                        </a:rPr>
                        <a:t>Jingles</a:t>
                      </a:r>
                      <a:endParaRPr lang="en-IN" sz="1200"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u="none" strike="noStrike" cap="none" baseline="0" dirty="0">
                          <a:solidFill>
                            <a:schemeClr val="tx1"/>
                          </a:solidFill>
                          <a:latin typeface="+mn-lt"/>
                          <a:ea typeface="+mn-ea"/>
                          <a:cs typeface="+mn-cs"/>
                          <a:sym typeface="Arial"/>
                        </a:rPr>
                        <a:t>Packaging and Signage</a:t>
                      </a:r>
                      <a:endParaRPr lang="en-IN" sz="1200"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3173427"/>
                  </a:ext>
                </a:extLst>
              </a:tr>
              <a:tr h="772222">
                <a:tc>
                  <a:txBody>
                    <a:bodyPr/>
                    <a:lstStyle/>
                    <a:p>
                      <a:r>
                        <a:rPr lang="en-IN" sz="1200" b="0" i="0" u="none" strike="noStrike" cap="none" baseline="0" dirty="0">
                          <a:solidFill>
                            <a:schemeClr val="tx1"/>
                          </a:solidFill>
                          <a:latin typeface="+mn-lt"/>
                          <a:ea typeface="+mn-ea"/>
                          <a:cs typeface="+mn-cs"/>
                          <a:sym typeface="Arial"/>
                        </a:rPr>
                        <a:t>Memorability</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Can be chosen</a:t>
                      </a:r>
                    </a:p>
                    <a:p>
                      <a:r>
                        <a:rPr lang="en-IN" sz="1200" b="0" i="0" u="none" strike="noStrike" cap="none" baseline="0" dirty="0">
                          <a:solidFill>
                            <a:schemeClr val="tx1"/>
                          </a:solidFill>
                          <a:latin typeface="+mn-lt"/>
                          <a:ea typeface="+mn-ea"/>
                          <a:cs typeface="+mn-cs"/>
                          <a:sym typeface="Arial"/>
                        </a:rPr>
                        <a:t>to enhance brand recall and recognition</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Generally more</a:t>
                      </a:r>
                    </a:p>
                    <a:p>
                      <a:r>
                        <a:rPr lang="en-IN" sz="1200" b="0" i="0" u="none" strike="noStrike" cap="none" baseline="0" dirty="0">
                          <a:solidFill>
                            <a:schemeClr val="tx1"/>
                          </a:solidFill>
                          <a:latin typeface="+mn-lt"/>
                          <a:ea typeface="+mn-ea"/>
                          <a:cs typeface="+mn-cs"/>
                          <a:sym typeface="Arial"/>
                        </a:rPr>
                        <a:t>useful for brand recognition</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Generally more useful for brand recognition</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Can be chosen to enhance brand recall and recognition</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Generally more useful for brand recognition</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20330822"/>
                  </a:ext>
                </a:extLst>
              </a:tr>
              <a:tr h="1115432">
                <a:tc>
                  <a:txBody>
                    <a:bodyPr/>
                    <a:lstStyle/>
                    <a:p>
                      <a:r>
                        <a:rPr lang="en-IN" sz="1200" b="0" i="0" u="none" strike="noStrike" cap="none" baseline="0" dirty="0">
                          <a:solidFill>
                            <a:schemeClr val="tx1"/>
                          </a:solidFill>
                          <a:latin typeface="+mn-lt"/>
                          <a:ea typeface="+mn-ea"/>
                          <a:cs typeface="+mn-cs"/>
                          <a:sym typeface="Arial"/>
                        </a:rPr>
                        <a:t>Meaningfulness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Can reinforce almost any type of association, although sometimes only indirectly</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Can reinforce almost any type of association, although sometimes only indirectly</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Generally more useful for non-product-related imagery and brand personality</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Can convey almost any type of association explicitly</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Can convey almost any type of association explicitly</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141246530"/>
                  </a:ext>
                </a:extLst>
              </a:tr>
              <a:tr h="600617">
                <a:tc>
                  <a:txBody>
                    <a:bodyPr/>
                    <a:lstStyle/>
                    <a:p>
                      <a:r>
                        <a:rPr lang="en-IN" sz="1200" b="0" i="0" u="none" strike="noStrike" cap="none" baseline="0" dirty="0">
                          <a:solidFill>
                            <a:schemeClr val="tx1"/>
                          </a:solidFill>
                          <a:latin typeface="+mn-lt"/>
                          <a:ea typeface="+mn-ea"/>
                          <a:cs typeface="+mn-cs"/>
                          <a:sym typeface="Arial"/>
                        </a:rPr>
                        <a:t>Likability</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Can evoke much verbal imagery</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Can provoke visual appeal</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Can generate human qualities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Can evoke much verbal imagery</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Can combine visual and verbal appeal</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89358776"/>
                  </a:ext>
                </a:extLst>
              </a:tr>
              <a:tr h="429012">
                <a:tc>
                  <a:txBody>
                    <a:bodyPr/>
                    <a:lstStyle/>
                    <a:p>
                      <a:r>
                        <a:rPr lang="en-IN" sz="1200" b="0" i="0" u="none" strike="noStrike" cap="none" baseline="0" dirty="0">
                          <a:solidFill>
                            <a:schemeClr val="tx1"/>
                          </a:solidFill>
                          <a:latin typeface="+mn-lt"/>
                          <a:ea typeface="+mn-ea"/>
                          <a:cs typeface="+mn-cs"/>
                          <a:sym typeface="Arial"/>
                        </a:rPr>
                        <a:t>Transferability</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Can be somewhat limited</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Excellent</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Can be somewhat limited</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Can be somewhat limited</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Good</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63563790"/>
                  </a:ext>
                </a:extLst>
              </a:tr>
              <a:tr h="429012">
                <a:tc>
                  <a:txBody>
                    <a:bodyPr/>
                    <a:lstStyle/>
                    <a:p>
                      <a:r>
                        <a:rPr lang="en-IN" sz="1200" b="0" i="0" u="none" strike="noStrike" cap="none" baseline="0" dirty="0">
                          <a:solidFill>
                            <a:schemeClr val="tx1"/>
                          </a:solidFill>
                          <a:latin typeface="+mn-lt"/>
                          <a:ea typeface="+mn-ea"/>
                          <a:cs typeface="+mn-cs"/>
                          <a:sym typeface="Arial"/>
                        </a:rPr>
                        <a:t>Adaptability</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Difficult</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Can typically be redesigned</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Can sometimes be redesigned</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Can be modified</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Can typically be redesigned</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45463377"/>
                  </a:ext>
                </a:extLst>
              </a:tr>
              <a:tr h="177699">
                <a:tc>
                  <a:txBody>
                    <a:bodyPr/>
                    <a:lstStyle/>
                    <a:p>
                      <a:r>
                        <a:rPr lang="en-IN" sz="1200" b="0" i="0" u="none" strike="noStrike" cap="none" baseline="0" dirty="0">
                          <a:solidFill>
                            <a:schemeClr val="tx1"/>
                          </a:solidFill>
                          <a:latin typeface="+mn-lt"/>
                          <a:ea typeface="+mn-ea"/>
                          <a:cs typeface="+mn-cs"/>
                          <a:sym typeface="Arial"/>
                        </a:rPr>
                        <a:t>Protectability</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Generally good, but with limits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Excellent</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Excellent</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Excellent</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0" i="0" u="none" strike="noStrike" cap="none" baseline="0" dirty="0">
                          <a:solidFill>
                            <a:schemeClr val="tx1"/>
                          </a:solidFill>
                          <a:latin typeface="+mn-lt"/>
                          <a:ea typeface="+mn-ea"/>
                          <a:cs typeface="+mn-cs"/>
                          <a:sym typeface="Arial"/>
                        </a:rPr>
                        <a:t>Can be closely copied</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4696657"/>
                  </a:ext>
                </a:extLst>
              </a:tr>
            </a:tbl>
          </a:graphicData>
        </a:graphic>
      </p:graphicFrame>
    </p:spTree>
    <p:extLst>
      <p:ext uri="{BB962C8B-B14F-4D97-AF65-F5344CB8AC3E}">
        <p14:creationId xmlns:p14="http://schemas.microsoft.com/office/powerpoint/2010/main" val="2315761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B74B-5244-486D-F18A-8B773F18CC78}"/>
              </a:ext>
            </a:extLst>
          </p:cNvPr>
          <p:cNvSpPr>
            <a:spLocks noGrp="1"/>
          </p:cNvSpPr>
          <p:nvPr>
            <p:ph type="title"/>
          </p:nvPr>
        </p:nvSpPr>
        <p:spPr/>
        <p:txBody>
          <a:bodyPr/>
          <a:lstStyle/>
          <a:p>
            <a:r>
              <a:rPr lang="en-US" dirty="0"/>
              <a:t>Packaging</a:t>
            </a:r>
          </a:p>
        </p:txBody>
      </p:sp>
      <p:sp>
        <p:nvSpPr>
          <p:cNvPr id="3" name="Content Placeholder 2">
            <a:extLst>
              <a:ext uri="{FF2B5EF4-FFF2-40B4-BE49-F238E27FC236}">
                <a16:creationId xmlns:a16="http://schemas.microsoft.com/office/drawing/2014/main" id="{1EB58400-26FF-4991-821C-F0F9AE6487FA}"/>
              </a:ext>
            </a:extLst>
          </p:cNvPr>
          <p:cNvSpPr>
            <a:spLocks noGrp="1"/>
          </p:cNvSpPr>
          <p:nvPr>
            <p:ph sz="quarter" idx="13"/>
          </p:nvPr>
        </p:nvSpPr>
        <p:spPr/>
        <p:txBody>
          <a:bodyPr/>
          <a:lstStyle/>
          <a:p>
            <a:r>
              <a:rPr lang="en-US" dirty="0">
                <a:hlinkClick r:id="rId2"/>
              </a:rPr>
              <a:t>Total Rebrand For Romanian Retailer Annabella (thebrandingjournal.com)</a:t>
            </a:r>
            <a:endParaRPr lang="en-US" dirty="0"/>
          </a:p>
        </p:txBody>
      </p:sp>
    </p:spTree>
    <p:extLst>
      <p:ext uri="{BB962C8B-B14F-4D97-AF65-F5344CB8AC3E}">
        <p14:creationId xmlns:p14="http://schemas.microsoft.com/office/powerpoint/2010/main" val="540279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671D-0C42-5B32-EE87-DDC194148B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6EC5C6-D939-6A92-C97D-4E13321F4AA0}"/>
              </a:ext>
            </a:extLst>
          </p:cNvPr>
          <p:cNvSpPr>
            <a:spLocks noGrp="1"/>
          </p:cNvSpPr>
          <p:nvPr>
            <p:ph sz="quarter" idx="13"/>
          </p:nvPr>
        </p:nvSpPr>
        <p:spPr/>
        <p:txBody>
          <a:bodyPr/>
          <a:lstStyle/>
          <a:p>
            <a:r>
              <a:rPr lang="en-US" dirty="0">
                <a:hlinkClick r:id="rId2"/>
              </a:rPr>
              <a:t>New services, logo and brand identity for leading employment website Monster.com | The Branding Journal</a:t>
            </a:r>
            <a:endParaRPr lang="en-US" dirty="0"/>
          </a:p>
          <a:p>
            <a:r>
              <a:rPr lang="en-US" dirty="0">
                <a:hlinkClick r:id="rId3"/>
              </a:rPr>
              <a:t>What to learn from Tropicana’s packaging redesign failure? (thebrandingjournal.com)</a:t>
            </a:r>
            <a:endParaRPr lang="en-US" dirty="0"/>
          </a:p>
          <a:p>
            <a:r>
              <a:rPr lang="en-US" dirty="0">
                <a:hlinkClick r:id="rId4"/>
              </a:rPr>
              <a:t>Learning from the Gap Logo Redesign Fail | The Branding Journal</a:t>
            </a:r>
            <a:endParaRPr lang="en-US" dirty="0"/>
          </a:p>
          <a:p>
            <a:r>
              <a:rPr lang="en-US">
                <a:hlinkClick r:id="rId5"/>
              </a:rPr>
              <a:t>Apple strengthen their brand experience with new look stores (thebrandingjournal.com)</a:t>
            </a:r>
            <a:endParaRPr lang="en-US" dirty="0"/>
          </a:p>
        </p:txBody>
      </p:sp>
    </p:spTree>
    <p:extLst>
      <p:ext uri="{BB962C8B-B14F-4D97-AF65-F5344CB8AC3E}">
        <p14:creationId xmlns:p14="http://schemas.microsoft.com/office/powerpoint/2010/main" val="2029901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Learning Objectives</a:t>
            </a:r>
          </a:p>
        </p:txBody>
      </p:sp>
      <p:sp>
        <p:nvSpPr>
          <p:cNvPr id="3" name="Content Placeholder 2"/>
          <p:cNvSpPr>
            <a:spLocks noGrp="1"/>
          </p:cNvSpPr>
          <p:nvPr>
            <p:ph sz="quarter" idx="13"/>
          </p:nvPr>
        </p:nvSpPr>
        <p:spPr>
          <a:xfrm>
            <a:off x="457199" y="1556326"/>
            <a:ext cx="8384876" cy="4434275"/>
          </a:xfrm>
        </p:spPr>
        <p:txBody>
          <a:bodyPr/>
          <a:lstStyle/>
          <a:p>
            <a:pPr marL="432" lvl="0" indent="0">
              <a:buNone/>
            </a:pPr>
            <a:r>
              <a:rPr lang="en-US" b="1" dirty="0">
                <a:solidFill>
                  <a:schemeClr val="tx2"/>
                </a:solidFill>
              </a:rPr>
              <a:t>4.1</a:t>
            </a:r>
            <a:r>
              <a:rPr lang="en-US" dirty="0"/>
              <a:t> Identify the different types of brand elements</a:t>
            </a:r>
          </a:p>
          <a:p>
            <a:pPr marL="432" lvl="0" indent="0">
              <a:buNone/>
            </a:pPr>
            <a:r>
              <a:rPr lang="en-US" b="1" dirty="0">
                <a:solidFill>
                  <a:schemeClr val="tx2"/>
                </a:solidFill>
              </a:rPr>
              <a:t>4.2</a:t>
            </a:r>
            <a:r>
              <a:rPr lang="en-US" dirty="0"/>
              <a:t> List the general criteria for choosing brand elements</a:t>
            </a:r>
          </a:p>
          <a:p>
            <a:pPr marL="432" lvl="0" indent="0">
              <a:buNone/>
            </a:pPr>
            <a:r>
              <a:rPr lang="en-US" b="1" dirty="0">
                <a:solidFill>
                  <a:schemeClr val="tx2"/>
                </a:solidFill>
              </a:rPr>
              <a:t>4.3</a:t>
            </a:r>
            <a:r>
              <a:rPr lang="en-US" dirty="0"/>
              <a:t> Describe key tactics in choosing different brand elements</a:t>
            </a:r>
          </a:p>
          <a:p>
            <a:pPr marL="432" lvl="0" indent="0">
              <a:buNone/>
            </a:pPr>
            <a:r>
              <a:rPr lang="en-US" b="1" dirty="0">
                <a:solidFill>
                  <a:schemeClr val="tx2"/>
                </a:solidFill>
              </a:rPr>
              <a:t>4.4</a:t>
            </a:r>
            <a:r>
              <a:rPr lang="en-US" dirty="0"/>
              <a:t> Explain the rationale for “mixing and matching” brand elements</a:t>
            </a:r>
          </a:p>
          <a:p>
            <a:pPr marL="432" lvl="0" indent="0">
              <a:buNone/>
            </a:pPr>
            <a:r>
              <a:rPr lang="en-US" b="1" dirty="0">
                <a:solidFill>
                  <a:schemeClr val="tx2"/>
                </a:solidFill>
              </a:rPr>
              <a:t>4.5</a:t>
            </a:r>
            <a:r>
              <a:rPr lang="en-US" dirty="0"/>
              <a:t> Highlight some of the legal issues surrounding brand elements</a:t>
            </a:r>
          </a:p>
        </p:txBody>
      </p:sp>
    </p:spTree>
    <p:extLst>
      <p:ext uri="{BB962C8B-B14F-4D97-AF65-F5344CB8AC3E}">
        <p14:creationId xmlns:p14="http://schemas.microsoft.com/office/powerpoint/2010/main" val="3785691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Criteria for Choosing Brand Elements</a:t>
            </a:r>
          </a:p>
        </p:txBody>
      </p:sp>
      <p:sp>
        <p:nvSpPr>
          <p:cNvPr id="3" name="Content Placeholder 2"/>
          <p:cNvSpPr>
            <a:spLocks noGrp="1"/>
          </p:cNvSpPr>
          <p:nvPr>
            <p:ph sz="quarter" idx="13"/>
          </p:nvPr>
        </p:nvSpPr>
        <p:spPr/>
        <p:txBody>
          <a:bodyPr/>
          <a:lstStyle/>
          <a:p>
            <a:pPr marL="255600"/>
            <a:r>
              <a:rPr lang="en-IN" dirty="0">
                <a:solidFill>
                  <a:schemeClr val="tx1"/>
                </a:solidFill>
                <a:ea typeface="Questrial"/>
                <a:cs typeface="Questrial"/>
                <a:sym typeface="Questrial"/>
              </a:rPr>
              <a:t>Memorability</a:t>
            </a:r>
          </a:p>
          <a:p>
            <a:pPr marL="255600"/>
            <a:r>
              <a:rPr lang="en-IN" dirty="0">
                <a:solidFill>
                  <a:schemeClr val="tx1"/>
                </a:solidFill>
                <a:ea typeface="Questrial"/>
                <a:cs typeface="Questrial"/>
                <a:sym typeface="Questrial"/>
              </a:rPr>
              <a:t>Meaningfulness</a:t>
            </a:r>
          </a:p>
          <a:p>
            <a:pPr marL="255600"/>
            <a:r>
              <a:rPr lang="en-IN" dirty="0">
                <a:solidFill>
                  <a:schemeClr val="tx1"/>
                </a:solidFill>
                <a:ea typeface="Questrial"/>
                <a:cs typeface="Questrial"/>
                <a:sym typeface="Questrial"/>
              </a:rPr>
              <a:t>Likability</a:t>
            </a:r>
            <a:endParaRPr lang="en-IN" dirty="0">
              <a:solidFill>
                <a:schemeClr val="tx1"/>
              </a:solidFill>
            </a:endParaRPr>
          </a:p>
          <a:p>
            <a:pPr marL="255600"/>
            <a:r>
              <a:rPr lang="en-IN" dirty="0">
                <a:solidFill>
                  <a:schemeClr val="tx1"/>
                </a:solidFill>
                <a:ea typeface="Questrial"/>
                <a:cs typeface="Questrial"/>
                <a:sym typeface="Questrial"/>
              </a:rPr>
              <a:t>Transferability</a:t>
            </a:r>
            <a:endParaRPr lang="en-IN" dirty="0">
              <a:solidFill>
                <a:schemeClr val="tx1"/>
              </a:solidFill>
            </a:endParaRPr>
          </a:p>
          <a:p>
            <a:pPr marL="255600"/>
            <a:r>
              <a:rPr lang="en-IN" dirty="0">
                <a:solidFill>
                  <a:schemeClr val="tx1"/>
                </a:solidFill>
                <a:ea typeface="Questrial"/>
                <a:cs typeface="Questrial"/>
                <a:sym typeface="Questrial"/>
              </a:rPr>
              <a:t>Adaptability</a:t>
            </a:r>
            <a:endParaRPr lang="en-IN" dirty="0">
              <a:solidFill>
                <a:schemeClr val="tx1"/>
              </a:solidFill>
            </a:endParaRPr>
          </a:p>
          <a:p>
            <a:pPr marL="255600"/>
            <a:r>
              <a:rPr lang="en-IN" dirty="0">
                <a:solidFill>
                  <a:schemeClr val="tx1"/>
                </a:solidFill>
                <a:ea typeface="Questrial"/>
                <a:cs typeface="Questrial"/>
                <a:sym typeface="Questrial"/>
              </a:rPr>
              <a:t>Productability</a:t>
            </a:r>
            <a:endParaRPr lang="en-IN" dirty="0">
              <a:solidFill>
                <a:schemeClr val="tx1"/>
              </a:solidFill>
            </a:endParaRPr>
          </a:p>
        </p:txBody>
      </p:sp>
    </p:spTree>
    <p:extLst>
      <p:ext uri="{BB962C8B-B14F-4D97-AF65-F5344CB8AC3E}">
        <p14:creationId xmlns:p14="http://schemas.microsoft.com/office/powerpoint/2010/main" val="1324208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Figure 4-1: Criteria for Choosing Brand Elements </a:t>
            </a:r>
            <a:r>
              <a:rPr lang="en-IN" sz="2000" b="0" dirty="0"/>
              <a:t>(1 of 2)</a:t>
            </a:r>
          </a:p>
        </p:txBody>
      </p:sp>
      <p:sp>
        <p:nvSpPr>
          <p:cNvPr id="28" name="Content Placeholder 27"/>
          <p:cNvSpPr>
            <a:spLocks noGrp="1"/>
          </p:cNvSpPr>
          <p:nvPr>
            <p:ph sz="quarter" idx="13"/>
          </p:nvPr>
        </p:nvSpPr>
        <p:spPr>
          <a:xfrm>
            <a:off x="457200" y="1556326"/>
            <a:ext cx="8229600" cy="4818595"/>
          </a:xfrm>
          <a:ln w="3175">
            <a:solidFill>
              <a:schemeClr val="tx1"/>
            </a:solidFill>
          </a:ln>
        </p:spPr>
        <p:txBody>
          <a:bodyPr lIns="90000" tIns="90000" rIns="90000" bIns="90000"/>
          <a:lstStyle/>
          <a:p>
            <a:pPr marL="432000" indent="-432000">
              <a:buNone/>
            </a:pPr>
            <a:r>
              <a:rPr lang="en-IN" b="1" dirty="0">
                <a:solidFill>
                  <a:schemeClr val="tx2"/>
                </a:solidFill>
              </a:rPr>
              <a:t>1.</a:t>
            </a:r>
            <a:r>
              <a:rPr lang="en-IN" b="1" dirty="0"/>
              <a:t> Memorability</a:t>
            </a:r>
          </a:p>
          <a:p>
            <a:pPr marL="324000" lvl="1" indent="0">
              <a:buNone/>
            </a:pPr>
            <a:r>
              <a:rPr lang="en-IN" dirty="0"/>
              <a:t>Easily recognized</a:t>
            </a:r>
          </a:p>
          <a:p>
            <a:pPr marL="324000" indent="0">
              <a:spcBef>
                <a:spcPts val="600"/>
              </a:spcBef>
              <a:buNone/>
            </a:pPr>
            <a:r>
              <a:rPr lang="en-IN" dirty="0"/>
              <a:t>Easily recalled</a:t>
            </a:r>
          </a:p>
          <a:p>
            <a:pPr marL="432000" indent="-432000">
              <a:buNone/>
            </a:pPr>
            <a:r>
              <a:rPr lang="en-IN" b="1" dirty="0">
                <a:solidFill>
                  <a:schemeClr val="tx2"/>
                </a:solidFill>
              </a:rPr>
              <a:t>2.</a:t>
            </a:r>
            <a:r>
              <a:rPr lang="en-IN" b="1" dirty="0"/>
              <a:t> Meaningfulness</a:t>
            </a:r>
          </a:p>
          <a:p>
            <a:pPr marL="324000" indent="0">
              <a:spcBef>
                <a:spcPts val="600"/>
              </a:spcBef>
              <a:buNone/>
            </a:pPr>
            <a:r>
              <a:rPr lang="en-IN" dirty="0"/>
              <a:t>Descriptive</a:t>
            </a:r>
          </a:p>
          <a:p>
            <a:pPr marL="324000" indent="0">
              <a:spcBef>
                <a:spcPts val="600"/>
              </a:spcBef>
              <a:buNone/>
            </a:pPr>
            <a:r>
              <a:rPr lang="en-IN" dirty="0"/>
              <a:t>Persuasive</a:t>
            </a:r>
          </a:p>
          <a:p>
            <a:pPr marL="432000" indent="-432000">
              <a:buNone/>
            </a:pPr>
            <a:r>
              <a:rPr lang="en-IN" b="1" dirty="0">
                <a:solidFill>
                  <a:schemeClr val="tx2"/>
                </a:solidFill>
              </a:rPr>
              <a:t>3.</a:t>
            </a:r>
            <a:r>
              <a:rPr lang="en-IN" b="1" dirty="0"/>
              <a:t> Likability</a:t>
            </a:r>
          </a:p>
          <a:p>
            <a:pPr marL="324000" indent="0">
              <a:spcBef>
                <a:spcPts val="600"/>
              </a:spcBef>
              <a:buNone/>
            </a:pPr>
            <a:r>
              <a:rPr lang="en-IN" dirty="0"/>
              <a:t>Fun and interesting</a:t>
            </a:r>
          </a:p>
          <a:p>
            <a:pPr marL="324000" indent="0">
              <a:spcBef>
                <a:spcPts val="600"/>
              </a:spcBef>
              <a:buNone/>
            </a:pPr>
            <a:r>
              <a:rPr lang="en-US" dirty="0"/>
              <a:t>Rich visual and verbal imagery</a:t>
            </a:r>
          </a:p>
          <a:p>
            <a:pPr marL="324000" indent="0">
              <a:spcBef>
                <a:spcPts val="600"/>
              </a:spcBef>
              <a:buNone/>
            </a:pPr>
            <a:r>
              <a:rPr lang="en-IN" dirty="0"/>
              <a:t>Aesthetically pleasing</a:t>
            </a:r>
          </a:p>
        </p:txBody>
      </p:sp>
    </p:spTree>
    <p:extLst>
      <p:ext uri="{BB962C8B-B14F-4D97-AF65-F5344CB8AC3E}">
        <p14:creationId xmlns:p14="http://schemas.microsoft.com/office/powerpoint/2010/main" val="3752750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Figure 4-1: Criteria for Choosing Brand Elements </a:t>
            </a:r>
            <a:r>
              <a:rPr lang="en-IN" sz="2000" b="0" dirty="0"/>
              <a:t>(2 of 2)</a:t>
            </a:r>
          </a:p>
        </p:txBody>
      </p:sp>
      <p:sp>
        <p:nvSpPr>
          <p:cNvPr id="8" name="Content Placeholder 7"/>
          <p:cNvSpPr>
            <a:spLocks noGrp="1"/>
          </p:cNvSpPr>
          <p:nvPr>
            <p:ph sz="quarter" idx="13"/>
          </p:nvPr>
        </p:nvSpPr>
        <p:spPr>
          <a:ln>
            <a:solidFill>
              <a:schemeClr val="tx1"/>
            </a:solidFill>
          </a:ln>
        </p:spPr>
        <p:txBody>
          <a:bodyPr lIns="90000" tIns="90000" rIns="90000" bIns="90000"/>
          <a:lstStyle/>
          <a:p>
            <a:pPr marL="432000" indent="-432000">
              <a:buNone/>
            </a:pPr>
            <a:r>
              <a:rPr lang="en-IN" b="1" dirty="0">
                <a:solidFill>
                  <a:schemeClr val="tx2"/>
                </a:solidFill>
              </a:rPr>
              <a:t>4.</a:t>
            </a:r>
            <a:r>
              <a:rPr lang="en-IN" b="1" dirty="0"/>
              <a:t> Transferability</a:t>
            </a:r>
          </a:p>
          <a:p>
            <a:pPr marL="360000" indent="0">
              <a:spcBef>
                <a:spcPts val="600"/>
              </a:spcBef>
              <a:buNone/>
            </a:pPr>
            <a:r>
              <a:rPr lang="en-US" dirty="0"/>
              <a:t>Within and across product categories</a:t>
            </a:r>
          </a:p>
          <a:p>
            <a:pPr marL="360000" indent="0">
              <a:spcBef>
                <a:spcPts val="600"/>
              </a:spcBef>
              <a:buNone/>
            </a:pPr>
            <a:r>
              <a:rPr lang="en-US" dirty="0"/>
              <a:t>Across geographic boundaries and cultures</a:t>
            </a:r>
          </a:p>
          <a:p>
            <a:pPr marL="432000" indent="-432000">
              <a:buNone/>
            </a:pPr>
            <a:r>
              <a:rPr lang="en-IN" b="1" dirty="0">
                <a:solidFill>
                  <a:schemeClr val="tx2"/>
                </a:solidFill>
              </a:rPr>
              <a:t>5.</a:t>
            </a:r>
            <a:r>
              <a:rPr lang="en-IN" b="1" dirty="0"/>
              <a:t> Adaptability</a:t>
            </a:r>
          </a:p>
          <a:p>
            <a:pPr marL="360000" indent="0">
              <a:spcBef>
                <a:spcPts val="600"/>
              </a:spcBef>
              <a:buNone/>
            </a:pPr>
            <a:r>
              <a:rPr lang="en-IN" dirty="0"/>
              <a:t>Flexible</a:t>
            </a:r>
          </a:p>
          <a:p>
            <a:pPr marL="360000" indent="0">
              <a:spcBef>
                <a:spcPts val="600"/>
              </a:spcBef>
              <a:buNone/>
            </a:pPr>
            <a:r>
              <a:rPr lang="en-IN" dirty="0"/>
              <a:t>Updatable</a:t>
            </a:r>
          </a:p>
          <a:p>
            <a:pPr marL="432000" indent="-432000">
              <a:buNone/>
            </a:pPr>
            <a:r>
              <a:rPr lang="en-IN" b="1" dirty="0">
                <a:solidFill>
                  <a:schemeClr val="tx2"/>
                </a:solidFill>
              </a:rPr>
              <a:t>6.</a:t>
            </a:r>
            <a:r>
              <a:rPr lang="en-IN" b="1" dirty="0"/>
              <a:t> Protectability</a:t>
            </a:r>
          </a:p>
          <a:p>
            <a:pPr marL="360000" indent="0">
              <a:spcBef>
                <a:spcPts val="600"/>
              </a:spcBef>
              <a:buNone/>
            </a:pPr>
            <a:r>
              <a:rPr lang="en-IN" dirty="0"/>
              <a:t>Legally</a:t>
            </a:r>
          </a:p>
          <a:p>
            <a:pPr marL="360000" indent="0">
              <a:spcBef>
                <a:spcPts val="600"/>
              </a:spcBef>
              <a:buNone/>
            </a:pPr>
            <a:r>
              <a:rPr lang="en-IN" dirty="0"/>
              <a:t>Competitively</a:t>
            </a:r>
          </a:p>
        </p:txBody>
      </p:sp>
    </p:spTree>
    <p:extLst>
      <p:ext uri="{BB962C8B-B14F-4D97-AF65-F5344CB8AC3E}">
        <p14:creationId xmlns:p14="http://schemas.microsoft.com/office/powerpoint/2010/main" val="3748882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50370" cy="1097279"/>
          </a:xfrm>
        </p:spPr>
        <p:txBody>
          <a:bodyPr/>
          <a:lstStyle/>
          <a:p>
            <a:r>
              <a:rPr lang="en-US" dirty="0"/>
              <a:t>Options and Tactics for Brand Names</a:t>
            </a:r>
            <a:endParaRPr lang="en-IN" dirty="0"/>
          </a:p>
        </p:txBody>
      </p:sp>
      <p:sp>
        <p:nvSpPr>
          <p:cNvPr id="3" name="Content Placeholder 2"/>
          <p:cNvSpPr>
            <a:spLocks noGrp="1"/>
          </p:cNvSpPr>
          <p:nvPr>
            <p:ph sz="quarter" idx="13"/>
          </p:nvPr>
        </p:nvSpPr>
        <p:spPr/>
        <p:txBody>
          <a:bodyPr/>
          <a:lstStyle/>
          <a:p>
            <a:pPr lvl="0"/>
            <a:r>
              <a:rPr lang="en-US" dirty="0"/>
              <a:t>What would an ideal brand element be like?</a:t>
            </a:r>
          </a:p>
          <a:p>
            <a:pPr lvl="1"/>
            <a:r>
              <a:rPr lang="en-US" dirty="0"/>
              <a:t>Easily remembered</a:t>
            </a:r>
          </a:p>
          <a:p>
            <a:pPr lvl="1"/>
            <a:r>
              <a:rPr lang="en-US" dirty="0"/>
              <a:t>Highly suggestive of the product class and benefits</a:t>
            </a:r>
          </a:p>
          <a:p>
            <a:pPr lvl="1"/>
            <a:r>
              <a:rPr lang="en-US" dirty="0"/>
              <a:t>Inherently fun or interesting</a:t>
            </a:r>
          </a:p>
          <a:p>
            <a:pPr lvl="1"/>
            <a:r>
              <a:rPr lang="en-US" dirty="0"/>
              <a:t>Rich with creative potential</a:t>
            </a:r>
          </a:p>
          <a:p>
            <a:pPr lvl="1"/>
            <a:r>
              <a:rPr lang="en-US" dirty="0"/>
              <a:t>Transferable to a wide variety of product and geographic settings</a:t>
            </a:r>
          </a:p>
          <a:p>
            <a:pPr lvl="1"/>
            <a:r>
              <a:rPr lang="en-US" dirty="0"/>
              <a:t>Enduring in meaning and relevant over time</a:t>
            </a:r>
          </a:p>
          <a:p>
            <a:pPr lvl="1"/>
            <a:r>
              <a:rPr lang="en-US" dirty="0"/>
              <a:t>Strongly protectable both legally and competitively</a:t>
            </a:r>
          </a:p>
        </p:txBody>
      </p:sp>
    </p:spTree>
    <p:extLst>
      <p:ext uri="{BB962C8B-B14F-4D97-AF65-F5344CB8AC3E}">
        <p14:creationId xmlns:p14="http://schemas.microsoft.com/office/powerpoint/2010/main" val="2423679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Brand Names </a:t>
            </a:r>
            <a:r>
              <a:rPr lang="en-US" sz="2000" b="0" dirty="0"/>
              <a:t>(1 of 5)</a:t>
            </a:r>
            <a:endParaRPr lang="en-IN" sz="2000" b="0" dirty="0"/>
          </a:p>
        </p:txBody>
      </p:sp>
      <p:sp>
        <p:nvSpPr>
          <p:cNvPr id="3" name="Content Placeholder 2"/>
          <p:cNvSpPr>
            <a:spLocks noGrp="1"/>
          </p:cNvSpPr>
          <p:nvPr>
            <p:ph sz="quarter" idx="13"/>
          </p:nvPr>
        </p:nvSpPr>
        <p:spPr>
          <a:xfrm>
            <a:off x="457200" y="1556326"/>
            <a:ext cx="8160589" cy="4434275"/>
          </a:xfrm>
        </p:spPr>
        <p:txBody>
          <a:bodyPr/>
          <a:lstStyle/>
          <a:p>
            <a:pPr lvl="0"/>
            <a:r>
              <a:rPr lang="en-US" dirty="0"/>
              <a:t>The brand name is fundamentally important:</a:t>
            </a:r>
          </a:p>
          <a:p>
            <a:pPr lvl="1"/>
            <a:r>
              <a:rPr lang="en-US" dirty="0"/>
              <a:t>Often captures the central theme or key associations of a product in a compact, economical fashion</a:t>
            </a:r>
          </a:p>
          <a:p>
            <a:pPr lvl="0"/>
            <a:r>
              <a:rPr lang="en-US" dirty="0"/>
              <a:t>Most difficult element for marketers to change:</a:t>
            </a:r>
          </a:p>
          <a:p>
            <a:pPr lvl="1"/>
            <a:r>
              <a:rPr lang="en-US" dirty="0"/>
              <a:t>Closely tied to the product in the minds of consumers</a:t>
            </a:r>
          </a:p>
        </p:txBody>
      </p:sp>
    </p:spTree>
    <p:extLst>
      <p:ext uri="{BB962C8B-B14F-4D97-AF65-F5344CB8AC3E}">
        <p14:creationId xmlns:p14="http://schemas.microsoft.com/office/powerpoint/2010/main" val="3127803665"/>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3A83D59-EFF8-459C-8BD8-AA68A6C3D159}" vid="{1E419C8A-3DFF-4223-A778-B75BDBB5DBD4}"/>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Theme1</Template>
  <TotalTime>0</TotalTime>
  <Words>2876</Words>
  <Application>Microsoft Office PowerPoint</Application>
  <PresentationFormat>On-screen Show (4:3)</PresentationFormat>
  <Paragraphs>363</Paragraphs>
  <Slides>33</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Noto Sans Symbols</vt:lpstr>
      <vt:lpstr>Times New Roman</vt:lpstr>
      <vt:lpstr>Theme1</vt:lpstr>
      <vt:lpstr>Brand Management Building Blocks</vt:lpstr>
      <vt:lpstr>Designing and Implementing Brand Marketing Programs</vt:lpstr>
      <vt:lpstr>PowerPoint Presentation</vt:lpstr>
      <vt:lpstr>Learning Objectives</vt:lpstr>
      <vt:lpstr>Criteria for Choosing Brand Elements</vt:lpstr>
      <vt:lpstr>Figure 4-1: Criteria for Choosing Brand Elements (1 of 2)</vt:lpstr>
      <vt:lpstr>Figure 4-1: Criteria for Choosing Brand Elements (2 of 2)</vt:lpstr>
      <vt:lpstr>Options and Tactics for Brand Names</vt:lpstr>
      <vt:lpstr>Brand Names (1 of 5)</vt:lpstr>
      <vt:lpstr>Brand Names (2 of 5)</vt:lpstr>
      <vt:lpstr>Figure 4-3: Brand Name Taxonomy</vt:lpstr>
      <vt:lpstr>Brand Names (3 of 5)</vt:lpstr>
      <vt:lpstr>Figure 4-4: Sample Suggestive Brand Names</vt:lpstr>
      <vt:lpstr>Brand Names (4 of 5)</vt:lpstr>
      <vt:lpstr>Brand Names (5 of 5)</vt:lpstr>
      <vt:lpstr>U R Ls (1 of 2)</vt:lpstr>
      <vt:lpstr>U R Ls (2 of 2)</vt:lpstr>
      <vt:lpstr>Logos and Symbols (1 of 2)</vt:lpstr>
      <vt:lpstr>Logos and Symbols (2 of 2)</vt:lpstr>
      <vt:lpstr>Characters</vt:lpstr>
      <vt:lpstr>Slogans (1 of 2)</vt:lpstr>
      <vt:lpstr>Slogans (2 of 2)</vt:lpstr>
      <vt:lpstr>Figure 4-7: Famous Slogans Quiz (1 of 2)</vt:lpstr>
      <vt:lpstr>Figure 4-7: Famous Slogans Quiz (2 of 2)</vt:lpstr>
      <vt:lpstr>Jingles</vt:lpstr>
      <vt:lpstr>Packaging (1 of 4)</vt:lpstr>
      <vt:lpstr>Packaging (2 of 4)</vt:lpstr>
      <vt:lpstr>Packaging (3 of 4)</vt:lpstr>
      <vt:lpstr>Packaging (4 of 4)</vt:lpstr>
      <vt:lpstr>Putting It All Together</vt:lpstr>
      <vt:lpstr>Figure 4-8: Critique of Brand Element Options</vt:lpstr>
      <vt:lpstr>Packaging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cp:lastModifiedBy/>
  <cp:revision>1</cp:revision>
  <dcterms:modified xsi:type="dcterms:W3CDTF">2022-07-25T23:54:34Z</dcterms:modified>
</cp:coreProperties>
</file>